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1" r:id="rId2"/>
  </p:sldMasterIdLst>
  <p:notesMasterIdLst>
    <p:notesMasterId r:id="rId40"/>
  </p:notesMasterIdLst>
  <p:sldIdLst>
    <p:sldId id="321" r:id="rId3"/>
    <p:sldId id="322" r:id="rId4"/>
    <p:sldId id="323" r:id="rId5"/>
    <p:sldId id="324" r:id="rId6"/>
    <p:sldId id="325" r:id="rId7"/>
    <p:sldId id="326" r:id="rId8"/>
    <p:sldId id="327" r:id="rId9"/>
    <p:sldId id="328" r:id="rId10"/>
    <p:sldId id="329" r:id="rId11"/>
    <p:sldId id="330" r:id="rId12"/>
    <p:sldId id="331" r:id="rId13"/>
    <p:sldId id="257" r:id="rId14"/>
    <p:sldId id="320" r:id="rId15"/>
    <p:sldId id="316" r:id="rId16"/>
    <p:sldId id="318" r:id="rId17"/>
    <p:sldId id="298" r:id="rId18"/>
    <p:sldId id="304" r:id="rId19"/>
    <p:sldId id="297" r:id="rId20"/>
    <p:sldId id="305" r:id="rId21"/>
    <p:sldId id="296" r:id="rId22"/>
    <p:sldId id="315" r:id="rId23"/>
    <p:sldId id="299" r:id="rId24"/>
    <p:sldId id="276" r:id="rId25"/>
    <p:sldId id="300" r:id="rId26"/>
    <p:sldId id="306" r:id="rId27"/>
    <p:sldId id="308" r:id="rId28"/>
    <p:sldId id="301" r:id="rId29"/>
    <p:sldId id="312" r:id="rId30"/>
    <p:sldId id="307" r:id="rId31"/>
    <p:sldId id="309" r:id="rId32"/>
    <p:sldId id="310" r:id="rId33"/>
    <p:sldId id="313" r:id="rId34"/>
    <p:sldId id="302" r:id="rId35"/>
    <p:sldId id="314" r:id="rId36"/>
    <p:sldId id="311" r:id="rId37"/>
    <p:sldId id="317" r:id="rId38"/>
    <p:sldId id="319" r:id="rId3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kern="1200">
        <a:solidFill>
          <a:schemeClr val="tx1"/>
        </a:solidFill>
        <a:latin typeface="Times New Roman" pitchFamily="18" charset="0"/>
        <a:ea typeface="+mn-ea"/>
        <a:cs typeface="Times New Roman" pitchFamily="18" charset="0"/>
      </a:defRPr>
    </a:lvl5pPr>
    <a:lvl6pPr marL="2286000" algn="l" defTabSz="914400" rtl="0" eaLnBrk="1" latinLnBrk="0" hangingPunct="1">
      <a:defRPr kern="1200">
        <a:solidFill>
          <a:schemeClr val="tx1"/>
        </a:solidFill>
        <a:latin typeface="Times New Roman" pitchFamily="18" charset="0"/>
        <a:ea typeface="+mn-ea"/>
        <a:cs typeface="Times New Roman" pitchFamily="18" charset="0"/>
      </a:defRPr>
    </a:lvl6pPr>
    <a:lvl7pPr marL="2743200" algn="l" defTabSz="914400" rtl="0" eaLnBrk="1" latinLnBrk="0" hangingPunct="1">
      <a:defRPr kern="1200">
        <a:solidFill>
          <a:schemeClr val="tx1"/>
        </a:solidFill>
        <a:latin typeface="Times New Roman" pitchFamily="18" charset="0"/>
        <a:ea typeface="+mn-ea"/>
        <a:cs typeface="Times New Roman" pitchFamily="18" charset="0"/>
      </a:defRPr>
    </a:lvl7pPr>
    <a:lvl8pPr marL="3200400" algn="l" defTabSz="914400" rtl="0" eaLnBrk="1" latinLnBrk="0" hangingPunct="1">
      <a:defRPr kern="1200">
        <a:solidFill>
          <a:schemeClr val="tx1"/>
        </a:solidFill>
        <a:latin typeface="Times New Roman" pitchFamily="18" charset="0"/>
        <a:ea typeface="+mn-ea"/>
        <a:cs typeface="Times New Roman" pitchFamily="18" charset="0"/>
      </a:defRPr>
    </a:lvl8pPr>
    <a:lvl9pPr marL="3657600" algn="l" defTabSz="914400" rtl="0" eaLnBrk="1" latinLnBrk="0" hangingPunct="1">
      <a:defRPr kern="1200">
        <a:solidFill>
          <a:schemeClr val="tx1"/>
        </a:solidFill>
        <a:latin typeface="Times New Roman" pitchFamily="18" charset="0"/>
        <a:ea typeface="+mn-ea"/>
        <a:cs typeface="Times New Roman" pitchFamily="18"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28" autoAdjust="0"/>
  </p:normalViewPr>
  <p:slideViewPr>
    <p:cSldViewPr>
      <p:cViewPr varScale="1">
        <p:scale>
          <a:sx n="133" d="100"/>
          <a:sy n="133" d="100"/>
        </p:scale>
        <p:origin x="1020"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image" Target="../media/image6.emf"/><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image" Target="../media/image6.emf"/><Relationship Id="rId4"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image" Target="../media/image6.emf"/><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image" Target="../media/image6.emf"/><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image" Target="../media/image9.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image" Target="../media/image6.emf"/><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image" Target="../media/image9.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image" Target="../media/image6.emf"/><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image" Target="../media/image9.e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image" Target="../media/image6.emf"/><Relationship Id="rId5" Type="http://schemas.openxmlformats.org/officeDocument/2006/relationships/image" Target="../media/image7.emf"/><Relationship Id="rId4"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7475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475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7475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E45EF59-9206-4D25-9FEC-1BCC45C9226A}" type="slidenum">
              <a:rPr lang="en-US"/>
              <a:pPr>
                <a:defRPr/>
              </a:pPr>
              <a:t>‹#›</a:t>
            </a:fld>
            <a:endParaRPr lang="en-US"/>
          </a:p>
        </p:txBody>
      </p:sp>
    </p:spTree>
    <p:extLst>
      <p:ext uri="{BB962C8B-B14F-4D97-AF65-F5344CB8AC3E}">
        <p14:creationId xmlns:p14="http://schemas.microsoft.com/office/powerpoint/2010/main" val="36648640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7"/>
          <p:cNvGrpSpPr>
            <a:grpSpLocks/>
          </p:cNvGrpSpPr>
          <p:nvPr/>
        </p:nvGrpSpPr>
        <p:grpSpPr bwMode="auto">
          <a:xfrm>
            <a:off x="228600" y="2889250"/>
            <a:ext cx="86106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6" name="Rectangle 9"/>
            <p:cNvSpPr>
              <a:spLocks noChangeArrowheads="1"/>
            </p:cNvSpPr>
            <p:nvPr userDrawn="1"/>
          </p:nvSpPr>
          <p:spPr bwMode="auto">
            <a:xfrm>
              <a:off x="1952" y="1680"/>
              <a:ext cx="1808" cy="144"/>
            </a:xfrm>
            <a:prstGeom prst="rect">
              <a:avLst/>
            </a:prstGeom>
            <a:solidFill>
              <a:schemeClr val="accent1"/>
            </a:solidFill>
            <a:ln w="9525">
              <a:noFill/>
              <a:miter lim="800000"/>
              <a:headEnd/>
              <a:tailEnd/>
            </a:ln>
            <a:effectLst/>
          </p:spPr>
          <p:txBody>
            <a:bodyPr wrap="none" anchor="ctr"/>
            <a:lstStyle/>
            <a:p>
              <a:pPr>
                <a:defRPr/>
              </a:pPr>
              <a:endParaRPr lang="en-US"/>
            </a:p>
          </p:txBody>
        </p:sp>
        <p:sp>
          <p:nvSpPr>
            <p:cNvPr id="7" name="Rectangle 10"/>
            <p:cNvSpPr>
              <a:spLocks noChangeArrowheads="1"/>
            </p:cNvSpPr>
            <p:nvPr userDrawn="1"/>
          </p:nvSpPr>
          <p:spPr bwMode="auto">
            <a:xfrm>
              <a:off x="3760" y="1680"/>
              <a:ext cx="1808" cy="144"/>
            </a:xfrm>
            <a:prstGeom prst="rect">
              <a:avLst/>
            </a:prstGeom>
            <a:solidFill>
              <a:schemeClr val="tx2"/>
            </a:solidFill>
            <a:ln w="9525">
              <a:noFill/>
              <a:miter lim="800000"/>
              <a:headEnd/>
              <a:tailEnd/>
            </a:ln>
            <a:effectLst/>
          </p:spPr>
          <p:txBody>
            <a:bodyPr wrap="none" anchor="ctr"/>
            <a:lstStyle/>
            <a:p>
              <a:pPr>
                <a:defRPr/>
              </a:pPr>
              <a:endParaRPr lang="en-US"/>
            </a:p>
          </p:txBody>
        </p:sp>
      </p:grpSp>
      <p:sp>
        <p:nvSpPr>
          <p:cNvPr id="5122" name="Rectangle 2"/>
          <p:cNvSpPr>
            <a:spLocks noGrp="1" noChangeArrowheads="1"/>
          </p:cNvSpPr>
          <p:nvPr>
            <p:ph type="ctrTitle"/>
          </p:nvPr>
        </p:nvSpPr>
        <p:spPr>
          <a:xfrm>
            <a:off x="685800" y="685800"/>
            <a:ext cx="7772400" cy="2127250"/>
          </a:xfrm>
        </p:spPr>
        <p:txBody>
          <a:bodyPr/>
          <a:lstStyle>
            <a:lvl1pPr algn="ctr">
              <a:defRPr sz="5800"/>
            </a:lvl1pPr>
          </a:lstStyle>
          <a:p>
            <a:r>
              <a:rPr lang="en-US"/>
              <a:t>Click to edit Master title style</a:t>
            </a:r>
          </a:p>
        </p:txBody>
      </p:sp>
      <p:sp>
        <p:nvSpPr>
          <p:cNvPr id="5123" name="Rectangle 3"/>
          <p:cNvSpPr>
            <a:spLocks noGrp="1" noChangeArrowheads="1"/>
          </p:cNvSpPr>
          <p:nvPr>
            <p:ph type="subTitle" idx="1"/>
          </p:nvPr>
        </p:nvSpPr>
        <p:spPr>
          <a:xfrm>
            <a:off x="1371600" y="3270250"/>
            <a:ext cx="6400800" cy="2209800"/>
          </a:xfrm>
        </p:spPr>
        <p:txBody>
          <a:bodyPr/>
          <a:lstStyle>
            <a:lvl1pPr marL="0" indent="0" algn="ctr">
              <a:buFont typeface="Wingdings" pitchFamily="2" charset="2"/>
              <a:buNone/>
              <a:defRPr sz="3000"/>
            </a:lvl1pPr>
          </a:lstStyle>
          <a:p>
            <a:r>
              <a:rPr lang="en-US"/>
              <a:t>Click to edit Master subtitle style</a:t>
            </a:r>
          </a:p>
        </p:txBody>
      </p:sp>
      <p:sp>
        <p:nvSpPr>
          <p:cNvPr id="8" name="Rectangle 4"/>
          <p:cNvSpPr>
            <a:spLocks noGrp="1" noChangeArrowheads="1"/>
          </p:cNvSpPr>
          <p:nvPr>
            <p:ph type="dt" sz="half" idx="10"/>
          </p:nvPr>
        </p:nvSpPr>
        <p:spPr/>
        <p:txBody>
          <a:bodyPr/>
          <a:lstStyle>
            <a:lvl1pPr>
              <a:defRPr/>
            </a:lvl1pPr>
          </a:lstStyle>
          <a:p>
            <a:pPr>
              <a:defRPr/>
            </a:pPr>
            <a:endParaRPr lang="en-US"/>
          </a:p>
        </p:txBody>
      </p:sp>
      <p:sp>
        <p:nvSpPr>
          <p:cNvPr id="9" name="Rectangle 5"/>
          <p:cNvSpPr>
            <a:spLocks noGrp="1" noChangeArrowheads="1"/>
          </p:cNvSpPr>
          <p:nvPr>
            <p:ph type="ftr" sz="quarter" idx="11"/>
          </p:nvPr>
        </p:nvSpPr>
        <p:spPr/>
        <p:txBody>
          <a:bodyPr/>
          <a:lstStyle>
            <a:lvl1pPr>
              <a:defRPr/>
            </a:lvl1pPr>
          </a:lstStyle>
          <a:p>
            <a:pPr>
              <a:defRPr/>
            </a:pPr>
            <a:endParaRPr lang="en-US"/>
          </a:p>
        </p:txBody>
      </p:sp>
      <p:sp>
        <p:nvSpPr>
          <p:cNvPr id="10" name="Rectangle 6"/>
          <p:cNvSpPr>
            <a:spLocks noGrp="1" noChangeArrowheads="1"/>
          </p:cNvSpPr>
          <p:nvPr>
            <p:ph type="sldNum" sz="quarter" idx="12"/>
          </p:nvPr>
        </p:nvSpPr>
        <p:spPr/>
        <p:txBody>
          <a:bodyPr/>
          <a:lstStyle>
            <a:lvl1pPr>
              <a:defRPr/>
            </a:lvl1pPr>
          </a:lstStyle>
          <a:p>
            <a:pPr>
              <a:defRPr/>
            </a:pPr>
            <a:fld id="{1F656D1B-4FBA-483A-9093-DE4DBB2E147D}" type="slidenum">
              <a:rPr lang="en-US"/>
              <a:pPr>
                <a:defRPr/>
              </a:pPr>
              <a:t>‹#›</a:t>
            </a:fld>
            <a:endParaRPr lang="en-US"/>
          </a:p>
        </p:txBody>
      </p:sp>
    </p:spTree>
    <p:extLst>
      <p:ext uri="{BB962C8B-B14F-4D97-AF65-F5344CB8AC3E}">
        <p14:creationId xmlns:p14="http://schemas.microsoft.com/office/powerpoint/2010/main" val="2193728678"/>
      </p:ext>
    </p:extLst>
  </p:cSld>
  <p:clrMapOvr>
    <a:masterClrMapping/>
  </p:clrMapOvr>
  <p:transition>
    <p:pull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85BF585-26B0-4D09-9C56-3E59BD5F1423}" type="slidenum">
              <a:rPr lang="en-US"/>
              <a:pPr>
                <a:defRPr/>
              </a:pPr>
              <a:t>‹#›</a:t>
            </a:fld>
            <a:endParaRPr lang="en-US"/>
          </a:p>
        </p:txBody>
      </p:sp>
    </p:spTree>
    <p:extLst>
      <p:ext uri="{BB962C8B-B14F-4D97-AF65-F5344CB8AC3E}">
        <p14:creationId xmlns:p14="http://schemas.microsoft.com/office/powerpoint/2010/main" val="734013171"/>
      </p:ext>
    </p:extLst>
  </p:cSld>
  <p:clrMapOvr>
    <a:masterClrMapping/>
  </p:clrMapOvr>
  <p:transition>
    <p:pull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7899D90-0F3E-4B28-B376-0D3ECC5DCADC}" type="slidenum">
              <a:rPr lang="en-US"/>
              <a:pPr>
                <a:defRPr/>
              </a:pPr>
              <a:t>‹#›</a:t>
            </a:fld>
            <a:endParaRPr lang="en-US"/>
          </a:p>
        </p:txBody>
      </p:sp>
    </p:spTree>
    <p:extLst>
      <p:ext uri="{BB962C8B-B14F-4D97-AF65-F5344CB8AC3E}">
        <p14:creationId xmlns:p14="http://schemas.microsoft.com/office/powerpoint/2010/main" val="1889423714"/>
      </p:ext>
    </p:extLst>
  </p:cSld>
  <p:clrMapOvr>
    <a:masterClrMapping/>
  </p:clrMapOvr>
  <p:transition>
    <p:pull dir="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68BA696E-806B-4644-91AE-112541465A9B}" type="slidenum">
              <a:rPr lang="en-US"/>
              <a:pPr>
                <a:defRPr/>
              </a:pPr>
              <a:t>‹#›</a:t>
            </a:fld>
            <a:endParaRPr lang="en-US"/>
          </a:p>
        </p:txBody>
      </p:sp>
    </p:spTree>
    <p:extLst>
      <p:ext uri="{BB962C8B-B14F-4D97-AF65-F5344CB8AC3E}">
        <p14:creationId xmlns:p14="http://schemas.microsoft.com/office/powerpoint/2010/main" val="1426886032"/>
      </p:ext>
    </p:extLst>
  </p:cSld>
  <p:clrMapOvr>
    <a:masterClrMapping/>
  </p:clrMapOvr>
  <p:transition>
    <p:pull dir="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7813"/>
            <a:ext cx="8229600" cy="1139825"/>
          </a:xfrm>
        </p:spPr>
        <p:txBody>
          <a:bodyPr/>
          <a:lstStyle/>
          <a:p>
            <a:r>
              <a:rPr lang="en-US"/>
              <a:t>Click to edit Master title style</a:t>
            </a:r>
          </a:p>
        </p:txBody>
      </p:sp>
      <p:sp>
        <p:nvSpPr>
          <p:cNvPr id="3" name="Content Placeholder 2"/>
          <p:cNvSpPr>
            <a:spLocks noGrp="1"/>
          </p:cNvSpPr>
          <p:nvPr>
            <p:ph sz="quarter" idx="1"/>
          </p:nvPr>
        </p:nvSpPr>
        <p:spPr>
          <a:xfrm>
            <a:off x="457200" y="1600200"/>
            <a:ext cx="4038600" cy="21891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91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57200" y="3941763"/>
            <a:ext cx="4038600" cy="21891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8200" y="3941763"/>
            <a:ext cx="4038600" cy="21891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248400"/>
            <a:ext cx="2133600" cy="457200"/>
          </a:xfrm>
        </p:spPr>
        <p:txBody>
          <a:bodyPr/>
          <a:lstStyle>
            <a:lvl1pPr>
              <a:defRPr/>
            </a:lvl1pPr>
          </a:lstStyle>
          <a:p>
            <a:endParaRPr lang="en-US" altLang="en-US"/>
          </a:p>
        </p:txBody>
      </p:sp>
      <p:sp>
        <p:nvSpPr>
          <p:cNvPr id="8" name="Footer Placeholder 7"/>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9" name="Slide Number Placeholder 8"/>
          <p:cNvSpPr>
            <a:spLocks noGrp="1"/>
          </p:cNvSpPr>
          <p:nvPr>
            <p:ph type="sldNum" sz="quarter" idx="12"/>
          </p:nvPr>
        </p:nvSpPr>
        <p:spPr>
          <a:xfrm>
            <a:off x="6553200" y="6248400"/>
            <a:ext cx="2133600" cy="457200"/>
          </a:xfrm>
        </p:spPr>
        <p:txBody>
          <a:bodyPr/>
          <a:lstStyle>
            <a:lvl1pPr>
              <a:defRPr/>
            </a:lvl1pPr>
          </a:lstStyle>
          <a:p>
            <a:fld id="{F4C6E526-C0C2-4CC2-9406-CC0FB96B02E9}" type="slidenum">
              <a:rPr lang="en-US" altLang="en-US"/>
              <a:pPr/>
              <a:t>‹#›</a:t>
            </a:fld>
            <a:endParaRPr lang="en-US" altLang="en-US"/>
          </a:p>
        </p:txBody>
      </p:sp>
    </p:spTree>
    <p:extLst>
      <p:ext uri="{BB962C8B-B14F-4D97-AF65-F5344CB8AC3E}">
        <p14:creationId xmlns:p14="http://schemas.microsoft.com/office/powerpoint/2010/main" val="1287862107"/>
      </p:ext>
    </p:extLst>
  </p:cSld>
  <p:clrMapOvr>
    <a:masterClrMapping/>
  </p:clrMapOvr>
  <p:transition>
    <p:pull dir="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1524000" y="1676400"/>
            <a:ext cx="6096000" cy="1470025"/>
          </a:xfrm>
        </p:spPr>
        <p:txBody>
          <a:bodyPr/>
          <a:lstStyle>
            <a:lvl1pPr>
              <a:defRPr/>
            </a:lvl1pPr>
          </a:lstStyle>
          <a:p>
            <a:r>
              <a:rPr lang="en-US"/>
              <a:t>Click to edit Master title style</a:t>
            </a:r>
          </a:p>
        </p:txBody>
      </p:sp>
      <p:sp>
        <p:nvSpPr>
          <p:cNvPr id="8195" name="Rectangle 3"/>
          <p:cNvSpPr>
            <a:spLocks noGrp="1" noChangeArrowheads="1"/>
          </p:cNvSpPr>
          <p:nvPr>
            <p:ph type="subTitle" idx="1"/>
          </p:nvPr>
        </p:nvSpPr>
        <p:spPr>
          <a:xfrm>
            <a:off x="1524000" y="3200400"/>
            <a:ext cx="6096000" cy="914400"/>
          </a:xfrm>
        </p:spPr>
        <p:txBody>
          <a:bodyPr/>
          <a:lstStyle>
            <a:lvl1pPr marL="0" indent="0" algn="ctr">
              <a:buFontTx/>
              <a:buNone/>
              <a:defRPr/>
            </a:lvl1pPr>
          </a:lstStyle>
          <a:p>
            <a:r>
              <a:rPr lang="en-US"/>
              <a:t>Click to edit Master subtitle style</a:t>
            </a:r>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6248400"/>
            <a:ext cx="2895600" cy="476250"/>
          </a:xfrm>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096000" y="6245225"/>
            <a:ext cx="1631950" cy="476250"/>
          </a:xfrm>
        </p:spPr>
        <p:txBody>
          <a:bodyPr/>
          <a:lstStyle>
            <a:lvl1pPr>
              <a:defRPr/>
            </a:lvl1pPr>
          </a:lstStyle>
          <a:p>
            <a:pPr>
              <a:defRPr/>
            </a:pPr>
            <a:fld id="{C5713AAF-8A0E-4A48-9EAD-4ED708F10C7E}" type="slidenum">
              <a:rPr lang="en-US"/>
              <a:pPr>
                <a:defRPr/>
              </a:pPr>
              <a:t>‹#›</a:t>
            </a:fld>
            <a:endParaRPr lang="en-US"/>
          </a:p>
        </p:txBody>
      </p:sp>
    </p:spTree>
    <p:extLst>
      <p:ext uri="{BB962C8B-B14F-4D97-AF65-F5344CB8AC3E}">
        <p14:creationId xmlns:p14="http://schemas.microsoft.com/office/powerpoint/2010/main" val="932312942"/>
      </p:ext>
    </p:extLst>
  </p:cSld>
  <p:clrMapOvr>
    <a:masterClrMapping/>
  </p:clrMapOvr>
  <p:transition>
    <p:pull dir="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780160D-A29C-4F06-AE11-81B9088A313F}" type="slidenum">
              <a:rPr lang="en-US"/>
              <a:pPr>
                <a:defRPr/>
              </a:pPr>
              <a:t>‹#›</a:t>
            </a:fld>
            <a:endParaRPr lang="en-US"/>
          </a:p>
        </p:txBody>
      </p:sp>
    </p:spTree>
    <p:extLst>
      <p:ext uri="{BB962C8B-B14F-4D97-AF65-F5344CB8AC3E}">
        <p14:creationId xmlns:p14="http://schemas.microsoft.com/office/powerpoint/2010/main" val="846010046"/>
      </p:ext>
    </p:extLst>
  </p:cSld>
  <p:clrMapOvr>
    <a:masterClrMapping/>
  </p:clrMapOvr>
  <p:transition>
    <p:pull dir="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9C7EDF4-6EAD-4968-8178-B29FDE9EF71D}" type="slidenum">
              <a:rPr lang="en-US"/>
              <a:pPr>
                <a:defRPr/>
              </a:pPr>
              <a:t>‹#›</a:t>
            </a:fld>
            <a:endParaRPr lang="en-US"/>
          </a:p>
        </p:txBody>
      </p:sp>
    </p:spTree>
    <p:extLst>
      <p:ext uri="{BB962C8B-B14F-4D97-AF65-F5344CB8AC3E}">
        <p14:creationId xmlns:p14="http://schemas.microsoft.com/office/powerpoint/2010/main" val="1888499186"/>
      </p:ext>
    </p:extLst>
  </p:cSld>
  <p:clrMapOvr>
    <a:masterClrMapping/>
  </p:clrMapOvr>
  <p:transition>
    <p:pull dir="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447800" y="1752600"/>
            <a:ext cx="3048000" cy="4373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52600"/>
            <a:ext cx="3048000" cy="4373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792755C-3DB4-4C42-AC2F-7B73196BC0DB}" type="slidenum">
              <a:rPr lang="en-US"/>
              <a:pPr>
                <a:defRPr/>
              </a:pPr>
              <a:t>‹#›</a:t>
            </a:fld>
            <a:endParaRPr lang="en-US"/>
          </a:p>
        </p:txBody>
      </p:sp>
    </p:spTree>
    <p:extLst>
      <p:ext uri="{BB962C8B-B14F-4D97-AF65-F5344CB8AC3E}">
        <p14:creationId xmlns:p14="http://schemas.microsoft.com/office/powerpoint/2010/main" val="1596743393"/>
      </p:ext>
    </p:extLst>
  </p:cSld>
  <p:clrMapOvr>
    <a:masterClrMapping/>
  </p:clrMapOvr>
  <p:transition>
    <p:pull dir="rd"/>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0176CC6-5D69-4F03-80BE-45AD2DFAD43F}" type="slidenum">
              <a:rPr lang="en-US"/>
              <a:pPr>
                <a:defRPr/>
              </a:pPr>
              <a:t>‹#›</a:t>
            </a:fld>
            <a:endParaRPr lang="en-US"/>
          </a:p>
        </p:txBody>
      </p:sp>
    </p:spTree>
    <p:extLst>
      <p:ext uri="{BB962C8B-B14F-4D97-AF65-F5344CB8AC3E}">
        <p14:creationId xmlns:p14="http://schemas.microsoft.com/office/powerpoint/2010/main" val="335551436"/>
      </p:ext>
    </p:extLst>
  </p:cSld>
  <p:clrMapOvr>
    <a:masterClrMapping/>
  </p:clrMapOvr>
  <p:transition>
    <p:pull dir="rd"/>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3DE3CA0-4FBB-4DDE-8387-1E7E037DBA2F}" type="slidenum">
              <a:rPr lang="en-US"/>
              <a:pPr>
                <a:defRPr/>
              </a:pPr>
              <a:t>‹#›</a:t>
            </a:fld>
            <a:endParaRPr lang="en-US"/>
          </a:p>
        </p:txBody>
      </p:sp>
    </p:spTree>
    <p:extLst>
      <p:ext uri="{BB962C8B-B14F-4D97-AF65-F5344CB8AC3E}">
        <p14:creationId xmlns:p14="http://schemas.microsoft.com/office/powerpoint/2010/main" val="3889133835"/>
      </p:ext>
    </p:extLst>
  </p:cSld>
  <p:clrMapOvr>
    <a:masterClrMapping/>
  </p:clrMapOvr>
  <p:transition>
    <p:pull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C0D1DB7-E030-4BEC-94F5-24F97BBD6417}" type="slidenum">
              <a:rPr lang="en-US"/>
              <a:pPr>
                <a:defRPr/>
              </a:pPr>
              <a:t>‹#›</a:t>
            </a:fld>
            <a:endParaRPr lang="en-US"/>
          </a:p>
        </p:txBody>
      </p:sp>
    </p:spTree>
    <p:extLst>
      <p:ext uri="{BB962C8B-B14F-4D97-AF65-F5344CB8AC3E}">
        <p14:creationId xmlns:p14="http://schemas.microsoft.com/office/powerpoint/2010/main" val="2345927547"/>
      </p:ext>
    </p:extLst>
  </p:cSld>
  <p:clrMapOvr>
    <a:masterClrMapping/>
  </p:clrMapOvr>
  <p:transition>
    <p:pull dir="r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98A8AB8C-5C86-47AA-AA8C-EF8AAC469CFC}" type="slidenum">
              <a:rPr lang="en-US"/>
              <a:pPr>
                <a:defRPr/>
              </a:pPr>
              <a:t>‹#›</a:t>
            </a:fld>
            <a:endParaRPr lang="en-US"/>
          </a:p>
        </p:txBody>
      </p:sp>
    </p:spTree>
    <p:extLst>
      <p:ext uri="{BB962C8B-B14F-4D97-AF65-F5344CB8AC3E}">
        <p14:creationId xmlns:p14="http://schemas.microsoft.com/office/powerpoint/2010/main" val="3671119736"/>
      </p:ext>
    </p:extLst>
  </p:cSld>
  <p:clrMapOvr>
    <a:masterClrMapping/>
  </p:clrMapOvr>
  <p:transition>
    <p:pull dir="rd"/>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0BC35D5-6873-4A92-B0EA-84DACDA8192F}" type="slidenum">
              <a:rPr lang="en-US"/>
              <a:pPr>
                <a:defRPr/>
              </a:pPr>
              <a:t>‹#›</a:t>
            </a:fld>
            <a:endParaRPr lang="en-US"/>
          </a:p>
        </p:txBody>
      </p:sp>
    </p:spTree>
    <p:extLst>
      <p:ext uri="{BB962C8B-B14F-4D97-AF65-F5344CB8AC3E}">
        <p14:creationId xmlns:p14="http://schemas.microsoft.com/office/powerpoint/2010/main" val="1384833289"/>
      </p:ext>
    </p:extLst>
  </p:cSld>
  <p:clrMapOvr>
    <a:masterClrMapping/>
  </p:clrMapOvr>
  <p:transition>
    <p:pull dir="rd"/>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81A17EE-6C34-45E1-826B-981D995E3D22}" type="slidenum">
              <a:rPr lang="en-US"/>
              <a:pPr>
                <a:defRPr/>
              </a:pPr>
              <a:t>‹#›</a:t>
            </a:fld>
            <a:endParaRPr lang="en-US"/>
          </a:p>
        </p:txBody>
      </p:sp>
    </p:spTree>
    <p:extLst>
      <p:ext uri="{BB962C8B-B14F-4D97-AF65-F5344CB8AC3E}">
        <p14:creationId xmlns:p14="http://schemas.microsoft.com/office/powerpoint/2010/main" val="3497452827"/>
      </p:ext>
    </p:extLst>
  </p:cSld>
  <p:clrMapOvr>
    <a:masterClrMapping/>
  </p:clrMapOvr>
  <p:transition>
    <p:pull dir="rd"/>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D1C192B-E0C1-4D59-8647-9DDB0241D8BF}" type="slidenum">
              <a:rPr lang="en-US"/>
              <a:pPr>
                <a:defRPr/>
              </a:pPr>
              <a:t>‹#›</a:t>
            </a:fld>
            <a:endParaRPr lang="en-US"/>
          </a:p>
        </p:txBody>
      </p:sp>
    </p:spTree>
    <p:extLst>
      <p:ext uri="{BB962C8B-B14F-4D97-AF65-F5344CB8AC3E}">
        <p14:creationId xmlns:p14="http://schemas.microsoft.com/office/powerpoint/2010/main" val="1221128196"/>
      </p:ext>
    </p:extLst>
  </p:cSld>
  <p:clrMapOvr>
    <a:masterClrMapping/>
  </p:clrMapOvr>
  <p:transition>
    <p:pull dir="rd"/>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134100" y="457200"/>
            <a:ext cx="1562100" cy="56689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47800" y="457200"/>
            <a:ext cx="4533900"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07CA70E-14F1-4E9D-9316-FFFF7332006C}" type="slidenum">
              <a:rPr lang="en-US"/>
              <a:pPr>
                <a:defRPr/>
              </a:pPr>
              <a:t>‹#›</a:t>
            </a:fld>
            <a:endParaRPr lang="en-US"/>
          </a:p>
        </p:txBody>
      </p:sp>
    </p:spTree>
    <p:extLst>
      <p:ext uri="{BB962C8B-B14F-4D97-AF65-F5344CB8AC3E}">
        <p14:creationId xmlns:p14="http://schemas.microsoft.com/office/powerpoint/2010/main" val="3057225785"/>
      </p:ext>
    </p:extLst>
  </p:cSld>
  <p:clrMapOvr>
    <a:masterClrMapping/>
  </p:clrMapOvr>
  <p:transition>
    <p:pull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D388BD2-267B-42E3-9CBF-1982AFFFF554}" type="slidenum">
              <a:rPr lang="en-US"/>
              <a:pPr>
                <a:defRPr/>
              </a:pPr>
              <a:t>‹#›</a:t>
            </a:fld>
            <a:endParaRPr lang="en-US"/>
          </a:p>
        </p:txBody>
      </p:sp>
    </p:spTree>
    <p:extLst>
      <p:ext uri="{BB962C8B-B14F-4D97-AF65-F5344CB8AC3E}">
        <p14:creationId xmlns:p14="http://schemas.microsoft.com/office/powerpoint/2010/main" val="917301053"/>
      </p:ext>
    </p:extLst>
  </p:cSld>
  <p:clrMapOvr>
    <a:masterClrMapping/>
  </p:clrMapOvr>
  <p:transition>
    <p:pull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316CA81-3EBB-4C6F-A76A-5CA6A220FB2B}" type="slidenum">
              <a:rPr lang="en-US"/>
              <a:pPr>
                <a:defRPr/>
              </a:pPr>
              <a:t>‹#›</a:t>
            </a:fld>
            <a:endParaRPr lang="en-US"/>
          </a:p>
        </p:txBody>
      </p:sp>
    </p:spTree>
    <p:extLst>
      <p:ext uri="{BB962C8B-B14F-4D97-AF65-F5344CB8AC3E}">
        <p14:creationId xmlns:p14="http://schemas.microsoft.com/office/powerpoint/2010/main" val="497207158"/>
      </p:ext>
    </p:extLst>
  </p:cSld>
  <p:clrMapOvr>
    <a:masterClrMapping/>
  </p:clrMapOvr>
  <p:transition>
    <p:pull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AA5DA242-0D5B-41E6-93BC-231D7A7AE52A}" type="slidenum">
              <a:rPr lang="en-US"/>
              <a:pPr>
                <a:defRPr/>
              </a:pPr>
              <a:t>‹#›</a:t>
            </a:fld>
            <a:endParaRPr lang="en-US"/>
          </a:p>
        </p:txBody>
      </p:sp>
    </p:spTree>
    <p:extLst>
      <p:ext uri="{BB962C8B-B14F-4D97-AF65-F5344CB8AC3E}">
        <p14:creationId xmlns:p14="http://schemas.microsoft.com/office/powerpoint/2010/main" val="3939987189"/>
      </p:ext>
    </p:extLst>
  </p:cSld>
  <p:clrMapOvr>
    <a:masterClrMapping/>
  </p:clrMapOvr>
  <p:transition>
    <p:pull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0FC8FFD-3E79-4AAE-BAE2-6D48EC6CA3FE}" type="slidenum">
              <a:rPr lang="en-US"/>
              <a:pPr>
                <a:defRPr/>
              </a:pPr>
              <a:t>‹#›</a:t>
            </a:fld>
            <a:endParaRPr lang="en-US"/>
          </a:p>
        </p:txBody>
      </p:sp>
    </p:spTree>
    <p:extLst>
      <p:ext uri="{BB962C8B-B14F-4D97-AF65-F5344CB8AC3E}">
        <p14:creationId xmlns:p14="http://schemas.microsoft.com/office/powerpoint/2010/main" val="455228381"/>
      </p:ext>
    </p:extLst>
  </p:cSld>
  <p:clrMapOvr>
    <a:masterClrMapping/>
  </p:clrMapOvr>
  <p:transition>
    <p:pull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3444173-EECF-4726-8330-3E43FD5C0416}" type="slidenum">
              <a:rPr lang="en-US"/>
              <a:pPr>
                <a:defRPr/>
              </a:pPr>
              <a:t>‹#›</a:t>
            </a:fld>
            <a:endParaRPr lang="en-US"/>
          </a:p>
        </p:txBody>
      </p:sp>
    </p:spTree>
    <p:extLst>
      <p:ext uri="{BB962C8B-B14F-4D97-AF65-F5344CB8AC3E}">
        <p14:creationId xmlns:p14="http://schemas.microsoft.com/office/powerpoint/2010/main" val="729307107"/>
      </p:ext>
    </p:extLst>
  </p:cSld>
  <p:clrMapOvr>
    <a:masterClrMapping/>
  </p:clrMapOvr>
  <p:transition>
    <p:pull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CF9E9BF-CCDA-4667-BA5B-D4FCF145B85D}" type="slidenum">
              <a:rPr lang="en-US"/>
              <a:pPr>
                <a:defRPr/>
              </a:pPr>
              <a:t>‹#›</a:t>
            </a:fld>
            <a:endParaRPr lang="en-US"/>
          </a:p>
        </p:txBody>
      </p:sp>
    </p:spTree>
    <p:extLst>
      <p:ext uri="{BB962C8B-B14F-4D97-AF65-F5344CB8AC3E}">
        <p14:creationId xmlns:p14="http://schemas.microsoft.com/office/powerpoint/2010/main" val="2143294828"/>
      </p:ext>
    </p:extLst>
  </p:cSld>
  <p:clrMapOvr>
    <a:masterClrMapping/>
  </p:clrMapOvr>
  <p:transition>
    <p:pull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72303A8-6349-47B3-88D6-EDB83579E741}" type="slidenum">
              <a:rPr lang="en-US"/>
              <a:pPr>
                <a:defRPr/>
              </a:pPr>
              <a:t>‹#›</a:t>
            </a:fld>
            <a:endParaRPr lang="en-US"/>
          </a:p>
        </p:txBody>
      </p:sp>
    </p:spTree>
    <p:extLst>
      <p:ext uri="{BB962C8B-B14F-4D97-AF65-F5344CB8AC3E}">
        <p14:creationId xmlns:p14="http://schemas.microsoft.com/office/powerpoint/2010/main" val="3084583663"/>
      </p:ext>
    </p:extLst>
  </p:cSld>
  <p:clrMapOvr>
    <a:masterClrMapping/>
  </p:clrMapOvr>
  <p:transition>
    <p:pull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1.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atin typeface="+mn-lt"/>
              </a:defRPr>
            </a:lvl1pPr>
          </a:lstStyle>
          <a:p>
            <a:pPr>
              <a:defRPr/>
            </a:pPr>
            <a:endParaRPr lang="en-US"/>
          </a:p>
        </p:txBody>
      </p:sp>
      <p:sp>
        <p:nvSpPr>
          <p:cNvPr id="410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mn-lt"/>
              </a:defRPr>
            </a:lvl1pPr>
          </a:lstStyle>
          <a:p>
            <a:pPr>
              <a:defRPr/>
            </a:pPr>
            <a:endParaRPr lang="en-US"/>
          </a:p>
        </p:txBody>
      </p:sp>
      <p:sp>
        <p:nvSpPr>
          <p:cNvPr id="4102" name="Rectangle 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mn-lt"/>
              </a:defRPr>
            </a:lvl1pPr>
          </a:lstStyle>
          <a:p>
            <a:pPr>
              <a:defRPr/>
            </a:pPr>
            <a:fld id="{FD00F9C4-9992-4F43-A825-0931515FDF47}" type="slidenum">
              <a:rPr lang="en-US"/>
              <a:pPr>
                <a:defRPr/>
              </a:pPr>
              <a:t>‹#›</a:t>
            </a:fld>
            <a:endParaRPr lang="en-US"/>
          </a:p>
        </p:txBody>
      </p:sp>
      <p:sp>
        <p:nvSpPr>
          <p:cNvPr id="4103" name="Rectangle 7"/>
          <p:cNvSpPr>
            <a:spLocks noChangeArrowheads="1"/>
          </p:cNvSpPr>
          <p:nvPr/>
        </p:nvSpPr>
        <p:spPr bwMode="auto">
          <a:xfrm>
            <a:off x="0" y="0"/>
            <a:ext cx="228600" cy="2286000"/>
          </a:xfrm>
          <a:prstGeom prst="rect">
            <a:avLst/>
          </a:prstGeom>
          <a:solidFill>
            <a:schemeClr val="bg2"/>
          </a:solidFill>
          <a:ln w="9525">
            <a:noFill/>
            <a:miter lim="800000"/>
            <a:headEnd/>
            <a:tailEnd/>
          </a:ln>
          <a:effectLst/>
        </p:spPr>
        <p:txBody>
          <a:bodyPr wrap="none" anchor="ctr"/>
          <a:lstStyle/>
          <a:p>
            <a:pPr algn="ctr">
              <a:defRPr/>
            </a:pPr>
            <a:endParaRPr lang="en-US" sz="2400"/>
          </a:p>
        </p:txBody>
      </p:sp>
      <p:sp>
        <p:nvSpPr>
          <p:cNvPr id="4104" name="Line 8"/>
          <p:cNvSpPr>
            <a:spLocks noChangeShapeType="1"/>
          </p:cNvSpPr>
          <p:nvPr/>
        </p:nvSpPr>
        <p:spPr bwMode="auto">
          <a:xfrm>
            <a:off x="457200" y="1447800"/>
            <a:ext cx="8077200" cy="0"/>
          </a:xfrm>
          <a:prstGeom prst="line">
            <a:avLst/>
          </a:prstGeom>
          <a:noFill/>
          <a:ln w="19050">
            <a:solidFill>
              <a:schemeClr val="tx2"/>
            </a:solidFill>
            <a:round/>
            <a:headEnd/>
            <a:tailEnd/>
          </a:ln>
          <a:effectLst/>
        </p:spPr>
        <p:txBody>
          <a:bodyPr/>
          <a:lstStyle/>
          <a:p>
            <a:pPr>
              <a:defRPr/>
            </a:pPr>
            <a:endParaRPr lang="en-US"/>
          </a:p>
        </p:txBody>
      </p:sp>
      <p:sp>
        <p:nvSpPr>
          <p:cNvPr id="4105" name="Rectangle 9"/>
          <p:cNvSpPr>
            <a:spLocks noChangeArrowheads="1"/>
          </p:cNvSpPr>
          <p:nvPr/>
        </p:nvSpPr>
        <p:spPr bwMode="auto">
          <a:xfrm>
            <a:off x="0" y="2286000"/>
            <a:ext cx="228600" cy="2286000"/>
          </a:xfrm>
          <a:prstGeom prst="rect">
            <a:avLst/>
          </a:prstGeom>
          <a:solidFill>
            <a:schemeClr val="accent2"/>
          </a:solidFill>
          <a:ln w="9525">
            <a:noFill/>
            <a:miter lim="800000"/>
            <a:headEnd/>
            <a:tailEnd/>
          </a:ln>
          <a:effectLst/>
        </p:spPr>
        <p:txBody>
          <a:bodyPr wrap="none" anchor="ctr"/>
          <a:lstStyle/>
          <a:p>
            <a:pPr algn="ctr">
              <a:defRPr/>
            </a:pPr>
            <a:endParaRPr lang="en-US" sz="2400"/>
          </a:p>
        </p:txBody>
      </p:sp>
      <p:sp>
        <p:nvSpPr>
          <p:cNvPr id="4106" name="Rectangle 10"/>
          <p:cNvSpPr>
            <a:spLocks noChangeArrowheads="1"/>
          </p:cNvSpPr>
          <p:nvPr/>
        </p:nvSpPr>
        <p:spPr bwMode="auto">
          <a:xfrm>
            <a:off x="0" y="4572000"/>
            <a:ext cx="228600" cy="2286000"/>
          </a:xfrm>
          <a:prstGeom prst="rect">
            <a:avLst/>
          </a:prstGeom>
          <a:solidFill>
            <a:schemeClr val="tx2"/>
          </a:solidFill>
          <a:ln w="9525">
            <a:noFill/>
            <a:miter lim="800000"/>
            <a:headEnd/>
            <a:tailEnd/>
          </a:ln>
          <a:effectLst/>
        </p:spPr>
        <p:txBody>
          <a:bodyPr wrap="none" anchor="ctr"/>
          <a:lstStyle/>
          <a:p>
            <a:pPr algn="ctr">
              <a:defRPr/>
            </a:pPr>
            <a:endParaRPr lang="en-US" sz="2400"/>
          </a:p>
        </p:txBody>
      </p:sp>
    </p:spTree>
  </p:cSld>
  <p:clrMap bg1="lt1" tx1="dk1" bg2="lt2" tx2="dk2" accent1="accent1" accent2="accent2" accent3="accent3" accent4="accent4" accent5="accent5" accent6="accent6" hlink="hlink" folHlink="folHlink"/>
  <p:sldLayoutIdLst>
    <p:sldLayoutId id="2147483722"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24" r:id="rId13"/>
  </p:sldLayoutIdLst>
  <p:transition>
    <p:pull dir="rd"/>
  </p:transition>
  <p:timing>
    <p:tnLst>
      <p:par>
        <p:cTn id="1" dur="indefinite" restart="never" nodeType="tmRoot"/>
      </p:par>
    </p:tnLst>
  </p:timing>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Garamond" pitchFamily="18" charset="0"/>
          <a:cs typeface="Arial" charset="0"/>
        </a:defRPr>
      </a:lvl2pPr>
      <a:lvl3pPr algn="l" rtl="0" eaLnBrk="0" fontAlgn="base" hangingPunct="0">
        <a:spcBef>
          <a:spcPct val="0"/>
        </a:spcBef>
        <a:spcAft>
          <a:spcPct val="0"/>
        </a:spcAft>
        <a:defRPr sz="4400">
          <a:solidFill>
            <a:schemeClr val="tx2"/>
          </a:solidFill>
          <a:latin typeface="Garamond" pitchFamily="18" charset="0"/>
          <a:cs typeface="Arial" charset="0"/>
        </a:defRPr>
      </a:lvl3pPr>
      <a:lvl4pPr algn="l" rtl="0" eaLnBrk="0" fontAlgn="base" hangingPunct="0">
        <a:spcBef>
          <a:spcPct val="0"/>
        </a:spcBef>
        <a:spcAft>
          <a:spcPct val="0"/>
        </a:spcAft>
        <a:defRPr sz="4400">
          <a:solidFill>
            <a:schemeClr val="tx2"/>
          </a:solidFill>
          <a:latin typeface="Garamond" pitchFamily="18" charset="0"/>
          <a:cs typeface="Arial" charset="0"/>
        </a:defRPr>
      </a:lvl4pPr>
      <a:lvl5pPr algn="l" rtl="0" eaLnBrk="0" fontAlgn="base" hangingPunct="0">
        <a:spcBef>
          <a:spcPct val="0"/>
        </a:spcBef>
        <a:spcAft>
          <a:spcPct val="0"/>
        </a:spcAft>
        <a:defRPr sz="4400">
          <a:solidFill>
            <a:schemeClr val="tx2"/>
          </a:solidFill>
          <a:latin typeface="Garamond" pitchFamily="18" charset="0"/>
          <a:cs typeface="Arial" charset="0"/>
        </a:defRPr>
      </a:lvl5pPr>
      <a:lvl6pPr marL="457200" algn="l" rtl="0" fontAlgn="base">
        <a:spcBef>
          <a:spcPct val="0"/>
        </a:spcBef>
        <a:spcAft>
          <a:spcPct val="0"/>
        </a:spcAft>
        <a:defRPr sz="4400">
          <a:solidFill>
            <a:schemeClr val="tx2"/>
          </a:solidFill>
          <a:latin typeface="Garamond" pitchFamily="18" charset="0"/>
          <a:cs typeface="Arial" charset="0"/>
        </a:defRPr>
      </a:lvl6pPr>
      <a:lvl7pPr marL="914400" algn="l" rtl="0" fontAlgn="base">
        <a:spcBef>
          <a:spcPct val="0"/>
        </a:spcBef>
        <a:spcAft>
          <a:spcPct val="0"/>
        </a:spcAft>
        <a:defRPr sz="4400">
          <a:solidFill>
            <a:schemeClr val="tx2"/>
          </a:solidFill>
          <a:latin typeface="Garamond" pitchFamily="18" charset="0"/>
          <a:cs typeface="Arial" charset="0"/>
        </a:defRPr>
      </a:lvl7pPr>
      <a:lvl8pPr marL="1371600" algn="l" rtl="0" fontAlgn="base">
        <a:spcBef>
          <a:spcPct val="0"/>
        </a:spcBef>
        <a:spcAft>
          <a:spcPct val="0"/>
        </a:spcAft>
        <a:defRPr sz="4400">
          <a:solidFill>
            <a:schemeClr val="tx2"/>
          </a:solidFill>
          <a:latin typeface="Garamond" pitchFamily="18" charset="0"/>
          <a:cs typeface="Arial" charset="0"/>
        </a:defRPr>
      </a:lvl8pPr>
      <a:lvl9pPr marL="1828800" algn="l" rtl="0" fontAlgn="base">
        <a:spcBef>
          <a:spcPct val="0"/>
        </a:spcBef>
        <a:spcAft>
          <a:spcPct val="0"/>
        </a:spcAft>
        <a:defRPr sz="4400">
          <a:solidFill>
            <a:schemeClr val="tx2"/>
          </a:solidFill>
          <a:latin typeface="Garamond" pitchFamily="18" charset="0"/>
          <a:cs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p"/>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n"/>
        <a:defRPr sz="2400">
          <a:solidFill>
            <a:schemeClr val="tx1"/>
          </a:solidFill>
          <a:latin typeface="+mn-lt"/>
          <a:cs typeface="+mn-cs"/>
        </a:defRPr>
      </a:lvl2pPr>
      <a:lvl3pPr marL="1143000" indent="-228600" algn="l" rtl="0" eaLnBrk="0" fontAlgn="base" hangingPunct="0">
        <a:spcBef>
          <a:spcPct val="20000"/>
        </a:spcBef>
        <a:spcAft>
          <a:spcPct val="0"/>
        </a:spcAft>
        <a:buClr>
          <a:schemeClr val="accent1"/>
        </a:buClr>
        <a:buSzPct val="65000"/>
        <a:buFont typeface="Wingdings" pitchFamily="2" charset="2"/>
        <a:buChar char="p"/>
        <a:defRPr sz="2000">
          <a:solidFill>
            <a:schemeClr val="tx1"/>
          </a:solidFill>
          <a:latin typeface="+mn-lt"/>
          <a:cs typeface="+mn-cs"/>
        </a:defRPr>
      </a:lvl3pPr>
      <a:lvl4pPr marL="1600200" indent="-228600" algn="l" rtl="0" eaLnBrk="0" fontAlgn="base" hangingPunct="0">
        <a:spcBef>
          <a:spcPct val="20000"/>
        </a:spcBef>
        <a:spcAft>
          <a:spcPct val="0"/>
        </a:spcAft>
        <a:buClr>
          <a:schemeClr val="bg2"/>
        </a:buClr>
        <a:buFont typeface="Wingdings" pitchFamily="2" charset="2"/>
        <a:buChar char="§"/>
        <a:defRPr>
          <a:solidFill>
            <a:schemeClr val="tx1"/>
          </a:solidFill>
          <a:latin typeface="+mn-lt"/>
          <a:cs typeface="+mn-cs"/>
        </a:defRPr>
      </a:lvl4pPr>
      <a:lvl5pPr marL="2057400" indent="-228600" algn="l" rtl="0" eaLnBrk="0" fontAlgn="base" hangingPunct="0">
        <a:spcBef>
          <a:spcPct val="20000"/>
        </a:spcBef>
        <a:spcAft>
          <a:spcPct val="0"/>
        </a:spcAft>
        <a:buClr>
          <a:schemeClr val="tx2"/>
        </a:buClr>
        <a:buSzPct val="80000"/>
        <a:buFont typeface="Wingdings" pitchFamily="2" charset="2"/>
        <a:buChar char="§"/>
        <a:defRPr>
          <a:solidFill>
            <a:schemeClr val="tx1"/>
          </a:solidFill>
          <a:latin typeface="+mn-lt"/>
          <a:cs typeface="+mn-cs"/>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447800" y="457200"/>
            <a:ext cx="62484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1447800" y="1752600"/>
            <a:ext cx="6248400" cy="437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2" name="Rectangle 4"/>
          <p:cNvSpPr>
            <a:spLocks noGrp="1" noChangeArrowheads="1"/>
          </p:cNvSpPr>
          <p:nvPr>
            <p:ph type="dt" sz="half" idx="2"/>
          </p:nvPr>
        </p:nvSpPr>
        <p:spPr bwMode="auto">
          <a:xfrm>
            <a:off x="1447800" y="6245225"/>
            <a:ext cx="1600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pPr>
              <a:defRPr/>
            </a:pPr>
            <a:endParaRPr lang="en-US"/>
          </a:p>
        </p:txBody>
      </p:sp>
      <p:sp>
        <p:nvSpPr>
          <p:cNvPr id="717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pPr>
              <a:defRPr/>
            </a:pPr>
            <a:endParaRPr lang="en-US"/>
          </a:p>
        </p:txBody>
      </p:sp>
      <p:sp>
        <p:nvSpPr>
          <p:cNvPr id="7174" name="Rectangle 6"/>
          <p:cNvSpPr>
            <a:spLocks noGrp="1" noChangeArrowheads="1"/>
          </p:cNvSpPr>
          <p:nvPr>
            <p:ph type="sldNum" sz="quarter" idx="4"/>
          </p:nvPr>
        </p:nvSpPr>
        <p:spPr bwMode="auto">
          <a:xfrm>
            <a:off x="6096000" y="6245225"/>
            <a:ext cx="16224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pPr>
              <a:defRPr/>
            </a:pPr>
            <a:fld id="{A4184F63-8F74-48D8-9BF2-D9A4E2AC2D2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3"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ransition>
    <p:pull dir="rd"/>
  </p:transition>
  <p:txStyles>
    <p:titleStyle>
      <a:lvl1pPr algn="ctr" rtl="0" eaLnBrk="0" fontAlgn="base" hangingPunct="0">
        <a:spcBef>
          <a:spcPct val="0"/>
        </a:spcBef>
        <a:spcAft>
          <a:spcPct val="0"/>
        </a:spcAft>
        <a:defRPr sz="40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Trebuchet MS" pitchFamily="34" charset="0"/>
        </a:defRPr>
      </a:lvl2pPr>
      <a:lvl3pPr algn="ctr" rtl="0" eaLnBrk="0" fontAlgn="base" hangingPunct="0">
        <a:spcBef>
          <a:spcPct val="0"/>
        </a:spcBef>
        <a:spcAft>
          <a:spcPct val="0"/>
        </a:spcAft>
        <a:defRPr sz="4000">
          <a:solidFill>
            <a:schemeClr val="tx2"/>
          </a:solidFill>
          <a:latin typeface="Trebuchet MS" pitchFamily="34" charset="0"/>
        </a:defRPr>
      </a:lvl3pPr>
      <a:lvl4pPr algn="ctr" rtl="0" eaLnBrk="0" fontAlgn="base" hangingPunct="0">
        <a:spcBef>
          <a:spcPct val="0"/>
        </a:spcBef>
        <a:spcAft>
          <a:spcPct val="0"/>
        </a:spcAft>
        <a:defRPr sz="4000">
          <a:solidFill>
            <a:schemeClr val="tx2"/>
          </a:solidFill>
          <a:latin typeface="Trebuchet MS" pitchFamily="34" charset="0"/>
        </a:defRPr>
      </a:lvl4pPr>
      <a:lvl5pPr algn="ctr" rtl="0" eaLnBrk="0" fontAlgn="base" hangingPunct="0">
        <a:spcBef>
          <a:spcPct val="0"/>
        </a:spcBef>
        <a:spcAft>
          <a:spcPct val="0"/>
        </a:spcAft>
        <a:defRPr sz="4000">
          <a:solidFill>
            <a:schemeClr val="tx2"/>
          </a:solidFill>
          <a:latin typeface="Trebuchet MS" pitchFamily="34" charset="0"/>
        </a:defRPr>
      </a:lvl5pPr>
      <a:lvl6pPr marL="457200" algn="ctr" rtl="0" fontAlgn="base">
        <a:spcBef>
          <a:spcPct val="0"/>
        </a:spcBef>
        <a:spcAft>
          <a:spcPct val="0"/>
        </a:spcAft>
        <a:defRPr sz="4000">
          <a:solidFill>
            <a:schemeClr val="tx2"/>
          </a:solidFill>
          <a:latin typeface="Trebuchet MS" pitchFamily="34" charset="0"/>
        </a:defRPr>
      </a:lvl6pPr>
      <a:lvl7pPr marL="914400" algn="ctr" rtl="0" fontAlgn="base">
        <a:spcBef>
          <a:spcPct val="0"/>
        </a:spcBef>
        <a:spcAft>
          <a:spcPct val="0"/>
        </a:spcAft>
        <a:defRPr sz="4000">
          <a:solidFill>
            <a:schemeClr val="tx2"/>
          </a:solidFill>
          <a:latin typeface="Trebuchet MS" pitchFamily="34" charset="0"/>
        </a:defRPr>
      </a:lvl7pPr>
      <a:lvl8pPr marL="1371600" algn="ctr" rtl="0" fontAlgn="base">
        <a:spcBef>
          <a:spcPct val="0"/>
        </a:spcBef>
        <a:spcAft>
          <a:spcPct val="0"/>
        </a:spcAft>
        <a:defRPr sz="4000">
          <a:solidFill>
            <a:schemeClr val="tx2"/>
          </a:solidFill>
          <a:latin typeface="Trebuchet MS" pitchFamily="34" charset="0"/>
        </a:defRPr>
      </a:lvl8pPr>
      <a:lvl9pPr marL="1828800" algn="ctr" rtl="0" fontAlgn="base">
        <a:spcBef>
          <a:spcPct val="0"/>
        </a:spcBef>
        <a:spcAft>
          <a:spcPct val="0"/>
        </a:spcAft>
        <a:defRPr sz="4000">
          <a:solidFill>
            <a:schemeClr val="tx2"/>
          </a:solidFill>
          <a:latin typeface="Trebuchet MS"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image" Target="../media/image7.emf"/><Relationship Id="rId18" Type="http://schemas.openxmlformats.org/officeDocument/2006/relationships/oleObject" Target="../embeddings/oleObject14.bin"/><Relationship Id="rId26" Type="http://schemas.openxmlformats.org/officeDocument/2006/relationships/oleObject" Target="../embeddings/oleObject22.bin"/><Relationship Id="rId39" Type="http://schemas.openxmlformats.org/officeDocument/2006/relationships/oleObject" Target="../embeddings/oleObject33.bin"/><Relationship Id="rId3" Type="http://schemas.openxmlformats.org/officeDocument/2006/relationships/oleObject" Target="../embeddings/oleObject1.bin"/><Relationship Id="rId21" Type="http://schemas.openxmlformats.org/officeDocument/2006/relationships/oleObject" Target="../embeddings/oleObject17.bin"/><Relationship Id="rId34" Type="http://schemas.openxmlformats.org/officeDocument/2006/relationships/oleObject" Target="../embeddings/oleObject29.bin"/><Relationship Id="rId42" Type="http://schemas.openxmlformats.org/officeDocument/2006/relationships/image" Target="../media/image11.emf"/><Relationship Id="rId7" Type="http://schemas.openxmlformats.org/officeDocument/2006/relationships/oleObject" Target="../embeddings/oleObject4.bin"/><Relationship Id="rId12" Type="http://schemas.openxmlformats.org/officeDocument/2006/relationships/oleObject" Target="../embeddings/oleObject9.bin"/><Relationship Id="rId17" Type="http://schemas.openxmlformats.org/officeDocument/2006/relationships/oleObject" Target="../embeddings/oleObject13.bin"/><Relationship Id="rId25" Type="http://schemas.openxmlformats.org/officeDocument/2006/relationships/oleObject" Target="../embeddings/oleObject21.bin"/><Relationship Id="rId33" Type="http://schemas.openxmlformats.org/officeDocument/2006/relationships/oleObject" Target="../embeddings/oleObject28.bin"/><Relationship Id="rId38" Type="http://schemas.openxmlformats.org/officeDocument/2006/relationships/image" Target="../media/image9.emf"/><Relationship Id="rId2" Type="http://schemas.openxmlformats.org/officeDocument/2006/relationships/slideLayout" Target="../slideLayouts/slideLayout13.xml"/><Relationship Id="rId16" Type="http://schemas.openxmlformats.org/officeDocument/2006/relationships/oleObject" Target="../embeddings/oleObject12.bin"/><Relationship Id="rId20" Type="http://schemas.openxmlformats.org/officeDocument/2006/relationships/oleObject" Target="../embeddings/oleObject16.bin"/><Relationship Id="rId29" Type="http://schemas.openxmlformats.org/officeDocument/2006/relationships/oleObject" Target="../embeddings/oleObject24.bin"/><Relationship Id="rId41" Type="http://schemas.openxmlformats.org/officeDocument/2006/relationships/oleObject" Target="../embeddings/oleObject34.bin"/><Relationship Id="rId1" Type="http://schemas.openxmlformats.org/officeDocument/2006/relationships/vmlDrawing" Target="../drawings/vmlDrawing1.vml"/><Relationship Id="rId6" Type="http://schemas.openxmlformats.org/officeDocument/2006/relationships/oleObject" Target="../embeddings/oleObject3.bin"/><Relationship Id="rId11" Type="http://schemas.openxmlformats.org/officeDocument/2006/relationships/oleObject" Target="../embeddings/oleObject8.bin"/><Relationship Id="rId24" Type="http://schemas.openxmlformats.org/officeDocument/2006/relationships/oleObject" Target="../embeddings/oleObject20.bin"/><Relationship Id="rId32" Type="http://schemas.openxmlformats.org/officeDocument/2006/relationships/oleObject" Target="../embeddings/oleObject27.bin"/><Relationship Id="rId37" Type="http://schemas.openxmlformats.org/officeDocument/2006/relationships/oleObject" Target="../embeddings/oleObject32.bin"/><Relationship Id="rId40" Type="http://schemas.openxmlformats.org/officeDocument/2006/relationships/image" Target="../media/image10.emf"/><Relationship Id="rId5" Type="http://schemas.openxmlformats.org/officeDocument/2006/relationships/oleObject" Target="../embeddings/oleObject2.bin"/><Relationship Id="rId15" Type="http://schemas.openxmlformats.org/officeDocument/2006/relationships/oleObject" Target="../embeddings/oleObject11.bin"/><Relationship Id="rId23" Type="http://schemas.openxmlformats.org/officeDocument/2006/relationships/oleObject" Target="../embeddings/oleObject19.bin"/><Relationship Id="rId28" Type="http://schemas.openxmlformats.org/officeDocument/2006/relationships/image" Target="../media/image8.emf"/><Relationship Id="rId36" Type="http://schemas.openxmlformats.org/officeDocument/2006/relationships/oleObject" Target="../embeddings/oleObject31.bin"/><Relationship Id="rId10" Type="http://schemas.openxmlformats.org/officeDocument/2006/relationships/oleObject" Target="../embeddings/oleObject7.bin"/><Relationship Id="rId19" Type="http://schemas.openxmlformats.org/officeDocument/2006/relationships/oleObject" Target="../embeddings/oleObject15.bin"/><Relationship Id="rId31" Type="http://schemas.openxmlformats.org/officeDocument/2006/relationships/oleObject" Target="../embeddings/oleObject26.bin"/><Relationship Id="rId4" Type="http://schemas.openxmlformats.org/officeDocument/2006/relationships/image" Target="../media/image6.emf"/><Relationship Id="rId9" Type="http://schemas.openxmlformats.org/officeDocument/2006/relationships/oleObject" Target="../embeddings/oleObject6.bin"/><Relationship Id="rId14" Type="http://schemas.openxmlformats.org/officeDocument/2006/relationships/oleObject" Target="../embeddings/oleObject10.bin"/><Relationship Id="rId22" Type="http://schemas.openxmlformats.org/officeDocument/2006/relationships/oleObject" Target="../embeddings/oleObject18.bin"/><Relationship Id="rId27" Type="http://schemas.openxmlformats.org/officeDocument/2006/relationships/oleObject" Target="../embeddings/oleObject23.bin"/><Relationship Id="rId30" Type="http://schemas.openxmlformats.org/officeDocument/2006/relationships/oleObject" Target="../embeddings/oleObject25.bin"/><Relationship Id="rId35" Type="http://schemas.openxmlformats.org/officeDocument/2006/relationships/oleObject" Target="../embeddings/oleObject30.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oleObject" Target="../embeddings/oleObject19.bin"/><Relationship Id="rId18" Type="http://schemas.openxmlformats.org/officeDocument/2006/relationships/oleObject" Target="../embeddings/oleObject32.bin"/><Relationship Id="rId3" Type="http://schemas.openxmlformats.org/officeDocument/2006/relationships/oleObject" Target="../embeddings/oleObject1.bin"/><Relationship Id="rId21" Type="http://schemas.openxmlformats.org/officeDocument/2006/relationships/image" Target="../media/image10.emf"/><Relationship Id="rId7" Type="http://schemas.openxmlformats.org/officeDocument/2006/relationships/oleObject" Target="../embeddings/oleObject4.bin"/><Relationship Id="rId12" Type="http://schemas.openxmlformats.org/officeDocument/2006/relationships/oleObject" Target="../embeddings/oleObject18.bin"/><Relationship Id="rId17" Type="http://schemas.openxmlformats.org/officeDocument/2006/relationships/oleObject" Target="../embeddings/oleObject25.bin"/><Relationship Id="rId25" Type="http://schemas.openxmlformats.org/officeDocument/2006/relationships/oleObject" Target="../embeddings/oleObject31.bin"/><Relationship Id="rId2" Type="http://schemas.openxmlformats.org/officeDocument/2006/relationships/slideLayout" Target="../slideLayouts/slideLayout13.xml"/><Relationship Id="rId16" Type="http://schemas.openxmlformats.org/officeDocument/2006/relationships/oleObject" Target="../embeddings/oleObject24.bin"/><Relationship Id="rId20" Type="http://schemas.openxmlformats.org/officeDocument/2006/relationships/oleObject" Target="../embeddings/oleObject33.bin"/><Relationship Id="rId1" Type="http://schemas.openxmlformats.org/officeDocument/2006/relationships/vmlDrawing" Target="../drawings/vmlDrawing2.vml"/><Relationship Id="rId6" Type="http://schemas.openxmlformats.org/officeDocument/2006/relationships/oleObject" Target="../embeddings/oleObject3.bin"/><Relationship Id="rId11" Type="http://schemas.openxmlformats.org/officeDocument/2006/relationships/oleObject" Target="../embeddings/oleObject8.bin"/><Relationship Id="rId24" Type="http://schemas.openxmlformats.org/officeDocument/2006/relationships/oleObject" Target="../embeddings/oleObject30.bin"/><Relationship Id="rId5" Type="http://schemas.openxmlformats.org/officeDocument/2006/relationships/oleObject" Target="../embeddings/oleObject2.bin"/><Relationship Id="rId15" Type="http://schemas.openxmlformats.org/officeDocument/2006/relationships/oleObject" Target="../embeddings/oleObject21.bin"/><Relationship Id="rId23" Type="http://schemas.openxmlformats.org/officeDocument/2006/relationships/image" Target="../media/image11.emf"/><Relationship Id="rId10" Type="http://schemas.openxmlformats.org/officeDocument/2006/relationships/oleObject" Target="../embeddings/oleObject7.bin"/><Relationship Id="rId19" Type="http://schemas.openxmlformats.org/officeDocument/2006/relationships/image" Target="../media/image9.emf"/><Relationship Id="rId4" Type="http://schemas.openxmlformats.org/officeDocument/2006/relationships/image" Target="../media/image6.emf"/><Relationship Id="rId9" Type="http://schemas.openxmlformats.org/officeDocument/2006/relationships/oleObject" Target="../embeddings/oleObject6.bin"/><Relationship Id="rId14" Type="http://schemas.openxmlformats.org/officeDocument/2006/relationships/oleObject" Target="../embeddings/oleObject20.bin"/><Relationship Id="rId22" Type="http://schemas.openxmlformats.org/officeDocument/2006/relationships/oleObject" Target="../embeddings/oleObject34.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3" Type="http://schemas.openxmlformats.org/officeDocument/2006/relationships/oleObject" Target="../embeddings/oleObject44.bin"/><Relationship Id="rId18" Type="http://schemas.openxmlformats.org/officeDocument/2006/relationships/oleObject" Target="../embeddings/oleObject49.bin"/><Relationship Id="rId26" Type="http://schemas.openxmlformats.org/officeDocument/2006/relationships/oleObject" Target="../embeddings/oleObject55.bin"/><Relationship Id="rId39" Type="http://schemas.openxmlformats.org/officeDocument/2006/relationships/oleObject" Target="../embeddings/oleObject65.bin"/><Relationship Id="rId21" Type="http://schemas.openxmlformats.org/officeDocument/2006/relationships/image" Target="../media/image7.emf"/><Relationship Id="rId34" Type="http://schemas.openxmlformats.org/officeDocument/2006/relationships/oleObject" Target="../embeddings/oleObject62.bin"/><Relationship Id="rId42" Type="http://schemas.openxmlformats.org/officeDocument/2006/relationships/oleObject" Target="../embeddings/oleObject68.bin"/><Relationship Id="rId47" Type="http://schemas.openxmlformats.org/officeDocument/2006/relationships/oleObject" Target="../embeddings/oleObject73.bin"/><Relationship Id="rId50" Type="http://schemas.openxmlformats.org/officeDocument/2006/relationships/oleObject" Target="../embeddings/oleObject76.bin"/><Relationship Id="rId55" Type="http://schemas.openxmlformats.org/officeDocument/2006/relationships/oleObject" Target="../embeddings/oleObject81.bin"/><Relationship Id="rId63" Type="http://schemas.openxmlformats.org/officeDocument/2006/relationships/oleObject" Target="../embeddings/oleObject89.bin"/><Relationship Id="rId7" Type="http://schemas.openxmlformats.org/officeDocument/2006/relationships/oleObject" Target="../embeddings/oleObject38.bin"/><Relationship Id="rId2" Type="http://schemas.openxmlformats.org/officeDocument/2006/relationships/slideLayout" Target="../slideLayouts/slideLayout2.xml"/><Relationship Id="rId16" Type="http://schemas.openxmlformats.org/officeDocument/2006/relationships/oleObject" Target="../embeddings/oleObject47.bin"/><Relationship Id="rId20" Type="http://schemas.openxmlformats.org/officeDocument/2006/relationships/oleObject" Target="../embeddings/oleObject51.bin"/><Relationship Id="rId29" Type="http://schemas.openxmlformats.org/officeDocument/2006/relationships/oleObject" Target="../embeddings/oleObject58.bin"/><Relationship Id="rId41" Type="http://schemas.openxmlformats.org/officeDocument/2006/relationships/oleObject" Target="../embeddings/oleObject67.bin"/><Relationship Id="rId54" Type="http://schemas.openxmlformats.org/officeDocument/2006/relationships/oleObject" Target="../embeddings/oleObject80.bin"/><Relationship Id="rId62" Type="http://schemas.openxmlformats.org/officeDocument/2006/relationships/oleObject" Target="../embeddings/oleObject88.bin"/><Relationship Id="rId1" Type="http://schemas.openxmlformats.org/officeDocument/2006/relationships/vmlDrawing" Target="../drawings/vmlDrawing3.vml"/><Relationship Id="rId6" Type="http://schemas.openxmlformats.org/officeDocument/2006/relationships/oleObject" Target="../embeddings/oleObject37.bin"/><Relationship Id="rId11" Type="http://schemas.openxmlformats.org/officeDocument/2006/relationships/oleObject" Target="../embeddings/oleObject42.bin"/><Relationship Id="rId24" Type="http://schemas.openxmlformats.org/officeDocument/2006/relationships/oleObject" Target="../embeddings/oleObject53.bin"/><Relationship Id="rId32" Type="http://schemas.openxmlformats.org/officeDocument/2006/relationships/oleObject" Target="../embeddings/oleObject61.bin"/><Relationship Id="rId37" Type="http://schemas.openxmlformats.org/officeDocument/2006/relationships/image" Target="../media/image11.emf"/><Relationship Id="rId40" Type="http://schemas.openxmlformats.org/officeDocument/2006/relationships/oleObject" Target="../embeddings/oleObject66.bin"/><Relationship Id="rId45" Type="http://schemas.openxmlformats.org/officeDocument/2006/relationships/oleObject" Target="../embeddings/oleObject71.bin"/><Relationship Id="rId53" Type="http://schemas.openxmlformats.org/officeDocument/2006/relationships/oleObject" Target="../embeddings/oleObject79.bin"/><Relationship Id="rId58" Type="http://schemas.openxmlformats.org/officeDocument/2006/relationships/oleObject" Target="../embeddings/oleObject84.bin"/><Relationship Id="rId5" Type="http://schemas.openxmlformats.org/officeDocument/2006/relationships/oleObject" Target="../embeddings/oleObject36.bin"/><Relationship Id="rId15" Type="http://schemas.openxmlformats.org/officeDocument/2006/relationships/oleObject" Target="../embeddings/oleObject46.bin"/><Relationship Id="rId23" Type="http://schemas.openxmlformats.org/officeDocument/2006/relationships/image" Target="../media/image8.emf"/><Relationship Id="rId28" Type="http://schemas.openxmlformats.org/officeDocument/2006/relationships/oleObject" Target="../embeddings/oleObject57.bin"/><Relationship Id="rId36" Type="http://schemas.openxmlformats.org/officeDocument/2006/relationships/oleObject" Target="../embeddings/oleObject63.bin"/><Relationship Id="rId49" Type="http://schemas.openxmlformats.org/officeDocument/2006/relationships/oleObject" Target="../embeddings/oleObject75.bin"/><Relationship Id="rId57" Type="http://schemas.openxmlformats.org/officeDocument/2006/relationships/oleObject" Target="../embeddings/oleObject83.bin"/><Relationship Id="rId61" Type="http://schemas.openxmlformats.org/officeDocument/2006/relationships/oleObject" Target="../embeddings/oleObject87.bin"/><Relationship Id="rId10" Type="http://schemas.openxmlformats.org/officeDocument/2006/relationships/oleObject" Target="../embeddings/oleObject41.bin"/><Relationship Id="rId19" Type="http://schemas.openxmlformats.org/officeDocument/2006/relationships/oleObject" Target="../embeddings/oleObject50.bin"/><Relationship Id="rId31" Type="http://schemas.openxmlformats.org/officeDocument/2006/relationships/oleObject" Target="../embeddings/oleObject60.bin"/><Relationship Id="rId44" Type="http://schemas.openxmlformats.org/officeDocument/2006/relationships/oleObject" Target="../embeddings/oleObject70.bin"/><Relationship Id="rId52" Type="http://schemas.openxmlformats.org/officeDocument/2006/relationships/oleObject" Target="../embeddings/oleObject78.bin"/><Relationship Id="rId60" Type="http://schemas.openxmlformats.org/officeDocument/2006/relationships/oleObject" Target="../embeddings/oleObject86.bin"/><Relationship Id="rId4" Type="http://schemas.openxmlformats.org/officeDocument/2006/relationships/image" Target="../media/image6.emf"/><Relationship Id="rId9" Type="http://schemas.openxmlformats.org/officeDocument/2006/relationships/oleObject" Target="../embeddings/oleObject40.bin"/><Relationship Id="rId14" Type="http://schemas.openxmlformats.org/officeDocument/2006/relationships/oleObject" Target="../embeddings/oleObject45.bin"/><Relationship Id="rId22" Type="http://schemas.openxmlformats.org/officeDocument/2006/relationships/oleObject" Target="../embeddings/oleObject52.bin"/><Relationship Id="rId27" Type="http://schemas.openxmlformats.org/officeDocument/2006/relationships/oleObject" Target="../embeddings/oleObject56.bin"/><Relationship Id="rId30" Type="http://schemas.openxmlformats.org/officeDocument/2006/relationships/oleObject" Target="../embeddings/oleObject59.bin"/><Relationship Id="rId35" Type="http://schemas.openxmlformats.org/officeDocument/2006/relationships/image" Target="../media/image10.emf"/><Relationship Id="rId43" Type="http://schemas.openxmlformats.org/officeDocument/2006/relationships/oleObject" Target="../embeddings/oleObject69.bin"/><Relationship Id="rId48" Type="http://schemas.openxmlformats.org/officeDocument/2006/relationships/oleObject" Target="../embeddings/oleObject74.bin"/><Relationship Id="rId56" Type="http://schemas.openxmlformats.org/officeDocument/2006/relationships/oleObject" Target="../embeddings/oleObject82.bin"/><Relationship Id="rId64" Type="http://schemas.openxmlformats.org/officeDocument/2006/relationships/oleObject" Target="../embeddings/oleObject90.bin"/><Relationship Id="rId8" Type="http://schemas.openxmlformats.org/officeDocument/2006/relationships/oleObject" Target="../embeddings/oleObject39.bin"/><Relationship Id="rId51" Type="http://schemas.openxmlformats.org/officeDocument/2006/relationships/oleObject" Target="../embeddings/oleObject77.bin"/><Relationship Id="rId3" Type="http://schemas.openxmlformats.org/officeDocument/2006/relationships/oleObject" Target="../embeddings/oleObject35.bin"/><Relationship Id="rId12" Type="http://schemas.openxmlformats.org/officeDocument/2006/relationships/oleObject" Target="../embeddings/oleObject43.bin"/><Relationship Id="rId17" Type="http://schemas.openxmlformats.org/officeDocument/2006/relationships/oleObject" Target="../embeddings/oleObject48.bin"/><Relationship Id="rId25" Type="http://schemas.openxmlformats.org/officeDocument/2006/relationships/oleObject" Target="../embeddings/oleObject54.bin"/><Relationship Id="rId33" Type="http://schemas.openxmlformats.org/officeDocument/2006/relationships/image" Target="../media/image9.emf"/><Relationship Id="rId38" Type="http://schemas.openxmlformats.org/officeDocument/2006/relationships/oleObject" Target="../embeddings/oleObject64.bin"/><Relationship Id="rId46" Type="http://schemas.openxmlformats.org/officeDocument/2006/relationships/oleObject" Target="../embeddings/oleObject72.bin"/><Relationship Id="rId59" Type="http://schemas.openxmlformats.org/officeDocument/2006/relationships/oleObject" Target="../embeddings/oleObject85.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3" Type="http://schemas.openxmlformats.org/officeDocument/2006/relationships/image" Target="../media/image7.emf"/><Relationship Id="rId18" Type="http://schemas.openxmlformats.org/officeDocument/2006/relationships/oleObject" Target="../embeddings/oleObject57.bin"/><Relationship Id="rId26" Type="http://schemas.openxmlformats.org/officeDocument/2006/relationships/oleObject" Target="../embeddings/oleObject68.bin"/><Relationship Id="rId39" Type="http://schemas.openxmlformats.org/officeDocument/2006/relationships/oleObject" Target="../embeddings/oleObject80.bin"/><Relationship Id="rId3" Type="http://schemas.openxmlformats.org/officeDocument/2006/relationships/oleObject" Target="../embeddings/oleObject35.bin"/><Relationship Id="rId21" Type="http://schemas.openxmlformats.org/officeDocument/2006/relationships/oleObject" Target="../embeddings/oleObject60.bin"/><Relationship Id="rId34" Type="http://schemas.openxmlformats.org/officeDocument/2006/relationships/oleObject" Target="../embeddings/oleObject75.bin"/><Relationship Id="rId42" Type="http://schemas.openxmlformats.org/officeDocument/2006/relationships/oleObject" Target="../embeddings/oleObject83.bin"/><Relationship Id="rId47" Type="http://schemas.openxmlformats.org/officeDocument/2006/relationships/oleObject" Target="../embeddings/oleObject87.bin"/><Relationship Id="rId50" Type="http://schemas.openxmlformats.org/officeDocument/2006/relationships/image" Target="../media/image11.emf"/><Relationship Id="rId7" Type="http://schemas.openxmlformats.org/officeDocument/2006/relationships/oleObject" Target="../embeddings/oleObject38.bin"/><Relationship Id="rId12" Type="http://schemas.openxmlformats.org/officeDocument/2006/relationships/oleObject" Target="../embeddings/oleObject51.bin"/><Relationship Id="rId17" Type="http://schemas.openxmlformats.org/officeDocument/2006/relationships/oleObject" Target="../embeddings/oleObject56.bin"/><Relationship Id="rId25" Type="http://schemas.openxmlformats.org/officeDocument/2006/relationships/oleObject" Target="../embeddings/oleObject67.bin"/><Relationship Id="rId33" Type="http://schemas.openxmlformats.org/officeDocument/2006/relationships/oleObject" Target="../embeddings/oleObject74.bin"/><Relationship Id="rId38" Type="http://schemas.openxmlformats.org/officeDocument/2006/relationships/oleObject" Target="../embeddings/oleObject79.bin"/><Relationship Id="rId46" Type="http://schemas.openxmlformats.org/officeDocument/2006/relationships/image" Target="../media/image9.emf"/><Relationship Id="rId2" Type="http://schemas.openxmlformats.org/officeDocument/2006/relationships/slideLayout" Target="../slideLayouts/slideLayout2.xml"/><Relationship Id="rId16" Type="http://schemas.openxmlformats.org/officeDocument/2006/relationships/oleObject" Target="../embeddings/oleObject55.bin"/><Relationship Id="rId20" Type="http://schemas.openxmlformats.org/officeDocument/2006/relationships/oleObject" Target="../embeddings/oleObject59.bin"/><Relationship Id="rId29" Type="http://schemas.openxmlformats.org/officeDocument/2006/relationships/oleObject" Target="../embeddings/oleObject71.bin"/><Relationship Id="rId41" Type="http://schemas.openxmlformats.org/officeDocument/2006/relationships/oleObject" Target="../embeddings/oleObject82.bin"/><Relationship Id="rId1" Type="http://schemas.openxmlformats.org/officeDocument/2006/relationships/vmlDrawing" Target="../drawings/vmlDrawing4.vml"/><Relationship Id="rId6" Type="http://schemas.openxmlformats.org/officeDocument/2006/relationships/oleObject" Target="../embeddings/oleObject37.bin"/><Relationship Id="rId11" Type="http://schemas.openxmlformats.org/officeDocument/2006/relationships/oleObject" Target="../embeddings/oleObject42.bin"/><Relationship Id="rId24" Type="http://schemas.openxmlformats.org/officeDocument/2006/relationships/oleObject" Target="../embeddings/oleObject66.bin"/><Relationship Id="rId32" Type="http://schemas.openxmlformats.org/officeDocument/2006/relationships/oleObject" Target="../embeddings/oleObject73.bin"/><Relationship Id="rId37" Type="http://schemas.openxmlformats.org/officeDocument/2006/relationships/oleObject" Target="../embeddings/oleObject78.bin"/><Relationship Id="rId40" Type="http://schemas.openxmlformats.org/officeDocument/2006/relationships/oleObject" Target="../embeddings/oleObject81.bin"/><Relationship Id="rId45" Type="http://schemas.openxmlformats.org/officeDocument/2006/relationships/oleObject" Target="../embeddings/oleObject86.bin"/><Relationship Id="rId5" Type="http://schemas.openxmlformats.org/officeDocument/2006/relationships/oleObject" Target="../embeddings/oleObject36.bin"/><Relationship Id="rId15" Type="http://schemas.openxmlformats.org/officeDocument/2006/relationships/oleObject" Target="../embeddings/oleObject54.bin"/><Relationship Id="rId23" Type="http://schemas.openxmlformats.org/officeDocument/2006/relationships/oleObject" Target="../embeddings/oleObject65.bin"/><Relationship Id="rId28" Type="http://schemas.openxmlformats.org/officeDocument/2006/relationships/oleObject" Target="../embeddings/oleObject70.bin"/><Relationship Id="rId36" Type="http://schemas.openxmlformats.org/officeDocument/2006/relationships/oleObject" Target="../embeddings/oleObject77.bin"/><Relationship Id="rId49" Type="http://schemas.openxmlformats.org/officeDocument/2006/relationships/oleObject" Target="../embeddings/oleObject88.bin"/><Relationship Id="rId10" Type="http://schemas.openxmlformats.org/officeDocument/2006/relationships/oleObject" Target="../embeddings/oleObject41.bin"/><Relationship Id="rId19" Type="http://schemas.openxmlformats.org/officeDocument/2006/relationships/oleObject" Target="../embeddings/oleObject58.bin"/><Relationship Id="rId31" Type="http://schemas.openxmlformats.org/officeDocument/2006/relationships/image" Target="../media/image8.emf"/><Relationship Id="rId44" Type="http://schemas.openxmlformats.org/officeDocument/2006/relationships/oleObject" Target="../embeddings/oleObject85.bin"/><Relationship Id="rId52" Type="http://schemas.openxmlformats.org/officeDocument/2006/relationships/oleObject" Target="../embeddings/oleObject90.bin"/><Relationship Id="rId4" Type="http://schemas.openxmlformats.org/officeDocument/2006/relationships/image" Target="../media/image6.emf"/><Relationship Id="rId9" Type="http://schemas.openxmlformats.org/officeDocument/2006/relationships/oleObject" Target="../embeddings/oleObject40.bin"/><Relationship Id="rId14" Type="http://schemas.openxmlformats.org/officeDocument/2006/relationships/oleObject" Target="../embeddings/oleObject53.bin"/><Relationship Id="rId22" Type="http://schemas.openxmlformats.org/officeDocument/2006/relationships/oleObject" Target="../embeddings/oleObject64.bin"/><Relationship Id="rId27" Type="http://schemas.openxmlformats.org/officeDocument/2006/relationships/oleObject" Target="../embeddings/oleObject69.bin"/><Relationship Id="rId30" Type="http://schemas.openxmlformats.org/officeDocument/2006/relationships/oleObject" Target="../embeddings/oleObject72.bin"/><Relationship Id="rId35" Type="http://schemas.openxmlformats.org/officeDocument/2006/relationships/oleObject" Target="../embeddings/oleObject76.bin"/><Relationship Id="rId43" Type="http://schemas.openxmlformats.org/officeDocument/2006/relationships/oleObject" Target="../embeddings/oleObject84.bin"/><Relationship Id="rId48" Type="http://schemas.openxmlformats.org/officeDocument/2006/relationships/image" Target="../media/image10.emf"/><Relationship Id="rId8" Type="http://schemas.openxmlformats.org/officeDocument/2006/relationships/oleObject" Target="../embeddings/oleObject39.bin"/><Relationship Id="rId51" Type="http://schemas.openxmlformats.org/officeDocument/2006/relationships/oleObject" Target="../embeddings/oleObject89.bin"/></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13" Type="http://schemas.openxmlformats.org/officeDocument/2006/relationships/image" Target="../media/image7.emf"/><Relationship Id="rId18" Type="http://schemas.openxmlformats.org/officeDocument/2006/relationships/oleObject" Target="../embeddings/oleObject57.bin"/><Relationship Id="rId26" Type="http://schemas.openxmlformats.org/officeDocument/2006/relationships/oleObject" Target="../embeddings/oleObject68.bin"/><Relationship Id="rId39" Type="http://schemas.openxmlformats.org/officeDocument/2006/relationships/oleObject" Target="../embeddings/oleObject80.bin"/><Relationship Id="rId21" Type="http://schemas.openxmlformats.org/officeDocument/2006/relationships/oleObject" Target="../embeddings/oleObject60.bin"/><Relationship Id="rId34" Type="http://schemas.openxmlformats.org/officeDocument/2006/relationships/oleObject" Target="../embeddings/oleObject75.bin"/><Relationship Id="rId42" Type="http://schemas.openxmlformats.org/officeDocument/2006/relationships/oleObject" Target="../embeddings/oleObject83.bin"/><Relationship Id="rId47" Type="http://schemas.openxmlformats.org/officeDocument/2006/relationships/oleObject" Target="../embeddings/oleObject87.bin"/><Relationship Id="rId50" Type="http://schemas.openxmlformats.org/officeDocument/2006/relationships/image" Target="../media/image11.emf"/><Relationship Id="rId55" Type="http://schemas.openxmlformats.org/officeDocument/2006/relationships/image" Target="../media/image18.emf"/><Relationship Id="rId7" Type="http://schemas.openxmlformats.org/officeDocument/2006/relationships/oleObject" Target="../embeddings/oleObject38.bin"/><Relationship Id="rId12" Type="http://schemas.openxmlformats.org/officeDocument/2006/relationships/oleObject" Target="../embeddings/oleObject51.bin"/><Relationship Id="rId17" Type="http://schemas.openxmlformats.org/officeDocument/2006/relationships/oleObject" Target="../embeddings/oleObject56.bin"/><Relationship Id="rId25" Type="http://schemas.openxmlformats.org/officeDocument/2006/relationships/oleObject" Target="../embeddings/oleObject67.bin"/><Relationship Id="rId33" Type="http://schemas.openxmlformats.org/officeDocument/2006/relationships/oleObject" Target="../embeddings/oleObject74.bin"/><Relationship Id="rId38" Type="http://schemas.openxmlformats.org/officeDocument/2006/relationships/oleObject" Target="../embeddings/oleObject79.bin"/><Relationship Id="rId46" Type="http://schemas.openxmlformats.org/officeDocument/2006/relationships/image" Target="../media/image9.emf"/><Relationship Id="rId59" Type="http://schemas.openxmlformats.org/officeDocument/2006/relationships/image" Target="../media/image22.emf"/><Relationship Id="rId2" Type="http://schemas.openxmlformats.org/officeDocument/2006/relationships/slideLayout" Target="../slideLayouts/slideLayout2.xml"/><Relationship Id="rId16" Type="http://schemas.openxmlformats.org/officeDocument/2006/relationships/oleObject" Target="../embeddings/oleObject55.bin"/><Relationship Id="rId20" Type="http://schemas.openxmlformats.org/officeDocument/2006/relationships/oleObject" Target="../embeddings/oleObject59.bin"/><Relationship Id="rId29" Type="http://schemas.openxmlformats.org/officeDocument/2006/relationships/oleObject" Target="../embeddings/oleObject71.bin"/><Relationship Id="rId41" Type="http://schemas.openxmlformats.org/officeDocument/2006/relationships/oleObject" Target="../embeddings/oleObject82.bin"/><Relationship Id="rId54" Type="http://schemas.openxmlformats.org/officeDocument/2006/relationships/image" Target="../media/image17.emf"/><Relationship Id="rId1" Type="http://schemas.openxmlformats.org/officeDocument/2006/relationships/vmlDrawing" Target="../drawings/vmlDrawing5.vml"/><Relationship Id="rId6" Type="http://schemas.openxmlformats.org/officeDocument/2006/relationships/oleObject" Target="../embeddings/oleObject37.bin"/><Relationship Id="rId11" Type="http://schemas.openxmlformats.org/officeDocument/2006/relationships/oleObject" Target="../embeddings/oleObject42.bin"/><Relationship Id="rId24" Type="http://schemas.openxmlformats.org/officeDocument/2006/relationships/oleObject" Target="../embeddings/oleObject66.bin"/><Relationship Id="rId32" Type="http://schemas.openxmlformats.org/officeDocument/2006/relationships/oleObject" Target="../embeddings/oleObject73.bin"/><Relationship Id="rId37" Type="http://schemas.openxmlformats.org/officeDocument/2006/relationships/oleObject" Target="../embeddings/oleObject78.bin"/><Relationship Id="rId40" Type="http://schemas.openxmlformats.org/officeDocument/2006/relationships/oleObject" Target="../embeddings/oleObject81.bin"/><Relationship Id="rId45" Type="http://schemas.openxmlformats.org/officeDocument/2006/relationships/oleObject" Target="../embeddings/oleObject86.bin"/><Relationship Id="rId53" Type="http://schemas.openxmlformats.org/officeDocument/2006/relationships/image" Target="../media/image16.emf"/><Relationship Id="rId58" Type="http://schemas.openxmlformats.org/officeDocument/2006/relationships/image" Target="../media/image21.emf"/><Relationship Id="rId5" Type="http://schemas.openxmlformats.org/officeDocument/2006/relationships/oleObject" Target="../embeddings/oleObject36.bin"/><Relationship Id="rId15" Type="http://schemas.openxmlformats.org/officeDocument/2006/relationships/oleObject" Target="../embeddings/oleObject54.bin"/><Relationship Id="rId23" Type="http://schemas.openxmlformats.org/officeDocument/2006/relationships/oleObject" Target="../embeddings/oleObject65.bin"/><Relationship Id="rId28" Type="http://schemas.openxmlformats.org/officeDocument/2006/relationships/oleObject" Target="../embeddings/oleObject70.bin"/><Relationship Id="rId36" Type="http://schemas.openxmlformats.org/officeDocument/2006/relationships/oleObject" Target="../embeddings/oleObject77.bin"/><Relationship Id="rId49" Type="http://schemas.openxmlformats.org/officeDocument/2006/relationships/oleObject" Target="../embeddings/oleObject88.bin"/><Relationship Id="rId57" Type="http://schemas.openxmlformats.org/officeDocument/2006/relationships/image" Target="../media/image20.emf"/><Relationship Id="rId10" Type="http://schemas.openxmlformats.org/officeDocument/2006/relationships/oleObject" Target="../embeddings/oleObject41.bin"/><Relationship Id="rId19" Type="http://schemas.openxmlformats.org/officeDocument/2006/relationships/oleObject" Target="../embeddings/oleObject58.bin"/><Relationship Id="rId31" Type="http://schemas.openxmlformats.org/officeDocument/2006/relationships/image" Target="../media/image8.emf"/><Relationship Id="rId44" Type="http://schemas.openxmlformats.org/officeDocument/2006/relationships/oleObject" Target="../embeddings/oleObject85.bin"/><Relationship Id="rId52" Type="http://schemas.openxmlformats.org/officeDocument/2006/relationships/oleObject" Target="../embeddings/oleObject90.bin"/><Relationship Id="rId4" Type="http://schemas.openxmlformats.org/officeDocument/2006/relationships/image" Target="../media/image6.emf"/><Relationship Id="rId9" Type="http://schemas.openxmlformats.org/officeDocument/2006/relationships/oleObject" Target="../embeddings/oleObject40.bin"/><Relationship Id="rId14" Type="http://schemas.openxmlformats.org/officeDocument/2006/relationships/oleObject" Target="../embeddings/oleObject53.bin"/><Relationship Id="rId22" Type="http://schemas.openxmlformats.org/officeDocument/2006/relationships/oleObject" Target="../embeddings/oleObject64.bin"/><Relationship Id="rId27" Type="http://schemas.openxmlformats.org/officeDocument/2006/relationships/oleObject" Target="../embeddings/oleObject69.bin"/><Relationship Id="rId30" Type="http://schemas.openxmlformats.org/officeDocument/2006/relationships/oleObject" Target="../embeddings/oleObject72.bin"/><Relationship Id="rId35" Type="http://schemas.openxmlformats.org/officeDocument/2006/relationships/oleObject" Target="../embeddings/oleObject76.bin"/><Relationship Id="rId43" Type="http://schemas.openxmlformats.org/officeDocument/2006/relationships/oleObject" Target="../embeddings/oleObject84.bin"/><Relationship Id="rId48" Type="http://schemas.openxmlformats.org/officeDocument/2006/relationships/image" Target="../media/image10.emf"/><Relationship Id="rId56" Type="http://schemas.openxmlformats.org/officeDocument/2006/relationships/image" Target="../media/image19.emf"/><Relationship Id="rId8" Type="http://schemas.openxmlformats.org/officeDocument/2006/relationships/oleObject" Target="../embeddings/oleObject39.bin"/><Relationship Id="rId51" Type="http://schemas.openxmlformats.org/officeDocument/2006/relationships/oleObject" Target="../embeddings/oleObject89.bin"/><Relationship Id="rId3" Type="http://schemas.openxmlformats.org/officeDocument/2006/relationships/oleObject" Target="../embeddings/oleObject35.bin"/></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51.bin"/><Relationship Id="rId13" Type="http://schemas.openxmlformats.org/officeDocument/2006/relationships/oleObject" Target="../embeddings/oleObject56.bin"/><Relationship Id="rId18" Type="http://schemas.openxmlformats.org/officeDocument/2006/relationships/oleObject" Target="../embeddings/oleObject72.bin"/><Relationship Id="rId26" Type="http://schemas.openxmlformats.org/officeDocument/2006/relationships/oleObject" Target="../embeddings/oleObject79.bin"/><Relationship Id="rId39" Type="http://schemas.openxmlformats.org/officeDocument/2006/relationships/image" Target="../media/image16.emf"/><Relationship Id="rId3" Type="http://schemas.openxmlformats.org/officeDocument/2006/relationships/oleObject" Target="../embeddings/oleObject39.bin"/><Relationship Id="rId21" Type="http://schemas.openxmlformats.org/officeDocument/2006/relationships/oleObject" Target="../embeddings/oleObject74.bin"/><Relationship Id="rId34" Type="http://schemas.openxmlformats.org/officeDocument/2006/relationships/image" Target="../media/image9.emf"/><Relationship Id="rId42" Type="http://schemas.openxmlformats.org/officeDocument/2006/relationships/image" Target="../media/image19.emf"/><Relationship Id="rId7" Type="http://schemas.openxmlformats.org/officeDocument/2006/relationships/oleObject" Target="../embeddings/oleObject42.bin"/><Relationship Id="rId12" Type="http://schemas.openxmlformats.org/officeDocument/2006/relationships/oleObject" Target="../embeddings/oleObject55.bin"/><Relationship Id="rId17" Type="http://schemas.openxmlformats.org/officeDocument/2006/relationships/oleObject" Target="../embeddings/oleObject71.bin"/><Relationship Id="rId25" Type="http://schemas.openxmlformats.org/officeDocument/2006/relationships/oleObject" Target="../embeddings/oleObject78.bin"/><Relationship Id="rId33" Type="http://schemas.openxmlformats.org/officeDocument/2006/relationships/oleObject" Target="../embeddings/oleObject86.bin"/><Relationship Id="rId38" Type="http://schemas.openxmlformats.org/officeDocument/2006/relationships/image" Target="../media/image11.emf"/><Relationship Id="rId2" Type="http://schemas.openxmlformats.org/officeDocument/2006/relationships/slideLayout" Target="../slideLayouts/slideLayout2.xml"/><Relationship Id="rId16" Type="http://schemas.openxmlformats.org/officeDocument/2006/relationships/oleObject" Target="../embeddings/oleObject70.bin"/><Relationship Id="rId20" Type="http://schemas.openxmlformats.org/officeDocument/2006/relationships/oleObject" Target="../embeddings/oleObject73.bin"/><Relationship Id="rId29" Type="http://schemas.openxmlformats.org/officeDocument/2006/relationships/oleObject" Target="../embeddings/oleObject82.bin"/><Relationship Id="rId41" Type="http://schemas.openxmlformats.org/officeDocument/2006/relationships/image" Target="../media/image18.emf"/><Relationship Id="rId1" Type="http://schemas.openxmlformats.org/officeDocument/2006/relationships/vmlDrawing" Target="../drawings/vmlDrawing6.vml"/><Relationship Id="rId6" Type="http://schemas.openxmlformats.org/officeDocument/2006/relationships/oleObject" Target="../embeddings/oleObject41.bin"/><Relationship Id="rId11" Type="http://schemas.openxmlformats.org/officeDocument/2006/relationships/oleObject" Target="../embeddings/oleObject54.bin"/><Relationship Id="rId24" Type="http://schemas.openxmlformats.org/officeDocument/2006/relationships/oleObject" Target="../embeddings/oleObject77.bin"/><Relationship Id="rId32" Type="http://schemas.openxmlformats.org/officeDocument/2006/relationships/oleObject" Target="../embeddings/oleObject85.bin"/><Relationship Id="rId37" Type="http://schemas.openxmlformats.org/officeDocument/2006/relationships/oleObject" Target="../embeddings/oleObject88.bin"/><Relationship Id="rId40" Type="http://schemas.openxmlformats.org/officeDocument/2006/relationships/image" Target="../media/image17.emf"/><Relationship Id="rId45" Type="http://schemas.openxmlformats.org/officeDocument/2006/relationships/image" Target="../media/image22.emf"/><Relationship Id="rId5" Type="http://schemas.openxmlformats.org/officeDocument/2006/relationships/oleObject" Target="../embeddings/oleObject40.bin"/><Relationship Id="rId15" Type="http://schemas.openxmlformats.org/officeDocument/2006/relationships/oleObject" Target="../embeddings/oleObject69.bin"/><Relationship Id="rId23" Type="http://schemas.openxmlformats.org/officeDocument/2006/relationships/oleObject" Target="../embeddings/oleObject76.bin"/><Relationship Id="rId28" Type="http://schemas.openxmlformats.org/officeDocument/2006/relationships/oleObject" Target="../embeddings/oleObject81.bin"/><Relationship Id="rId36" Type="http://schemas.openxmlformats.org/officeDocument/2006/relationships/image" Target="../media/image10.emf"/><Relationship Id="rId10" Type="http://schemas.openxmlformats.org/officeDocument/2006/relationships/oleObject" Target="../embeddings/oleObject53.bin"/><Relationship Id="rId19" Type="http://schemas.openxmlformats.org/officeDocument/2006/relationships/image" Target="../media/image8.emf"/><Relationship Id="rId31" Type="http://schemas.openxmlformats.org/officeDocument/2006/relationships/oleObject" Target="../embeddings/oleObject84.bin"/><Relationship Id="rId44" Type="http://schemas.openxmlformats.org/officeDocument/2006/relationships/image" Target="../media/image21.emf"/><Relationship Id="rId4" Type="http://schemas.openxmlformats.org/officeDocument/2006/relationships/image" Target="../media/image6.emf"/><Relationship Id="rId9" Type="http://schemas.openxmlformats.org/officeDocument/2006/relationships/image" Target="../media/image7.emf"/><Relationship Id="rId14" Type="http://schemas.openxmlformats.org/officeDocument/2006/relationships/oleObject" Target="../embeddings/oleObject68.bin"/><Relationship Id="rId22" Type="http://schemas.openxmlformats.org/officeDocument/2006/relationships/oleObject" Target="../embeddings/oleObject75.bin"/><Relationship Id="rId27" Type="http://schemas.openxmlformats.org/officeDocument/2006/relationships/oleObject" Target="../embeddings/oleObject80.bin"/><Relationship Id="rId30" Type="http://schemas.openxmlformats.org/officeDocument/2006/relationships/oleObject" Target="../embeddings/oleObject83.bin"/><Relationship Id="rId35" Type="http://schemas.openxmlformats.org/officeDocument/2006/relationships/oleObject" Target="../embeddings/oleObject87.bin"/><Relationship Id="rId43" Type="http://schemas.openxmlformats.org/officeDocument/2006/relationships/image" Target="../media/image20.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24.bin"/><Relationship Id="rId13" Type="http://schemas.openxmlformats.org/officeDocument/2006/relationships/image" Target="../media/image10.emf"/><Relationship Id="rId18" Type="http://schemas.openxmlformats.org/officeDocument/2006/relationships/oleObject" Target="../embeddings/oleObject53.bin"/><Relationship Id="rId26" Type="http://schemas.openxmlformats.org/officeDocument/2006/relationships/image" Target="../media/image20.emf"/><Relationship Id="rId3" Type="http://schemas.openxmlformats.org/officeDocument/2006/relationships/oleObject" Target="../embeddings/oleObject1.bin"/><Relationship Id="rId21" Type="http://schemas.openxmlformats.org/officeDocument/2006/relationships/oleObject" Target="../embeddings/oleObject56.bin"/><Relationship Id="rId34" Type="http://schemas.openxmlformats.org/officeDocument/2006/relationships/oleObject" Target="../embeddings/oleObject42.bin"/><Relationship Id="rId7" Type="http://schemas.openxmlformats.org/officeDocument/2006/relationships/oleObject" Target="../embeddings/oleObject4.bin"/><Relationship Id="rId12" Type="http://schemas.openxmlformats.org/officeDocument/2006/relationships/oleObject" Target="../embeddings/oleObject33.bin"/><Relationship Id="rId17" Type="http://schemas.openxmlformats.org/officeDocument/2006/relationships/oleObject" Target="../embeddings/oleObject31.bin"/><Relationship Id="rId25" Type="http://schemas.openxmlformats.org/officeDocument/2006/relationships/image" Target="../media/image19.emf"/><Relationship Id="rId33" Type="http://schemas.openxmlformats.org/officeDocument/2006/relationships/oleObject" Target="../embeddings/oleObject41.bin"/><Relationship Id="rId2" Type="http://schemas.openxmlformats.org/officeDocument/2006/relationships/slideLayout" Target="../slideLayouts/slideLayout13.xml"/><Relationship Id="rId16" Type="http://schemas.openxmlformats.org/officeDocument/2006/relationships/oleObject" Target="../embeddings/oleObject30.bin"/><Relationship Id="rId20" Type="http://schemas.openxmlformats.org/officeDocument/2006/relationships/oleObject" Target="../embeddings/oleObject55.bin"/><Relationship Id="rId29" Type="http://schemas.openxmlformats.org/officeDocument/2006/relationships/oleObject" Target="../embeddings/oleObject51.bin"/><Relationship Id="rId1" Type="http://schemas.openxmlformats.org/officeDocument/2006/relationships/vmlDrawing" Target="../drawings/vmlDrawing7.vml"/><Relationship Id="rId6" Type="http://schemas.openxmlformats.org/officeDocument/2006/relationships/oleObject" Target="../embeddings/oleObject3.bin"/><Relationship Id="rId11" Type="http://schemas.openxmlformats.org/officeDocument/2006/relationships/image" Target="../media/image9.emf"/><Relationship Id="rId24" Type="http://schemas.openxmlformats.org/officeDocument/2006/relationships/image" Target="../media/image18.emf"/><Relationship Id="rId32" Type="http://schemas.openxmlformats.org/officeDocument/2006/relationships/oleObject" Target="../embeddings/oleObject40.bin"/><Relationship Id="rId5" Type="http://schemas.openxmlformats.org/officeDocument/2006/relationships/oleObject" Target="../embeddings/oleObject2.bin"/><Relationship Id="rId15" Type="http://schemas.openxmlformats.org/officeDocument/2006/relationships/image" Target="../media/image11.emf"/><Relationship Id="rId23" Type="http://schemas.openxmlformats.org/officeDocument/2006/relationships/image" Target="../media/image17.emf"/><Relationship Id="rId28" Type="http://schemas.openxmlformats.org/officeDocument/2006/relationships/image" Target="../media/image22.emf"/><Relationship Id="rId10" Type="http://schemas.openxmlformats.org/officeDocument/2006/relationships/oleObject" Target="../embeddings/oleObject32.bin"/><Relationship Id="rId19" Type="http://schemas.openxmlformats.org/officeDocument/2006/relationships/oleObject" Target="../embeddings/oleObject54.bin"/><Relationship Id="rId31" Type="http://schemas.openxmlformats.org/officeDocument/2006/relationships/oleObject" Target="../embeddings/oleObject39.bin"/><Relationship Id="rId4" Type="http://schemas.openxmlformats.org/officeDocument/2006/relationships/image" Target="../media/image6.emf"/><Relationship Id="rId9" Type="http://schemas.openxmlformats.org/officeDocument/2006/relationships/oleObject" Target="../embeddings/oleObject25.bin"/><Relationship Id="rId14" Type="http://schemas.openxmlformats.org/officeDocument/2006/relationships/oleObject" Target="../embeddings/oleObject34.bin"/><Relationship Id="rId22" Type="http://schemas.openxmlformats.org/officeDocument/2006/relationships/image" Target="../media/image16.emf"/><Relationship Id="rId27" Type="http://schemas.openxmlformats.org/officeDocument/2006/relationships/image" Target="../media/image21.emf"/><Relationship Id="rId30" Type="http://schemas.openxmlformats.org/officeDocument/2006/relationships/image" Target="../media/image7.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682" y="457200"/>
            <a:ext cx="8229600" cy="788987"/>
          </a:xfrm>
        </p:spPr>
        <p:txBody>
          <a:bodyPr/>
          <a:lstStyle/>
          <a:p>
            <a:r>
              <a:rPr lang="en-US" sz="2800" dirty="0">
                <a:latin typeface="Times New Roman" pitchFamily="18" charset="0"/>
              </a:rPr>
              <a:t>Office </a:t>
            </a:r>
            <a:r>
              <a:rPr lang="en-US" sz="2800" dirty="0" smtClean="0">
                <a:latin typeface="Times New Roman" pitchFamily="18" charset="0"/>
              </a:rPr>
              <a:t>365: Core Services </a:t>
            </a:r>
            <a:r>
              <a:rPr lang="en-US" sz="2800" dirty="0" smtClean="0">
                <a:latin typeface="Times New Roman" pitchFamily="18" charset="0"/>
              </a:rPr>
              <a:t>and win.mit.edu</a:t>
            </a:r>
            <a:endParaRPr lang="en-US" sz="2800"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3000" y="6203576"/>
            <a:ext cx="2794637" cy="495413"/>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611" y="6241789"/>
            <a:ext cx="1993900" cy="457200"/>
          </a:xfrm>
          <a:prstGeom prst="rect">
            <a:avLst/>
          </a:prstGeom>
        </p:spPr>
      </p:pic>
      <p:sp>
        <p:nvSpPr>
          <p:cNvPr id="10" name="TextBox 9"/>
          <p:cNvSpPr txBox="1"/>
          <p:nvPr/>
        </p:nvSpPr>
        <p:spPr>
          <a:xfrm>
            <a:off x="5638800" y="6547042"/>
            <a:ext cx="1211294" cy="276999"/>
          </a:xfrm>
          <a:prstGeom prst="rect">
            <a:avLst/>
          </a:prstGeom>
          <a:noFill/>
        </p:spPr>
        <p:txBody>
          <a:bodyPr wrap="none" rtlCol="0">
            <a:spAutoFit/>
          </a:bodyPr>
          <a:lstStyle/>
          <a:p>
            <a:r>
              <a:rPr lang="en-US" sz="1200" i="1" dirty="0" smtClean="0"/>
              <a:t>Richard Edelson</a:t>
            </a:r>
            <a:endParaRPr lang="en-US" sz="1200" i="1" dirty="0"/>
          </a:p>
        </p:txBody>
      </p:sp>
      <p:sp>
        <p:nvSpPr>
          <p:cNvPr id="12" name="Content Placeholder 2"/>
          <p:cNvSpPr>
            <a:spLocks noGrp="1"/>
          </p:cNvSpPr>
          <p:nvPr>
            <p:ph idx="1"/>
          </p:nvPr>
        </p:nvSpPr>
        <p:spPr>
          <a:xfrm>
            <a:off x="461682" y="1828800"/>
            <a:ext cx="3733800" cy="3657600"/>
          </a:xfrm>
        </p:spPr>
        <p:txBody>
          <a:bodyPr/>
          <a:lstStyle/>
          <a:p>
            <a:endPar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Microsoft Licensing </a:t>
            </a:r>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Changes</a:t>
            </a:r>
            <a:endPar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What is Office </a:t>
            </a:r>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365</a:t>
            </a:r>
            <a:endParaRPr lang="en-US" altLang="en-US"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2000" dirty="0">
                <a:latin typeface="Times New Roman" panose="02020603050405020304" pitchFamily="18" charset="0"/>
                <a:ea typeface="ＭＳ Ｐゴシック" panose="020B0600070205080204" pitchFamily="34" charset="-128"/>
                <a:cs typeface="Times New Roman" panose="02020603050405020304" pitchFamily="18" charset="0"/>
              </a:rPr>
              <a:t>SharePoint </a:t>
            </a:r>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Online</a:t>
            </a:r>
            <a:endParaRPr lang="en-US" altLang="en-US"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OneDrive</a:t>
            </a:r>
            <a:endParaRPr lang="en-US" altLang="en-US"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Azure Active Directory</a:t>
            </a:r>
          </a:p>
          <a:p>
            <a:r>
              <a:rPr lang="en-US" sz="2000" dirty="0" smtClean="0">
                <a:latin typeface="Times New Roman" panose="02020603050405020304" pitchFamily="18" charset="0"/>
                <a:cs typeface="Times New Roman" panose="02020603050405020304" pitchFamily="18" charset="0"/>
              </a:rPr>
              <a:t>WIN.MIT.EDU</a:t>
            </a:r>
          </a:p>
          <a:p>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Moira integration models</a:t>
            </a:r>
          </a:p>
          <a:p>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Cloud Storage</a:t>
            </a:r>
          </a:p>
          <a:p>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Operating system lifecycles</a:t>
            </a:r>
            <a:endPar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6482" y="1582954"/>
            <a:ext cx="3738282" cy="3738282"/>
          </a:xfrm>
          <a:prstGeom prst="rect">
            <a:avLst/>
          </a:prstGeom>
        </p:spPr>
      </p:pic>
    </p:spTree>
    <p:extLst>
      <p:ext uri="{BB962C8B-B14F-4D97-AF65-F5344CB8AC3E}">
        <p14:creationId xmlns:p14="http://schemas.microsoft.com/office/powerpoint/2010/main" val="3067192128"/>
      </p:ext>
    </p:extLst>
  </p:cSld>
  <p:clrMapOvr>
    <a:masterClrMapping/>
  </p:clrMapOvr>
  <p:transition>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latin typeface="Times New Roman" panose="02020603050405020304" pitchFamily="18" charset="0"/>
                <a:cs typeface="Times New Roman" panose="02020603050405020304" pitchFamily="18" charset="0"/>
              </a:rPr>
              <a:t>Why move to Cloud Storage?</a:t>
            </a:r>
            <a:endParaRPr lang="en-US" sz="2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a:xfrm>
            <a:off x="456501" y="1600200"/>
            <a:ext cx="7924800" cy="4419600"/>
          </a:xfrm>
        </p:spPr>
        <p:txBody>
          <a:bodyPr/>
          <a:lstStyle/>
          <a:p>
            <a:endParaRPr lang="en-US" sz="1200" dirty="0" smtClean="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Many cloud services are offering free storage for users at Hi-Ed institutions </a:t>
            </a:r>
            <a:endParaRPr lang="en-US" sz="1600" dirty="0" smtClean="0">
              <a:latin typeface="Times New Roman" panose="02020603050405020304" pitchFamily="18" charset="0"/>
              <a:cs typeface="Times New Roman" panose="02020603050405020304" pitchFamily="18" charset="0"/>
            </a:endParaRPr>
          </a:p>
          <a:p>
            <a:pPr lvl="1"/>
            <a:r>
              <a:rPr lang="en-US" sz="1600" dirty="0" smtClean="0">
                <a:latin typeface="Times New Roman" panose="02020603050405020304" pitchFamily="18" charset="0"/>
                <a:cs typeface="Times New Roman" panose="02020603050405020304" pitchFamily="18" charset="0"/>
              </a:rPr>
              <a:t>Cost savings, better scalability</a:t>
            </a:r>
          </a:p>
          <a:p>
            <a:endParaRPr lang="en-US" sz="1600" dirty="0" smtClean="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Microsoft </a:t>
            </a:r>
            <a:r>
              <a:rPr lang="en-US" sz="1600" dirty="0">
                <a:latin typeface="Times New Roman" panose="02020603050405020304" pitchFamily="18" charset="0"/>
                <a:cs typeface="Times New Roman" panose="02020603050405020304" pitchFamily="18" charset="0"/>
              </a:rPr>
              <a:t>provides every user at MIT </a:t>
            </a:r>
            <a:r>
              <a:rPr lang="en-US" sz="1600" dirty="0" smtClean="0">
                <a:latin typeface="Times New Roman" panose="02020603050405020304" pitchFamily="18" charset="0"/>
                <a:cs typeface="Times New Roman" panose="02020603050405020304" pitchFamily="18" charset="0"/>
              </a:rPr>
              <a:t>5TB </a:t>
            </a:r>
            <a:r>
              <a:rPr lang="en-US" sz="1600" dirty="0">
                <a:latin typeface="Times New Roman" panose="02020603050405020304" pitchFamily="18" charset="0"/>
                <a:cs typeface="Times New Roman" panose="02020603050405020304" pitchFamily="18" charset="0"/>
              </a:rPr>
              <a:t>of user storage for free as part of it’s OneDrive for Business offering vs the default DFS quota of 2GB</a:t>
            </a:r>
            <a:r>
              <a:rPr lang="en-US" sz="1600" dirty="0" smtClean="0">
                <a:latin typeface="Times New Roman" panose="02020603050405020304" pitchFamily="18" charset="0"/>
                <a:cs typeface="Times New Roman" panose="02020603050405020304" pitchFamily="18" charset="0"/>
              </a:rPr>
              <a:t>. </a:t>
            </a:r>
          </a:p>
          <a:p>
            <a:pPr marL="0" indent="0">
              <a:buNone/>
            </a:pPr>
            <a:endParaRPr lang="en-US" sz="1600" dirty="0" smtClean="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Connecting </a:t>
            </a:r>
            <a:r>
              <a:rPr lang="en-US" sz="1600" dirty="0">
                <a:latin typeface="Times New Roman" panose="02020603050405020304" pitchFamily="18" charset="0"/>
                <a:cs typeface="Times New Roman" panose="02020603050405020304" pitchFamily="18" charset="0"/>
              </a:rPr>
              <a:t>to OneDrive has been built into native Office </a:t>
            </a:r>
            <a:r>
              <a:rPr lang="en-US" sz="1600" dirty="0" smtClean="0">
                <a:latin typeface="Times New Roman" panose="02020603050405020304" pitchFamily="18" charset="0"/>
                <a:cs typeface="Times New Roman" panose="02020603050405020304" pitchFamily="18" charset="0"/>
              </a:rPr>
              <a:t>applications</a:t>
            </a:r>
          </a:p>
          <a:p>
            <a:endParaRPr lang="en-US" sz="1600" dirty="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Users are now becoming more familiar with these services</a:t>
            </a:r>
          </a:p>
          <a:p>
            <a:endParaRPr lang="en-US" sz="1600" dirty="0" smtClean="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Cloud </a:t>
            </a:r>
            <a:r>
              <a:rPr lang="en-US" sz="1600" dirty="0">
                <a:latin typeface="Times New Roman" panose="02020603050405020304" pitchFamily="18" charset="0"/>
                <a:cs typeface="Times New Roman" panose="02020603050405020304" pitchFamily="18" charset="0"/>
              </a:rPr>
              <a:t>storage services provide easier access to data for mobile </a:t>
            </a:r>
            <a:r>
              <a:rPr lang="en-US" sz="1600" dirty="0" smtClean="0">
                <a:latin typeface="Times New Roman" panose="02020603050405020304" pitchFamily="18" charset="0"/>
                <a:cs typeface="Times New Roman" panose="02020603050405020304" pitchFamily="18" charset="0"/>
              </a:rPr>
              <a:t>devices</a:t>
            </a:r>
          </a:p>
          <a:p>
            <a:endParaRPr lang="en-US" sz="1600" dirty="0" smtClean="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Better </a:t>
            </a:r>
            <a:r>
              <a:rPr lang="en-US" sz="1600" dirty="0">
                <a:latin typeface="Times New Roman" panose="02020603050405020304" pitchFamily="18" charset="0"/>
                <a:cs typeface="Times New Roman" panose="02020603050405020304" pitchFamily="18" charset="0"/>
              </a:rPr>
              <a:t>position the environment to transition to cloud based services </a:t>
            </a:r>
          </a:p>
          <a:p>
            <a:pPr marL="0" indent="0">
              <a:buNone/>
            </a:pPr>
            <a:endParaRPr lang="en-US" sz="1600" dirty="0" smtClean="0">
              <a:latin typeface="Times New Roman" panose="02020603050405020304" pitchFamily="18" charset="0"/>
              <a:cs typeface="Times New Roman" panose="02020603050405020304" pitchFamily="18" charset="0"/>
            </a:endParaRPr>
          </a:p>
          <a:p>
            <a:endParaRPr lang="en-US" sz="12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24608929"/>
      </p:ext>
    </p:extLst>
  </p:cSld>
  <p:clrMapOvr>
    <a:masterClrMapping/>
  </p:clrMapOvr>
  <p:transition>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latin typeface="Times New Roman" panose="02020603050405020304" pitchFamily="18" charset="0"/>
                <a:cs typeface="Times New Roman" panose="02020603050405020304" pitchFamily="18" charset="0"/>
              </a:rPr>
              <a:t>Operating Systems Lifecycles</a:t>
            </a:r>
            <a:endParaRPr lang="en-US" sz="2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half" idx="1"/>
          </p:nvPr>
        </p:nvSpPr>
        <p:spPr>
          <a:xfrm>
            <a:off x="456501" y="1600200"/>
            <a:ext cx="7924800" cy="4876800"/>
          </a:xfrm>
        </p:spPr>
        <p:txBody>
          <a:bodyPr/>
          <a:lstStyle/>
          <a:p>
            <a:endParaRPr lang="en-US" sz="1200" dirty="0" smtClean="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We have a few operating system versions going out of support during January of 2020.</a:t>
            </a:r>
          </a:p>
          <a:p>
            <a:endParaRPr lang="en-US" sz="1600" dirty="0" smtClean="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Windows 7 SP1 - 1/14/2020</a:t>
            </a:r>
          </a:p>
          <a:p>
            <a:r>
              <a:rPr lang="en-US" sz="1600" dirty="0" smtClean="0">
                <a:latin typeface="Times New Roman" panose="02020603050405020304" pitchFamily="18" charset="0"/>
                <a:cs typeface="Times New Roman" panose="02020603050405020304" pitchFamily="18" charset="0"/>
              </a:rPr>
              <a:t>Windows Server </a:t>
            </a:r>
            <a:r>
              <a:rPr lang="en-US" sz="1600" dirty="0">
                <a:latin typeface="Times New Roman" panose="02020603050405020304" pitchFamily="18" charset="0"/>
                <a:cs typeface="Times New Roman" panose="02020603050405020304" pitchFamily="18" charset="0"/>
              </a:rPr>
              <a:t>2008 SP2 - </a:t>
            </a:r>
            <a:r>
              <a:rPr lang="en-US" sz="1600" dirty="0" smtClean="0">
                <a:latin typeface="Times New Roman" panose="02020603050405020304" pitchFamily="18" charset="0"/>
                <a:cs typeface="Times New Roman" panose="02020603050405020304" pitchFamily="18" charset="0"/>
              </a:rPr>
              <a:t>1/14/2020</a:t>
            </a:r>
            <a:endParaRPr lang="en-US" sz="1600" dirty="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Windows server 2008 </a:t>
            </a:r>
            <a:r>
              <a:rPr lang="en-US" sz="1600" dirty="0">
                <a:latin typeface="Times New Roman" panose="02020603050405020304" pitchFamily="18" charset="0"/>
                <a:cs typeface="Times New Roman" panose="02020603050405020304" pitchFamily="18" charset="0"/>
              </a:rPr>
              <a:t>R2 SP1 - </a:t>
            </a:r>
            <a:r>
              <a:rPr lang="en-US" sz="1600" dirty="0" smtClean="0">
                <a:latin typeface="Times New Roman" panose="02020603050405020304" pitchFamily="18" charset="0"/>
                <a:cs typeface="Times New Roman" panose="02020603050405020304" pitchFamily="18" charset="0"/>
              </a:rPr>
              <a:t>1/14/2020</a:t>
            </a:r>
            <a:endParaRPr lang="en-US"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Windows </a:t>
            </a:r>
            <a:r>
              <a:rPr lang="en-US" sz="1600" dirty="0" smtClean="0">
                <a:latin typeface="Times New Roman" panose="02020603050405020304" pitchFamily="18" charset="0"/>
                <a:cs typeface="Times New Roman" panose="02020603050405020304" pitchFamily="18" charset="0"/>
              </a:rPr>
              <a:t>10 Enterprise, </a:t>
            </a:r>
            <a:r>
              <a:rPr lang="en-US" sz="1600" dirty="0">
                <a:latin typeface="Times New Roman" panose="02020603050405020304" pitchFamily="18" charset="0"/>
                <a:cs typeface="Times New Roman" panose="02020603050405020304" pitchFamily="18" charset="0"/>
              </a:rPr>
              <a:t>version </a:t>
            </a:r>
            <a:r>
              <a:rPr lang="en-US" sz="1600" dirty="0" smtClean="0">
                <a:latin typeface="Times New Roman" panose="02020603050405020304" pitchFamily="18" charset="0"/>
                <a:cs typeface="Times New Roman" panose="02020603050405020304" pitchFamily="18" charset="0"/>
              </a:rPr>
              <a:t>1709 - 4/14/2020 </a:t>
            </a:r>
            <a:endParaRPr lang="en-US" sz="1600" dirty="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MS SQL 2008</a:t>
            </a:r>
            <a:r>
              <a:rPr lang="en-US" sz="1600" dirty="0">
                <a:latin typeface="Times New Roman" panose="02020603050405020304" pitchFamily="18" charset="0"/>
                <a:cs typeface="Times New Roman" panose="02020603050405020304" pitchFamily="18" charset="0"/>
              </a:rPr>
              <a:t> - </a:t>
            </a:r>
            <a:r>
              <a:rPr lang="en-US" sz="1600" dirty="0" smtClean="0">
                <a:latin typeface="Times New Roman" panose="02020603050405020304" pitchFamily="18" charset="0"/>
                <a:cs typeface="Times New Roman" panose="02020603050405020304" pitchFamily="18" charset="0"/>
              </a:rPr>
              <a:t>07/09/2019 </a:t>
            </a:r>
          </a:p>
          <a:p>
            <a:endParaRPr lang="en-US" sz="1600" dirty="0" smtClean="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These products will no longer receive security patches from Microsoft</a:t>
            </a:r>
          </a:p>
          <a:p>
            <a:endParaRPr lang="en-US" sz="1600" dirty="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Computers need to be upgraded or replaced</a:t>
            </a:r>
            <a:endParaRPr lang="en-US" sz="1600" dirty="0">
              <a:latin typeface="Times New Roman" panose="02020603050405020304" pitchFamily="18" charset="0"/>
              <a:cs typeface="Times New Roman" panose="02020603050405020304" pitchFamily="18" charset="0"/>
            </a:endParaRPr>
          </a:p>
          <a:p>
            <a:endParaRPr lang="en-US" sz="1600" dirty="0" smtClean="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Better </a:t>
            </a:r>
            <a:r>
              <a:rPr lang="en-US" sz="1600" dirty="0">
                <a:latin typeface="Times New Roman" panose="02020603050405020304" pitchFamily="18" charset="0"/>
                <a:cs typeface="Times New Roman" panose="02020603050405020304" pitchFamily="18" charset="0"/>
              </a:rPr>
              <a:t>position the environment to transition to cloud based services </a:t>
            </a:r>
            <a:endParaRPr lang="en-US" sz="1600" dirty="0" smtClean="0">
              <a:latin typeface="Times New Roman" panose="02020603050405020304" pitchFamily="18" charset="0"/>
              <a:cs typeface="Times New Roman" panose="02020603050405020304" pitchFamily="18" charset="0"/>
            </a:endParaRPr>
          </a:p>
          <a:p>
            <a:endParaRPr lang="en-US" sz="1600" dirty="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IS&amp;T has plans to </a:t>
            </a:r>
            <a:r>
              <a:rPr lang="en-US" sz="1600" dirty="0">
                <a:latin typeface="Times New Roman" panose="02020603050405020304" pitchFamily="18" charset="0"/>
                <a:cs typeface="Times New Roman" panose="02020603050405020304" pitchFamily="18" charset="0"/>
              </a:rPr>
              <a:t>deploy Windows 10 </a:t>
            </a:r>
            <a:r>
              <a:rPr lang="en-US" sz="1600" dirty="0" smtClean="0">
                <a:latin typeface="Times New Roman" panose="02020603050405020304" pitchFamily="18" charset="0"/>
                <a:cs typeface="Times New Roman" panose="02020603050405020304" pitchFamily="18" charset="0"/>
              </a:rPr>
              <a:t>Enterprise </a:t>
            </a:r>
            <a:r>
              <a:rPr lang="en-US" sz="1600" dirty="0">
                <a:latin typeface="Times New Roman" panose="02020603050405020304" pitchFamily="18" charset="0"/>
                <a:cs typeface="Times New Roman" panose="02020603050405020304" pitchFamily="18" charset="0"/>
              </a:rPr>
              <a:t>version </a:t>
            </a:r>
            <a:r>
              <a:rPr lang="en-US" sz="1600" dirty="0" smtClean="0">
                <a:latin typeface="Times New Roman" panose="02020603050405020304" pitchFamily="18" charset="0"/>
                <a:cs typeface="Times New Roman" panose="02020603050405020304" pitchFamily="18" charset="0"/>
              </a:rPr>
              <a:t>1909 via WSUS during January</a:t>
            </a:r>
            <a:endParaRPr lang="en-US" sz="1600" dirty="0">
              <a:latin typeface="Times New Roman" panose="02020603050405020304" pitchFamily="18" charset="0"/>
              <a:cs typeface="Times New Roman" panose="02020603050405020304" pitchFamily="18" charset="0"/>
            </a:endParaRPr>
          </a:p>
          <a:p>
            <a:pPr marL="0" indent="0">
              <a:buNone/>
            </a:pPr>
            <a:endParaRPr lang="en-US" sz="1600" dirty="0" smtClean="0">
              <a:latin typeface="Times New Roman" panose="02020603050405020304" pitchFamily="18" charset="0"/>
              <a:cs typeface="Times New Roman" panose="02020603050405020304" pitchFamily="18" charset="0"/>
            </a:endParaRPr>
          </a:p>
          <a:p>
            <a:endParaRPr lang="en-US" sz="12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pPr marL="0" indent="0">
              <a:buNone/>
            </a:pPr>
            <a:endParaRPr lang="en-US" sz="2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0632360"/>
      </p:ext>
    </p:extLst>
  </p:cSld>
  <p:clrMapOvr>
    <a:masterClrMapping/>
  </p:clrMapOvr>
  <p:transition>
    <p:pull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682" y="457200"/>
            <a:ext cx="8229600" cy="788987"/>
          </a:xfrm>
        </p:spPr>
        <p:txBody>
          <a:bodyPr/>
          <a:lstStyle/>
          <a:p>
            <a:r>
              <a:rPr lang="en-US" sz="4000" dirty="0" smtClean="0">
                <a:latin typeface="Times New Roman" pitchFamily="18" charset="0"/>
              </a:rPr>
              <a:t>Update on </a:t>
            </a:r>
            <a:r>
              <a:rPr lang="en-US" sz="4000" dirty="0">
                <a:latin typeface="Times New Roman" pitchFamily="18" charset="0"/>
              </a:rPr>
              <a:t>email services </a:t>
            </a:r>
            <a:r>
              <a:rPr lang="en-US" sz="4000" dirty="0" smtClean="0">
                <a:latin typeface="Times New Roman" pitchFamily="18" charset="0"/>
              </a:rPr>
              <a:t>@MIT</a:t>
            </a:r>
            <a:endParaRPr lang="en-US" sz="4000"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3000" y="6203576"/>
            <a:ext cx="2794637" cy="495413"/>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611" y="6241789"/>
            <a:ext cx="1993900" cy="457200"/>
          </a:xfrm>
          <a:prstGeom prst="rect">
            <a:avLst/>
          </a:prstGeom>
        </p:spPr>
      </p:pic>
      <p:sp>
        <p:nvSpPr>
          <p:cNvPr id="10" name="TextBox 9"/>
          <p:cNvSpPr txBox="1"/>
          <p:nvPr/>
        </p:nvSpPr>
        <p:spPr>
          <a:xfrm>
            <a:off x="5638800" y="6547042"/>
            <a:ext cx="1211294" cy="276999"/>
          </a:xfrm>
          <a:prstGeom prst="rect">
            <a:avLst/>
          </a:prstGeom>
          <a:noFill/>
        </p:spPr>
        <p:txBody>
          <a:bodyPr wrap="none" rtlCol="0">
            <a:spAutoFit/>
          </a:bodyPr>
          <a:lstStyle/>
          <a:p>
            <a:r>
              <a:rPr lang="en-US" sz="1200" i="1" dirty="0" smtClean="0"/>
              <a:t>Richard Edelson</a:t>
            </a:r>
            <a:endParaRPr lang="en-US" sz="1200" i="1" dirty="0"/>
          </a:p>
        </p:txBody>
      </p:sp>
      <p:sp>
        <p:nvSpPr>
          <p:cNvPr id="12" name="Content Placeholder 2"/>
          <p:cNvSpPr>
            <a:spLocks noGrp="1"/>
          </p:cNvSpPr>
          <p:nvPr>
            <p:ph idx="1"/>
          </p:nvPr>
        </p:nvSpPr>
        <p:spPr>
          <a:xfrm>
            <a:off x="461682" y="1383346"/>
            <a:ext cx="3733800" cy="4712654"/>
          </a:xfrm>
        </p:spPr>
        <p:txBody>
          <a:bodyPr/>
          <a:lstStyle/>
          <a:p>
            <a:endPar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rPr>
              <a:t>Brief history of email @MIT</a:t>
            </a:r>
            <a:endPar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endParaRPr>
          </a:p>
          <a:p>
            <a:pPr lvl="1"/>
            <a:r>
              <a:rPr lang="en-US" sz="1000" dirty="0">
                <a:latin typeface="Times New Roman" panose="02020603050405020304" pitchFamily="18" charset="0"/>
                <a:cs typeface="Times New Roman" panose="02020603050405020304" pitchFamily="18" charset="0"/>
              </a:rPr>
              <a:t>Brief description of older email </a:t>
            </a:r>
            <a:r>
              <a:rPr lang="en-US" sz="1000" dirty="0" smtClean="0">
                <a:latin typeface="Times New Roman" panose="02020603050405020304" pitchFamily="18" charset="0"/>
                <a:cs typeface="Times New Roman" panose="02020603050405020304" pitchFamily="18" charset="0"/>
              </a:rPr>
              <a:t>services</a:t>
            </a:r>
          </a:p>
          <a:p>
            <a:pPr lvl="1"/>
            <a:r>
              <a:rPr lang="en-US" altLang="en-US" sz="1000" dirty="0" smtClean="0">
                <a:latin typeface="Times New Roman" panose="02020603050405020304" pitchFamily="18" charset="0"/>
                <a:ea typeface="ＭＳ Ｐゴシック" panose="020B0600070205080204" pitchFamily="34" charset="-128"/>
                <a:cs typeface="Times New Roman" panose="02020603050405020304" pitchFamily="18" charset="0"/>
              </a:rPr>
              <a:t>Email </a:t>
            </a:r>
            <a:r>
              <a:rPr lang="en-US" altLang="en-US" sz="1000" dirty="0">
                <a:latin typeface="Times New Roman" panose="02020603050405020304" pitchFamily="18" charset="0"/>
                <a:ea typeface="ＭＳ Ｐゴシック" panose="020B0600070205080204" pitchFamily="34" charset="-128"/>
                <a:cs typeface="Times New Roman" panose="02020603050405020304" pitchFamily="18" charset="0"/>
              </a:rPr>
              <a:t>hygiene product history at </a:t>
            </a:r>
            <a:r>
              <a:rPr lang="en-US" altLang="en-US" sz="1000" dirty="0" smtClean="0">
                <a:latin typeface="Times New Roman" panose="02020603050405020304" pitchFamily="18" charset="0"/>
                <a:ea typeface="ＭＳ Ｐゴシック" panose="020B0600070205080204" pitchFamily="34" charset="-128"/>
                <a:cs typeface="Times New Roman" panose="02020603050405020304" pitchFamily="18" charset="0"/>
              </a:rPr>
              <a:t>MIT</a:t>
            </a:r>
          </a:p>
          <a:p>
            <a:pPr lvl="1"/>
            <a:r>
              <a:rPr lang="en-US" altLang="en-US" sz="1000" dirty="0" smtClean="0">
                <a:latin typeface="Times New Roman" panose="02020603050405020304" pitchFamily="18" charset="0"/>
                <a:ea typeface="ＭＳ Ｐゴシック" panose="020B0600070205080204" pitchFamily="34" charset="-128"/>
                <a:cs typeface="Times New Roman" panose="02020603050405020304" pitchFamily="18" charset="0"/>
              </a:rPr>
              <a:t>Spam Quarantine</a:t>
            </a:r>
          </a:p>
          <a:p>
            <a:pPr lvl="1"/>
            <a:r>
              <a:rPr lang="en-US" altLang="en-US" sz="1000" dirty="0" smtClean="0">
                <a:latin typeface="Times New Roman" panose="02020603050405020304" pitchFamily="18" charset="0"/>
                <a:ea typeface="ＭＳ Ｐゴシック" panose="020B0600070205080204" pitchFamily="34" charset="-128"/>
                <a:cs typeface="Times New Roman" panose="02020603050405020304" pitchFamily="18" charset="0"/>
              </a:rPr>
              <a:t>Cyrus IMAP</a:t>
            </a:r>
          </a:p>
          <a:p>
            <a:pPr lvl="1"/>
            <a:r>
              <a:rPr lang="en-US" altLang="en-US" sz="1000" dirty="0" smtClean="0">
                <a:latin typeface="Times New Roman" panose="02020603050405020304" pitchFamily="18" charset="0"/>
                <a:ea typeface="ＭＳ Ｐゴシック" panose="020B0600070205080204" pitchFamily="34" charset="-128"/>
                <a:cs typeface="Times New Roman" panose="02020603050405020304" pitchFamily="18" charset="0"/>
              </a:rPr>
              <a:t>MIT Alum email</a:t>
            </a:r>
          </a:p>
          <a:p>
            <a:pPr lvl="1"/>
            <a:r>
              <a:rPr lang="en-US" altLang="en-US" sz="1000" dirty="0">
                <a:latin typeface="Times New Roman" panose="02020603050405020304" pitchFamily="18" charset="0"/>
                <a:ea typeface="ＭＳ Ｐゴシック" panose="020B0600070205080204" pitchFamily="34" charset="-128"/>
                <a:cs typeface="Times New Roman" panose="02020603050405020304" pitchFamily="18" charset="0"/>
              </a:rPr>
              <a:t>Exchange and Integrated </a:t>
            </a:r>
            <a:r>
              <a:rPr lang="en-US" altLang="en-US" sz="1000" dirty="0" smtClean="0">
                <a:latin typeface="Times New Roman" panose="02020603050405020304" pitchFamily="18" charset="0"/>
                <a:ea typeface="ＭＳ Ｐゴシック" panose="020B0600070205080204" pitchFamily="34" charset="-128"/>
                <a:cs typeface="Times New Roman" panose="02020603050405020304" pitchFamily="18" charset="0"/>
              </a:rPr>
              <a:t>calendaring</a:t>
            </a:r>
            <a:endParaRPr lang="en-US" altLang="en-US" sz="1000" dirty="0">
              <a:latin typeface="Times New Roman" panose="02020603050405020304" pitchFamily="18" charset="0"/>
              <a:ea typeface="ＭＳ Ｐゴシック" panose="020B0600070205080204" pitchFamily="34" charset="-128"/>
              <a:cs typeface="Times New Roman" panose="02020603050405020304" pitchFamily="18" charset="0"/>
            </a:endParaRPr>
          </a:p>
          <a:p>
            <a:pPr lvl="1"/>
            <a:r>
              <a:rPr lang="en-US" altLang="en-US" sz="1000" dirty="0" smtClean="0">
                <a:latin typeface="Times New Roman" panose="02020603050405020304" pitchFamily="18" charset="0"/>
                <a:ea typeface="ＭＳ Ｐゴシック" panose="020B0600070205080204" pitchFamily="34" charset="-128"/>
                <a:cs typeface="Times New Roman" panose="02020603050405020304" pitchFamily="18" charset="0"/>
              </a:rPr>
              <a:t>IMAP / Exchange Hybrid</a:t>
            </a:r>
            <a:endParaRPr lang="en-US" altLang="en-US" sz="1000" dirty="0">
              <a:latin typeface="Times New Roman" panose="02020603050405020304" pitchFamily="18" charset="0"/>
              <a:ea typeface="ＭＳ Ｐゴシック" panose="020B0600070205080204" pitchFamily="34" charset="-128"/>
              <a:cs typeface="Times New Roman" panose="02020603050405020304" pitchFamily="18" charset="0"/>
            </a:endParaRPr>
          </a:p>
          <a:p>
            <a:pPr lvl="1"/>
            <a:r>
              <a:rPr lang="en-US" altLang="en-US" sz="1000" dirty="0" smtClean="0">
                <a:latin typeface="Times New Roman" panose="02020603050405020304" pitchFamily="18" charset="0"/>
                <a:ea typeface="ＭＳ Ｐゴシック" panose="020B0600070205080204" pitchFamily="34" charset="-128"/>
                <a:cs typeface="Times New Roman" panose="02020603050405020304" pitchFamily="18" charset="0"/>
              </a:rPr>
              <a:t>Exchange / ExchangeOnline Hybrid</a:t>
            </a:r>
          </a:p>
          <a:p>
            <a:endPar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rPr>
              <a:t>State of email services up to 12/03/18</a:t>
            </a:r>
            <a:endPar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sz="1400" dirty="0" smtClean="0">
                <a:latin typeface="Times New Roman" panose="02020603050405020304" pitchFamily="18" charset="0"/>
                <a:cs typeface="Times New Roman" panose="02020603050405020304" pitchFamily="18" charset="0"/>
              </a:rPr>
              <a:t>DDoS </a:t>
            </a:r>
            <a:r>
              <a:rPr lang="en-US" sz="1400" dirty="0">
                <a:latin typeface="Times New Roman" panose="02020603050405020304" pitchFamily="18" charset="0"/>
                <a:cs typeface="Times New Roman" panose="02020603050405020304" pitchFamily="18" charset="0"/>
              </a:rPr>
              <a:t>attack </a:t>
            </a:r>
            <a:r>
              <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rPr>
              <a:t>of 12/03/18 </a:t>
            </a:r>
            <a:endPar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rPr>
              <a:t>Remediation of attack and changes</a:t>
            </a:r>
            <a:endPar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endParaRPr>
          </a:p>
          <a:p>
            <a:pPr lvl="1"/>
            <a:r>
              <a:rPr lang="en-US" altLang="en-US" sz="1000" dirty="0" smtClean="0">
                <a:latin typeface="Times New Roman" panose="02020603050405020304" pitchFamily="18" charset="0"/>
                <a:ea typeface="ＭＳ Ｐゴシック" panose="020B0600070205080204" pitchFamily="34" charset="-128"/>
                <a:cs typeface="Times New Roman" panose="02020603050405020304" pitchFamily="18" charset="0"/>
              </a:rPr>
              <a:t>EOP: ExchangeOnline Protection</a:t>
            </a:r>
            <a:endParaRPr lang="en-US" altLang="en-US" sz="1000" dirty="0">
              <a:latin typeface="Times New Roman" panose="02020603050405020304" pitchFamily="18" charset="0"/>
              <a:ea typeface="ＭＳ Ｐゴシック" panose="020B0600070205080204" pitchFamily="34" charset="-128"/>
              <a:cs typeface="Times New Roman" panose="02020603050405020304" pitchFamily="18" charset="0"/>
            </a:endParaRPr>
          </a:p>
          <a:p>
            <a:pPr lvl="1"/>
            <a:r>
              <a:rPr lang="en-US" altLang="en-US" sz="1000" dirty="0" smtClean="0">
                <a:latin typeface="Times New Roman" panose="02020603050405020304" pitchFamily="18" charset="0"/>
                <a:ea typeface="ＭＳ Ｐゴシック" panose="020B0600070205080204" pitchFamily="34" charset="-128"/>
                <a:cs typeface="Times New Roman" panose="02020603050405020304" pitchFamily="18" charset="0"/>
              </a:rPr>
              <a:t>EOP for MIT Alum email</a:t>
            </a:r>
            <a:endParaRPr lang="en-US" altLang="en-US" sz="1000" dirty="0">
              <a:latin typeface="Times New Roman" panose="02020603050405020304" pitchFamily="18" charset="0"/>
              <a:ea typeface="ＭＳ Ｐゴシック" panose="020B0600070205080204" pitchFamily="34" charset="-128"/>
              <a:cs typeface="Times New Roman" panose="02020603050405020304" pitchFamily="18" charset="0"/>
            </a:endParaRPr>
          </a:p>
          <a:p>
            <a:pPr lvl="1"/>
            <a:r>
              <a:rPr lang="en-US" altLang="en-US" sz="1000" dirty="0" smtClean="0">
                <a:latin typeface="Times New Roman" panose="02020603050405020304" pitchFamily="18" charset="0"/>
                <a:ea typeface="ＭＳ Ｐゴシック" panose="020B0600070205080204" pitchFamily="34" charset="-128"/>
                <a:cs typeface="Times New Roman" panose="02020603050405020304" pitchFamily="18" charset="0"/>
              </a:rPr>
              <a:t>Experiences with SPF, SRS, DMARC, DKIM</a:t>
            </a:r>
            <a:endParaRPr lang="en-US" altLang="en-US" sz="1000" dirty="0">
              <a:latin typeface="Times New Roman" panose="02020603050405020304" pitchFamily="18" charset="0"/>
              <a:ea typeface="ＭＳ Ｐゴシック" panose="020B0600070205080204" pitchFamily="34" charset="-128"/>
              <a:cs typeface="Times New Roman" panose="02020603050405020304" pitchFamily="18" charset="0"/>
            </a:endParaRPr>
          </a:p>
          <a:p>
            <a:pPr lvl="1"/>
            <a:r>
              <a:rPr lang="en-US" altLang="en-US" sz="1000" dirty="0" smtClean="0">
                <a:latin typeface="Times New Roman" panose="02020603050405020304" pitchFamily="18" charset="0"/>
                <a:ea typeface="ＭＳ Ｐゴシック" panose="020B0600070205080204" pitchFamily="34" charset="-128"/>
                <a:cs typeface="Times New Roman" panose="02020603050405020304" pitchFamily="18" charset="0"/>
              </a:rPr>
              <a:t>New email forwarding behaviors</a:t>
            </a:r>
            <a:endParaRPr lang="en-US" altLang="en-US" sz="1000" dirty="0">
              <a:latin typeface="Times New Roman" panose="02020603050405020304" pitchFamily="18" charset="0"/>
              <a:ea typeface="ＭＳ Ｐゴシック" panose="020B0600070205080204" pitchFamily="34" charset="-128"/>
              <a:cs typeface="Times New Roman" panose="02020603050405020304" pitchFamily="18" charset="0"/>
            </a:endParaRPr>
          </a:p>
          <a:p>
            <a:pPr lvl="1"/>
            <a:r>
              <a:rPr lang="en-US" altLang="en-US" sz="1000" dirty="0" smtClean="0">
                <a:latin typeface="Times New Roman" panose="02020603050405020304" pitchFamily="18" charset="0"/>
                <a:ea typeface="ＭＳ Ｐゴシック" panose="020B0600070205080204" pitchFamily="34" charset="-128"/>
                <a:cs typeface="Times New Roman" panose="02020603050405020304" pitchFamily="18" charset="0"/>
              </a:rPr>
              <a:t>Dude, where's my NDR?</a:t>
            </a:r>
            <a:endParaRPr lang="en-US" altLang="en-US" sz="1000" dirty="0">
              <a:latin typeface="Times New Roman" panose="02020603050405020304" pitchFamily="18" charset="0"/>
              <a:ea typeface="ＭＳ Ｐゴシック" panose="020B0600070205080204" pitchFamily="34" charset="-128"/>
              <a:cs typeface="Times New Roman" panose="02020603050405020304" pitchFamily="18" charset="0"/>
            </a:endParaRPr>
          </a:p>
          <a:p>
            <a:pPr lvl="1"/>
            <a:r>
              <a:rPr lang="en-US" altLang="en-US" sz="1000" dirty="0" smtClean="0">
                <a:latin typeface="Times New Roman" panose="02020603050405020304" pitchFamily="18" charset="0"/>
                <a:ea typeface="ＭＳ Ｐゴシック" panose="020B0600070205080204" pitchFamily="34" charset="-128"/>
                <a:cs typeface="Times New Roman" panose="02020603050405020304" pitchFamily="18" charset="0"/>
              </a:rPr>
              <a:t>Spam quarantine vs. junk email folder</a:t>
            </a:r>
            <a:endParaRPr lang="en-US" altLang="en-US" sz="1000" dirty="0">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p:txBody>
      </p:sp>
      <p:pic>
        <p:nvPicPr>
          <p:cNvPr id="3" name="Picture 2"/>
          <p:cNvPicPr>
            <a:picLocks noChangeAspect="1"/>
          </p:cNvPicPr>
          <p:nvPr/>
        </p:nvPicPr>
        <p:blipFill>
          <a:blip r:embed="rId4"/>
          <a:stretch>
            <a:fillRect/>
          </a:stretch>
        </p:blipFill>
        <p:spPr>
          <a:xfrm>
            <a:off x="4265634" y="1981200"/>
            <a:ext cx="4169367" cy="3147695"/>
          </a:xfrm>
          <a:prstGeom prst="rect">
            <a:avLst/>
          </a:prstGeom>
        </p:spPr>
      </p:pic>
      <p:sp>
        <p:nvSpPr>
          <p:cNvPr id="11" name="TextBox 10"/>
          <p:cNvSpPr txBox="1"/>
          <p:nvPr/>
        </p:nvSpPr>
        <p:spPr>
          <a:xfrm>
            <a:off x="4724400" y="5128895"/>
            <a:ext cx="3461204" cy="276999"/>
          </a:xfrm>
          <a:prstGeom prst="rect">
            <a:avLst/>
          </a:prstGeom>
          <a:noFill/>
        </p:spPr>
        <p:txBody>
          <a:bodyPr wrap="none" rtlCol="0">
            <a:spAutoFit/>
          </a:bodyPr>
          <a:lstStyle/>
          <a:p>
            <a:r>
              <a:rPr lang="en-US" sz="1200" i="1" dirty="0" smtClean="0"/>
              <a:t>First email sent in 1971 at BBN between two systems</a:t>
            </a:r>
            <a:endParaRPr lang="en-US" sz="1200" i="1" dirty="0"/>
          </a:p>
        </p:txBody>
      </p:sp>
    </p:spTree>
    <p:extLst>
      <p:ext uri="{BB962C8B-B14F-4D97-AF65-F5344CB8AC3E}">
        <p14:creationId xmlns:p14="http://schemas.microsoft.com/office/powerpoint/2010/main" val="3571556120"/>
      </p:ext>
    </p:extLst>
  </p:cSld>
  <p:clrMapOvr>
    <a:masterClrMapping/>
  </p:clrMapOvr>
  <p:transition>
    <p:pull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Brief description of older email services</a:t>
            </a:r>
            <a:endParaRPr lang="en-US" sz="2800" dirty="0"/>
          </a:p>
        </p:txBody>
      </p:sp>
      <p:sp>
        <p:nvSpPr>
          <p:cNvPr id="3" name="Content Placeholder 2"/>
          <p:cNvSpPr>
            <a:spLocks noGrp="1"/>
          </p:cNvSpPr>
          <p:nvPr>
            <p:ph idx="1"/>
          </p:nvPr>
        </p:nvSpPr>
        <p:spPr>
          <a:xfrm>
            <a:off x="486000" y="1752600"/>
            <a:ext cx="8229600" cy="4724400"/>
          </a:xfrm>
        </p:spPr>
        <p:txBody>
          <a:bodyPr/>
          <a:lstStyle/>
          <a:p>
            <a:pPr algn="just"/>
            <a:r>
              <a:rPr lang="en-US" sz="1600" dirty="0" smtClean="0">
                <a:latin typeface="Times New Roman" panose="02020603050405020304" pitchFamily="18" charset="0"/>
                <a:cs typeface="Times New Roman" panose="02020603050405020304" pitchFamily="18" charset="0"/>
              </a:rPr>
              <a:t>Some forms of email services had been included in project Athena for a number of years, the latest being  kpop service. </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The first messaging functionality was system specific and had existed since the 60’s at MIT and in other institutions, but did not traverse multiple systems. </a:t>
            </a:r>
          </a:p>
          <a:p>
            <a:pPr algn="just"/>
            <a:endParaRPr lang="en-US" sz="1600" dirty="0" smtClean="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During the mid-90’s the Athena email services were replaced by Cyrus IMAP servers. </a:t>
            </a:r>
          </a:p>
          <a:p>
            <a:pPr algn="just"/>
            <a:endParaRPr lang="en-US" sz="1600" dirty="0" smtClean="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The Cyrus IMAP servers went through a number of iterations over the course of about fifteen years until it was retired.</a:t>
            </a:r>
            <a:endParaRPr lang="en-US" sz="1600" dirty="0" smtClean="0"/>
          </a:p>
          <a:p>
            <a:pPr algn="just"/>
            <a:endParaRPr lang="en-US" sz="1600" dirty="0" smtClean="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IMAP and kpop were supported until the platform was retired when pop was no longer a supported method for retrieving email. Both supported MIT Kerberos for authentication. </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Microsoft Exchange at MIT launched as a pilot running Exchange 2007 in late 2008. </a:t>
            </a:r>
          </a:p>
        </p:txBody>
      </p:sp>
    </p:spTree>
    <p:extLst>
      <p:ext uri="{BB962C8B-B14F-4D97-AF65-F5344CB8AC3E}">
        <p14:creationId xmlns:p14="http://schemas.microsoft.com/office/powerpoint/2010/main" val="3423774846"/>
      </p:ext>
    </p:extLst>
  </p:cSld>
  <p:clrMapOvr>
    <a:masterClrMapping/>
  </p:clrMapOvr>
  <p:transition>
    <p:pull dir="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altLang="en-US" sz="2800" dirty="0">
                <a:latin typeface="Times New Roman" panose="02020603050405020304" pitchFamily="18" charset="0"/>
                <a:ea typeface="ＭＳ Ｐゴシック" panose="020B0600070205080204" pitchFamily="34" charset="-128"/>
                <a:cs typeface="Times New Roman" panose="02020603050405020304" pitchFamily="18" charset="0"/>
              </a:rPr>
              <a:t>Email hygiene product history at MIT</a:t>
            </a:r>
          </a:p>
        </p:txBody>
      </p:sp>
      <p:sp>
        <p:nvSpPr>
          <p:cNvPr id="3" name="Content Placeholder 2"/>
          <p:cNvSpPr>
            <a:spLocks noGrp="1"/>
          </p:cNvSpPr>
          <p:nvPr>
            <p:ph idx="1"/>
          </p:nvPr>
        </p:nvSpPr>
        <p:spPr>
          <a:xfrm>
            <a:off x="457200" y="1905000"/>
            <a:ext cx="8229600" cy="4572000"/>
          </a:xfrm>
        </p:spPr>
        <p:txBody>
          <a:bodyPr/>
          <a:lstStyle/>
          <a:p>
            <a:pPr algn="just"/>
            <a:r>
              <a:rPr lang="en-US" sz="1600" dirty="0" smtClean="0">
                <a:latin typeface="Times New Roman" panose="02020603050405020304" pitchFamily="18" charset="0"/>
                <a:cs typeface="Times New Roman" panose="02020603050405020304" pitchFamily="18" charset="0"/>
              </a:rPr>
              <a:t>Due to the rapidly rising frequency of malicious senders on the internet the volume of spam and virus email began to spike quickly such that in-house efforts to combat them were no longer scalable.</a:t>
            </a:r>
          </a:p>
          <a:p>
            <a:pPr algn="just"/>
            <a:endParaRPr lang="en-US" sz="1600" dirty="0" smtClean="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The first email Anti-Virus / Spam product IS&amp;T put in front of its email services was Spam Assassin about fifteen years ago. Prior to that email hygiene was mostly an “in-house” effort.  </a:t>
            </a:r>
          </a:p>
          <a:p>
            <a:pPr algn="just"/>
            <a:endParaRPr lang="en-US" sz="1600" dirty="0" smtClean="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The second product IS&amp;T implemented were Barracuda email appliances. These were rather short lived due to the products scalability issues with the large email traffic MIT was receiving and hardware reliability issues by the vendor.</a:t>
            </a:r>
            <a:endParaRPr lang="en-US" sz="1600" dirty="0" smtClean="0"/>
          </a:p>
          <a:p>
            <a:pPr algn="just"/>
            <a:endParaRPr lang="en-US" sz="1600" dirty="0" smtClean="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The most recent email hygiene IS&amp;T deployed was Symantec Brightmail. This product was fairly effective and scalable, it was used as a mail front end for over ten years until just recently</a:t>
            </a:r>
          </a:p>
        </p:txBody>
      </p:sp>
    </p:spTree>
    <p:extLst>
      <p:ext uri="{BB962C8B-B14F-4D97-AF65-F5344CB8AC3E}">
        <p14:creationId xmlns:p14="http://schemas.microsoft.com/office/powerpoint/2010/main" val="1340792142"/>
      </p:ext>
    </p:extLst>
  </p:cSld>
  <p:clrMapOvr>
    <a:masterClrMapping/>
  </p:clrMapOvr>
  <p:transition>
    <p:pull dir="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altLang="en-US" sz="2800" dirty="0" smtClean="0">
                <a:latin typeface="Times New Roman" panose="02020603050405020304" pitchFamily="18" charset="0"/>
                <a:ea typeface="ＭＳ Ｐゴシック" panose="020B0600070205080204" pitchFamily="34" charset="-128"/>
                <a:cs typeface="Times New Roman" panose="02020603050405020304" pitchFamily="18" charset="0"/>
              </a:rPr>
              <a:t>Spam Quarantine</a:t>
            </a:r>
            <a:endParaRPr lang="en-US" altLang="en-US" sz="2800" dirty="0">
              <a:latin typeface="Times New Roman" panose="02020603050405020304" pitchFamily="18" charset="0"/>
              <a:ea typeface="ＭＳ Ｐゴシック" panose="020B0600070205080204" pitchFamily="34" charset="-128"/>
              <a:cs typeface="Times New Roman" panose="02020603050405020304" pitchFamily="18" charset="0"/>
            </a:endParaRPr>
          </a:p>
        </p:txBody>
      </p:sp>
      <p:sp>
        <p:nvSpPr>
          <p:cNvPr id="3" name="Content Placeholder 2"/>
          <p:cNvSpPr>
            <a:spLocks noGrp="1"/>
          </p:cNvSpPr>
          <p:nvPr>
            <p:ph idx="1"/>
          </p:nvPr>
        </p:nvSpPr>
        <p:spPr>
          <a:xfrm>
            <a:off x="439200" y="1524000"/>
            <a:ext cx="8229600" cy="5181600"/>
          </a:xfrm>
        </p:spPr>
        <p:txBody>
          <a:bodyPr/>
          <a:lstStyle/>
          <a:p>
            <a:pPr algn="just"/>
            <a:r>
              <a:rPr lang="en-US" sz="1400" dirty="0" smtClean="0">
                <a:latin typeface="Times New Roman" panose="02020603050405020304" pitchFamily="18" charset="0"/>
                <a:cs typeface="Times New Roman" panose="02020603050405020304" pitchFamily="18" charset="0"/>
              </a:rPr>
              <a:t>Unlike todays anti-virus and anti-spam products, the earlier versions of the products did not have as efficient resources to identify spam in realtime with the same lever of confidence as we do today. There were regular data downloads but the heuristics was simply not as extensive and mature. </a:t>
            </a:r>
          </a:p>
          <a:p>
            <a:pPr algn="just"/>
            <a:endParaRPr lang="en-US" sz="1400" dirty="0" smtClean="0">
              <a:latin typeface="Times New Roman" panose="02020603050405020304" pitchFamily="18" charset="0"/>
              <a:cs typeface="Times New Roman" panose="02020603050405020304" pitchFamily="18" charset="0"/>
            </a:endParaRPr>
          </a:p>
          <a:p>
            <a:pPr algn="just"/>
            <a:r>
              <a:rPr lang="en-US" sz="1400" dirty="0" smtClean="0">
                <a:latin typeface="Times New Roman" panose="02020603050405020304" pitchFamily="18" charset="0"/>
                <a:cs typeface="Times New Roman" panose="02020603050405020304" pitchFamily="18" charset="0"/>
              </a:rPr>
              <a:t>For this reason, and because parsing good and bad mail was something new for the MIT community, much of the mail flagged as spam was delivered to a spam folder in the users mailbox.</a:t>
            </a:r>
          </a:p>
          <a:p>
            <a:pPr algn="just"/>
            <a:endParaRPr lang="en-US" sz="1400" dirty="0">
              <a:latin typeface="Times New Roman" panose="02020603050405020304" pitchFamily="18" charset="0"/>
              <a:cs typeface="Times New Roman" panose="02020603050405020304" pitchFamily="18" charset="0"/>
            </a:endParaRPr>
          </a:p>
          <a:p>
            <a:pPr algn="just"/>
            <a:r>
              <a:rPr lang="en-US" sz="1400" dirty="0" smtClean="0">
                <a:latin typeface="Times New Roman" panose="02020603050405020304" pitchFamily="18" charset="0"/>
                <a:cs typeface="Times New Roman" panose="02020603050405020304" pitchFamily="18" charset="0"/>
              </a:rPr>
              <a:t>As the volume of spam grew tremendously, these folders began to hold the majority of the data in the users mailboxes, also because users did not do maintenance on them to delete unwanted messages. </a:t>
            </a:r>
          </a:p>
          <a:p>
            <a:pPr algn="just"/>
            <a:endParaRPr lang="en-US" sz="1400" dirty="0">
              <a:latin typeface="Times New Roman" panose="02020603050405020304" pitchFamily="18" charset="0"/>
              <a:cs typeface="Times New Roman" panose="02020603050405020304" pitchFamily="18" charset="0"/>
            </a:endParaRPr>
          </a:p>
          <a:p>
            <a:pPr algn="just"/>
            <a:r>
              <a:rPr lang="en-US" sz="1400" dirty="0" smtClean="0">
                <a:latin typeface="Times New Roman" panose="02020603050405020304" pitchFamily="18" charset="0"/>
                <a:cs typeface="Times New Roman" panose="02020603050405020304" pitchFamily="18" charset="0"/>
              </a:rPr>
              <a:t>This bloat of email data due to spam had catastrophic consequences when there was a SAN storage issue with one of the Cyrus IMAP servers which resulted in an outage that took a few days to recover due to the volume of spam on the file systems. </a:t>
            </a:r>
          </a:p>
          <a:p>
            <a:pPr algn="just"/>
            <a:endParaRPr lang="en-US" sz="1400" dirty="0">
              <a:latin typeface="Times New Roman" panose="02020603050405020304" pitchFamily="18" charset="0"/>
              <a:cs typeface="Times New Roman" panose="02020603050405020304" pitchFamily="18" charset="0"/>
            </a:endParaRPr>
          </a:p>
          <a:p>
            <a:pPr algn="just"/>
            <a:r>
              <a:rPr lang="en-US" sz="1400" dirty="0" smtClean="0">
                <a:latin typeface="Times New Roman" panose="02020603050405020304" pitchFamily="18" charset="0"/>
                <a:cs typeface="Times New Roman" panose="02020603050405020304" pitchFamily="18" charset="0"/>
              </a:rPr>
              <a:t>The result of this outage was community by-in to use the spam quarantine functionality provided in Symantec Brightmail. Something previously resisted by the community. </a:t>
            </a:r>
          </a:p>
          <a:p>
            <a:pPr algn="just"/>
            <a:endParaRPr lang="en-US" sz="1400" dirty="0">
              <a:latin typeface="Times New Roman" panose="02020603050405020304" pitchFamily="18" charset="0"/>
              <a:cs typeface="Times New Roman" panose="02020603050405020304" pitchFamily="18" charset="0"/>
            </a:endParaRPr>
          </a:p>
          <a:p>
            <a:pPr algn="just"/>
            <a:r>
              <a:rPr lang="en-US" sz="1400" dirty="0" smtClean="0">
                <a:latin typeface="Times New Roman" panose="02020603050405020304" pitchFamily="18" charset="0"/>
                <a:cs typeface="Times New Roman" panose="02020603050405020304" pitchFamily="18" charset="0"/>
              </a:rPr>
              <a:t>People discovered that spam quarantine is not perfect, but it provided stability to the email system. IS&amp;T spent some time working with the community gathering feedback to modify the quarantine system to meet peoples expectations as much as possible, and this was an ongoing effort during the subsequent years. </a:t>
            </a:r>
            <a:endParaRPr lang="en-US" sz="1400" dirty="0" smtClean="0"/>
          </a:p>
          <a:p>
            <a:pPr algn="just"/>
            <a:endParaRPr lang="en-US" sz="2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8313470"/>
      </p:ext>
    </p:extLst>
  </p:cSld>
  <p:clrMapOvr>
    <a:masterClrMapping/>
  </p:clrMapOvr>
  <p:transition>
    <p:pull dir="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sz="quarter"/>
          </p:nvPr>
        </p:nvSpPr>
        <p:spPr/>
        <p:txBody>
          <a:bodyPr/>
          <a:lstStyle/>
          <a:p>
            <a:r>
              <a:rPr lang="en-US" altLang="en-US" sz="2800" dirty="0"/>
              <a:t>MIT email </a:t>
            </a:r>
            <a:r>
              <a:rPr lang="en-US" altLang="en-US" sz="2800" dirty="0" smtClean="0"/>
              <a:t>–Cyrus IMAP architecture</a:t>
            </a:r>
            <a:r>
              <a:rPr lang="en-US" altLang="en-US" sz="2800" dirty="0"/>
              <a:t>: Logical view</a:t>
            </a:r>
            <a:r>
              <a:rPr lang="en-US" altLang="en-US" dirty="0"/>
              <a:t>  </a:t>
            </a:r>
          </a:p>
        </p:txBody>
      </p:sp>
      <p:graphicFrame>
        <p:nvGraphicFramePr>
          <p:cNvPr id="21508" name="Object 4"/>
          <p:cNvGraphicFramePr>
            <a:graphicFrameLocks noGrp="1" noChangeAspect="1"/>
          </p:cNvGraphicFramePr>
          <p:nvPr>
            <p:ph sz="quarter" idx="1"/>
          </p:nvPr>
        </p:nvGraphicFramePr>
        <p:xfrm>
          <a:off x="1500188" y="2617788"/>
          <a:ext cx="271462" cy="430212"/>
        </p:xfrm>
        <a:graphic>
          <a:graphicData uri="http://schemas.openxmlformats.org/presentationml/2006/ole">
            <mc:AlternateContent xmlns:mc="http://schemas.openxmlformats.org/markup-compatibility/2006">
              <mc:Choice xmlns:v="urn:schemas-microsoft-com:vml" Requires="v">
                <p:oleObj spid="_x0000_s10381" name="Visio" r:id="rId3" imgW="579120" imgH="915478" progId="Visio.Drawing.11">
                  <p:embed/>
                </p:oleObj>
              </mc:Choice>
              <mc:Fallback>
                <p:oleObj name="Visio" r:id="rId3" imgW="579120" imgH="915478" progId="Visio.Drawing.11">
                  <p:embed/>
                  <p:pic>
                    <p:nvPicPr>
                      <p:cNvPr id="21508"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0188" y="2617788"/>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12" name="Object 8"/>
          <p:cNvGraphicFramePr>
            <a:graphicFrameLocks noGrp="1" noChangeAspect="1"/>
          </p:cNvGraphicFramePr>
          <p:nvPr>
            <p:ph sz="quarter" idx="3"/>
          </p:nvPr>
        </p:nvGraphicFramePr>
        <p:xfrm>
          <a:off x="1600200" y="2743200"/>
          <a:ext cx="288925" cy="457200"/>
        </p:xfrm>
        <a:graphic>
          <a:graphicData uri="http://schemas.openxmlformats.org/presentationml/2006/ole">
            <mc:AlternateContent xmlns:mc="http://schemas.openxmlformats.org/markup-compatibility/2006">
              <mc:Choice xmlns:v="urn:schemas-microsoft-com:vml" Requires="v">
                <p:oleObj spid="_x0000_s10382" name="Visio" r:id="rId5" imgW="579120" imgH="915478" progId="Visio.Drawing.11">
                  <p:embed/>
                </p:oleObj>
              </mc:Choice>
              <mc:Fallback>
                <p:oleObj name="Visio" r:id="rId5" imgW="579120" imgH="915478" progId="Visio.Drawing.11">
                  <p:embed/>
                  <p:pic>
                    <p:nvPicPr>
                      <p:cNvPr id="21512"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2743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14" name="Object 10"/>
          <p:cNvGraphicFramePr>
            <a:graphicFrameLocks noGrp="1" noChangeAspect="1"/>
          </p:cNvGraphicFramePr>
          <p:nvPr>
            <p:ph sz="quarter" idx="4"/>
          </p:nvPr>
        </p:nvGraphicFramePr>
        <p:xfrm>
          <a:off x="1752600" y="2895600"/>
          <a:ext cx="288925" cy="457200"/>
        </p:xfrm>
        <a:graphic>
          <a:graphicData uri="http://schemas.openxmlformats.org/presentationml/2006/ole">
            <mc:AlternateContent xmlns:mc="http://schemas.openxmlformats.org/markup-compatibility/2006">
              <mc:Choice xmlns:v="urn:schemas-microsoft-com:vml" Requires="v">
                <p:oleObj spid="_x0000_s10383" name="Visio" r:id="rId6" imgW="579120" imgH="915478" progId="Visio.Drawing.11">
                  <p:embed/>
                </p:oleObj>
              </mc:Choice>
              <mc:Fallback>
                <p:oleObj name="Visio" r:id="rId6" imgW="579120" imgH="915478" progId="Visio.Drawing.11">
                  <p:embed/>
                  <p:pic>
                    <p:nvPicPr>
                      <p:cNvPr id="21514"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28956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10" name="Object 6"/>
          <p:cNvGraphicFramePr>
            <a:graphicFrameLocks noGrp="1" noChangeAspect="1"/>
          </p:cNvGraphicFramePr>
          <p:nvPr>
            <p:ph sz="quarter" idx="2"/>
          </p:nvPr>
        </p:nvGraphicFramePr>
        <p:xfrm>
          <a:off x="1905000" y="3048000"/>
          <a:ext cx="288925" cy="457200"/>
        </p:xfrm>
        <a:graphic>
          <a:graphicData uri="http://schemas.openxmlformats.org/presentationml/2006/ole">
            <mc:AlternateContent xmlns:mc="http://schemas.openxmlformats.org/markup-compatibility/2006">
              <mc:Choice xmlns:v="urn:schemas-microsoft-com:vml" Requires="v">
                <p:oleObj spid="_x0000_s10384" name="Visio" r:id="rId7" imgW="579120" imgH="915478" progId="Visio.Drawing.11">
                  <p:embed/>
                </p:oleObj>
              </mc:Choice>
              <mc:Fallback>
                <p:oleObj name="Visio" r:id="rId7" imgW="579120" imgH="915478" progId="Visio.Drawing.11">
                  <p:embed/>
                  <p:pic>
                    <p:nvPicPr>
                      <p:cNvPr id="2151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30480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518" name="Line 14"/>
          <p:cNvSpPr>
            <a:spLocks noChangeShapeType="1"/>
          </p:cNvSpPr>
          <p:nvPr/>
        </p:nvSpPr>
        <p:spPr bwMode="auto">
          <a:xfrm>
            <a:off x="381000" y="3048000"/>
            <a:ext cx="1066800" cy="0"/>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1519" name="Text Box 15"/>
          <p:cNvSpPr txBox="1">
            <a:spLocks noChangeArrowheads="1"/>
          </p:cNvSpPr>
          <p:nvPr/>
        </p:nvSpPr>
        <p:spPr bwMode="auto">
          <a:xfrm>
            <a:off x="304800" y="2767013"/>
            <a:ext cx="9286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latin typeface="Times New Roman" panose="02020603050405020304" pitchFamily="18" charset="0"/>
              </a:rPr>
              <a:t>Incoming mail</a:t>
            </a:r>
          </a:p>
        </p:txBody>
      </p:sp>
      <p:sp>
        <p:nvSpPr>
          <p:cNvPr id="21520" name="Text Box 16"/>
          <p:cNvSpPr txBox="1">
            <a:spLocks noChangeArrowheads="1"/>
          </p:cNvSpPr>
          <p:nvPr/>
        </p:nvSpPr>
        <p:spPr bwMode="auto">
          <a:xfrm>
            <a:off x="1143000" y="3452813"/>
            <a:ext cx="13462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latin typeface="Times New Roman" panose="02020603050405020304" pitchFamily="18" charset="0"/>
              </a:rPr>
              <a:t>Anti-Spam Appliances</a:t>
            </a:r>
          </a:p>
        </p:txBody>
      </p:sp>
      <p:graphicFrame>
        <p:nvGraphicFramePr>
          <p:cNvPr id="21521" name="Object 17"/>
          <p:cNvGraphicFramePr>
            <a:graphicFrameLocks noChangeAspect="1"/>
          </p:cNvGraphicFramePr>
          <p:nvPr/>
        </p:nvGraphicFramePr>
        <p:xfrm>
          <a:off x="2871788" y="2617788"/>
          <a:ext cx="271462" cy="430212"/>
        </p:xfrm>
        <a:graphic>
          <a:graphicData uri="http://schemas.openxmlformats.org/presentationml/2006/ole">
            <mc:AlternateContent xmlns:mc="http://schemas.openxmlformats.org/markup-compatibility/2006">
              <mc:Choice xmlns:v="urn:schemas-microsoft-com:vml" Requires="v">
                <p:oleObj spid="_x0000_s10385" name="Visio" r:id="rId8" imgW="579120" imgH="915478" progId="Visio.Drawing.11">
                  <p:embed/>
                </p:oleObj>
              </mc:Choice>
              <mc:Fallback>
                <p:oleObj name="Visio" r:id="rId8" imgW="579120" imgH="915478" progId="Visio.Drawing.11">
                  <p:embed/>
                  <p:pic>
                    <p:nvPicPr>
                      <p:cNvPr id="21521" name="Object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1788" y="2617788"/>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22" name="Object 18"/>
          <p:cNvGraphicFramePr>
            <a:graphicFrameLocks noChangeAspect="1"/>
          </p:cNvGraphicFramePr>
          <p:nvPr/>
        </p:nvGraphicFramePr>
        <p:xfrm>
          <a:off x="2971800" y="2743200"/>
          <a:ext cx="288925" cy="457200"/>
        </p:xfrm>
        <a:graphic>
          <a:graphicData uri="http://schemas.openxmlformats.org/presentationml/2006/ole">
            <mc:AlternateContent xmlns:mc="http://schemas.openxmlformats.org/markup-compatibility/2006">
              <mc:Choice xmlns:v="urn:schemas-microsoft-com:vml" Requires="v">
                <p:oleObj spid="_x0000_s10386" name="Visio" r:id="rId9" imgW="579120" imgH="915478" progId="Visio.Drawing.11">
                  <p:embed/>
                </p:oleObj>
              </mc:Choice>
              <mc:Fallback>
                <p:oleObj name="Visio" r:id="rId9" imgW="579120" imgH="915478" progId="Visio.Drawing.11">
                  <p:embed/>
                  <p:pic>
                    <p:nvPicPr>
                      <p:cNvPr id="21522"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2743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23" name="Object 19"/>
          <p:cNvGraphicFramePr>
            <a:graphicFrameLocks noChangeAspect="1"/>
          </p:cNvGraphicFramePr>
          <p:nvPr/>
        </p:nvGraphicFramePr>
        <p:xfrm>
          <a:off x="3124200" y="2895600"/>
          <a:ext cx="288925" cy="457200"/>
        </p:xfrm>
        <a:graphic>
          <a:graphicData uri="http://schemas.openxmlformats.org/presentationml/2006/ole">
            <mc:AlternateContent xmlns:mc="http://schemas.openxmlformats.org/markup-compatibility/2006">
              <mc:Choice xmlns:v="urn:schemas-microsoft-com:vml" Requires="v">
                <p:oleObj spid="_x0000_s10387" name="Visio" r:id="rId10" imgW="579120" imgH="915478" progId="Visio.Drawing.11">
                  <p:embed/>
                </p:oleObj>
              </mc:Choice>
              <mc:Fallback>
                <p:oleObj name="Visio" r:id="rId10" imgW="579120" imgH="915478" progId="Visio.Drawing.11">
                  <p:embed/>
                  <p:pic>
                    <p:nvPicPr>
                      <p:cNvPr id="21523" name="Object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28956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24" name="Object 20"/>
          <p:cNvGraphicFramePr>
            <a:graphicFrameLocks noChangeAspect="1"/>
          </p:cNvGraphicFramePr>
          <p:nvPr/>
        </p:nvGraphicFramePr>
        <p:xfrm>
          <a:off x="3276600" y="3048000"/>
          <a:ext cx="288925" cy="457200"/>
        </p:xfrm>
        <a:graphic>
          <a:graphicData uri="http://schemas.openxmlformats.org/presentationml/2006/ole">
            <mc:AlternateContent xmlns:mc="http://schemas.openxmlformats.org/markup-compatibility/2006">
              <mc:Choice xmlns:v="urn:schemas-microsoft-com:vml" Requires="v">
                <p:oleObj spid="_x0000_s10388" name="Visio" r:id="rId11" imgW="579120" imgH="915478" progId="Visio.Drawing.11">
                  <p:embed/>
                </p:oleObj>
              </mc:Choice>
              <mc:Fallback>
                <p:oleObj name="Visio" r:id="rId11" imgW="579120" imgH="915478" progId="Visio.Drawing.11">
                  <p:embed/>
                  <p:pic>
                    <p:nvPicPr>
                      <p:cNvPr id="21524" name="Object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30480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28" name="Object 24"/>
          <p:cNvGraphicFramePr>
            <a:graphicFrameLocks noChangeAspect="1"/>
          </p:cNvGraphicFramePr>
          <p:nvPr/>
        </p:nvGraphicFramePr>
        <p:xfrm>
          <a:off x="3048000" y="3810000"/>
          <a:ext cx="533400" cy="461963"/>
        </p:xfrm>
        <a:graphic>
          <a:graphicData uri="http://schemas.openxmlformats.org/presentationml/2006/ole">
            <mc:AlternateContent xmlns:mc="http://schemas.openxmlformats.org/markup-compatibility/2006">
              <mc:Choice xmlns:v="urn:schemas-microsoft-com:vml" Requires="v">
                <p:oleObj spid="_x0000_s10389" name="Visio" r:id="rId12" imgW="767737" imgH="666391" progId="Visio.Drawing.11">
                  <p:embed/>
                </p:oleObj>
              </mc:Choice>
              <mc:Fallback>
                <p:oleObj name="Visio" r:id="rId12" imgW="767737" imgH="666391" progId="Visio.Drawing.11">
                  <p:embed/>
                  <p:pic>
                    <p:nvPicPr>
                      <p:cNvPr id="21528" name="Object 2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048000" y="3810000"/>
                        <a:ext cx="5334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529" name="Line 25"/>
          <p:cNvSpPr>
            <a:spLocks noChangeShapeType="1"/>
          </p:cNvSpPr>
          <p:nvPr/>
        </p:nvSpPr>
        <p:spPr bwMode="auto">
          <a:xfrm>
            <a:off x="2209800" y="3048000"/>
            <a:ext cx="685800" cy="0"/>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aphicFrame>
        <p:nvGraphicFramePr>
          <p:cNvPr id="21531" name="Object 27"/>
          <p:cNvGraphicFramePr>
            <a:graphicFrameLocks noChangeAspect="1"/>
          </p:cNvGraphicFramePr>
          <p:nvPr/>
        </p:nvGraphicFramePr>
        <p:xfrm>
          <a:off x="2590800" y="3810000"/>
          <a:ext cx="288925" cy="457200"/>
        </p:xfrm>
        <a:graphic>
          <a:graphicData uri="http://schemas.openxmlformats.org/presentationml/2006/ole">
            <mc:AlternateContent xmlns:mc="http://schemas.openxmlformats.org/markup-compatibility/2006">
              <mc:Choice xmlns:v="urn:schemas-microsoft-com:vml" Requires="v">
                <p:oleObj spid="_x0000_s10390" name="Visio" r:id="rId14" imgW="579120" imgH="915478" progId="Visio.Drawing.11">
                  <p:embed/>
                </p:oleObj>
              </mc:Choice>
              <mc:Fallback>
                <p:oleObj name="Visio" r:id="rId14" imgW="579120" imgH="915478" progId="Visio.Drawing.11">
                  <p:embed/>
                  <p:pic>
                    <p:nvPicPr>
                      <p:cNvPr id="21531" name="Object 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38100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32" name="Object 28"/>
          <p:cNvGraphicFramePr>
            <a:graphicFrameLocks noChangeAspect="1"/>
          </p:cNvGraphicFramePr>
          <p:nvPr/>
        </p:nvGraphicFramePr>
        <p:xfrm>
          <a:off x="2743200" y="3962400"/>
          <a:ext cx="288925" cy="457200"/>
        </p:xfrm>
        <a:graphic>
          <a:graphicData uri="http://schemas.openxmlformats.org/presentationml/2006/ole">
            <mc:AlternateContent xmlns:mc="http://schemas.openxmlformats.org/markup-compatibility/2006">
              <mc:Choice xmlns:v="urn:schemas-microsoft-com:vml" Requires="v">
                <p:oleObj spid="_x0000_s10391" name="Visio" r:id="rId15" imgW="579120" imgH="915478" progId="Visio.Drawing.11">
                  <p:embed/>
                </p:oleObj>
              </mc:Choice>
              <mc:Fallback>
                <p:oleObj name="Visio" r:id="rId15" imgW="579120" imgH="915478" progId="Visio.Drawing.11">
                  <p:embed/>
                  <p:pic>
                    <p:nvPicPr>
                      <p:cNvPr id="21532" name="Object 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39624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33" name="Object 29"/>
          <p:cNvGraphicFramePr>
            <a:graphicFrameLocks noChangeAspect="1"/>
          </p:cNvGraphicFramePr>
          <p:nvPr/>
        </p:nvGraphicFramePr>
        <p:xfrm>
          <a:off x="2895600" y="4114800"/>
          <a:ext cx="288925" cy="457200"/>
        </p:xfrm>
        <a:graphic>
          <a:graphicData uri="http://schemas.openxmlformats.org/presentationml/2006/ole">
            <mc:AlternateContent xmlns:mc="http://schemas.openxmlformats.org/markup-compatibility/2006">
              <mc:Choice xmlns:v="urn:schemas-microsoft-com:vml" Requires="v">
                <p:oleObj spid="_x0000_s10392" name="Visio" r:id="rId16" imgW="579120" imgH="915478" progId="Visio.Drawing.11">
                  <p:embed/>
                </p:oleObj>
              </mc:Choice>
              <mc:Fallback>
                <p:oleObj name="Visio" r:id="rId16" imgW="579120" imgH="915478" progId="Visio.Drawing.11">
                  <p:embed/>
                  <p:pic>
                    <p:nvPicPr>
                      <p:cNvPr id="21533" name="Object 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41148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525" name="Text Box 21"/>
          <p:cNvSpPr txBox="1">
            <a:spLocks noChangeArrowheads="1"/>
          </p:cNvSpPr>
          <p:nvPr/>
        </p:nvSpPr>
        <p:spPr bwMode="auto">
          <a:xfrm>
            <a:off x="2819400" y="3452813"/>
            <a:ext cx="13208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latin typeface="Times New Roman" panose="02020603050405020304" pitchFamily="18" charset="0"/>
              </a:rPr>
              <a:t>DMZ inbound mailers</a:t>
            </a:r>
          </a:p>
        </p:txBody>
      </p:sp>
      <p:sp>
        <p:nvSpPr>
          <p:cNvPr id="21537" name="Text Box 33"/>
          <p:cNvSpPr txBox="1">
            <a:spLocks noChangeArrowheads="1"/>
          </p:cNvSpPr>
          <p:nvPr/>
        </p:nvSpPr>
        <p:spPr bwMode="auto">
          <a:xfrm>
            <a:off x="1752600" y="3886200"/>
            <a:ext cx="9906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000">
                <a:latin typeface="Times New Roman" panose="02020603050405020304" pitchFamily="18" charset="0"/>
              </a:rPr>
              <a:t>Spam scoring</a:t>
            </a:r>
          </a:p>
          <a:p>
            <a:r>
              <a:rPr lang="en-US" altLang="en-US" sz="1000">
                <a:latin typeface="Times New Roman" panose="02020603050405020304" pitchFamily="18" charset="0"/>
              </a:rPr>
              <a:t>Anti-Virus</a:t>
            </a:r>
          </a:p>
          <a:p>
            <a:r>
              <a:rPr lang="en-US" altLang="en-US" sz="1000">
                <a:latin typeface="Times New Roman" panose="02020603050405020304" pitchFamily="18" charset="0"/>
              </a:rPr>
              <a:t>Load balanced</a:t>
            </a:r>
          </a:p>
        </p:txBody>
      </p:sp>
      <p:graphicFrame>
        <p:nvGraphicFramePr>
          <p:cNvPr id="21530" name="Object 26"/>
          <p:cNvGraphicFramePr>
            <a:graphicFrameLocks noChangeAspect="1"/>
          </p:cNvGraphicFramePr>
          <p:nvPr/>
        </p:nvGraphicFramePr>
        <p:xfrm>
          <a:off x="3048000" y="4267200"/>
          <a:ext cx="271463" cy="430213"/>
        </p:xfrm>
        <a:graphic>
          <a:graphicData uri="http://schemas.openxmlformats.org/presentationml/2006/ole">
            <mc:AlternateContent xmlns:mc="http://schemas.openxmlformats.org/markup-compatibility/2006">
              <mc:Choice xmlns:v="urn:schemas-microsoft-com:vml" Requires="v">
                <p:oleObj spid="_x0000_s10393" name="Visio" r:id="rId17" imgW="579120" imgH="915478" progId="Visio.Drawing.11">
                  <p:embed/>
                </p:oleObj>
              </mc:Choice>
              <mc:Fallback>
                <p:oleObj name="Visio" r:id="rId17" imgW="579120" imgH="915478" progId="Visio.Drawing.11">
                  <p:embed/>
                  <p:pic>
                    <p:nvPicPr>
                      <p:cNvPr id="21530" name="Object 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4267200"/>
                        <a:ext cx="271463"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38" name="Object 34"/>
          <p:cNvGraphicFramePr>
            <a:graphicFrameLocks noChangeAspect="1"/>
          </p:cNvGraphicFramePr>
          <p:nvPr/>
        </p:nvGraphicFramePr>
        <p:xfrm>
          <a:off x="4167188" y="2617788"/>
          <a:ext cx="271462" cy="430212"/>
        </p:xfrm>
        <a:graphic>
          <a:graphicData uri="http://schemas.openxmlformats.org/presentationml/2006/ole">
            <mc:AlternateContent xmlns:mc="http://schemas.openxmlformats.org/markup-compatibility/2006">
              <mc:Choice xmlns:v="urn:schemas-microsoft-com:vml" Requires="v">
                <p:oleObj spid="_x0000_s10394" name="Visio" r:id="rId18" imgW="579120" imgH="915478" progId="Visio.Drawing.11">
                  <p:embed/>
                </p:oleObj>
              </mc:Choice>
              <mc:Fallback>
                <p:oleObj name="Visio" r:id="rId18" imgW="579120" imgH="915478" progId="Visio.Drawing.11">
                  <p:embed/>
                  <p:pic>
                    <p:nvPicPr>
                      <p:cNvPr id="21538" name="Object 3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67188" y="2617788"/>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39" name="Object 35"/>
          <p:cNvGraphicFramePr>
            <a:graphicFrameLocks noChangeAspect="1"/>
          </p:cNvGraphicFramePr>
          <p:nvPr/>
        </p:nvGraphicFramePr>
        <p:xfrm>
          <a:off x="4267200" y="2743200"/>
          <a:ext cx="288925" cy="457200"/>
        </p:xfrm>
        <a:graphic>
          <a:graphicData uri="http://schemas.openxmlformats.org/presentationml/2006/ole">
            <mc:AlternateContent xmlns:mc="http://schemas.openxmlformats.org/markup-compatibility/2006">
              <mc:Choice xmlns:v="urn:schemas-microsoft-com:vml" Requires="v">
                <p:oleObj spid="_x0000_s10395" name="Visio" r:id="rId19" imgW="579120" imgH="915478" progId="Visio.Drawing.11">
                  <p:embed/>
                </p:oleObj>
              </mc:Choice>
              <mc:Fallback>
                <p:oleObj name="Visio" r:id="rId19" imgW="579120" imgH="915478" progId="Visio.Drawing.11">
                  <p:embed/>
                  <p:pic>
                    <p:nvPicPr>
                      <p:cNvPr id="21539" name="Object 3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7200" y="2743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40" name="Object 36"/>
          <p:cNvGraphicFramePr>
            <a:graphicFrameLocks noChangeAspect="1"/>
          </p:cNvGraphicFramePr>
          <p:nvPr/>
        </p:nvGraphicFramePr>
        <p:xfrm>
          <a:off x="4419600" y="2895600"/>
          <a:ext cx="288925" cy="457200"/>
        </p:xfrm>
        <a:graphic>
          <a:graphicData uri="http://schemas.openxmlformats.org/presentationml/2006/ole">
            <mc:AlternateContent xmlns:mc="http://schemas.openxmlformats.org/markup-compatibility/2006">
              <mc:Choice xmlns:v="urn:schemas-microsoft-com:vml" Requires="v">
                <p:oleObj spid="_x0000_s10396" name="Visio" r:id="rId20" imgW="579120" imgH="915478" progId="Visio.Drawing.11">
                  <p:embed/>
                </p:oleObj>
              </mc:Choice>
              <mc:Fallback>
                <p:oleObj name="Visio" r:id="rId20" imgW="579120" imgH="915478" progId="Visio.Drawing.11">
                  <p:embed/>
                  <p:pic>
                    <p:nvPicPr>
                      <p:cNvPr id="21540" name="Object 3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28956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41" name="Object 37"/>
          <p:cNvGraphicFramePr>
            <a:graphicFrameLocks noChangeAspect="1"/>
          </p:cNvGraphicFramePr>
          <p:nvPr/>
        </p:nvGraphicFramePr>
        <p:xfrm>
          <a:off x="4572000" y="3048000"/>
          <a:ext cx="288925" cy="457200"/>
        </p:xfrm>
        <a:graphic>
          <a:graphicData uri="http://schemas.openxmlformats.org/presentationml/2006/ole">
            <mc:AlternateContent xmlns:mc="http://schemas.openxmlformats.org/markup-compatibility/2006">
              <mc:Choice xmlns:v="urn:schemas-microsoft-com:vml" Requires="v">
                <p:oleObj spid="_x0000_s10397" name="Visio" r:id="rId21" imgW="579120" imgH="915478" progId="Visio.Drawing.11">
                  <p:embed/>
                </p:oleObj>
              </mc:Choice>
              <mc:Fallback>
                <p:oleObj name="Visio" r:id="rId21" imgW="579120" imgH="915478" progId="Visio.Drawing.11">
                  <p:embed/>
                  <p:pic>
                    <p:nvPicPr>
                      <p:cNvPr id="21541" name="Object 3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30480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543" name="Line 39"/>
          <p:cNvSpPr>
            <a:spLocks noChangeShapeType="1"/>
          </p:cNvSpPr>
          <p:nvPr/>
        </p:nvSpPr>
        <p:spPr bwMode="auto">
          <a:xfrm>
            <a:off x="3505200" y="3048000"/>
            <a:ext cx="685800" cy="0"/>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1544" name="Text Box 40"/>
          <p:cNvSpPr txBox="1">
            <a:spLocks noChangeArrowheads="1"/>
          </p:cNvSpPr>
          <p:nvPr/>
        </p:nvSpPr>
        <p:spPr bwMode="auto">
          <a:xfrm>
            <a:off x="3429000" y="2362200"/>
            <a:ext cx="16938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latin typeface="Times New Roman" panose="02020603050405020304" pitchFamily="18" charset="0"/>
              </a:rPr>
              <a:t>UNIX IMAP mailbox servers</a:t>
            </a:r>
          </a:p>
        </p:txBody>
      </p:sp>
      <p:graphicFrame>
        <p:nvGraphicFramePr>
          <p:cNvPr id="21545" name="Object 41"/>
          <p:cNvGraphicFramePr>
            <a:graphicFrameLocks noChangeAspect="1"/>
          </p:cNvGraphicFramePr>
          <p:nvPr/>
        </p:nvGraphicFramePr>
        <p:xfrm>
          <a:off x="5386388" y="2617788"/>
          <a:ext cx="271462" cy="430212"/>
        </p:xfrm>
        <a:graphic>
          <a:graphicData uri="http://schemas.openxmlformats.org/presentationml/2006/ole">
            <mc:AlternateContent xmlns:mc="http://schemas.openxmlformats.org/markup-compatibility/2006">
              <mc:Choice xmlns:v="urn:schemas-microsoft-com:vml" Requires="v">
                <p:oleObj spid="_x0000_s10398" name="Visio" r:id="rId22" imgW="579120" imgH="915478" progId="Visio.Drawing.11">
                  <p:embed/>
                </p:oleObj>
              </mc:Choice>
              <mc:Fallback>
                <p:oleObj name="Visio" r:id="rId22" imgW="579120" imgH="915478" progId="Visio.Drawing.11">
                  <p:embed/>
                  <p:pic>
                    <p:nvPicPr>
                      <p:cNvPr id="21545"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86388" y="2617788"/>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46" name="Object 42"/>
          <p:cNvGraphicFramePr>
            <a:graphicFrameLocks noChangeAspect="1"/>
          </p:cNvGraphicFramePr>
          <p:nvPr/>
        </p:nvGraphicFramePr>
        <p:xfrm>
          <a:off x="5486400" y="2743200"/>
          <a:ext cx="288925" cy="457200"/>
        </p:xfrm>
        <a:graphic>
          <a:graphicData uri="http://schemas.openxmlformats.org/presentationml/2006/ole">
            <mc:AlternateContent xmlns:mc="http://schemas.openxmlformats.org/markup-compatibility/2006">
              <mc:Choice xmlns:v="urn:schemas-microsoft-com:vml" Requires="v">
                <p:oleObj spid="_x0000_s10399" name="Visio" r:id="rId23" imgW="579120" imgH="915478" progId="Visio.Drawing.11">
                  <p:embed/>
                </p:oleObj>
              </mc:Choice>
              <mc:Fallback>
                <p:oleObj name="Visio" r:id="rId23" imgW="579120" imgH="915478" progId="Visio.Drawing.11">
                  <p:embed/>
                  <p:pic>
                    <p:nvPicPr>
                      <p:cNvPr id="21546" name="Object 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2743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47" name="Object 43"/>
          <p:cNvGraphicFramePr>
            <a:graphicFrameLocks noChangeAspect="1"/>
          </p:cNvGraphicFramePr>
          <p:nvPr/>
        </p:nvGraphicFramePr>
        <p:xfrm>
          <a:off x="5638800" y="2895600"/>
          <a:ext cx="288925" cy="457200"/>
        </p:xfrm>
        <a:graphic>
          <a:graphicData uri="http://schemas.openxmlformats.org/presentationml/2006/ole">
            <mc:AlternateContent xmlns:mc="http://schemas.openxmlformats.org/markup-compatibility/2006">
              <mc:Choice xmlns:v="urn:schemas-microsoft-com:vml" Requires="v">
                <p:oleObj spid="_x0000_s10400" name="Visio" r:id="rId24" imgW="579120" imgH="915478" progId="Visio.Drawing.11">
                  <p:embed/>
                </p:oleObj>
              </mc:Choice>
              <mc:Fallback>
                <p:oleObj name="Visio" r:id="rId24" imgW="579120" imgH="915478" progId="Visio.Drawing.11">
                  <p:embed/>
                  <p:pic>
                    <p:nvPicPr>
                      <p:cNvPr id="21547" name="Object 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28956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48" name="Object 44"/>
          <p:cNvGraphicFramePr>
            <a:graphicFrameLocks noChangeAspect="1"/>
          </p:cNvGraphicFramePr>
          <p:nvPr/>
        </p:nvGraphicFramePr>
        <p:xfrm>
          <a:off x="5791200" y="3048000"/>
          <a:ext cx="288925" cy="457200"/>
        </p:xfrm>
        <a:graphic>
          <a:graphicData uri="http://schemas.openxmlformats.org/presentationml/2006/ole">
            <mc:AlternateContent xmlns:mc="http://schemas.openxmlformats.org/markup-compatibility/2006">
              <mc:Choice xmlns:v="urn:schemas-microsoft-com:vml" Requires="v">
                <p:oleObj spid="_x0000_s10401" name="Visio" r:id="rId25" imgW="579120" imgH="915478" progId="Visio.Drawing.11">
                  <p:embed/>
                </p:oleObj>
              </mc:Choice>
              <mc:Fallback>
                <p:oleObj name="Visio" r:id="rId25" imgW="579120" imgH="915478" progId="Visio.Drawing.11">
                  <p:embed/>
                  <p:pic>
                    <p:nvPicPr>
                      <p:cNvPr id="21548" name="Object 4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30480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549" name="Line 45"/>
          <p:cNvSpPr>
            <a:spLocks noChangeShapeType="1"/>
          </p:cNvSpPr>
          <p:nvPr/>
        </p:nvSpPr>
        <p:spPr bwMode="auto">
          <a:xfrm flipH="1">
            <a:off x="4876800" y="3048000"/>
            <a:ext cx="609600" cy="0"/>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aphicFrame>
        <p:nvGraphicFramePr>
          <p:cNvPr id="21550" name="Object 46"/>
          <p:cNvGraphicFramePr>
            <a:graphicFrameLocks noChangeAspect="1"/>
          </p:cNvGraphicFramePr>
          <p:nvPr/>
        </p:nvGraphicFramePr>
        <p:xfrm>
          <a:off x="5486400" y="3886200"/>
          <a:ext cx="533400" cy="461963"/>
        </p:xfrm>
        <a:graphic>
          <a:graphicData uri="http://schemas.openxmlformats.org/presentationml/2006/ole">
            <mc:AlternateContent xmlns:mc="http://schemas.openxmlformats.org/markup-compatibility/2006">
              <mc:Choice xmlns:v="urn:schemas-microsoft-com:vml" Requires="v">
                <p:oleObj spid="_x0000_s10402" name="Visio" r:id="rId26" imgW="767737" imgH="666391" progId="Visio.Drawing.11">
                  <p:embed/>
                </p:oleObj>
              </mc:Choice>
              <mc:Fallback>
                <p:oleObj name="Visio" r:id="rId26" imgW="767737" imgH="666391" progId="Visio.Drawing.11">
                  <p:embed/>
                  <p:pic>
                    <p:nvPicPr>
                      <p:cNvPr id="21550" name="Object 4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486400" y="3886200"/>
                        <a:ext cx="5334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551" name="Line 47"/>
          <p:cNvSpPr>
            <a:spLocks noChangeShapeType="1"/>
          </p:cNvSpPr>
          <p:nvPr/>
        </p:nvSpPr>
        <p:spPr bwMode="auto">
          <a:xfrm flipH="1">
            <a:off x="6096000" y="2438400"/>
            <a:ext cx="914400" cy="609600"/>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1552" name="Text Box 48"/>
          <p:cNvSpPr txBox="1">
            <a:spLocks noChangeArrowheads="1"/>
          </p:cNvSpPr>
          <p:nvPr/>
        </p:nvSpPr>
        <p:spPr bwMode="auto">
          <a:xfrm>
            <a:off x="5562600" y="2309813"/>
            <a:ext cx="13954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latin typeface="Times New Roman" panose="02020603050405020304" pitchFamily="18" charset="0"/>
              </a:rPr>
              <a:t>UNIX Webmail servers</a:t>
            </a:r>
          </a:p>
          <a:p>
            <a:r>
              <a:rPr lang="en-US" altLang="en-US" sz="1000">
                <a:latin typeface="Times New Roman" panose="02020603050405020304" pitchFamily="18" charset="0"/>
              </a:rPr>
              <a:t>Load balanced</a:t>
            </a:r>
          </a:p>
        </p:txBody>
      </p:sp>
      <p:graphicFrame>
        <p:nvGraphicFramePr>
          <p:cNvPr id="21553" name="Object 49"/>
          <p:cNvGraphicFramePr>
            <a:graphicFrameLocks noChangeAspect="1"/>
          </p:cNvGraphicFramePr>
          <p:nvPr/>
        </p:nvGraphicFramePr>
        <p:xfrm>
          <a:off x="4648200" y="3276600"/>
          <a:ext cx="423863" cy="457200"/>
        </p:xfrm>
        <a:graphic>
          <a:graphicData uri="http://schemas.openxmlformats.org/presentationml/2006/ole">
            <mc:AlternateContent xmlns:mc="http://schemas.openxmlformats.org/markup-compatibility/2006">
              <mc:Choice xmlns:v="urn:schemas-microsoft-com:vml" Requires="v">
                <p:oleObj spid="_x0000_s10403" name="Visio" r:id="rId27" imgW="1768557" imgH="1907875" progId="Visio.Drawing.11">
                  <p:embed/>
                </p:oleObj>
              </mc:Choice>
              <mc:Fallback>
                <p:oleObj name="Visio" r:id="rId27" imgW="1768557" imgH="1907875" progId="Visio.Drawing.11">
                  <p:embed/>
                  <p:pic>
                    <p:nvPicPr>
                      <p:cNvPr id="21553" name="Object 49"/>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4648200" y="3276600"/>
                        <a:ext cx="4238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555" name="Text Box 51"/>
          <p:cNvSpPr txBox="1">
            <a:spLocks noChangeArrowheads="1"/>
          </p:cNvSpPr>
          <p:nvPr/>
        </p:nvSpPr>
        <p:spPr bwMode="auto">
          <a:xfrm>
            <a:off x="4343400" y="3657600"/>
            <a:ext cx="8382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latin typeface="Times New Roman" panose="02020603050405020304" pitchFamily="18" charset="0"/>
              </a:rPr>
              <a:t>SAN storage</a:t>
            </a:r>
          </a:p>
        </p:txBody>
      </p:sp>
      <p:graphicFrame>
        <p:nvGraphicFramePr>
          <p:cNvPr id="21556" name="Object 52"/>
          <p:cNvGraphicFramePr>
            <a:graphicFrameLocks noChangeAspect="1"/>
          </p:cNvGraphicFramePr>
          <p:nvPr/>
        </p:nvGraphicFramePr>
        <p:xfrm>
          <a:off x="5995988" y="3760788"/>
          <a:ext cx="271462" cy="430212"/>
        </p:xfrm>
        <a:graphic>
          <a:graphicData uri="http://schemas.openxmlformats.org/presentationml/2006/ole">
            <mc:AlternateContent xmlns:mc="http://schemas.openxmlformats.org/markup-compatibility/2006">
              <mc:Choice xmlns:v="urn:schemas-microsoft-com:vml" Requires="v">
                <p:oleObj spid="_x0000_s10404" name="Visio" r:id="rId29" imgW="579120" imgH="915478" progId="Visio.Drawing.11">
                  <p:embed/>
                </p:oleObj>
              </mc:Choice>
              <mc:Fallback>
                <p:oleObj name="Visio" r:id="rId29" imgW="579120" imgH="915478" progId="Visio.Drawing.11">
                  <p:embed/>
                  <p:pic>
                    <p:nvPicPr>
                      <p:cNvPr id="21556" name="Object 5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95988" y="3760788"/>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57" name="Object 53"/>
          <p:cNvGraphicFramePr>
            <a:graphicFrameLocks noChangeAspect="1"/>
          </p:cNvGraphicFramePr>
          <p:nvPr/>
        </p:nvGraphicFramePr>
        <p:xfrm>
          <a:off x="6096000" y="3886200"/>
          <a:ext cx="288925" cy="457200"/>
        </p:xfrm>
        <a:graphic>
          <a:graphicData uri="http://schemas.openxmlformats.org/presentationml/2006/ole">
            <mc:AlternateContent xmlns:mc="http://schemas.openxmlformats.org/markup-compatibility/2006">
              <mc:Choice xmlns:v="urn:schemas-microsoft-com:vml" Requires="v">
                <p:oleObj spid="_x0000_s10405" name="Visio" r:id="rId30" imgW="579120" imgH="915478" progId="Visio.Drawing.11">
                  <p:embed/>
                </p:oleObj>
              </mc:Choice>
              <mc:Fallback>
                <p:oleObj name="Visio" r:id="rId30" imgW="579120" imgH="915478" progId="Visio.Drawing.11">
                  <p:embed/>
                  <p:pic>
                    <p:nvPicPr>
                      <p:cNvPr id="21557" name="Object 5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3886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58" name="Object 54"/>
          <p:cNvGraphicFramePr>
            <a:graphicFrameLocks noChangeAspect="1"/>
          </p:cNvGraphicFramePr>
          <p:nvPr/>
        </p:nvGraphicFramePr>
        <p:xfrm>
          <a:off x="6248400" y="4038600"/>
          <a:ext cx="288925" cy="457200"/>
        </p:xfrm>
        <a:graphic>
          <a:graphicData uri="http://schemas.openxmlformats.org/presentationml/2006/ole">
            <mc:AlternateContent xmlns:mc="http://schemas.openxmlformats.org/markup-compatibility/2006">
              <mc:Choice xmlns:v="urn:schemas-microsoft-com:vml" Requires="v">
                <p:oleObj spid="_x0000_s10406" name="Visio" r:id="rId31" imgW="579120" imgH="915478" progId="Visio.Drawing.11">
                  <p:embed/>
                </p:oleObj>
              </mc:Choice>
              <mc:Fallback>
                <p:oleObj name="Visio" r:id="rId31" imgW="579120" imgH="915478" progId="Visio.Drawing.11">
                  <p:embed/>
                  <p:pic>
                    <p:nvPicPr>
                      <p:cNvPr id="21558" name="Object 5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40386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59" name="Object 55"/>
          <p:cNvGraphicFramePr>
            <a:graphicFrameLocks noChangeAspect="1"/>
          </p:cNvGraphicFramePr>
          <p:nvPr/>
        </p:nvGraphicFramePr>
        <p:xfrm>
          <a:off x="6400800" y="4191000"/>
          <a:ext cx="288925" cy="457200"/>
        </p:xfrm>
        <a:graphic>
          <a:graphicData uri="http://schemas.openxmlformats.org/presentationml/2006/ole">
            <mc:AlternateContent xmlns:mc="http://schemas.openxmlformats.org/markup-compatibility/2006">
              <mc:Choice xmlns:v="urn:schemas-microsoft-com:vml" Requires="v">
                <p:oleObj spid="_x0000_s10407" name="Visio" r:id="rId32" imgW="579120" imgH="915478" progId="Visio.Drawing.11">
                  <p:embed/>
                </p:oleObj>
              </mc:Choice>
              <mc:Fallback>
                <p:oleObj name="Visio" r:id="rId32" imgW="579120" imgH="915478" progId="Visio.Drawing.11">
                  <p:embed/>
                  <p:pic>
                    <p:nvPicPr>
                      <p:cNvPr id="21559" name="Object 5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41910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60" name="Object 56"/>
          <p:cNvGraphicFramePr>
            <a:graphicFrameLocks noChangeAspect="1"/>
          </p:cNvGraphicFramePr>
          <p:nvPr/>
        </p:nvGraphicFramePr>
        <p:xfrm>
          <a:off x="7215188" y="3760788"/>
          <a:ext cx="271462" cy="430212"/>
        </p:xfrm>
        <a:graphic>
          <a:graphicData uri="http://schemas.openxmlformats.org/presentationml/2006/ole">
            <mc:AlternateContent xmlns:mc="http://schemas.openxmlformats.org/markup-compatibility/2006">
              <mc:Choice xmlns:v="urn:schemas-microsoft-com:vml" Requires="v">
                <p:oleObj spid="_x0000_s10408" name="Visio" r:id="rId33" imgW="579120" imgH="915478" progId="Visio.Drawing.11">
                  <p:embed/>
                </p:oleObj>
              </mc:Choice>
              <mc:Fallback>
                <p:oleObj name="Visio" r:id="rId33" imgW="579120" imgH="915478" progId="Visio.Drawing.11">
                  <p:embed/>
                  <p:pic>
                    <p:nvPicPr>
                      <p:cNvPr id="21560" name="Object 5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15188" y="3760788"/>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61" name="Object 57"/>
          <p:cNvGraphicFramePr>
            <a:graphicFrameLocks noChangeAspect="1"/>
          </p:cNvGraphicFramePr>
          <p:nvPr/>
        </p:nvGraphicFramePr>
        <p:xfrm>
          <a:off x="7315200" y="3886200"/>
          <a:ext cx="288925" cy="457200"/>
        </p:xfrm>
        <a:graphic>
          <a:graphicData uri="http://schemas.openxmlformats.org/presentationml/2006/ole">
            <mc:AlternateContent xmlns:mc="http://schemas.openxmlformats.org/markup-compatibility/2006">
              <mc:Choice xmlns:v="urn:schemas-microsoft-com:vml" Requires="v">
                <p:oleObj spid="_x0000_s10409" name="Visio" r:id="rId34" imgW="579120" imgH="915478" progId="Visio.Drawing.11">
                  <p:embed/>
                </p:oleObj>
              </mc:Choice>
              <mc:Fallback>
                <p:oleObj name="Visio" r:id="rId34" imgW="579120" imgH="915478" progId="Visio.Drawing.11">
                  <p:embed/>
                  <p:pic>
                    <p:nvPicPr>
                      <p:cNvPr id="21561" name="Object 5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5200" y="3886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62" name="Object 58"/>
          <p:cNvGraphicFramePr>
            <a:graphicFrameLocks noChangeAspect="1"/>
          </p:cNvGraphicFramePr>
          <p:nvPr/>
        </p:nvGraphicFramePr>
        <p:xfrm>
          <a:off x="7467600" y="4038600"/>
          <a:ext cx="288925" cy="457200"/>
        </p:xfrm>
        <a:graphic>
          <a:graphicData uri="http://schemas.openxmlformats.org/presentationml/2006/ole">
            <mc:AlternateContent xmlns:mc="http://schemas.openxmlformats.org/markup-compatibility/2006">
              <mc:Choice xmlns:v="urn:schemas-microsoft-com:vml" Requires="v">
                <p:oleObj spid="_x0000_s10410" name="Visio" r:id="rId35" imgW="579120" imgH="915478" progId="Visio.Drawing.11">
                  <p:embed/>
                </p:oleObj>
              </mc:Choice>
              <mc:Fallback>
                <p:oleObj name="Visio" r:id="rId35" imgW="579120" imgH="915478" progId="Visio.Drawing.11">
                  <p:embed/>
                  <p:pic>
                    <p:nvPicPr>
                      <p:cNvPr id="21562" name="Object 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7600" y="40386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63" name="Object 59"/>
          <p:cNvGraphicFramePr>
            <a:graphicFrameLocks noChangeAspect="1"/>
          </p:cNvGraphicFramePr>
          <p:nvPr/>
        </p:nvGraphicFramePr>
        <p:xfrm>
          <a:off x="7620000" y="4191000"/>
          <a:ext cx="288925" cy="457200"/>
        </p:xfrm>
        <a:graphic>
          <a:graphicData uri="http://schemas.openxmlformats.org/presentationml/2006/ole">
            <mc:AlternateContent xmlns:mc="http://schemas.openxmlformats.org/markup-compatibility/2006">
              <mc:Choice xmlns:v="urn:schemas-microsoft-com:vml" Requires="v">
                <p:oleObj spid="_x0000_s10411" name="Visio" r:id="rId36" imgW="579120" imgH="915478" progId="Visio.Drawing.11">
                  <p:embed/>
                </p:oleObj>
              </mc:Choice>
              <mc:Fallback>
                <p:oleObj name="Visio" r:id="rId36" imgW="579120" imgH="915478" progId="Visio.Drawing.11">
                  <p:embed/>
                  <p:pic>
                    <p:nvPicPr>
                      <p:cNvPr id="21563" name="Object 5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0" y="41910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564" name="Text Box 60"/>
          <p:cNvSpPr txBox="1">
            <a:spLocks noChangeArrowheads="1"/>
          </p:cNvSpPr>
          <p:nvPr/>
        </p:nvSpPr>
        <p:spPr bwMode="auto">
          <a:xfrm>
            <a:off x="5486400" y="4572000"/>
            <a:ext cx="10699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dirty="0">
                <a:latin typeface="Times New Roman" panose="02020603050405020304" pitchFamily="18" charset="0"/>
              </a:rPr>
              <a:t>Outgoing mailers</a:t>
            </a:r>
          </a:p>
          <a:p>
            <a:r>
              <a:rPr lang="en-US" altLang="en-US" sz="1000" dirty="0">
                <a:latin typeface="Times New Roman" panose="02020603050405020304" pitchFamily="18" charset="0"/>
              </a:rPr>
              <a:t>Load balanced</a:t>
            </a:r>
          </a:p>
        </p:txBody>
      </p:sp>
      <p:sp>
        <p:nvSpPr>
          <p:cNvPr id="21565" name="Line 61"/>
          <p:cNvSpPr>
            <a:spLocks noChangeShapeType="1"/>
          </p:cNvSpPr>
          <p:nvPr/>
        </p:nvSpPr>
        <p:spPr bwMode="auto">
          <a:xfrm>
            <a:off x="5715000" y="3276600"/>
            <a:ext cx="0" cy="609600"/>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aphicFrame>
        <p:nvGraphicFramePr>
          <p:cNvPr id="21569" name="Object 65"/>
          <p:cNvGraphicFramePr>
            <a:graphicFrameLocks noChangeAspect="1"/>
          </p:cNvGraphicFramePr>
          <p:nvPr/>
        </p:nvGraphicFramePr>
        <p:xfrm>
          <a:off x="7086600" y="2133600"/>
          <a:ext cx="346075" cy="381000"/>
        </p:xfrm>
        <a:graphic>
          <a:graphicData uri="http://schemas.openxmlformats.org/presentationml/2006/ole">
            <mc:AlternateContent xmlns:mc="http://schemas.openxmlformats.org/markup-compatibility/2006">
              <mc:Choice xmlns:v="urn:schemas-microsoft-com:vml" Requires="v">
                <p:oleObj spid="_x0000_s10412" name="Visio" r:id="rId37" imgW="1021618" imgH="1125747" progId="Visio.Drawing.11">
                  <p:embed/>
                </p:oleObj>
              </mc:Choice>
              <mc:Fallback>
                <p:oleObj name="Visio" r:id="rId37" imgW="1021618" imgH="1125747" progId="Visio.Drawing.11">
                  <p:embed/>
                  <p:pic>
                    <p:nvPicPr>
                      <p:cNvPr id="21569" name="Object 65"/>
                      <p:cNvPicPr>
                        <a:picLocks noChangeAspect="1" noChangeArrowheads="1"/>
                      </p:cNvPicPr>
                      <p:nvPr/>
                    </p:nvPicPr>
                    <p:blipFill>
                      <a:blip r:embed="rId38">
                        <a:extLst>
                          <a:ext uri="{28A0092B-C50C-407E-A947-70E740481C1C}">
                            <a14:useLocalDpi xmlns:a14="http://schemas.microsoft.com/office/drawing/2010/main" val="0"/>
                          </a:ext>
                        </a:extLst>
                      </a:blip>
                      <a:srcRect/>
                      <a:stretch>
                        <a:fillRect/>
                      </a:stretch>
                    </p:blipFill>
                    <p:spPr bwMode="auto">
                      <a:xfrm>
                        <a:off x="7086600" y="2133600"/>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70" name="Object 66"/>
          <p:cNvGraphicFramePr>
            <a:graphicFrameLocks noChangeAspect="1"/>
          </p:cNvGraphicFramePr>
          <p:nvPr/>
        </p:nvGraphicFramePr>
        <p:xfrm>
          <a:off x="7010400" y="2057400"/>
          <a:ext cx="346075" cy="381000"/>
        </p:xfrm>
        <a:graphic>
          <a:graphicData uri="http://schemas.openxmlformats.org/presentationml/2006/ole">
            <mc:AlternateContent xmlns:mc="http://schemas.openxmlformats.org/markup-compatibility/2006">
              <mc:Choice xmlns:v="urn:schemas-microsoft-com:vml" Requires="v">
                <p:oleObj spid="_x0000_s10413" name="Visio" r:id="rId39" imgW="1021618" imgH="1125747" progId="Visio.Drawing.11">
                  <p:embed/>
                </p:oleObj>
              </mc:Choice>
              <mc:Fallback>
                <p:oleObj name="Visio" r:id="rId39" imgW="1021618" imgH="1125747" progId="Visio.Drawing.11">
                  <p:embed/>
                  <p:pic>
                    <p:nvPicPr>
                      <p:cNvPr id="21570" name="Object 66"/>
                      <p:cNvPicPr>
                        <a:picLocks noChangeAspect="1" noChangeArrowheads="1"/>
                      </p:cNvPicPr>
                      <p:nvPr/>
                    </p:nvPicPr>
                    <p:blipFill>
                      <a:blip r:embed="rId40">
                        <a:extLst>
                          <a:ext uri="{28A0092B-C50C-407E-A947-70E740481C1C}">
                            <a14:useLocalDpi xmlns:a14="http://schemas.microsoft.com/office/drawing/2010/main" val="0"/>
                          </a:ext>
                        </a:extLst>
                      </a:blip>
                      <a:srcRect/>
                      <a:stretch>
                        <a:fillRect/>
                      </a:stretch>
                    </p:blipFill>
                    <p:spPr bwMode="auto">
                      <a:xfrm>
                        <a:off x="7010400" y="2057400"/>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71" name="Object 67"/>
          <p:cNvGraphicFramePr>
            <a:graphicFrameLocks noChangeAspect="1"/>
          </p:cNvGraphicFramePr>
          <p:nvPr/>
        </p:nvGraphicFramePr>
        <p:xfrm>
          <a:off x="6934200" y="1981200"/>
          <a:ext cx="346075" cy="381000"/>
        </p:xfrm>
        <a:graphic>
          <a:graphicData uri="http://schemas.openxmlformats.org/presentationml/2006/ole">
            <mc:AlternateContent xmlns:mc="http://schemas.openxmlformats.org/markup-compatibility/2006">
              <mc:Choice xmlns:v="urn:schemas-microsoft-com:vml" Requires="v">
                <p:oleObj spid="_x0000_s10414" name="Visio" r:id="rId41" imgW="1021618" imgH="1125747" progId="Visio.Drawing.11">
                  <p:embed/>
                </p:oleObj>
              </mc:Choice>
              <mc:Fallback>
                <p:oleObj name="Visio" r:id="rId41" imgW="1021618" imgH="1125747" progId="Visio.Drawing.11">
                  <p:embed/>
                  <p:pic>
                    <p:nvPicPr>
                      <p:cNvPr id="21571" name="Object 67"/>
                      <p:cNvPicPr>
                        <a:picLocks noChangeAspect="1" noChangeArrowheads="1"/>
                      </p:cNvPicPr>
                      <p:nvPr/>
                    </p:nvPicPr>
                    <p:blipFill>
                      <a:blip r:embed="rId42">
                        <a:extLst>
                          <a:ext uri="{28A0092B-C50C-407E-A947-70E740481C1C}">
                            <a14:useLocalDpi xmlns:a14="http://schemas.microsoft.com/office/drawing/2010/main" val="0"/>
                          </a:ext>
                        </a:extLst>
                      </a:blip>
                      <a:srcRect/>
                      <a:stretch>
                        <a:fillRect/>
                      </a:stretch>
                    </p:blipFill>
                    <p:spPr bwMode="auto">
                      <a:xfrm>
                        <a:off x="6934200" y="1981200"/>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572" name="Text Box 68"/>
          <p:cNvSpPr txBox="1">
            <a:spLocks noChangeArrowheads="1"/>
          </p:cNvSpPr>
          <p:nvPr/>
        </p:nvSpPr>
        <p:spPr bwMode="auto">
          <a:xfrm>
            <a:off x="7467600" y="2081213"/>
            <a:ext cx="5429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latin typeface="Times New Roman" panose="02020603050405020304" pitchFamily="18" charset="0"/>
              </a:rPr>
              <a:t>Clients</a:t>
            </a:r>
          </a:p>
        </p:txBody>
      </p:sp>
      <p:sp>
        <p:nvSpPr>
          <p:cNvPr id="21573" name="Line 69"/>
          <p:cNvSpPr>
            <a:spLocks noChangeShapeType="1"/>
          </p:cNvSpPr>
          <p:nvPr/>
        </p:nvSpPr>
        <p:spPr bwMode="auto">
          <a:xfrm flipH="1">
            <a:off x="5867400" y="2438400"/>
            <a:ext cx="1143000" cy="1447800"/>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1574" name="Line 70"/>
          <p:cNvSpPr>
            <a:spLocks noChangeShapeType="1"/>
          </p:cNvSpPr>
          <p:nvPr/>
        </p:nvSpPr>
        <p:spPr bwMode="auto">
          <a:xfrm flipH="1">
            <a:off x="5410200" y="2133600"/>
            <a:ext cx="1524000" cy="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1576" name="Line 72"/>
          <p:cNvSpPr>
            <a:spLocks noChangeShapeType="1"/>
          </p:cNvSpPr>
          <p:nvPr/>
        </p:nvSpPr>
        <p:spPr bwMode="auto">
          <a:xfrm flipH="1">
            <a:off x="4800600" y="2133600"/>
            <a:ext cx="609600" cy="762000"/>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1577" name="Line 73"/>
          <p:cNvSpPr>
            <a:spLocks noChangeShapeType="1"/>
          </p:cNvSpPr>
          <p:nvPr/>
        </p:nvSpPr>
        <p:spPr bwMode="auto">
          <a:xfrm>
            <a:off x="6629400" y="4114800"/>
            <a:ext cx="533400" cy="0"/>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1578" name="Text Box 74"/>
          <p:cNvSpPr txBox="1">
            <a:spLocks noChangeArrowheads="1"/>
          </p:cNvSpPr>
          <p:nvPr/>
        </p:nvSpPr>
        <p:spPr bwMode="auto">
          <a:xfrm>
            <a:off x="6629400" y="3505200"/>
            <a:ext cx="13843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latin typeface="Times New Roman" panose="02020603050405020304" pitchFamily="18" charset="0"/>
              </a:rPr>
              <a:t>DMZ outbound mailers</a:t>
            </a:r>
          </a:p>
        </p:txBody>
      </p:sp>
      <p:sp>
        <p:nvSpPr>
          <p:cNvPr id="21583" name="Line 79"/>
          <p:cNvSpPr>
            <a:spLocks noChangeShapeType="1"/>
          </p:cNvSpPr>
          <p:nvPr/>
        </p:nvSpPr>
        <p:spPr bwMode="auto">
          <a:xfrm flipH="1" flipV="1">
            <a:off x="3581400" y="4191000"/>
            <a:ext cx="2743200" cy="304800"/>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1584" name="Line 80"/>
          <p:cNvSpPr>
            <a:spLocks noChangeShapeType="1"/>
          </p:cNvSpPr>
          <p:nvPr/>
        </p:nvSpPr>
        <p:spPr bwMode="auto">
          <a:xfrm>
            <a:off x="3429000" y="3657600"/>
            <a:ext cx="0" cy="228600"/>
          </a:xfrm>
          <a:prstGeom prst="line">
            <a:avLst/>
          </a:prstGeom>
          <a:noFill/>
          <a:ln w="12700">
            <a:solidFill>
              <a:schemeClr val="tx1"/>
            </a:solidFill>
            <a:prstDash val="sysDot"/>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1585" name="Line 81"/>
          <p:cNvSpPr>
            <a:spLocks noChangeShapeType="1"/>
          </p:cNvSpPr>
          <p:nvPr/>
        </p:nvSpPr>
        <p:spPr bwMode="auto">
          <a:xfrm>
            <a:off x="7924800" y="4114800"/>
            <a:ext cx="990600" cy="0"/>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1586" name="Text Box 82"/>
          <p:cNvSpPr txBox="1">
            <a:spLocks noChangeArrowheads="1"/>
          </p:cNvSpPr>
          <p:nvPr/>
        </p:nvSpPr>
        <p:spPr bwMode="auto">
          <a:xfrm>
            <a:off x="7924800" y="3810000"/>
            <a:ext cx="9207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latin typeface="Times New Roman" panose="02020603050405020304" pitchFamily="18" charset="0"/>
              </a:rPr>
              <a:t>outbound mail</a:t>
            </a:r>
          </a:p>
        </p:txBody>
      </p:sp>
      <p:graphicFrame>
        <p:nvGraphicFramePr>
          <p:cNvPr id="61" name="Object 26"/>
          <p:cNvGraphicFramePr>
            <a:graphicFrameLocks noChangeAspect="1"/>
          </p:cNvGraphicFramePr>
          <p:nvPr>
            <p:extLst>
              <p:ext uri="{D42A27DB-BD31-4B8C-83A1-F6EECF244321}">
                <p14:modId xmlns:p14="http://schemas.microsoft.com/office/powerpoint/2010/main" val="2010619413"/>
              </p:ext>
            </p:extLst>
          </p:nvPr>
        </p:nvGraphicFramePr>
        <p:xfrm>
          <a:off x="4267200" y="4999441"/>
          <a:ext cx="271463" cy="430213"/>
        </p:xfrm>
        <a:graphic>
          <a:graphicData uri="http://schemas.openxmlformats.org/presentationml/2006/ole">
            <mc:AlternateContent xmlns:mc="http://schemas.openxmlformats.org/markup-compatibility/2006">
              <mc:Choice xmlns:v="urn:schemas-microsoft-com:vml" Requires="v">
                <p:oleObj spid="_x0000_s10415" name="Visio" r:id="rId17" imgW="579120" imgH="915478" progId="Visio.Drawing.11">
                  <p:embed/>
                </p:oleObj>
              </mc:Choice>
              <mc:Fallback>
                <p:oleObj name="Visio" r:id="rId17" imgW="579120" imgH="915478" progId="Visio.Drawing.11">
                  <p:embed/>
                  <p:pic>
                    <p:nvPicPr>
                      <p:cNvPr id="21530" name="Object 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7200" y="4999441"/>
                        <a:ext cx="271463"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 name="Text Box 60"/>
          <p:cNvSpPr txBox="1">
            <a:spLocks noChangeArrowheads="1"/>
          </p:cNvSpPr>
          <p:nvPr/>
        </p:nvSpPr>
        <p:spPr bwMode="auto">
          <a:xfrm>
            <a:off x="3232944" y="5416161"/>
            <a:ext cx="2454518"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dirty="0" smtClean="0">
                <a:latin typeface="Times New Roman" panose="02020603050405020304" pitchFamily="18" charset="0"/>
              </a:rPr>
              <a:t>TechTime – standalone calendaring service </a:t>
            </a:r>
            <a:endParaRPr lang="en-US" altLang="en-US" sz="1000" dirty="0">
              <a:latin typeface="Times New Roman" panose="02020603050405020304" pitchFamily="18" charset="0"/>
            </a:endParaRPr>
          </a:p>
        </p:txBody>
      </p:sp>
    </p:spTree>
    <p:extLst>
      <p:ext uri="{BB962C8B-B14F-4D97-AF65-F5344CB8AC3E}">
        <p14:creationId xmlns:p14="http://schemas.microsoft.com/office/powerpoint/2010/main" val="2218744353"/>
      </p:ext>
    </p:extLst>
  </p:cSld>
  <p:clrMapOvr>
    <a:masterClrMapping/>
  </p:clrMapOvr>
  <p:transition>
    <p:pull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altLang="en-US" sz="2800" dirty="0" smtClean="0">
                <a:latin typeface="Times New Roman" panose="02020603050405020304" pitchFamily="18" charset="0"/>
                <a:ea typeface="ＭＳ Ｐゴシック" panose="020B0600070205080204" pitchFamily="34" charset="-128"/>
                <a:cs typeface="Times New Roman" panose="02020603050405020304" pitchFamily="18" charset="0"/>
              </a:rPr>
              <a:t>Alum email</a:t>
            </a:r>
            <a:endParaRPr lang="en-US" altLang="en-US" sz="2800" dirty="0">
              <a:latin typeface="Times New Roman" panose="02020603050405020304" pitchFamily="18" charset="0"/>
              <a:ea typeface="ＭＳ Ｐゴシック" panose="020B0600070205080204" pitchFamily="34" charset="-128"/>
              <a:cs typeface="Times New Roman" panose="02020603050405020304" pitchFamily="18" charset="0"/>
            </a:endParaRPr>
          </a:p>
        </p:txBody>
      </p:sp>
      <p:sp>
        <p:nvSpPr>
          <p:cNvPr id="3" name="Content Placeholder 2"/>
          <p:cNvSpPr>
            <a:spLocks noGrp="1"/>
          </p:cNvSpPr>
          <p:nvPr>
            <p:ph idx="1"/>
          </p:nvPr>
        </p:nvSpPr>
        <p:spPr>
          <a:xfrm>
            <a:off x="457200" y="1905000"/>
            <a:ext cx="8229600" cy="4572000"/>
          </a:xfrm>
        </p:spPr>
        <p:txBody>
          <a:bodyPr/>
          <a:lstStyle/>
          <a:p>
            <a:pPr algn="just"/>
            <a:r>
              <a:rPr lang="en-US" sz="1600" dirty="0" smtClean="0">
                <a:latin typeface="Times New Roman" panose="02020603050405020304" pitchFamily="18" charset="0"/>
                <a:cs typeface="Times New Roman" panose="02020603050405020304" pitchFamily="18" charset="0"/>
              </a:rPr>
              <a:t>MIT provides an Email for Life service (EFL) which operates outside of the general MIT Campus email services.</a:t>
            </a:r>
          </a:p>
          <a:p>
            <a:pPr algn="just"/>
            <a:endParaRPr lang="en-US" sz="1600" dirty="0" smtClean="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The MIT Alum email service is a forwarding-only service, MIT does not provide email storage services.  </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After Alumni have registered for an Infinite Connection account their identity resides in a dedicated LDAP directory  for the Alum email service. </a:t>
            </a:r>
          </a:p>
          <a:p>
            <a:pPr algn="just"/>
            <a:r>
              <a:rPr lang="en-US" sz="1600" dirty="0">
                <a:latin typeface="Times New Roman" panose="02020603050405020304" pitchFamily="18" charset="0"/>
                <a:cs typeface="Times New Roman" panose="02020603050405020304" pitchFamily="18" charset="0"/>
              </a:rPr>
              <a:t>Infinite </a:t>
            </a:r>
            <a:r>
              <a:rPr lang="en-US" sz="1600" dirty="0" smtClean="0">
                <a:latin typeface="Times New Roman" panose="02020603050405020304" pitchFamily="18" charset="0"/>
                <a:cs typeface="Times New Roman" panose="02020603050405020304" pitchFamily="18" charset="0"/>
              </a:rPr>
              <a:t>Connection provides a web interface were a user can enter or modify forwarding addresses they wish to use.</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A spam quarantine interface was also provided as part of this service via a dedicated instance of Symantec Brightmail, similar to the campus email service. </a:t>
            </a:r>
          </a:p>
        </p:txBody>
      </p:sp>
    </p:spTree>
    <p:extLst>
      <p:ext uri="{BB962C8B-B14F-4D97-AF65-F5344CB8AC3E}">
        <p14:creationId xmlns:p14="http://schemas.microsoft.com/office/powerpoint/2010/main" val="181363050"/>
      </p:ext>
    </p:extLst>
  </p:cSld>
  <p:clrMapOvr>
    <a:masterClrMapping/>
  </p:clrMapOvr>
  <p:transition>
    <p:pull dir="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sz="quarter"/>
          </p:nvPr>
        </p:nvSpPr>
        <p:spPr/>
        <p:txBody>
          <a:bodyPr/>
          <a:lstStyle/>
          <a:p>
            <a:r>
              <a:rPr lang="en-US" altLang="en-US" sz="2800" dirty="0"/>
              <a:t>MIT email </a:t>
            </a:r>
            <a:r>
              <a:rPr lang="en-US" altLang="en-US" sz="2800" dirty="0" smtClean="0"/>
              <a:t>– </a:t>
            </a:r>
            <a:r>
              <a:rPr lang="en-US" altLang="en-US" sz="2800" dirty="0"/>
              <a:t>MIT Alum architecture: Logical view</a:t>
            </a:r>
            <a:r>
              <a:rPr lang="en-US" altLang="en-US" dirty="0"/>
              <a:t>  </a:t>
            </a:r>
          </a:p>
        </p:txBody>
      </p:sp>
      <p:graphicFrame>
        <p:nvGraphicFramePr>
          <p:cNvPr id="21508" name="Object 4"/>
          <p:cNvGraphicFramePr>
            <a:graphicFrameLocks noGrp="1" noChangeAspect="1"/>
          </p:cNvGraphicFramePr>
          <p:nvPr>
            <p:ph sz="quarter" idx="1"/>
          </p:nvPr>
        </p:nvGraphicFramePr>
        <p:xfrm>
          <a:off x="1500188" y="2617788"/>
          <a:ext cx="271462" cy="430212"/>
        </p:xfrm>
        <a:graphic>
          <a:graphicData uri="http://schemas.openxmlformats.org/presentationml/2006/ole">
            <mc:AlternateContent xmlns:mc="http://schemas.openxmlformats.org/markup-compatibility/2006">
              <mc:Choice xmlns:v="urn:schemas-microsoft-com:vml" Requires="v">
                <p:oleObj spid="_x0000_s8916" name="Visio" r:id="rId3" imgW="579120" imgH="915478" progId="Visio.Drawing.11">
                  <p:embed/>
                </p:oleObj>
              </mc:Choice>
              <mc:Fallback>
                <p:oleObj name="Visio" r:id="rId3" imgW="579120" imgH="915478" progId="Visio.Drawing.11">
                  <p:embed/>
                  <p:pic>
                    <p:nvPicPr>
                      <p:cNvPr id="21508"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0188" y="2617788"/>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12" name="Object 8"/>
          <p:cNvGraphicFramePr>
            <a:graphicFrameLocks noGrp="1" noChangeAspect="1"/>
          </p:cNvGraphicFramePr>
          <p:nvPr>
            <p:ph sz="quarter" idx="3"/>
          </p:nvPr>
        </p:nvGraphicFramePr>
        <p:xfrm>
          <a:off x="1600200" y="2743200"/>
          <a:ext cx="288925" cy="457200"/>
        </p:xfrm>
        <a:graphic>
          <a:graphicData uri="http://schemas.openxmlformats.org/presentationml/2006/ole">
            <mc:AlternateContent xmlns:mc="http://schemas.openxmlformats.org/markup-compatibility/2006">
              <mc:Choice xmlns:v="urn:schemas-microsoft-com:vml" Requires="v">
                <p:oleObj spid="_x0000_s8917" name="Visio" r:id="rId5" imgW="579120" imgH="915478" progId="Visio.Drawing.11">
                  <p:embed/>
                </p:oleObj>
              </mc:Choice>
              <mc:Fallback>
                <p:oleObj name="Visio" r:id="rId5" imgW="579120" imgH="915478" progId="Visio.Drawing.11">
                  <p:embed/>
                  <p:pic>
                    <p:nvPicPr>
                      <p:cNvPr id="21512"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2743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14" name="Object 10"/>
          <p:cNvGraphicFramePr>
            <a:graphicFrameLocks noGrp="1" noChangeAspect="1"/>
          </p:cNvGraphicFramePr>
          <p:nvPr>
            <p:ph sz="quarter" idx="4"/>
          </p:nvPr>
        </p:nvGraphicFramePr>
        <p:xfrm>
          <a:off x="1752600" y="2895600"/>
          <a:ext cx="288925" cy="457200"/>
        </p:xfrm>
        <a:graphic>
          <a:graphicData uri="http://schemas.openxmlformats.org/presentationml/2006/ole">
            <mc:AlternateContent xmlns:mc="http://schemas.openxmlformats.org/markup-compatibility/2006">
              <mc:Choice xmlns:v="urn:schemas-microsoft-com:vml" Requires="v">
                <p:oleObj spid="_x0000_s8918" name="Visio" r:id="rId6" imgW="579120" imgH="915478" progId="Visio.Drawing.11">
                  <p:embed/>
                </p:oleObj>
              </mc:Choice>
              <mc:Fallback>
                <p:oleObj name="Visio" r:id="rId6" imgW="579120" imgH="915478" progId="Visio.Drawing.11">
                  <p:embed/>
                  <p:pic>
                    <p:nvPicPr>
                      <p:cNvPr id="21514"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28956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10" name="Object 6"/>
          <p:cNvGraphicFramePr>
            <a:graphicFrameLocks noGrp="1" noChangeAspect="1"/>
          </p:cNvGraphicFramePr>
          <p:nvPr>
            <p:ph sz="quarter" idx="2"/>
          </p:nvPr>
        </p:nvGraphicFramePr>
        <p:xfrm>
          <a:off x="1905000" y="3048000"/>
          <a:ext cx="288925" cy="457200"/>
        </p:xfrm>
        <a:graphic>
          <a:graphicData uri="http://schemas.openxmlformats.org/presentationml/2006/ole">
            <mc:AlternateContent xmlns:mc="http://schemas.openxmlformats.org/markup-compatibility/2006">
              <mc:Choice xmlns:v="urn:schemas-microsoft-com:vml" Requires="v">
                <p:oleObj spid="_x0000_s8919" name="Visio" r:id="rId7" imgW="579120" imgH="915478" progId="Visio.Drawing.11">
                  <p:embed/>
                </p:oleObj>
              </mc:Choice>
              <mc:Fallback>
                <p:oleObj name="Visio" r:id="rId7" imgW="579120" imgH="915478" progId="Visio.Drawing.11">
                  <p:embed/>
                  <p:pic>
                    <p:nvPicPr>
                      <p:cNvPr id="2151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30480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518" name="Line 14"/>
          <p:cNvSpPr>
            <a:spLocks noChangeShapeType="1"/>
          </p:cNvSpPr>
          <p:nvPr/>
        </p:nvSpPr>
        <p:spPr bwMode="auto">
          <a:xfrm>
            <a:off x="381000" y="3048000"/>
            <a:ext cx="1066800" cy="0"/>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1519" name="Text Box 15"/>
          <p:cNvSpPr txBox="1">
            <a:spLocks noChangeArrowheads="1"/>
          </p:cNvSpPr>
          <p:nvPr/>
        </p:nvSpPr>
        <p:spPr bwMode="auto">
          <a:xfrm>
            <a:off x="304800" y="2767013"/>
            <a:ext cx="92868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latin typeface="Times New Roman" panose="02020603050405020304" pitchFamily="18" charset="0"/>
              </a:rPr>
              <a:t>Incoming mail</a:t>
            </a:r>
          </a:p>
        </p:txBody>
      </p:sp>
      <p:sp>
        <p:nvSpPr>
          <p:cNvPr id="21520" name="Text Box 16"/>
          <p:cNvSpPr txBox="1">
            <a:spLocks noChangeArrowheads="1"/>
          </p:cNvSpPr>
          <p:nvPr/>
        </p:nvSpPr>
        <p:spPr bwMode="auto">
          <a:xfrm>
            <a:off x="1143000" y="3452813"/>
            <a:ext cx="13462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a:latin typeface="Times New Roman" panose="02020603050405020304" pitchFamily="18" charset="0"/>
              </a:rPr>
              <a:t>Anti-Spam Appliances</a:t>
            </a:r>
          </a:p>
        </p:txBody>
      </p:sp>
      <p:graphicFrame>
        <p:nvGraphicFramePr>
          <p:cNvPr id="21521" name="Object 17"/>
          <p:cNvGraphicFramePr>
            <a:graphicFrameLocks noChangeAspect="1"/>
          </p:cNvGraphicFramePr>
          <p:nvPr/>
        </p:nvGraphicFramePr>
        <p:xfrm>
          <a:off x="2871788" y="2617788"/>
          <a:ext cx="271462" cy="430212"/>
        </p:xfrm>
        <a:graphic>
          <a:graphicData uri="http://schemas.openxmlformats.org/presentationml/2006/ole">
            <mc:AlternateContent xmlns:mc="http://schemas.openxmlformats.org/markup-compatibility/2006">
              <mc:Choice xmlns:v="urn:schemas-microsoft-com:vml" Requires="v">
                <p:oleObj spid="_x0000_s8920" name="Visio" r:id="rId8" imgW="579120" imgH="915478" progId="Visio.Drawing.11">
                  <p:embed/>
                </p:oleObj>
              </mc:Choice>
              <mc:Fallback>
                <p:oleObj name="Visio" r:id="rId8" imgW="579120" imgH="915478" progId="Visio.Drawing.11">
                  <p:embed/>
                  <p:pic>
                    <p:nvPicPr>
                      <p:cNvPr id="21521" name="Object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1788" y="2617788"/>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22" name="Object 18"/>
          <p:cNvGraphicFramePr>
            <a:graphicFrameLocks noChangeAspect="1"/>
          </p:cNvGraphicFramePr>
          <p:nvPr/>
        </p:nvGraphicFramePr>
        <p:xfrm>
          <a:off x="2971800" y="2743200"/>
          <a:ext cx="288925" cy="457200"/>
        </p:xfrm>
        <a:graphic>
          <a:graphicData uri="http://schemas.openxmlformats.org/presentationml/2006/ole">
            <mc:AlternateContent xmlns:mc="http://schemas.openxmlformats.org/markup-compatibility/2006">
              <mc:Choice xmlns:v="urn:schemas-microsoft-com:vml" Requires="v">
                <p:oleObj spid="_x0000_s8921" name="Visio" r:id="rId9" imgW="579120" imgH="915478" progId="Visio.Drawing.11">
                  <p:embed/>
                </p:oleObj>
              </mc:Choice>
              <mc:Fallback>
                <p:oleObj name="Visio" r:id="rId9" imgW="579120" imgH="915478" progId="Visio.Drawing.11">
                  <p:embed/>
                  <p:pic>
                    <p:nvPicPr>
                      <p:cNvPr id="21522"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2743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23" name="Object 19"/>
          <p:cNvGraphicFramePr>
            <a:graphicFrameLocks noChangeAspect="1"/>
          </p:cNvGraphicFramePr>
          <p:nvPr/>
        </p:nvGraphicFramePr>
        <p:xfrm>
          <a:off x="3124200" y="2895600"/>
          <a:ext cx="288925" cy="457200"/>
        </p:xfrm>
        <a:graphic>
          <a:graphicData uri="http://schemas.openxmlformats.org/presentationml/2006/ole">
            <mc:AlternateContent xmlns:mc="http://schemas.openxmlformats.org/markup-compatibility/2006">
              <mc:Choice xmlns:v="urn:schemas-microsoft-com:vml" Requires="v">
                <p:oleObj spid="_x0000_s8922" name="Visio" r:id="rId10" imgW="579120" imgH="915478" progId="Visio.Drawing.11">
                  <p:embed/>
                </p:oleObj>
              </mc:Choice>
              <mc:Fallback>
                <p:oleObj name="Visio" r:id="rId10" imgW="579120" imgH="915478" progId="Visio.Drawing.11">
                  <p:embed/>
                  <p:pic>
                    <p:nvPicPr>
                      <p:cNvPr id="21523" name="Object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28956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24" name="Object 20"/>
          <p:cNvGraphicFramePr>
            <a:graphicFrameLocks noChangeAspect="1"/>
          </p:cNvGraphicFramePr>
          <p:nvPr/>
        </p:nvGraphicFramePr>
        <p:xfrm>
          <a:off x="3276600" y="3048000"/>
          <a:ext cx="288925" cy="457200"/>
        </p:xfrm>
        <a:graphic>
          <a:graphicData uri="http://schemas.openxmlformats.org/presentationml/2006/ole">
            <mc:AlternateContent xmlns:mc="http://schemas.openxmlformats.org/markup-compatibility/2006">
              <mc:Choice xmlns:v="urn:schemas-microsoft-com:vml" Requires="v">
                <p:oleObj spid="_x0000_s8923" name="Visio" r:id="rId11" imgW="579120" imgH="915478" progId="Visio.Drawing.11">
                  <p:embed/>
                </p:oleObj>
              </mc:Choice>
              <mc:Fallback>
                <p:oleObj name="Visio" r:id="rId11" imgW="579120" imgH="915478" progId="Visio.Drawing.11">
                  <p:embed/>
                  <p:pic>
                    <p:nvPicPr>
                      <p:cNvPr id="21524" name="Object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30480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529" name="Line 25"/>
          <p:cNvSpPr>
            <a:spLocks noChangeShapeType="1"/>
          </p:cNvSpPr>
          <p:nvPr/>
        </p:nvSpPr>
        <p:spPr bwMode="auto">
          <a:xfrm>
            <a:off x="2209800" y="3048000"/>
            <a:ext cx="685800" cy="0"/>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1525" name="Text Box 21"/>
          <p:cNvSpPr txBox="1">
            <a:spLocks noChangeArrowheads="1"/>
          </p:cNvSpPr>
          <p:nvPr/>
        </p:nvSpPr>
        <p:spPr bwMode="auto">
          <a:xfrm>
            <a:off x="2819400" y="3452813"/>
            <a:ext cx="1762021"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dirty="0" smtClean="0">
                <a:latin typeface="Times New Roman" panose="02020603050405020304" pitchFamily="18" charset="0"/>
              </a:rPr>
              <a:t>MIT Alum mailers/forwarding</a:t>
            </a:r>
            <a:endParaRPr lang="en-US" altLang="en-US" sz="1000" dirty="0">
              <a:latin typeface="Times New Roman" panose="02020603050405020304" pitchFamily="18" charset="0"/>
            </a:endParaRPr>
          </a:p>
        </p:txBody>
      </p:sp>
      <p:graphicFrame>
        <p:nvGraphicFramePr>
          <p:cNvPr id="21545" name="Object 41"/>
          <p:cNvGraphicFramePr>
            <a:graphicFrameLocks noChangeAspect="1"/>
          </p:cNvGraphicFramePr>
          <p:nvPr/>
        </p:nvGraphicFramePr>
        <p:xfrm>
          <a:off x="5386388" y="2617788"/>
          <a:ext cx="271462" cy="430212"/>
        </p:xfrm>
        <a:graphic>
          <a:graphicData uri="http://schemas.openxmlformats.org/presentationml/2006/ole">
            <mc:AlternateContent xmlns:mc="http://schemas.openxmlformats.org/markup-compatibility/2006">
              <mc:Choice xmlns:v="urn:schemas-microsoft-com:vml" Requires="v">
                <p:oleObj spid="_x0000_s8924" name="Visio" r:id="rId12" imgW="579120" imgH="915478" progId="Visio.Drawing.11">
                  <p:embed/>
                </p:oleObj>
              </mc:Choice>
              <mc:Fallback>
                <p:oleObj name="Visio" r:id="rId12" imgW="579120" imgH="915478" progId="Visio.Drawing.11">
                  <p:embed/>
                  <p:pic>
                    <p:nvPicPr>
                      <p:cNvPr id="21545"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86388" y="2617788"/>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46" name="Object 42"/>
          <p:cNvGraphicFramePr>
            <a:graphicFrameLocks noChangeAspect="1"/>
          </p:cNvGraphicFramePr>
          <p:nvPr/>
        </p:nvGraphicFramePr>
        <p:xfrm>
          <a:off x="5486400" y="2743200"/>
          <a:ext cx="288925" cy="457200"/>
        </p:xfrm>
        <a:graphic>
          <a:graphicData uri="http://schemas.openxmlformats.org/presentationml/2006/ole">
            <mc:AlternateContent xmlns:mc="http://schemas.openxmlformats.org/markup-compatibility/2006">
              <mc:Choice xmlns:v="urn:schemas-microsoft-com:vml" Requires="v">
                <p:oleObj spid="_x0000_s8925" name="Visio" r:id="rId13" imgW="579120" imgH="915478" progId="Visio.Drawing.11">
                  <p:embed/>
                </p:oleObj>
              </mc:Choice>
              <mc:Fallback>
                <p:oleObj name="Visio" r:id="rId13" imgW="579120" imgH="915478" progId="Visio.Drawing.11">
                  <p:embed/>
                  <p:pic>
                    <p:nvPicPr>
                      <p:cNvPr id="21546" name="Object 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2743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47" name="Object 43"/>
          <p:cNvGraphicFramePr>
            <a:graphicFrameLocks noChangeAspect="1"/>
          </p:cNvGraphicFramePr>
          <p:nvPr/>
        </p:nvGraphicFramePr>
        <p:xfrm>
          <a:off x="5638800" y="2895600"/>
          <a:ext cx="288925" cy="457200"/>
        </p:xfrm>
        <a:graphic>
          <a:graphicData uri="http://schemas.openxmlformats.org/presentationml/2006/ole">
            <mc:AlternateContent xmlns:mc="http://schemas.openxmlformats.org/markup-compatibility/2006">
              <mc:Choice xmlns:v="urn:schemas-microsoft-com:vml" Requires="v">
                <p:oleObj spid="_x0000_s8926" name="Visio" r:id="rId14" imgW="579120" imgH="915478" progId="Visio.Drawing.11">
                  <p:embed/>
                </p:oleObj>
              </mc:Choice>
              <mc:Fallback>
                <p:oleObj name="Visio" r:id="rId14" imgW="579120" imgH="915478" progId="Visio.Drawing.11">
                  <p:embed/>
                  <p:pic>
                    <p:nvPicPr>
                      <p:cNvPr id="21547" name="Object 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28956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48" name="Object 44"/>
          <p:cNvGraphicFramePr>
            <a:graphicFrameLocks noChangeAspect="1"/>
          </p:cNvGraphicFramePr>
          <p:nvPr/>
        </p:nvGraphicFramePr>
        <p:xfrm>
          <a:off x="5791200" y="3048000"/>
          <a:ext cx="288925" cy="457200"/>
        </p:xfrm>
        <a:graphic>
          <a:graphicData uri="http://schemas.openxmlformats.org/presentationml/2006/ole">
            <mc:AlternateContent xmlns:mc="http://schemas.openxmlformats.org/markup-compatibility/2006">
              <mc:Choice xmlns:v="urn:schemas-microsoft-com:vml" Requires="v">
                <p:oleObj spid="_x0000_s8927" name="Visio" r:id="rId15" imgW="579120" imgH="915478" progId="Visio.Drawing.11">
                  <p:embed/>
                </p:oleObj>
              </mc:Choice>
              <mc:Fallback>
                <p:oleObj name="Visio" r:id="rId15" imgW="579120" imgH="915478" progId="Visio.Drawing.11">
                  <p:embed/>
                  <p:pic>
                    <p:nvPicPr>
                      <p:cNvPr id="21548" name="Object 4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30480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549" name="Line 45"/>
          <p:cNvSpPr>
            <a:spLocks noChangeShapeType="1"/>
          </p:cNvSpPr>
          <p:nvPr/>
        </p:nvSpPr>
        <p:spPr bwMode="auto">
          <a:xfrm>
            <a:off x="3505198" y="3048000"/>
            <a:ext cx="1928813" cy="0"/>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1551" name="Line 47"/>
          <p:cNvSpPr>
            <a:spLocks noChangeShapeType="1"/>
          </p:cNvSpPr>
          <p:nvPr/>
        </p:nvSpPr>
        <p:spPr bwMode="auto">
          <a:xfrm flipH="1" flipV="1">
            <a:off x="3673473" y="4494956"/>
            <a:ext cx="1302408" cy="333161"/>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aphicFrame>
        <p:nvGraphicFramePr>
          <p:cNvPr id="21556" name="Object 52"/>
          <p:cNvGraphicFramePr>
            <a:graphicFrameLocks noChangeAspect="1"/>
          </p:cNvGraphicFramePr>
          <p:nvPr>
            <p:extLst>
              <p:ext uri="{D42A27DB-BD31-4B8C-83A1-F6EECF244321}">
                <p14:modId xmlns:p14="http://schemas.microsoft.com/office/powerpoint/2010/main" val="1533490839"/>
              </p:ext>
            </p:extLst>
          </p:nvPr>
        </p:nvGraphicFramePr>
        <p:xfrm>
          <a:off x="3160713" y="4171950"/>
          <a:ext cx="271462" cy="430212"/>
        </p:xfrm>
        <a:graphic>
          <a:graphicData uri="http://schemas.openxmlformats.org/presentationml/2006/ole">
            <mc:AlternateContent xmlns:mc="http://schemas.openxmlformats.org/markup-compatibility/2006">
              <mc:Choice xmlns:v="urn:schemas-microsoft-com:vml" Requires="v">
                <p:oleObj spid="_x0000_s8928" name="Visio" r:id="rId16" imgW="579120" imgH="915478" progId="Visio.Drawing.11">
                  <p:embed/>
                </p:oleObj>
              </mc:Choice>
              <mc:Fallback>
                <p:oleObj name="Visio" r:id="rId16" imgW="579120" imgH="915478" progId="Visio.Drawing.11">
                  <p:embed/>
                  <p:pic>
                    <p:nvPicPr>
                      <p:cNvPr id="21556" name="Object 5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60713" y="4171950"/>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57" name="Object 53"/>
          <p:cNvGraphicFramePr>
            <a:graphicFrameLocks noChangeAspect="1"/>
          </p:cNvGraphicFramePr>
          <p:nvPr>
            <p:extLst>
              <p:ext uri="{D42A27DB-BD31-4B8C-83A1-F6EECF244321}">
                <p14:modId xmlns:p14="http://schemas.microsoft.com/office/powerpoint/2010/main" val="1437891483"/>
              </p:ext>
            </p:extLst>
          </p:nvPr>
        </p:nvGraphicFramePr>
        <p:xfrm>
          <a:off x="3260725" y="4297362"/>
          <a:ext cx="288925" cy="457200"/>
        </p:xfrm>
        <a:graphic>
          <a:graphicData uri="http://schemas.openxmlformats.org/presentationml/2006/ole">
            <mc:AlternateContent xmlns:mc="http://schemas.openxmlformats.org/markup-compatibility/2006">
              <mc:Choice xmlns:v="urn:schemas-microsoft-com:vml" Requires="v">
                <p:oleObj spid="_x0000_s8929" name="Visio" r:id="rId17" imgW="579120" imgH="915478" progId="Visio.Drawing.11">
                  <p:embed/>
                </p:oleObj>
              </mc:Choice>
              <mc:Fallback>
                <p:oleObj name="Visio" r:id="rId17" imgW="579120" imgH="915478" progId="Visio.Drawing.11">
                  <p:embed/>
                  <p:pic>
                    <p:nvPicPr>
                      <p:cNvPr id="21557" name="Object 5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60725" y="4297362"/>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564" name="Text Box 60"/>
          <p:cNvSpPr txBox="1">
            <a:spLocks noChangeArrowheads="1"/>
          </p:cNvSpPr>
          <p:nvPr/>
        </p:nvSpPr>
        <p:spPr bwMode="auto">
          <a:xfrm>
            <a:off x="2602568" y="4782924"/>
            <a:ext cx="163698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dirty="0" smtClean="0">
                <a:latin typeface="Times New Roman" panose="02020603050405020304" pitchFamily="18" charset="0"/>
              </a:rPr>
              <a:t>MIT Alum LDAP Directory</a:t>
            </a:r>
          </a:p>
        </p:txBody>
      </p:sp>
      <p:graphicFrame>
        <p:nvGraphicFramePr>
          <p:cNvPr id="21569" name="Object 65"/>
          <p:cNvGraphicFramePr>
            <a:graphicFrameLocks noChangeAspect="1"/>
          </p:cNvGraphicFramePr>
          <p:nvPr>
            <p:extLst>
              <p:ext uri="{D42A27DB-BD31-4B8C-83A1-F6EECF244321}">
                <p14:modId xmlns:p14="http://schemas.microsoft.com/office/powerpoint/2010/main" val="1112176966"/>
              </p:ext>
            </p:extLst>
          </p:nvPr>
        </p:nvGraphicFramePr>
        <p:xfrm>
          <a:off x="7018600" y="5391735"/>
          <a:ext cx="346075" cy="381000"/>
        </p:xfrm>
        <a:graphic>
          <a:graphicData uri="http://schemas.openxmlformats.org/presentationml/2006/ole">
            <mc:AlternateContent xmlns:mc="http://schemas.openxmlformats.org/markup-compatibility/2006">
              <mc:Choice xmlns:v="urn:schemas-microsoft-com:vml" Requires="v">
                <p:oleObj spid="_x0000_s8930" name="Visio" r:id="rId18" imgW="1021618" imgH="1125747" progId="Visio.Drawing.11">
                  <p:embed/>
                </p:oleObj>
              </mc:Choice>
              <mc:Fallback>
                <p:oleObj name="Visio" r:id="rId18" imgW="1021618" imgH="1125747" progId="Visio.Drawing.11">
                  <p:embed/>
                  <p:pic>
                    <p:nvPicPr>
                      <p:cNvPr id="21569" name="Object 65"/>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018600" y="5391735"/>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70" name="Object 66"/>
          <p:cNvGraphicFramePr>
            <a:graphicFrameLocks noChangeAspect="1"/>
          </p:cNvGraphicFramePr>
          <p:nvPr>
            <p:extLst>
              <p:ext uri="{D42A27DB-BD31-4B8C-83A1-F6EECF244321}">
                <p14:modId xmlns:p14="http://schemas.microsoft.com/office/powerpoint/2010/main" val="2786851438"/>
              </p:ext>
            </p:extLst>
          </p:nvPr>
        </p:nvGraphicFramePr>
        <p:xfrm>
          <a:off x="6942400" y="5315535"/>
          <a:ext cx="346075" cy="381000"/>
        </p:xfrm>
        <a:graphic>
          <a:graphicData uri="http://schemas.openxmlformats.org/presentationml/2006/ole">
            <mc:AlternateContent xmlns:mc="http://schemas.openxmlformats.org/markup-compatibility/2006">
              <mc:Choice xmlns:v="urn:schemas-microsoft-com:vml" Requires="v">
                <p:oleObj spid="_x0000_s8931" name="Visio" r:id="rId20" imgW="1021618" imgH="1125747" progId="Visio.Drawing.11">
                  <p:embed/>
                </p:oleObj>
              </mc:Choice>
              <mc:Fallback>
                <p:oleObj name="Visio" r:id="rId20" imgW="1021618" imgH="1125747" progId="Visio.Drawing.11">
                  <p:embed/>
                  <p:pic>
                    <p:nvPicPr>
                      <p:cNvPr id="21570" name="Object 66"/>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942400" y="5315535"/>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71" name="Object 67"/>
          <p:cNvGraphicFramePr>
            <a:graphicFrameLocks noChangeAspect="1"/>
          </p:cNvGraphicFramePr>
          <p:nvPr>
            <p:extLst>
              <p:ext uri="{D42A27DB-BD31-4B8C-83A1-F6EECF244321}">
                <p14:modId xmlns:p14="http://schemas.microsoft.com/office/powerpoint/2010/main" val="4194419443"/>
              </p:ext>
            </p:extLst>
          </p:nvPr>
        </p:nvGraphicFramePr>
        <p:xfrm>
          <a:off x="6866200" y="5239335"/>
          <a:ext cx="346075" cy="381000"/>
        </p:xfrm>
        <a:graphic>
          <a:graphicData uri="http://schemas.openxmlformats.org/presentationml/2006/ole">
            <mc:AlternateContent xmlns:mc="http://schemas.openxmlformats.org/markup-compatibility/2006">
              <mc:Choice xmlns:v="urn:schemas-microsoft-com:vml" Requires="v">
                <p:oleObj spid="_x0000_s8932" name="Visio" r:id="rId22" imgW="1021618" imgH="1125747" progId="Visio.Drawing.11">
                  <p:embed/>
                </p:oleObj>
              </mc:Choice>
              <mc:Fallback>
                <p:oleObj name="Visio" r:id="rId22" imgW="1021618" imgH="1125747" progId="Visio.Drawing.11">
                  <p:embed/>
                  <p:pic>
                    <p:nvPicPr>
                      <p:cNvPr id="21571" name="Object 67"/>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866200" y="5239335"/>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572" name="Text Box 68"/>
          <p:cNvSpPr txBox="1">
            <a:spLocks noChangeArrowheads="1"/>
          </p:cNvSpPr>
          <p:nvPr/>
        </p:nvSpPr>
        <p:spPr bwMode="auto">
          <a:xfrm>
            <a:off x="6843974" y="5029145"/>
            <a:ext cx="5429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dirty="0">
                <a:latin typeface="Times New Roman" panose="02020603050405020304" pitchFamily="18" charset="0"/>
              </a:rPr>
              <a:t>Clients</a:t>
            </a:r>
          </a:p>
        </p:txBody>
      </p:sp>
      <p:sp>
        <p:nvSpPr>
          <p:cNvPr id="21577" name="Line 73"/>
          <p:cNvSpPr>
            <a:spLocks noChangeShapeType="1"/>
          </p:cNvSpPr>
          <p:nvPr/>
        </p:nvSpPr>
        <p:spPr bwMode="auto">
          <a:xfrm flipH="1" flipV="1">
            <a:off x="3341097" y="3654648"/>
            <a:ext cx="11703" cy="517301"/>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1578" name="Text Box 74"/>
          <p:cNvSpPr txBox="1">
            <a:spLocks noChangeArrowheads="1"/>
          </p:cNvSpPr>
          <p:nvPr/>
        </p:nvSpPr>
        <p:spPr bwMode="auto">
          <a:xfrm>
            <a:off x="5180490" y="3513188"/>
            <a:ext cx="143180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dirty="0">
                <a:latin typeface="Times New Roman" panose="02020603050405020304" pitchFamily="18" charset="0"/>
              </a:rPr>
              <a:t>DMZ outbound </a:t>
            </a:r>
            <a:r>
              <a:rPr lang="en-US" altLang="en-US" sz="1000" dirty="0" smtClean="0">
                <a:latin typeface="Times New Roman" panose="02020603050405020304" pitchFamily="18" charset="0"/>
              </a:rPr>
              <a:t>mailers/</a:t>
            </a:r>
          </a:p>
          <a:p>
            <a:r>
              <a:rPr lang="en-US" altLang="en-US" sz="1000" dirty="0" smtClean="0"/>
              <a:t>Anti-spam appliances</a:t>
            </a:r>
            <a:endParaRPr lang="en-US" altLang="en-US" sz="1000" dirty="0">
              <a:latin typeface="Times New Roman" panose="02020603050405020304" pitchFamily="18" charset="0"/>
            </a:endParaRPr>
          </a:p>
        </p:txBody>
      </p:sp>
      <p:sp>
        <p:nvSpPr>
          <p:cNvPr id="21585" name="Line 81"/>
          <p:cNvSpPr>
            <a:spLocks noChangeShapeType="1"/>
          </p:cNvSpPr>
          <p:nvPr/>
        </p:nvSpPr>
        <p:spPr bwMode="auto">
          <a:xfrm>
            <a:off x="6080125" y="3048000"/>
            <a:ext cx="1111512" cy="0"/>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1586" name="Text Box 82"/>
          <p:cNvSpPr txBox="1">
            <a:spLocks noChangeArrowheads="1"/>
          </p:cNvSpPr>
          <p:nvPr/>
        </p:nvSpPr>
        <p:spPr bwMode="auto">
          <a:xfrm>
            <a:off x="6175506" y="2776426"/>
            <a:ext cx="9207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dirty="0">
                <a:latin typeface="Times New Roman" panose="02020603050405020304" pitchFamily="18" charset="0"/>
              </a:rPr>
              <a:t>outbound mail</a:t>
            </a:r>
          </a:p>
        </p:txBody>
      </p:sp>
      <p:graphicFrame>
        <p:nvGraphicFramePr>
          <p:cNvPr id="61" name="Object 58"/>
          <p:cNvGraphicFramePr>
            <a:graphicFrameLocks noChangeAspect="1"/>
          </p:cNvGraphicFramePr>
          <p:nvPr>
            <p:extLst>
              <p:ext uri="{D42A27DB-BD31-4B8C-83A1-F6EECF244321}">
                <p14:modId xmlns:p14="http://schemas.microsoft.com/office/powerpoint/2010/main" val="3807268773"/>
              </p:ext>
            </p:extLst>
          </p:nvPr>
        </p:nvGraphicFramePr>
        <p:xfrm>
          <a:off x="5093357" y="4648200"/>
          <a:ext cx="288925" cy="457200"/>
        </p:xfrm>
        <a:graphic>
          <a:graphicData uri="http://schemas.openxmlformats.org/presentationml/2006/ole">
            <mc:AlternateContent xmlns:mc="http://schemas.openxmlformats.org/markup-compatibility/2006">
              <mc:Choice xmlns:v="urn:schemas-microsoft-com:vml" Requires="v">
                <p:oleObj spid="_x0000_s8933" name="Visio" r:id="rId24" imgW="579120" imgH="915478" progId="Visio.Drawing.11">
                  <p:embed/>
                </p:oleObj>
              </mc:Choice>
              <mc:Fallback>
                <p:oleObj name="Visio" r:id="rId24" imgW="579120" imgH="915478" progId="Visio.Drawing.11">
                  <p:embed/>
                  <p:pic>
                    <p:nvPicPr>
                      <p:cNvPr id="21562" name="Object 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3357" y="4648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2" name="Object 59"/>
          <p:cNvGraphicFramePr>
            <a:graphicFrameLocks noChangeAspect="1"/>
          </p:cNvGraphicFramePr>
          <p:nvPr>
            <p:extLst>
              <p:ext uri="{D42A27DB-BD31-4B8C-83A1-F6EECF244321}">
                <p14:modId xmlns:p14="http://schemas.microsoft.com/office/powerpoint/2010/main" val="565485448"/>
              </p:ext>
            </p:extLst>
          </p:nvPr>
        </p:nvGraphicFramePr>
        <p:xfrm>
          <a:off x="5245757" y="4800600"/>
          <a:ext cx="288925" cy="457200"/>
        </p:xfrm>
        <a:graphic>
          <a:graphicData uri="http://schemas.openxmlformats.org/presentationml/2006/ole">
            <mc:AlternateContent xmlns:mc="http://schemas.openxmlformats.org/markup-compatibility/2006">
              <mc:Choice xmlns:v="urn:schemas-microsoft-com:vml" Requires="v">
                <p:oleObj spid="_x0000_s8934" name="Visio" r:id="rId25" imgW="579120" imgH="915478" progId="Visio.Drawing.11">
                  <p:embed/>
                </p:oleObj>
              </mc:Choice>
              <mc:Fallback>
                <p:oleObj name="Visio" r:id="rId25" imgW="579120" imgH="915478" progId="Visio.Drawing.11">
                  <p:embed/>
                  <p:pic>
                    <p:nvPicPr>
                      <p:cNvPr id="21563" name="Object 5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5757" y="48006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3" name="Text Box 68"/>
          <p:cNvSpPr txBox="1">
            <a:spLocks noChangeArrowheads="1"/>
          </p:cNvSpPr>
          <p:nvPr/>
        </p:nvSpPr>
        <p:spPr bwMode="auto">
          <a:xfrm>
            <a:off x="4572000" y="4401135"/>
            <a:ext cx="168817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1000" dirty="0" smtClean="0">
                <a:latin typeface="Times New Roman" panose="02020603050405020304" pitchFamily="18" charset="0"/>
              </a:rPr>
              <a:t>Infinite Connection website </a:t>
            </a:r>
            <a:endParaRPr lang="en-US" altLang="en-US" sz="1000" dirty="0">
              <a:latin typeface="Times New Roman" panose="02020603050405020304" pitchFamily="18" charset="0"/>
            </a:endParaRPr>
          </a:p>
        </p:txBody>
      </p:sp>
      <p:sp>
        <p:nvSpPr>
          <p:cNvPr id="64" name="Line 47"/>
          <p:cNvSpPr>
            <a:spLocks noChangeShapeType="1"/>
          </p:cNvSpPr>
          <p:nvPr/>
        </p:nvSpPr>
        <p:spPr bwMode="auto">
          <a:xfrm flipH="1" flipV="1">
            <a:off x="5534682" y="5021048"/>
            <a:ext cx="1348954" cy="334030"/>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Tree>
    <p:extLst>
      <p:ext uri="{BB962C8B-B14F-4D97-AF65-F5344CB8AC3E}">
        <p14:creationId xmlns:p14="http://schemas.microsoft.com/office/powerpoint/2010/main" val="1475173098"/>
      </p:ext>
    </p:extLst>
  </p:cSld>
  <p:clrMapOvr>
    <a:masterClrMapping/>
  </p:clrMapOvr>
  <p:transition>
    <p:pull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altLang="en-US" sz="2800" dirty="0">
                <a:latin typeface="Times New Roman" panose="02020603050405020304" pitchFamily="18" charset="0"/>
                <a:ea typeface="ＭＳ Ｐゴシック" panose="020B0600070205080204" pitchFamily="34" charset="-128"/>
                <a:cs typeface="Times New Roman" panose="02020603050405020304" pitchFamily="18" charset="0"/>
              </a:rPr>
              <a:t>Exchange and Integrated calendaring</a:t>
            </a:r>
          </a:p>
        </p:txBody>
      </p:sp>
      <p:sp>
        <p:nvSpPr>
          <p:cNvPr id="3" name="Content Placeholder 2"/>
          <p:cNvSpPr>
            <a:spLocks noGrp="1"/>
          </p:cNvSpPr>
          <p:nvPr>
            <p:ph idx="1"/>
          </p:nvPr>
        </p:nvSpPr>
        <p:spPr>
          <a:xfrm>
            <a:off x="457200" y="1905000"/>
            <a:ext cx="8229600" cy="4572000"/>
          </a:xfrm>
        </p:spPr>
        <p:txBody>
          <a:bodyPr/>
          <a:lstStyle/>
          <a:p>
            <a:pPr algn="just"/>
            <a:r>
              <a:rPr lang="en-US" sz="1800" dirty="0" smtClean="0">
                <a:latin typeface="Times New Roman" panose="02020603050405020304" pitchFamily="18" charset="0"/>
                <a:cs typeface="Times New Roman" panose="02020603050405020304" pitchFamily="18" charset="0"/>
              </a:rPr>
              <a:t>Cyrus IMAP and TechTime were two independent systems, no integrated calendaring.</a:t>
            </a:r>
          </a:p>
          <a:p>
            <a:pPr algn="just"/>
            <a:endParaRPr lang="en-US" sz="1800" dirty="0" smtClean="0">
              <a:latin typeface="Times New Roman" panose="02020603050405020304" pitchFamily="18" charset="0"/>
              <a:cs typeface="Times New Roman" panose="02020603050405020304" pitchFamily="18" charset="0"/>
            </a:endParaRPr>
          </a:p>
          <a:p>
            <a:pPr algn="just"/>
            <a:r>
              <a:rPr lang="en-US" sz="1800" dirty="0" smtClean="0">
                <a:latin typeface="Times New Roman" panose="02020603050405020304" pitchFamily="18" charset="0"/>
                <a:cs typeface="Times New Roman" panose="02020603050405020304" pitchFamily="18" charset="0"/>
              </a:rPr>
              <a:t>Exchange offered an integrated address book for email and calendaring.</a:t>
            </a:r>
          </a:p>
          <a:p>
            <a:pPr algn="just"/>
            <a:endParaRPr lang="en-US" sz="1800" dirty="0">
              <a:latin typeface="Times New Roman" panose="02020603050405020304" pitchFamily="18" charset="0"/>
              <a:cs typeface="Times New Roman" panose="02020603050405020304" pitchFamily="18" charset="0"/>
            </a:endParaRPr>
          </a:p>
          <a:p>
            <a:pPr algn="just"/>
            <a:r>
              <a:rPr lang="en-US" sz="1800" dirty="0" smtClean="0">
                <a:latin typeface="Times New Roman" panose="02020603050405020304" pitchFamily="18" charset="0"/>
                <a:cs typeface="Times New Roman" panose="02020603050405020304" pitchFamily="18" charset="0"/>
              </a:rPr>
              <a:t>Users who do not administer a conference room can “invite” the room as a self service feature. This is a change in behavior from TechTime where people relied on administrative staff.</a:t>
            </a:r>
          </a:p>
          <a:p>
            <a:pPr algn="just"/>
            <a:endParaRPr lang="en-US" sz="1800" dirty="0">
              <a:latin typeface="Times New Roman" panose="02020603050405020304" pitchFamily="18" charset="0"/>
              <a:cs typeface="Times New Roman" panose="02020603050405020304" pitchFamily="18" charset="0"/>
            </a:endParaRPr>
          </a:p>
          <a:p>
            <a:pPr algn="just"/>
            <a:r>
              <a:rPr lang="en-US" sz="1800" dirty="0" smtClean="0">
                <a:latin typeface="Times New Roman" panose="02020603050405020304" pitchFamily="18" charset="0"/>
                <a:cs typeface="Times New Roman" panose="02020603050405020304" pitchFamily="18" charset="0"/>
              </a:rPr>
              <a:t>IS&amp;T did a server side migration of existing user data in TechTime to facilitate the transition.</a:t>
            </a:r>
          </a:p>
          <a:p>
            <a:pPr algn="just"/>
            <a:endParaRPr lang="en-US" sz="1800" dirty="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With Exchange, users can also receive calendar invites from external systems via email.</a:t>
            </a:r>
          </a:p>
        </p:txBody>
      </p:sp>
    </p:spTree>
    <p:extLst>
      <p:ext uri="{BB962C8B-B14F-4D97-AF65-F5344CB8AC3E}">
        <p14:creationId xmlns:p14="http://schemas.microsoft.com/office/powerpoint/2010/main" val="2925090707"/>
      </p:ext>
    </p:extLst>
  </p:cSld>
  <p:clrMapOvr>
    <a:masterClrMapping/>
  </p:clrMapOvr>
  <p:transition>
    <p:pull dir="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2800" dirty="0" smtClean="0">
                <a:ea typeface="ＭＳ Ｐゴシック" panose="020B0600070205080204" pitchFamily="34" charset="-128"/>
              </a:rPr>
              <a:t>Microsoft Licensing Changes as of July 2019</a:t>
            </a:r>
            <a:endParaRPr lang="en-US" sz="2800" dirty="0"/>
          </a:p>
        </p:txBody>
      </p:sp>
      <p:sp>
        <p:nvSpPr>
          <p:cNvPr id="3" name="Content Placeholder 2"/>
          <p:cNvSpPr>
            <a:spLocks noGrp="1"/>
          </p:cNvSpPr>
          <p:nvPr>
            <p:ph idx="1"/>
          </p:nvPr>
        </p:nvSpPr>
        <p:spPr>
          <a:xfrm>
            <a:off x="457200" y="1295400"/>
            <a:ext cx="8229600" cy="5486400"/>
          </a:xfrm>
        </p:spPr>
        <p:txBody>
          <a:bodyPr/>
          <a:lstStyle/>
          <a:p>
            <a:pPr algn="just"/>
            <a:endParaRPr lang="en-US" altLang="en-US" sz="8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a:p>
            <a:pPr algn="just"/>
            <a:r>
              <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rPr>
              <a:t>Microsoft is changing how they handle volume licensing for large organizations including Hi-Ed’s. In the past, MIT licensed products such as the Windows OS and the Office Suite for on-campus use and provided the basic cloud services at no additional cost. There was also a model where certain types of staff and affiliates counted as a portion of one person when calculating the number of people MIT was licensing products for. </a:t>
            </a:r>
          </a:p>
          <a:p>
            <a:pPr algn="just"/>
            <a:endParaRPr lang="en-US" altLang="en-US" sz="800" dirty="0">
              <a:latin typeface="Times New Roman" panose="02020603050405020304" pitchFamily="18" charset="0"/>
              <a:ea typeface="ＭＳ Ｐゴシック" panose="020B0600070205080204" pitchFamily="34" charset="-128"/>
              <a:cs typeface="Times New Roman" panose="02020603050405020304" pitchFamily="18" charset="0"/>
            </a:endParaRPr>
          </a:p>
          <a:p>
            <a:pPr algn="just"/>
            <a:r>
              <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rPr>
              <a:t>The new model, </a:t>
            </a:r>
            <a:r>
              <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rPr>
              <a:t>called the </a:t>
            </a:r>
            <a:r>
              <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rPr>
              <a:t>M365 </a:t>
            </a:r>
            <a:r>
              <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rPr>
              <a:t>Licensing </a:t>
            </a:r>
            <a:r>
              <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rPr>
              <a:t>model, which becomes effective July 1, 2019, does somewhat the opposite. MIT will license the number of users it wants for the basic cloud services and we will receive volume licensing for on campus use for the Windows OS and the Office Suite. Because of this, there is a one to one correspondence of people to Office 365 user accounts, no longer counting certain categories and a partial person count.  </a:t>
            </a:r>
            <a:endPar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endParaRPr>
          </a:p>
          <a:p>
            <a:pPr algn="just"/>
            <a:endParaRPr lang="en-US" altLang="en-US" sz="8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a:p>
            <a:pPr algn="just"/>
            <a:r>
              <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rPr>
              <a:t>One impact of the new licensing model is additional cost due to how people are counted. This may result at some point in offering more granular tiers of services for affiliates for example, those that are sponsored and those that are not. </a:t>
            </a:r>
          </a:p>
          <a:p>
            <a:pPr algn="just"/>
            <a:endParaRPr lang="en-US" altLang="en-US" sz="800" dirty="0">
              <a:latin typeface="Times New Roman" panose="02020603050405020304" pitchFamily="18" charset="0"/>
              <a:ea typeface="ＭＳ Ｐゴシック" panose="020B0600070205080204" pitchFamily="34" charset="-128"/>
              <a:cs typeface="Times New Roman" panose="02020603050405020304" pitchFamily="18" charset="0"/>
            </a:endParaRPr>
          </a:p>
          <a:p>
            <a:pPr algn="just"/>
            <a:r>
              <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rPr>
              <a:t>With the new model, Microsoft is upgrading the base bundle of Office 365 licensing each fac/staff/student receives with additional Office 365 features such as a 100GB mailbox instead of 50GB. This summer IS&amp;T will transition users licenses to the new SKU’s. some accounts will not be transitioned such as non-sponsored affiliates.</a:t>
            </a:r>
          </a:p>
          <a:p>
            <a:pPr algn="just"/>
            <a:r>
              <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rPr>
              <a:t>Graduating students will no longer be able to do a permanent activation of their MIT Office installation as they do today. This is effective 07/01/2019. </a:t>
            </a:r>
          </a:p>
          <a:p>
            <a:pPr algn="just"/>
            <a:endParaRPr lang="en-US" altLang="en-US" sz="800" dirty="0">
              <a:latin typeface="Times New Roman" panose="02020603050405020304" pitchFamily="18" charset="0"/>
              <a:ea typeface="ＭＳ Ｐゴシック" panose="020B0600070205080204" pitchFamily="34" charset="-128"/>
              <a:cs typeface="Times New Roman" panose="02020603050405020304" pitchFamily="18" charset="0"/>
            </a:endParaRPr>
          </a:p>
          <a:p>
            <a:pPr algn="just"/>
            <a:r>
              <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rPr>
              <a:t>Server licensing has not changed much other than the total cost is based on the people count which is calculated differently with the M365 model.</a:t>
            </a:r>
          </a:p>
        </p:txBody>
      </p:sp>
    </p:spTree>
    <p:extLst>
      <p:ext uri="{BB962C8B-B14F-4D97-AF65-F5344CB8AC3E}">
        <p14:creationId xmlns:p14="http://schemas.microsoft.com/office/powerpoint/2010/main" val="2684169844"/>
      </p:ext>
    </p:extLst>
  </p:cSld>
  <p:clrMapOvr>
    <a:masterClrMapping/>
  </p:clrMapOvr>
  <p:transition>
    <p:pull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7" name="Rectangle 2"/>
          <p:cNvSpPr>
            <a:spLocks noGrp="1" noChangeArrowheads="1"/>
          </p:cNvSpPr>
          <p:nvPr>
            <p:ph type="title"/>
          </p:nvPr>
        </p:nvSpPr>
        <p:spPr/>
        <p:txBody>
          <a:bodyPr/>
          <a:lstStyle/>
          <a:p>
            <a:pPr eaLnBrk="1" hangingPunct="1"/>
            <a:r>
              <a:rPr lang="en-US" altLang="en-US" sz="2800" dirty="0" smtClean="0"/>
              <a:t>MIT email: Logical view Cyrus IMAP/Exchange Hybrid</a:t>
            </a:r>
          </a:p>
        </p:txBody>
      </p:sp>
      <p:graphicFrame>
        <p:nvGraphicFramePr>
          <p:cNvPr id="1026" name="Object 4"/>
          <p:cNvGraphicFramePr>
            <a:graphicFrameLocks noChangeAspect="1"/>
          </p:cNvGraphicFramePr>
          <p:nvPr/>
        </p:nvGraphicFramePr>
        <p:xfrm>
          <a:off x="1423988" y="2136775"/>
          <a:ext cx="271462" cy="430213"/>
        </p:xfrm>
        <a:graphic>
          <a:graphicData uri="http://schemas.openxmlformats.org/presentationml/2006/ole">
            <mc:AlternateContent xmlns:mc="http://schemas.openxmlformats.org/markup-compatibility/2006">
              <mc:Choice xmlns:v="urn:schemas-microsoft-com:vml" Requires="v">
                <p:oleObj spid="_x0000_s9513" name="Visio" r:id="rId3" imgW="579120" imgH="915478" progId="Visio.Drawing.11">
                  <p:embed/>
                </p:oleObj>
              </mc:Choice>
              <mc:Fallback>
                <p:oleObj name="Visio" r:id="rId3" imgW="579120" imgH="915478" progId="Visio.Drawing.11">
                  <p:embed/>
                  <p:pic>
                    <p:nvPicPr>
                      <p:cNvPr id="1026"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3988" y="2136775"/>
                        <a:ext cx="271462"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7" name="Object 5"/>
          <p:cNvGraphicFramePr>
            <a:graphicFrameLocks noChangeAspect="1"/>
          </p:cNvGraphicFramePr>
          <p:nvPr/>
        </p:nvGraphicFramePr>
        <p:xfrm>
          <a:off x="1524000" y="2262188"/>
          <a:ext cx="288925" cy="457200"/>
        </p:xfrm>
        <a:graphic>
          <a:graphicData uri="http://schemas.openxmlformats.org/presentationml/2006/ole">
            <mc:AlternateContent xmlns:mc="http://schemas.openxmlformats.org/markup-compatibility/2006">
              <mc:Choice xmlns:v="urn:schemas-microsoft-com:vml" Requires="v">
                <p:oleObj spid="_x0000_s9514" name="Visio" r:id="rId5" imgW="579120" imgH="915478" progId="Visio.Drawing.11">
                  <p:embed/>
                </p:oleObj>
              </mc:Choice>
              <mc:Fallback>
                <p:oleObj name="Visio" r:id="rId5" imgW="579120" imgH="915478" progId="Visio.Drawing.11">
                  <p:embed/>
                  <p:pic>
                    <p:nvPicPr>
                      <p:cNvPr id="1027"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22621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8" name="Object 6"/>
          <p:cNvGraphicFramePr>
            <a:graphicFrameLocks noChangeAspect="1"/>
          </p:cNvGraphicFramePr>
          <p:nvPr/>
        </p:nvGraphicFramePr>
        <p:xfrm>
          <a:off x="1676400" y="2414588"/>
          <a:ext cx="288925" cy="457200"/>
        </p:xfrm>
        <a:graphic>
          <a:graphicData uri="http://schemas.openxmlformats.org/presentationml/2006/ole">
            <mc:AlternateContent xmlns:mc="http://schemas.openxmlformats.org/markup-compatibility/2006">
              <mc:Choice xmlns:v="urn:schemas-microsoft-com:vml" Requires="v">
                <p:oleObj spid="_x0000_s9515" name="Visio" r:id="rId6" imgW="579120" imgH="915478" progId="Visio.Drawing.11">
                  <p:embed/>
                </p:oleObj>
              </mc:Choice>
              <mc:Fallback>
                <p:oleObj name="Visio" r:id="rId6" imgW="579120" imgH="915478" progId="Visio.Drawing.11">
                  <p:embed/>
                  <p:pic>
                    <p:nvPicPr>
                      <p:cNvPr id="1028"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4145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9" name="Object 7"/>
          <p:cNvGraphicFramePr>
            <a:graphicFrameLocks noChangeAspect="1"/>
          </p:cNvGraphicFramePr>
          <p:nvPr/>
        </p:nvGraphicFramePr>
        <p:xfrm>
          <a:off x="1828800" y="2566988"/>
          <a:ext cx="288925" cy="457200"/>
        </p:xfrm>
        <a:graphic>
          <a:graphicData uri="http://schemas.openxmlformats.org/presentationml/2006/ole">
            <mc:AlternateContent xmlns:mc="http://schemas.openxmlformats.org/markup-compatibility/2006">
              <mc:Choice xmlns:v="urn:schemas-microsoft-com:vml" Requires="v">
                <p:oleObj spid="_x0000_s9516" name="Visio" r:id="rId7" imgW="579120" imgH="915478" progId="Visio.Drawing.11">
                  <p:embed/>
                </p:oleObj>
              </mc:Choice>
              <mc:Fallback>
                <p:oleObj name="Visio" r:id="rId7" imgW="579120" imgH="915478" progId="Visio.Drawing.11">
                  <p:embed/>
                  <p:pic>
                    <p:nvPicPr>
                      <p:cNvPr id="1029"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25669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88" name="Line 8"/>
          <p:cNvSpPr>
            <a:spLocks noChangeShapeType="1"/>
          </p:cNvSpPr>
          <p:nvPr/>
        </p:nvSpPr>
        <p:spPr bwMode="auto">
          <a:xfrm>
            <a:off x="304800" y="2566988"/>
            <a:ext cx="1219200" cy="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089" name="Text Box 9"/>
          <p:cNvSpPr txBox="1">
            <a:spLocks noChangeArrowheads="1"/>
          </p:cNvSpPr>
          <p:nvPr/>
        </p:nvSpPr>
        <p:spPr bwMode="auto">
          <a:xfrm>
            <a:off x="643393" y="1795433"/>
            <a:ext cx="199605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DMZ Anti-Spam/Virus Appliances</a:t>
            </a:r>
          </a:p>
          <a:p>
            <a:pPr eaLnBrk="1" hangingPunct="1"/>
            <a:r>
              <a:rPr lang="en-US" altLang="en-US" sz="1000" dirty="0">
                <a:latin typeface="Times New Roman" panose="02020603050405020304" pitchFamily="18" charset="0"/>
              </a:rPr>
              <a:t>MX records </a:t>
            </a:r>
            <a:r>
              <a:rPr lang="en-US" altLang="en-US" sz="1000" dirty="0" smtClean="0">
                <a:latin typeface="Times New Roman" panose="02020603050405020304" pitchFamily="18" charset="0"/>
              </a:rPr>
              <a:t>mit.edu</a:t>
            </a:r>
            <a:endParaRPr lang="en-US" altLang="en-US" sz="1000" dirty="0">
              <a:latin typeface="Times New Roman" panose="02020603050405020304" pitchFamily="18" charset="0"/>
            </a:endParaRPr>
          </a:p>
        </p:txBody>
      </p:sp>
      <p:graphicFrame>
        <p:nvGraphicFramePr>
          <p:cNvPr id="1030" name="Object 10"/>
          <p:cNvGraphicFramePr>
            <a:graphicFrameLocks noChangeAspect="1"/>
          </p:cNvGraphicFramePr>
          <p:nvPr/>
        </p:nvGraphicFramePr>
        <p:xfrm>
          <a:off x="2795588" y="2136775"/>
          <a:ext cx="271462" cy="430213"/>
        </p:xfrm>
        <a:graphic>
          <a:graphicData uri="http://schemas.openxmlformats.org/presentationml/2006/ole">
            <mc:AlternateContent xmlns:mc="http://schemas.openxmlformats.org/markup-compatibility/2006">
              <mc:Choice xmlns:v="urn:schemas-microsoft-com:vml" Requires="v">
                <p:oleObj spid="_x0000_s9517" name="Visio" r:id="rId8" imgW="579120" imgH="915478" progId="Visio.Drawing.11">
                  <p:embed/>
                </p:oleObj>
              </mc:Choice>
              <mc:Fallback>
                <p:oleObj name="Visio" r:id="rId8" imgW="579120" imgH="915478" progId="Visio.Drawing.11">
                  <p:embed/>
                  <p:pic>
                    <p:nvPicPr>
                      <p:cNvPr id="103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5588" y="2136775"/>
                        <a:ext cx="271462"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31" name="Object 11"/>
          <p:cNvGraphicFramePr>
            <a:graphicFrameLocks noChangeAspect="1"/>
          </p:cNvGraphicFramePr>
          <p:nvPr/>
        </p:nvGraphicFramePr>
        <p:xfrm>
          <a:off x="2895600" y="2262188"/>
          <a:ext cx="288925" cy="457200"/>
        </p:xfrm>
        <a:graphic>
          <a:graphicData uri="http://schemas.openxmlformats.org/presentationml/2006/ole">
            <mc:AlternateContent xmlns:mc="http://schemas.openxmlformats.org/markup-compatibility/2006">
              <mc:Choice xmlns:v="urn:schemas-microsoft-com:vml" Requires="v">
                <p:oleObj spid="_x0000_s9518" name="Visio" r:id="rId9" imgW="579120" imgH="915478" progId="Visio.Drawing.11">
                  <p:embed/>
                </p:oleObj>
              </mc:Choice>
              <mc:Fallback>
                <p:oleObj name="Visio" r:id="rId9" imgW="579120" imgH="915478" progId="Visio.Drawing.11">
                  <p:embed/>
                  <p:pic>
                    <p:nvPicPr>
                      <p:cNvPr id="1031"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22621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32" name="Object 12"/>
          <p:cNvGraphicFramePr>
            <a:graphicFrameLocks noChangeAspect="1"/>
          </p:cNvGraphicFramePr>
          <p:nvPr/>
        </p:nvGraphicFramePr>
        <p:xfrm>
          <a:off x="3048000" y="2414588"/>
          <a:ext cx="288925" cy="457200"/>
        </p:xfrm>
        <a:graphic>
          <a:graphicData uri="http://schemas.openxmlformats.org/presentationml/2006/ole">
            <mc:AlternateContent xmlns:mc="http://schemas.openxmlformats.org/markup-compatibility/2006">
              <mc:Choice xmlns:v="urn:schemas-microsoft-com:vml" Requires="v">
                <p:oleObj spid="_x0000_s9519" name="Visio" r:id="rId10" imgW="579120" imgH="915478" progId="Visio.Drawing.11">
                  <p:embed/>
                </p:oleObj>
              </mc:Choice>
              <mc:Fallback>
                <p:oleObj name="Visio" r:id="rId10" imgW="579120" imgH="915478" progId="Visio.Drawing.11">
                  <p:embed/>
                  <p:pic>
                    <p:nvPicPr>
                      <p:cNvPr id="1032" name="Object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24145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33" name="Object 13"/>
          <p:cNvGraphicFramePr>
            <a:graphicFrameLocks noChangeAspect="1"/>
          </p:cNvGraphicFramePr>
          <p:nvPr/>
        </p:nvGraphicFramePr>
        <p:xfrm>
          <a:off x="3200400" y="2566988"/>
          <a:ext cx="288925" cy="457200"/>
        </p:xfrm>
        <a:graphic>
          <a:graphicData uri="http://schemas.openxmlformats.org/presentationml/2006/ole">
            <mc:AlternateContent xmlns:mc="http://schemas.openxmlformats.org/markup-compatibility/2006">
              <mc:Choice xmlns:v="urn:schemas-microsoft-com:vml" Requires="v">
                <p:oleObj spid="_x0000_s9520" name="Visio" r:id="rId11" imgW="579120" imgH="915478" progId="Visio.Drawing.11">
                  <p:embed/>
                </p:oleObj>
              </mc:Choice>
              <mc:Fallback>
                <p:oleObj name="Visio" r:id="rId11" imgW="579120" imgH="915478" progId="Visio.Drawing.11">
                  <p:embed/>
                  <p:pic>
                    <p:nvPicPr>
                      <p:cNvPr id="1033" name="Object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25669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90" name="Line 15"/>
          <p:cNvSpPr>
            <a:spLocks noChangeShapeType="1"/>
          </p:cNvSpPr>
          <p:nvPr/>
        </p:nvSpPr>
        <p:spPr bwMode="auto">
          <a:xfrm>
            <a:off x="2133600" y="2566988"/>
            <a:ext cx="685800" cy="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091" name="Text Box 19"/>
          <p:cNvSpPr txBox="1">
            <a:spLocks noChangeArrowheads="1"/>
          </p:cNvSpPr>
          <p:nvPr/>
        </p:nvSpPr>
        <p:spPr bwMode="auto">
          <a:xfrm>
            <a:off x="2743200" y="2971800"/>
            <a:ext cx="13208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a:latin typeface="Times New Roman" panose="02020603050405020304" pitchFamily="18" charset="0"/>
              </a:rPr>
              <a:t>DMZ inbound mailers</a:t>
            </a:r>
          </a:p>
        </p:txBody>
      </p:sp>
      <p:graphicFrame>
        <p:nvGraphicFramePr>
          <p:cNvPr id="1039" name="Object 22"/>
          <p:cNvGraphicFramePr>
            <a:graphicFrameLocks noChangeAspect="1"/>
          </p:cNvGraphicFramePr>
          <p:nvPr/>
        </p:nvGraphicFramePr>
        <p:xfrm>
          <a:off x="4090988" y="2136775"/>
          <a:ext cx="271462" cy="430213"/>
        </p:xfrm>
        <a:graphic>
          <a:graphicData uri="http://schemas.openxmlformats.org/presentationml/2006/ole">
            <mc:AlternateContent xmlns:mc="http://schemas.openxmlformats.org/markup-compatibility/2006">
              <mc:Choice xmlns:v="urn:schemas-microsoft-com:vml" Requires="v">
                <p:oleObj spid="_x0000_s9521" name="Visio" r:id="rId12" imgW="579120" imgH="915478" progId="Visio.Drawing.11">
                  <p:embed/>
                </p:oleObj>
              </mc:Choice>
              <mc:Fallback>
                <p:oleObj name="Visio" r:id="rId12" imgW="579120" imgH="915478" progId="Visio.Drawing.11">
                  <p:embed/>
                  <p:pic>
                    <p:nvPicPr>
                      <p:cNvPr id="1039" name="Object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90988" y="2136775"/>
                        <a:ext cx="271462"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40" name="Object 23"/>
          <p:cNvGraphicFramePr>
            <a:graphicFrameLocks noChangeAspect="1"/>
          </p:cNvGraphicFramePr>
          <p:nvPr/>
        </p:nvGraphicFramePr>
        <p:xfrm>
          <a:off x="4191000" y="2262188"/>
          <a:ext cx="288925" cy="457200"/>
        </p:xfrm>
        <a:graphic>
          <a:graphicData uri="http://schemas.openxmlformats.org/presentationml/2006/ole">
            <mc:AlternateContent xmlns:mc="http://schemas.openxmlformats.org/markup-compatibility/2006">
              <mc:Choice xmlns:v="urn:schemas-microsoft-com:vml" Requires="v">
                <p:oleObj spid="_x0000_s9522" name="Visio" r:id="rId13" imgW="579120" imgH="915478" progId="Visio.Drawing.11">
                  <p:embed/>
                </p:oleObj>
              </mc:Choice>
              <mc:Fallback>
                <p:oleObj name="Visio" r:id="rId13" imgW="579120" imgH="915478" progId="Visio.Drawing.11">
                  <p:embed/>
                  <p:pic>
                    <p:nvPicPr>
                      <p:cNvPr id="1040" name="Object 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22621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41" name="Object 24"/>
          <p:cNvGraphicFramePr>
            <a:graphicFrameLocks noChangeAspect="1"/>
          </p:cNvGraphicFramePr>
          <p:nvPr/>
        </p:nvGraphicFramePr>
        <p:xfrm>
          <a:off x="4343400" y="2414588"/>
          <a:ext cx="288925" cy="457200"/>
        </p:xfrm>
        <a:graphic>
          <a:graphicData uri="http://schemas.openxmlformats.org/presentationml/2006/ole">
            <mc:AlternateContent xmlns:mc="http://schemas.openxmlformats.org/markup-compatibility/2006">
              <mc:Choice xmlns:v="urn:schemas-microsoft-com:vml" Requires="v">
                <p:oleObj spid="_x0000_s9523" name="Visio" r:id="rId14" imgW="579120" imgH="915478" progId="Visio.Drawing.11">
                  <p:embed/>
                </p:oleObj>
              </mc:Choice>
              <mc:Fallback>
                <p:oleObj name="Visio" r:id="rId14" imgW="579120" imgH="915478" progId="Visio.Drawing.11">
                  <p:embed/>
                  <p:pic>
                    <p:nvPicPr>
                      <p:cNvPr id="1041" name="Object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24145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42" name="Object 25"/>
          <p:cNvGraphicFramePr>
            <a:graphicFrameLocks noChangeAspect="1"/>
          </p:cNvGraphicFramePr>
          <p:nvPr/>
        </p:nvGraphicFramePr>
        <p:xfrm>
          <a:off x="4495800" y="2566988"/>
          <a:ext cx="288925" cy="457200"/>
        </p:xfrm>
        <a:graphic>
          <a:graphicData uri="http://schemas.openxmlformats.org/presentationml/2006/ole">
            <mc:AlternateContent xmlns:mc="http://schemas.openxmlformats.org/markup-compatibility/2006">
              <mc:Choice xmlns:v="urn:schemas-microsoft-com:vml" Requires="v">
                <p:oleObj spid="_x0000_s9524" name="Visio" r:id="rId15" imgW="579120" imgH="915478" progId="Visio.Drawing.11">
                  <p:embed/>
                </p:oleObj>
              </mc:Choice>
              <mc:Fallback>
                <p:oleObj name="Visio" r:id="rId15" imgW="579120" imgH="915478" progId="Visio.Drawing.11">
                  <p:embed/>
                  <p:pic>
                    <p:nvPicPr>
                      <p:cNvPr id="1042" name="Object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5800" y="25669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93" name="Line 26"/>
          <p:cNvSpPr>
            <a:spLocks noChangeShapeType="1"/>
          </p:cNvSpPr>
          <p:nvPr/>
        </p:nvSpPr>
        <p:spPr bwMode="auto">
          <a:xfrm>
            <a:off x="3429000" y="2566988"/>
            <a:ext cx="685800" cy="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094" name="Text Box 27"/>
          <p:cNvSpPr txBox="1">
            <a:spLocks noChangeArrowheads="1"/>
          </p:cNvSpPr>
          <p:nvPr/>
        </p:nvSpPr>
        <p:spPr bwMode="auto">
          <a:xfrm>
            <a:off x="3352800" y="1905000"/>
            <a:ext cx="135485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IMAP </a:t>
            </a:r>
            <a:r>
              <a:rPr lang="en-US" altLang="en-US" sz="1000" dirty="0">
                <a:latin typeface="Times New Roman" panose="02020603050405020304" pitchFamily="18" charset="0"/>
              </a:rPr>
              <a:t>mailbox servers</a:t>
            </a:r>
          </a:p>
        </p:txBody>
      </p:sp>
      <p:graphicFrame>
        <p:nvGraphicFramePr>
          <p:cNvPr id="1043" name="Object 28"/>
          <p:cNvGraphicFramePr>
            <a:graphicFrameLocks noChangeAspect="1"/>
          </p:cNvGraphicFramePr>
          <p:nvPr>
            <p:extLst>
              <p:ext uri="{D42A27DB-BD31-4B8C-83A1-F6EECF244321}">
                <p14:modId xmlns:p14="http://schemas.microsoft.com/office/powerpoint/2010/main" val="601469703"/>
              </p:ext>
            </p:extLst>
          </p:nvPr>
        </p:nvGraphicFramePr>
        <p:xfrm>
          <a:off x="5533751" y="1999571"/>
          <a:ext cx="271462" cy="430213"/>
        </p:xfrm>
        <a:graphic>
          <a:graphicData uri="http://schemas.openxmlformats.org/presentationml/2006/ole">
            <mc:AlternateContent xmlns:mc="http://schemas.openxmlformats.org/markup-compatibility/2006">
              <mc:Choice xmlns:v="urn:schemas-microsoft-com:vml" Requires="v">
                <p:oleObj spid="_x0000_s9525" name="Visio" r:id="rId16" imgW="579120" imgH="915478" progId="Visio.Drawing.11">
                  <p:embed/>
                </p:oleObj>
              </mc:Choice>
              <mc:Fallback>
                <p:oleObj name="Visio" r:id="rId16" imgW="579120" imgH="915478" progId="Visio.Drawing.11">
                  <p:embed/>
                  <p:pic>
                    <p:nvPicPr>
                      <p:cNvPr id="1043" name="Object 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33751" y="1999571"/>
                        <a:ext cx="271462"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44" name="Object 29"/>
          <p:cNvGraphicFramePr>
            <a:graphicFrameLocks noChangeAspect="1"/>
          </p:cNvGraphicFramePr>
          <p:nvPr>
            <p:extLst>
              <p:ext uri="{D42A27DB-BD31-4B8C-83A1-F6EECF244321}">
                <p14:modId xmlns:p14="http://schemas.microsoft.com/office/powerpoint/2010/main" val="3461982829"/>
              </p:ext>
            </p:extLst>
          </p:nvPr>
        </p:nvGraphicFramePr>
        <p:xfrm>
          <a:off x="5633763" y="2124984"/>
          <a:ext cx="288925" cy="457200"/>
        </p:xfrm>
        <a:graphic>
          <a:graphicData uri="http://schemas.openxmlformats.org/presentationml/2006/ole">
            <mc:AlternateContent xmlns:mc="http://schemas.openxmlformats.org/markup-compatibility/2006">
              <mc:Choice xmlns:v="urn:schemas-microsoft-com:vml" Requires="v">
                <p:oleObj spid="_x0000_s9526" name="Visio" r:id="rId17" imgW="579120" imgH="915478" progId="Visio.Drawing.11">
                  <p:embed/>
                </p:oleObj>
              </mc:Choice>
              <mc:Fallback>
                <p:oleObj name="Visio" r:id="rId17" imgW="579120" imgH="915478" progId="Visio.Drawing.11">
                  <p:embed/>
                  <p:pic>
                    <p:nvPicPr>
                      <p:cNvPr id="1044" name="Object 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3763" y="2124984"/>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45" name="Object 30"/>
          <p:cNvGraphicFramePr>
            <a:graphicFrameLocks noChangeAspect="1"/>
          </p:cNvGraphicFramePr>
          <p:nvPr>
            <p:extLst>
              <p:ext uri="{D42A27DB-BD31-4B8C-83A1-F6EECF244321}">
                <p14:modId xmlns:p14="http://schemas.microsoft.com/office/powerpoint/2010/main" val="982525607"/>
              </p:ext>
            </p:extLst>
          </p:nvPr>
        </p:nvGraphicFramePr>
        <p:xfrm>
          <a:off x="5786163" y="2277384"/>
          <a:ext cx="288925" cy="457200"/>
        </p:xfrm>
        <a:graphic>
          <a:graphicData uri="http://schemas.openxmlformats.org/presentationml/2006/ole">
            <mc:AlternateContent xmlns:mc="http://schemas.openxmlformats.org/markup-compatibility/2006">
              <mc:Choice xmlns:v="urn:schemas-microsoft-com:vml" Requires="v">
                <p:oleObj spid="_x0000_s9527" name="Visio" r:id="rId18" imgW="579120" imgH="915478" progId="Visio.Drawing.11">
                  <p:embed/>
                </p:oleObj>
              </mc:Choice>
              <mc:Fallback>
                <p:oleObj name="Visio" r:id="rId18" imgW="579120" imgH="915478" progId="Visio.Drawing.11">
                  <p:embed/>
                  <p:pic>
                    <p:nvPicPr>
                      <p:cNvPr id="1045" name="Object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86163" y="2277384"/>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46" name="Object 31"/>
          <p:cNvGraphicFramePr>
            <a:graphicFrameLocks noChangeAspect="1"/>
          </p:cNvGraphicFramePr>
          <p:nvPr>
            <p:extLst>
              <p:ext uri="{D42A27DB-BD31-4B8C-83A1-F6EECF244321}">
                <p14:modId xmlns:p14="http://schemas.microsoft.com/office/powerpoint/2010/main" val="3253900033"/>
              </p:ext>
            </p:extLst>
          </p:nvPr>
        </p:nvGraphicFramePr>
        <p:xfrm>
          <a:off x="5938563" y="2429784"/>
          <a:ext cx="288925" cy="457200"/>
        </p:xfrm>
        <a:graphic>
          <a:graphicData uri="http://schemas.openxmlformats.org/presentationml/2006/ole">
            <mc:AlternateContent xmlns:mc="http://schemas.openxmlformats.org/markup-compatibility/2006">
              <mc:Choice xmlns:v="urn:schemas-microsoft-com:vml" Requires="v">
                <p:oleObj spid="_x0000_s9528" name="Visio" r:id="rId19" imgW="579120" imgH="915478" progId="Visio.Drawing.11">
                  <p:embed/>
                </p:oleObj>
              </mc:Choice>
              <mc:Fallback>
                <p:oleObj name="Visio" r:id="rId19" imgW="579120" imgH="915478" progId="Visio.Drawing.11">
                  <p:embed/>
                  <p:pic>
                    <p:nvPicPr>
                      <p:cNvPr id="1046" name="Object 3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38563" y="2429784"/>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95" name="Line 32"/>
          <p:cNvSpPr>
            <a:spLocks noChangeShapeType="1"/>
          </p:cNvSpPr>
          <p:nvPr/>
        </p:nvSpPr>
        <p:spPr bwMode="auto">
          <a:xfrm flipH="1">
            <a:off x="4724400" y="2566987"/>
            <a:ext cx="685800" cy="8443"/>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047" name="Object 33"/>
          <p:cNvGraphicFramePr>
            <a:graphicFrameLocks noChangeAspect="1"/>
          </p:cNvGraphicFramePr>
          <p:nvPr/>
        </p:nvGraphicFramePr>
        <p:xfrm>
          <a:off x="5410200" y="3405188"/>
          <a:ext cx="533400" cy="461962"/>
        </p:xfrm>
        <a:graphic>
          <a:graphicData uri="http://schemas.openxmlformats.org/presentationml/2006/ole">
            <mc:AlternateContent xmlns:mc="http://schemas.openxmlformats.org/markup-compatibility/2006">
              <mc:Choice xmlns:v="urn:schemas-microsoft-com:vml" Requires="v">
                <p:oleObj spid="_x0000_s9529" name="Visio" r:id="rId20" imgW="767737" imgH="666391" progId="Visio.Drawing.11">
                  <p:embed/>
                </p:oleObj>
              </mc:Choice>
              <mc:Fallback>
                <p:oleObj name="Visio" r:id="rId20" imgW="767737" imgH="666391" progId="Visio.Drawing.11">
                  <p:embed/>
                  <p:pic>
                    <p:nvPicPr>
                      <p:cNvPr id="1047" name="Object 33"/>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410200" y="3405188"/>
                        <a:ext cx="533400"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96" name="Line 34"/>
          <p:cNvSpPr>
            <a:spLocks noChangeShapeType="1"/>
          </p:cNvSpPr>
          <p:nvPr/>
        </p:nvSpPr>
        <p:spPr bwMode="auto">
          <a:xfrm flipH="1">
            <a:off x="6146251" y="1957388"/>
            <a:ext cx="787948" cy="445409"/>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097" name="Text Box 35"/>
          <p:cNvSpPr txBox="1">
            <a:spLocks noChangeArrowheads="1"/>
          </p:cNvSpPr>
          <p:nvPr/>
        </p:nvSpPr>
        <p:spPr bwMode="auto">
          <a:xfrm>
            <a:off x="5149977" y="1706301"/>
            <a:ext cx="105349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Webmail </a:t>
            </a:r>
            <a:r>
              <a:rPr lang="en-US" altLang="en-US" sz="1000" dirty="0">
                <a:latin typeface="Times New Roman" panose="02020603050405020304" pitchFamily="18" charset="0"/>
              </a:rPr>
              <a:t>servers</a:t>
            </a:r>
          </a:p>
          <a:p>
            <a:pPr eaLnBrk="1" hangingPunct="1"/>
            <a:r>
              <a:rPr lang="en-US" altLang="en-US" sz="1000" dirty="0">
                <a:latin typeface="Times New Roman" panose="02020603050405020304" pitchFamily="18" charset="0"/>
              </a:rPr>
              <a:t>Load balanced</a:t>
            </a:r>
          </a:p>
        </p:txBody>
      </p:sp>
      <p:graphicFrame>
        <p:nvGraphicFramePr>
          <p:cNvPr id="1048" name="Object 36"/>
          <p:cNvGraphicFramePr>
            <a:graphicFrameLocks noChangeAspect="1"/>
          </p:cNvGraphicFramePr>
          <p:nvPr/>
        </p:nvGraphicFramePr>
        <p:xfrm>
          <a:off x="4572000" y="2795588"/>
          <a:ext cx="423863" cy="457200"/>
        </p:xfrm>
        <a:graphic>
          <a:graphicData uri="http://schemas.openxmlformats.org/presentationml/2006/ole">
            <mc:AlternateContent xmlns:mc="http://schemas.openxmlformats.org/markup-compatibility/2006">
              <mc:Choice xmlns:v="urn:schemas-microsoft-com:vml" Requires="v">
                <p:oleObj spid="_x0000_s9530" name="Visio" r:id="rId22" imgW="1768557" imgH="1907875" progId="Visio.Drawing.11">
                  <p:embed/>
                </p:oleObj>
              </mc:Choice>
              <mc:Fallback>
                <p:oleObj name="Visio" r:id="rId22" imgW="1768557" imgH="1907875" progId="Visio.Drawing.11">
                  <p:embed/>
                  <p:pic>
                    <p:nvPicPr>
                      <p:cNvPr id="1048" name="Object 36"/>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572000" y="2795588"/>
                        <a:ext cx="4238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98" name="Text Box 37"/>
          <p:cNvSpPr txBox="1">
            <a:spLocks noChangeArrowheads="1"/>
          </p:cNvSpPr>
          <p:nvPr/>
        </p:nvSpPr>
        <p:spPr bwMode="auto">
          <a:xfrm>
            <a:off x="4267200" y="3176588"/>
            <a:ext cx="8382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a:latin typeface="Times New Roman" panose="02020603050405020304" pitchFamily="18" charset="0"/>
              </a:rPr>
              <a:t>SAN storage</a:t>
            </a:r>
          </a:p>
        </p:txBody>
      </p:sp>
      <p:graphicFrame>
        <p:nvGraphicFramePr>
          <p:cNvPr id="1049" name="Object 38"/>
          <p:cNvGraphicFramePr>
            <a:graphicFrameLocks noChangeAspect="1"/>
          </p:cNvGraphicFramePr>
          <p:nvPr/>
        </p:nvGraphicFramePr>
        <p:xfrm>
          <a:off x="5919788" y="3279775"/>
          <a:ext cx="271462" cy="430213"/>
        </p:xfrm>
        <a:graphic>
          <a:graphicData uri="http://schemas.openxmlformats.org/presentationml/2006/ole">
            <mc:AlternateContent xmlns:mc="http://schemas.openxmlformats.org/markup-compatibility/2006">
              <mc:Choice xmlns:v="urn:schemas-microsoft-com:vml" Requires="v">
                <p:oleObj spid="_x0000_s9531" name="Visio" r:id="rId24" imgW="579120" imgH="915478" progId="Visio.Drawing.11">
                  <p:embed/>
                </p:oleObj>
              </mc:Choice>
              <mc:Fallback>
                <p:oleObj name="Visio" r:id="rId24" imgW="579120" imgH="915478" progId="Visio.Drawing.11">
                  <p:embed/>
                  <p:pic>
                    <p:nvPicPr>
                      <p:cNvPr id="1049" name="Objec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19788" y="3279775"/>
                        <a:ext cx="271462"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0" name="Object 39"/>
          <p:cNvGraphicFramePr>
            <a:graphicFrameLocks noChangeAspect="1"/>
          </p:cNvGraphicFramePr>
          <p:nvPr/>
        </p:nvGraphicFramePr>
        <p:xfrm>
          <a:off x="6019800" y="3405188"/>
          <a:ext cx="288925" cy="457200"/>
        </p:xfrm>
        <a:graphic>
          <a:graphicData uri="http://schemas.openxmlformats.org/presentationml/2006/ole">
            <mc:AlternateContent xmlns:mc="http://schemas.openxmlformats.org/markup-compatibility/2006">
              <mc:Choice xmlns:v="urn:schemas-microsoft-com:vml" Requires="v">
                <p:oleObj spid="_x0000_s9532" name="Visio" r:id="rId25" imgW="579120" imgH="915478" progId="Visio.Drawing.11">
                  <p:embed/>
                </p:oleObj>
              </mc:Choice>
              <mc:Fallback>
                <p:oleObj name="Visio" r:id="rId25" imgW="579120" imgH="915478" progId="Visio.Drawing.11">
                  <p:embed/>
                  <p:pic>
                    <p:nvPicPr>
                      <p:cNvPr id="1050" name="Object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34051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1" name="Object 40"/>
          <p:cNvGraphicFramePr>
            <a:graphicFrameLocks noChangeAspect="1"/>
          </p:cNvGraphicFramePr>
          <p:nvPr/>
        </p:nvGraphicFramePr>
        <p:xfrm>
          <a:off x="6172200" y="3557588"/>
          <a:ext cx="288925" cy="457200"/>
        </p:xfrm>
        <a:graphic>
          <a:graphicData uri="http://schemas.openxmlformats.org/presentationml/2006/ole">
            <mc:AlternateContent xmlns:mc="http://schemas.openxmlformats.org/markup-compatibility/2006">
              <mc:Choice xmlns:v="urn:schemas-microsoft-com:vml" Requires="v">
                <p:oleObj spid="_x0000_s9533" name="Visio" r:id="rId26" imgW="579120" imgH="915478" progId="Visio.Drawing.11">
                  <p:embed/>
                </p:oleObj>
              </mc:Choice>
              <mc:Fallback>
                <p:oleObj name="Visio" r:id="rId26" imgW="579120" imgH="915478" progId="Visio.Drawing.11">
                  <p:embed/>
                  <p:pic>
                    <p:nvPicPr>
                      <p:cNvPr id="1051"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0" y="35575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2" name="Object 41"/>
          <p:cNvGraphicFramePr>
            <a:graphicFrameLocks noChangeAspect="1"/>
          </p:cNvGraphicFramePr>
          <p:nvPr/>
        </p:nvGraphicFramePr>
        <p:xfrm>
          <a:off x="6324600" y="3709988"/>
          <a:ext cx="288925" cy="457200"/>
        </p:xfrm>
        <a:graphic>
          <a:graphicData uri="http://schemas.openxmlformats.org/presentationml/2006/ole">
            <mc:AlternateContent xmlns:mc="http://schemas.openxmlformats.org/markup-compatibility/2006">
              <mc:Choice xmlns:v="urn:schemas-microsoft-com:vml" Requires="v">
                <p:oleObj spid="_x0000_s9534" name="Visio" r:id="rId27" imgW="579120" imgH="915478" progId="Visio.Drawing.11">
                  <p:embed/>
                </p:oleObj>
              </mc:Choice>
              <mc:Fallback>
                <p:oleObj name="Visio" r:id="rId27" imgW="579120" imgH="915478" progId="Visio.Drawing.11">
                  <p:embed/>
                  <p:pic>
                    <p:nvPicPr>
                      <p:cNvPr id="1052"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4600" y="37099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3" name="Object 42"/>
          <p:cNvGraphicFramePr>
            <a:graphicFrameLocks noChangeAspect="1"/>
          </p:cNvGraphicFramePr>
          <p:nvPr/>
        </p:nvGraphicFramePr>
        <p:xfrm>
          <a:off x="7138988" y="3279775"/>
          <a:ext cx="271462" cy="430213"/>
        </p:xfrm>
        <a:graphic>
          <a:graphicData uri="http://schemas.openxmlformats.org/presentationml/2006/ole">
            <mc:AlternateContent xmlns:mc="http://schemas.openxmlformats.org/markup-compatibility/2006">
              <mc:Choice xmlns:v="urn:schemas-microsoft-com:vml" Requires="v">
                <p:oleObj spid="_x0000_s9535" name="Visio" r:id="rId28" imgW="579120" imgH="915478" progId="Visio.Drawing.11">
                  <p:embed/>
                </p:oleObj>
              </mc:Choice>
              <mc:Fallback>
                <p:oleObj name="Visio" r:id="rId28" imgW="579120" imgH="915478" progId="Visio.Drawing.11">
                  <p:embed/>
                  <p:pic>
                    <p:nvPicPr>
                      <p:cNvPr id="1053" name="Object 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38988" y="3279775"/>
                        <a:ext cx="271462"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4" name="Object 43"/>
          <p:cNvGraphicFramePr>
            <a:graphicFrameLocks noChangeAspect="1"/>
          </p:cNvGraphicFramePr>
          <p:nvPr/>
        </p:nvGraphicFramePr>
        <p:xfrm>
          <a:off x="7239000" y="3405188"/>
          <a:ext cx="288925" cy="457200"/>
        </p:xfrm>
        <a:graphic>
          <a:graphicData uri="http://schemas.openxmlformats.org/presentationml/2006/ole">
            <mc:AlternateContent xmlns:mc="http://schemas.openxmlformats.org/markup-compatibility/2006">
              <mc:Choice xmlns:v="urn:schemas-microsoft-com:vml" Requires="v">
                <p:oleObj spid="_x0000_s9536" name="Visio" r:id="rId29" imgW="579120" imgH="915478" progId="Visio.Drawing.11">
                  <p:embed/>
                </p:oleObj>
              </mc:Choice>
              <mc:Fallback>
                <p:oleObj name="Visio" r:id="rId29" imgW="579120" imgH="915478" progId="Visio.Drawing.11">
                  <p:embed/>
                  <p:pic>
                    <p:nvPicPr>
                      <p:cNvPr id="1054" name="Object 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9000" y="34051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5" name="Object 44"/>
          <p:cNvGraphicFramePr>
            <a:graphicFrameLocks noChangeAspect="1"/>
          </p:cNvGraphicFramePr>
          <p:nvPr/>
        </p:nvGraphicFramePr>
        <p:xfrm>
          <a:off x="7391400" y="3557588"/>
          <a:ext cx="288925" cy="457200"/>
        </p:xfrm>
        <a:graphic>
          <a:graphicData uri="http://schemas.openxmlformats.org/presentationml/2006/ole">
            <mc:AlternateContent xmlns:mc="http://schemas.openxmlformats.org/markup-compatibility/2006">
              <mc:Choice xmlns:v="urn:schemas-microsoft-com:vml" Requires="v">
                <p:oleObj spid="_x0000_s9537" name="Visio" r:id="rId30" imgW="579120" imgH="915478" progId="Visio.Drawing.11">
                  <p:embed/>
                </p:oleObj>
              </mc:Choice>
              <mc:Fallback>
                <p:oleObj name="Visio" r:id="rId30" imgW="579120" imgH="915478" progId="Visio.Drawing.11">
                  <p:embed/>
                  <p:pic>
                    <p:nvPicPr>
                      <p:cNvPr id="1055" name="Object 4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35575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6" name="Object 45"/>
          <p:cNvGraphicFramePr>
            <a:graphicFrameLocks noChangeAspect="1"/>
          </p:cNvGraphicFramePr>
          <p:nvPr/>
        </p:nvGraphicFramePr>
        <p:xfrm>
          <a:off x="7543800" y="3709988"/>
          <a:ext cx="288925" cy="457200"/>
        </p:xfrm>
        <a:graphic>
          <a:graphicData uri="http://schemas.openxmlformats.org/presentationml/2006/ole">
            <mc:AlternateContent xmlns:mc="http://schemas.openxmlformats.org/markup-compatibility/2006">
              <mc:Choice xmlns:v="urn:schemas-microsoft-com:vml" Requires="v">
                <p:oleObj spid="_x0000_s9538" name="Visio" r:id="rId31" imgW="579120" imgH="915478" progId="Visio.Drawing.11">
                  <p:embed/>
                </p:oleObj>
              </mc:Choice>
              <mc:Fallback>
                <p:oleObj name="Visio" r:id="rId31" imgW="579120" imgH="915478" progId="Visio.Drawing.11">
                  <p:embed/>
                  <p:pic>
                    <p:nvPicPr>
                      <p:cNvPr id="1056" name="Object 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3800" y="37099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99" name="Text Box 46"/>
          <p:cNvSpPr txBox="1">
            <a:spLocks noChangeArrowheads="1"/>
          </p:cNvSpPr>
          <p:nvPr/>
        </p:nvSpPr>
        <p:spPr bwMode="auto">
          <a:xfrm>
            <a:off x="5918200" y="4068947"/>
            <a:ext cx="10699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Outgoing mailers</a:t>
            </a:r>
          </a:p>
          <a:p>
            <a:pPr eaLnBrk="1" hangingPunct="1"/>
            <a:r>
              <a:rPr lang="en-US" altLang="en-US" sz="1000" dirty="0">
                <a:latin typeface="Times New Roman" panose="02020603050405020304" pitchFamily="18" charset="0"/>
              </a:rPr>
              <a:t>Load balanced</a:t>
            </a:r>
          </a:p>
        </p:txBody>
      </p:sp>
      <p:sp>
        <p:nvSpPr>
          <p:cNvPr id="1100" name="Line 47"/>
          <p:cNvSpPr>
            <a:spLocks noChangeShapeType="1"/>
          </p:cNvSpPr>
          <p:nvPr/>
        </p:nvSpPr>
        <p:spPr bwMode="auto">
          <a:xfrm>
            <a:off x="5638800" y="2795588"/>
            <a:ext cx="0" cy="60960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057" name="Object 48"/>
          <p:cNvGraphicFramePr>
            <a:graphicFrameLocks noChangeAspect="1"/>
          </p:cNvGraphicFramePr>
          <p:nvPr>
            <p:extLst>
              <p:ext uri="{D42A27DB-BD31-4B8C-83A1-F6EECF244321}">
                <p14:modId xmlns:p14="http://schemas.microsoft.com/office/powerpoint/2010/main" val="2887625591"/>
              </p:ext>
            </p:extLst>
          </p:nvPr>
        </p:nvGraphicFramePr>
        <p:xfrm>
          <a:off x="7026275" y="1760538"/>
          <a:ext cx="346075" cy="381000"/>
        </p:xfrm>
        <a:graphic>
          <a:graphicData uri="http://schemas.openxmlformats.org/presentationml/2006/ole">
            <mc:AlternateContent xmlns:mc="http://schemas.openxmlformats.org/markup-compatibility/2006">
              <mc:Choice xmlns:v="urn:schemas-microsoft-com:vml" Requires="v">
                <p:oleObj spid="_x0000_s9539" name="Visio" r:id="rId32" imgW="1021618" imgH="1125747" progId="Visio.Drawing.11">
                  <p:embed/>
                </p:oleObj>
              </mc:Choice>
              <mc:Fallback>
                <p:oleObj name="Visio" r:id="rId32" imgW="1021618" imgH="1125747" progId="Visio.Drawing.11">
                  <p:embed/>
                  <p:pic>
                    <p:nvPicPr>
                      <p:cNvPr id="1057" name="Object 48"/>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7026275" y="1760538"/>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8" name="Object 49"/>
          <p:cNvGraphicFramePr>
            <a:graphicFrameLocks noChangeAspect="1"/>
          </p:cNvGraphicFramePr>
          <p:nvPr>
            <p:extLst>
              <p:ext uri="{D42A27DB-BD31-4B8C-83A1-F6EECF244321}">
                <p14:modId xmlns:p14="http://schemas.microsoft.com/office/powerpoint/2010/main" val="431088796"/>
              </p:ext>
            </p:extLst>
          </p:nvPr>
        </p:nvGraphicFramePr>
        <p:xfrm>
          <a:off x="6950075" y="1684338"/>
          <a:ext cx="346075" cy="381000"/>
        </p:xfrm>
        <a:graphic>
          <a:graphicData uri="http://schemas.openxmlformats.org/presentationml/2006/ole">
            <mc:AlternateContent xmlns:mc="http://schemas.openxmlformats.org/markup-compatibility/2006">
              <mc:Choice xmlns:v="urn:schemas-microsoft-com:vml" Requires="v">
                <p:oleObj spid="_x0000_s9540" name="Visio" r:id="rId34" imgW="1021618" imgH="1125747" progId="Visio.Drawing.11">
                  <p:embed/>
                </p:oleObj>
              </mc:Choice>
              <mc:Fallback>
                <p:oleObj name="Visio" r:id="rId34" imgW="1021618" imgH="1125747" progId="Visio.Drawing.11">
                  <p:embed/>
                  <p:pic>
                    <p:nvPicPr>
                      <p:cNvPr id="1058" name="Object 49"/>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6950075" y="1684338"/>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9" name="Object 50"/>
          <p:cNvGraphicFramePr>
            <a:graphicFrameLocks noChangeAspect="1"/>
          </p:cNvGraphicFramePr>
          <p:nvPr>
            <p:extLst>
              <p:ext uri="{D42A27DB-BD31-4B8C-83A1-F6EECF244321}">
                <p14:modId xmlns:p14="http://schemas.microsoft.com/office/powerpoint/2010/main" val="1217386990"/>
              </p:ext>
            </p:extLst>
          </p:nvPr>
        </p:nvGraphicFramePr>
        <p:xfrm>
          <a:off x="6873875" y="1608138"/>
          <a:ext cx="346075" cy="381000"/>
        </p:xfrm>
        <a:graphic>
          <a:graphicData uri="http://schemas.openxmlformats.org/presentationml/2006/ole">
            <mc:AlternateContent xmlns:mc="http://schemas.openxmlformats.org/markup-compatibility/2006">
              <mc:Choice xmlns:v="urn:schemas-microsoft-com:vml" Requires="v">
                <p:oleObj spid="_x0000_s9541" name="Visio" r:id="rId36" imgW="1021618" imgH="1125747" progId="Visio.Drawing.11">
                  <p:embed/>
                </p:oleObj>
              </mc:Choice>
              <mc:Fallback>
                <p:oleObj name="Visio" r:id="rId36" imgW="1021618" imgH="1125747" progId="Visio.Drawing.11">
                  <p:embed/>
                  <p:pic>
                    <p:nvPicPr>
                      <p:cNvPr id="1059" name="Object 50"/>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6873875" y="1608138"/>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01" name="Text Box 51"/>
          <p:cNvSpPr txBox="1">
            <a:spLocks noChangeArrowheads="1"/>
          </p:cNvSpPr>
          <p:nvPr/>
        </p:nvSpPr>
        <p:spPr bwMode="auto">
          <a:xfrm>
            <a:off x="6899331" y="2068480"/>
            <a:ext cx="5429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Clients</a:t>
            </a:r>
          </a:p>
        </p:txBody>
      </p:sp>
      <p:sp>
        <p:nvSpPr>
          <p:cNvPr id="1102" name="Line 52"/>
          <p:cNvSpPr>
            <a:spLocks noChangeShapeType="1"/>
          </p:cNvSpPr>
          <p:nvPr/>
        </p:nvSpPr>
        <p:spPr bwMode="auto">
          <a:xfrm flipH="1">
            <a:off x="5791200" y="1957388"/>
            <a:ext cx="1143000" cy="144780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03" name="Line 53"/>
          <p:cNvSpPr>
            <a:spLocks noChangeShapeType="1"/>
          </p:cNvSpPr>
          <p:nvPr/>
        </p:nvSpPr>
        <p:spPr bwMode="auto">
          <a:xfrm flipH="1" flipV="1">
            <a:off x="5333998" y="1652585"/>
            <a:ext cx="1600202" cy="304801"/>
          </a:xfrm>
          <a:prstGeom prst="line">
            <a:avLst/>
          </a:prstGeom>
          <a:noFill/>
          <a:ln w="1270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lstStyle/>
          <a:p>
            <a:endParaRPr lang="en-US"/>
          </a:p>
        </p:txBody>
      </p:sp>
      <p:sp>
        <p:nvSpPr>
          <p:cNvPr id="1104" name="Line 54"/>
          <p:cNvSpPr>
            <a:spLocks noChangeShapeType="1"/>
          </p:cNvSpPr>
          <p:nvPr/>
        </p:nvSpPr>
        <p:spPr bwMode="auto">
          <a:xfrm flipH="1">
            <a:off x="4724400" y="1652588"/>
            <a:ext cx="609600" cy="76200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05" name="Line 55"/>
          <p:cNvSpPr>
            <a:spLocks noChangeShapeType="1"/>
          </p:cNvSpPr>
          <p:nvPr/>
        </p:nvSpPr>
        <p:spPr bwMode="auto">
          <a:xfrm>
            <a:off x="6553200" y="3633788"/>
            <a:ext cx="533400" cy="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06" name="Text Box 56"/>
          <p:cNvSpPr txBox="1">
            <a:spLocks noChangeArrowheads="1"/>
          </p:cNvSpPr>
          <p:nvPr/>
        </p:nvSpPr>
        <p:spPr bwMode="auto">
          <a:xfrm>
            <a:off x="6712182" y="2924146"/>
            <a:ext cx="16433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DMZ outbound </a:t>
            </a:r>
            <a:r>
              <a:rPr lang="en-US" altLang="en-US" sz="1000" dirty="0" smtClean="0">
                <a:latin typeface="Times New Roman" panose="02020603050405020304" pitchFamily="18" charset="0"/>
              </a:rPr>
              <a:t>mailers</a:t>
            </a:r>
          </a:p>
          <a:p>
            <a:pPr eaLnBrk="1" hangingPunct="1"/>
            <a:r>
              <a:rPr lang="en-US" altLang="en-US" sz="1000" dirty="0" smtClean="0">
                <a:latin typeface="Times New Roman" panose="02020603050405020304" pitchFamily="18" charset="0"/>
              </a:rPr>
              <a:t>Anti-Spam/Virus appliances</a:t>
            </a:r>
            <a:endParaRPr lang="en-US" altLang="en-US" sz="1000" dirty="0">
              <a:latin typeface="Times New Roman" panose="02020603050405020304" pitchFamily="18" charset="0"/>
            </a:endParaRPr>
          </a:p>
        </p:txBody>
      </p:sp>
      <p:sp>
        <p:nvSpPr>
          <p:cNvPr id="1108" name="Line 58"/>
          <p:cNvSpPr>
            <a:spLocks noChangeShapeType="1"/>
          </p:cNvSpPr>
          <p:nvPr/>
        </p:nvSpPr>
        <p:spPr bwMode="auto">
          <a:xfrm flipH="1" flipV="1">
            <a:off x="5808568" y="3879056"/>
            <a:ext cx="1090763" cy="686645"/>
          </a:xfrm>
          <a:prstGeom prst="line">
            <a:avLst/>
          </a:prstGeom>
          <a:noFill/>
          <a:ln w="12700">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09" name="Line 59"/>
          <p:cNvSpPr>
            <a:spLocks noChangeShapeType="1"/>
          </p:cNvSpPr>
          <p:nvPr/>
        </p:nvSpPr>
        <p:spPr bwMode="auto">
          <a:xfrm>
            <a:off x="7712075" y="3633788"/>
            <a:ext cx="1057275" cy="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10" name="Text Box 60"/>
          <p:cNvSpPr txBox="1">
            <a:spLocks noChangeArrowheads="1"/>
          </p:cNvSpPr>
          <p:nvPr/>
        </p:nvSpPr>
        <p:spPr bwMode="auto">
          <a:xfrm>
            <a:off x="7778750" y="3394369"/>
            <a:ext cx="9207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outbound mail</a:t>
            </a:r>
          </a:p>
        </p:txBody>
      </p:sp>
      <p:graphicFrame>
        <p:nvGraphicFramePr>
          <p:cNvPr id="1060" name="Object 70"/>
          <p:cNvGraphicFramePr>
            <a:graphicFrameLocks noChangeAspect="1"/>
          </p:cNvGraphicFramePr>
          <p:nvPr>
            <p:extLst>
              <p:ext uri="{D42A27DB-BD31-4B8C-83A1-F6EECF244321}">
                <p14:modId xmlns:p14="http://schemas.microsoft.com/office/powerpoint/2010/main" val="508378559"/>
              </p:ext>
            </p:extLst>
          </p:nvPr>
        </p:nvGraphicFramePr>
        <p:xfrm>
          <a:off x="463270" y="3975858"/>
          <a:ext cx="271462" cy="430212"/>
        </p:xfrm>
        <a:graphic>
          <a:graphicData uri="http://schemas.openxmlformats.org/presentationml/2006/ole">
            <mc:AlternateContent xmlns:mc="http://schemas.openxmlformats.org/markup-compatibility/2006">
              <mc:Choice xmlns:v="urn:schemas-microsoft-com:vml" Requires="v">
                <p:oleObj spid="_x0000_s9542" name="Visio" r:id="rId38" imgW="579120" imgH="915478" progId="Visio.Drawing.11">
                  <p:embed/>
                </p:oleObj>
              </mc:Choice>
              <mc:Fallback>
                <p:oleObj name="Visio" r:id="rId38" imgW="579120" imgH="915478" progId="Visio.Drawing.11">
                  <p:embed/>
                  <p:pic>
                    <p:nvPicPr>
                      <p:cNvPr id="1060" name="Object 7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270" y="3975858"/>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1" name="Object 71"/>
          <p:cNvGraphicFramePr>
            <a:graphicFrameLocks noChangeAspect="1"/>
          </p:cNvGraphicFramePr>
          <p:nvPr>
            <p:extLst>
              <p:ext uri="{D42A27DB-BD31-4B8C-83A1-F6EECF244321}">
                <p14:modId xmlns:p14="http://schemas.microsoft.com/office/powerpoint/2010/main" val="3174395121"/>
              </p:ext>
            </p:extLst>
          </p:nvPr>
        </p:nvGraphicFramePr>
        <p:xfrm>
          <a:off x="563282" y="4101270"/>
          <a:ext cx="288925" cy="457200"/>
        </p:xfrm>
        <a:graphic>
          <a:graphicData uri="http://schemas.openxmlformats.org/presentationml/2006/ole">
            <mc:AlternateContent xmlns:mc="http://schemas.openxmlformats.org/markup-compatibility/2006">
              <mc:Choice xmlns:v="urn:schemas-microsoft-com:vml" Requires="v">
                <p:oleObj spid="_x0000_s9543" name="Visio" r:id="rId39" imgW="579120" imgH="915478" progId="Visio.Drawing.11">
                  <p:embed/>
                </p:oleObj>
              </mc:Choice>
              <mc:Fallback>
                <p:oleObj name="Visio" r:id="rId39" imgW="579120" imgH="915478" progId="Visio.Drawing.11">
                  <p:embed/>
                  <p:pic>
                    <p:nvPicPr>
                      <p:cNvPr id="1061" name="Object 7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282" y="410127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2" name="Object 72"/>
          <p:cNvGraphicFramePr>
            <a:graphicFrameLocks noChangeAspect="1"/>
          </p:cNvGraphicFramePr>
          <p:nvPr>
            <p:extLst>
              <p:ext uri="{D42A27DB-BD31-4B8C-83A1-F6EECF244321}">
                <p14:modId xmlns:p14="http://schemas.microsoft.com/office/powerpoint/2010/main" val="1260325632"/>
              </p:ext>
            </p:extLst>
          </p:nvPr>
        </p:nvGraphicFramePr>
        <p:xfrm>
          <a:off x="715682" y="4253670"/>
          <a:ext cx="288925" cy="457200"/>
        </p:xfrm>
        <a:graphic>
          <a:graphicData uri="http://schemas.openxmlformats.org/presentationml/2006/ole">
            <mc:AlternateContent xmlns:mc="http://schemas.openxmlformats.org/markup-compatibility/2006">
              <mc:Choice xmlns:v="urn:schemas-microsoft-com:vml" Requires="v">
                <p:oleObj spid="_x0000_s9544" name="Visio" r:id="rId40" imgW="579120" imgH="915478" progId="Visio.Drawing.11">
                  <p:embed/>
                </p:oleObj>
              </mc:Choice>
              <mc:Fallback>
                <p:oleObj name="Visio" r:id="rId40" imgW="579120" imgH="915478" progId="Visio.Drawing.11">
                  <p:embed/>
                  <p:pic>
                    <p:nvPicPr>
                      <p:cNvPr id="1062" name="Object 7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5682" y="425367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3" name="Object 73"/>
          <p:cNvGraphicFramePr>
            <a:graphicFrameLocks noChangeAspect="1"/>
          </p:cNvGraphicFramePr>
          <p:nvPr>
            <p:extLst>
              <p:ext uri="{D42A27DB-BD31-4B8C-83A1-F6EECF244321}">
                <p14:modId xmlns:p14="http://schemas.microsoft.com/office/powerpoint/2010/main" val="2354660507"/>
              </p:ext>
            </p:extLst>
          </p:nvPr>
        </p:nvGraphicFramePr>
        <p:xfrm>
          <a:off x="868082" y="4406070"/>
          <a:ext cx="288925" cy="457200"/>
        </p:xfrm>
        <a:graphic>
          <a:graphicData uri="http://schemas.openxmlformats.org/presentationml/2006/ole">
            <mc:AlternateContent xmlns:mc="http://schemas.openxmlformats.org/markup-compatibility/2006">
              <mc:Choice xmlns:v="urn:schemas-microsoft-com:vml" Requires="v">
                <p:oleObj spid="_x0000_s9545" name="Visio" r:id="rId41" imgW="579120" imgH="915478" progId="Visio.Drawing.11">
                  <p:embed/>
                </p:oleObj>
              </mc:Choice>
              <mc:Fallback>
                <p:oleObj name="Visio" r:id="rId41" imgW="579120" imgH="915478" progId="Visio.Drawing.11">
                  <p:embed/>
                  <p:pic>
                    <p:nvPicPr>
                      <p:cNvPr id="1063" name="Object 7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8082" y="440607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11" name="Line 74"/>
          <p:cNvSpPr>
            <a:spLocks noChangeShapeType="1"/>
          </p:cNvSpPr>
          <p:nvPr/>
        </p:nvSpPr>
        <p:spPr bwMode="auto">
          <a:xfrm flipH="1">
            <a:off x="1346199" y="2805144"/>
            <a:ext cx="1762125" cy="971518"/>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12" name="Text Box 75"/>
          <p:cNvSpPr txBox="1">
            <a:spLocks noChangeArrowheads="1"/>
          </p:cNvSpPr>
          <p:nvPr/>
        </p:nvSpPr>
        <p:spPr bwMode="auto">
          <a:xfrm>
            <a:off x="280452" y="4776559"/>
            <a:ext cx="206017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Exchange inbound </a:t>
            </a:r>
            <a:r>
              <a:rPr lang="en-US" altLang="en-US" sz="1000" dirty="0" smtClean="0">
                <a:latin typeface="Times New Roman" panose="02020603050405020304" pitchFamily="18" charset="0"/>
              </a:rPr>
              <a:t>hubs</a:t>
            </a:r>
          </a:p>
          <a:p>
            <a:pPr eaLnBrk="1" hangingPunct="1"/>
            <a:r>
              <a:rPr lang="en-US" altLang="en-US" sz="1000" dirty="0" smtClean="0">
                <a:latin typeface="Times New Roman" panose="02020603050405020304" pitchFamily="18" charset="0"/>
              </a:rPr>
              <a:t>DMZ MX </a:t>
            </a:r>
            <a:r>
              <a:rPr lang="en-US" altLang="en-US" sz="1000" dirty="0">
                <a:latin typeface="Times New Roman" panose="02020603050405020304" pitchFamily="18" charset="0"/>
              </a:rPr>
              <a:t>records </a:t>
            </a:r>
            <a:r>
              <a:rPr lang="en-US" altLang="en-US" sz="1000" dirty="0" smtClean="0">
                <a:latin typeface="Times New Roman" panose="02020603050405020304" pitchFamily="18" charset="0"/>
              </a:rPr>
              <a:t>exchange.mit.edu</a:t>
            </a:r>
            <a:endParaRPr lang="en-US" altLang="en-US" sz="1000" dirty="0">
              <a:latin typeface="Times New Roman" panose="02020603050405020304" pitchFamily="18" charset="0"/>
            </a:endParaRPr>
          </a:p>
        </p:txBody>
      </p:sp>
      <p:graphicFrame>
        <p:nvGraphicFramePr>
          <p:cNvPr id="1064" name="Object 76"/>
          <p:cNvGraphicFramePr>
            <a:graphicFrameLocks noChangeAspect="1"/>
          </p:cNvGraphicFramePr>
          <p:nvPr/>
        </p:nvGraphicFramePr>
        <p:xfrm>
          <a:off x="509588" y="5360988"/>
          <a:ext cx="271462" cy="430212"/>
        </p:xfrm>
        <a:graphic>
          <a:graphicData uri="http://schemas.openxmlformats.org/presentationml/2006/ole">
            <mc:AlternateContent xmlns:mc="http://schemas.openxmlformats.org/markup-compatibility/2006">
              <mc:Choice xmlns:v="urn:schemas-microsoft-com:vml" Requires="v">
                <p:oleObj spid="_x0000_s9546" name="Visio" r:id="rId42" imgW="579120" imgH="915478" progId="Visio.Drawing.11">
                  <p:embed/>
                </p:oleObj>
              </mc:Choice>
              <mc:Fallback>
                <p:oleObj name="Visio" r:id="rId42" imgW="579120" imgH="915478" progId="Visio.Drawing.11">
                  <p:embed/>
                  <p:pic>
                    <p:nvPicPr>
                      <p:cNvPr id="1064" name="Object 7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588" y="5360988"/>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5" name="Object 77"/>
          <p:cNvGraphicFramePr>
            <a:graphicFrameLocks noChangeAspect="1"/>
          </p:cNvGraphicFramePr>
          <p:nvPr/>
        </p:nvGraphicFramePr>
        <p:xfrm>
          <a:off x="609600" y="5486400"/>
          <a:ext cx="288925" cy="457200"/>
        </p:xfrm>
        <a:graphic>
          <a:graphicData uri="http://schemas.openxmlformats.org/presentationml/2006/ole">
            <mc:AlternateContent xmlns:mc="http://schemas.openxmlformats.org/markup-compatibility/2006">
              <mc:Choice xmlns:v="urn:schemas-microsoft-com:vml" Requires="v">
                <p:oleObj spid="_x0000_s9547" name="Visio" r:id="rId43" imgW="579120" imgH="915478" progId="Visio.Drawing.11">
                  <p:embed/>
                </p:oleObj>
              </mc:Choice>
              <mc:Fallback>
                <p:oleObj name="Visio" r:id="rId43" imgW="579120" imgH="915478" progId="Visio.Drawing.11">
                  <p:embed/>
                  <p:pic>
                    <p:nvPicPr>
                      <p:cNvPr id="1065" name="Object 7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54864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6" name="Object 78"/>
          <p:cNvGraphicFramePr>
            <a:graphicFrameLocks noChangeAspect="1"/>
          </p:cNvGraphicFramePr>
          <p:nvPr/>
        </p:nvGraphicFramePr>
        <p:xfrm>
          <a:off x="762000" y="5638800"/>
          <a:ext cx="288925" cy="457200"/>
        </p:xfrm>
        <a:graphic>
          <a:graphicData uri="http://schemas.openxmlformats.org/presentationml/2006/ole">
            <mc:AlternateContent xmlns:mc="http://schemas.openxmlformats.org/markup-compatibility/2006">
              <mc:Choice xmlns:v="urn:schemas-microsoft-com:vml" Requires="v">
                <p:oleObj spid="_x0000_s9548" name="Visio" r:id="rId44" imgW="579120" imgH="915478" progId="Visio.Drawing.11">
                  <p:embed/>
                </p:oleObj>
              </mc:Choice>
              <mc:Fallback>
                <p:oleObj name="Visio" r:id="rId44" imgW="579120" imgH="915478" progId="Visio.Drawing.11">
                  <p:embed/>
                  <p:pic>
                    <p:nvPicPr>
                      <p:cNvPr id="1066" name="Object 7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56388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7" name="Object 79"/>
          <p:cNvGraphicFramePr>
            <a:graphicFrameLocks noChangeAspect="1"/>
          </p:cNvGraphicFramePr>
          <p:nvPr/>
        </p:nvGraphicFramePr>
        <p:xfrm>
          <a:off x="914400" y="5791200"/>
          <a:ext cx="288925" cy="457200"/>
        </p:xfrm>
        <a:graphic>
          <a:graphicData uri="http://schemas.openxmlformats.org/presentationml/2006/ole">
            <mc:AlternateContent xmlns:mc="http://schemas.openxmlformats.org/markup-compatibility/2006">
              <mc:Choice xmlns:v="urn:schemas-microsoft-com:vml" Requires="v">
                <p:oleObj spid="_x0000_s9549" name="Visio" r:id="rId45" imgW="579120" imgH="915478" progId="Visio.Drawing.11">
                  <p:embed/>
                </p:oleObj>
              </mc:Choice>
              <mc:Fallback>
                <p:oleObj name="Visio" r:id="rId45" imgW="579120" imgH="915478" progId="Visio.Drawing.11">
                  <p:embed/>
                  <p:pic>
                    <p:nvPicPr>
                      <p:cNvPr id="1067" name="Object 7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5791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8" name="Object 80"/>
          <p:cNvGraphicFramePr>
            <a:graphicFrameLocks noChangeAspect="1"/>
          </p:cNvGraphicFramePr>
          <p:nvPr/>
        </p:nvGraphicFramePr>
        <p:xfrm>
          <a:off x="990600" y="6019800"/>
          <a:ext cx="423863" cy="457200"/>
        </p:xfrm>
        <a:graphic>
          <a:graphicData uri="http://schemas.openxmlformats.org/presentationml/2006/ole">
            <mc:AlternateContent xmlns:mc="http://schemas.openxmlformats.org/markup-compatibility/2006">
              <mc:Choice xmlns:v="urn:schemas-microsoft-com:vml" Requires="v">
                <p:oleObj spid="_x0000_s9550" name="Visio" r:id="rId46" imgW="1768557" imgH="1907875" progId="Visio.Drawing.11">
                  <p:embed/>
                </p:oleObj>
              </mc:Choice>
              <mc:Fallback>
                <p:oleObj name="Visio" r:id="rId46" imgW="1768557" imgH="1907875" progId="Visio.Drawing.11">
                  <p:embed/>
                  <p:pic>
                    <p:nvPicPr>
                      <p:cNvPr id="1068" name="Object 80"/>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990600" y="6019800"/>
                        <a:ext cx="4238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13" name="Text Box 81"/>
          <p:cNvSpPr txBox="1">
            <a:spLocks noChangeArrowheads="1"/>
          </p:cNvSpPr>
          <p:nvPr/>
        </p:nvSpPr>
        <p:spPr bwMode="auto">
          <a:xfrm>
            <a:off x="1371600" y="6172200"/>
            <a:ext cx="8382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SAN storage</a:t>
            </a:r>
          </a:p>
        </p:txBody>
      </p:sp>
      <p:sp>
        <p:nvSpPr>
          <p:cNvPr id="1114" name="Line 82"/>
          <p:cNvSpPr>
            <a:spLocks noChangeShapeType="1"/>
          </p:cNvSpPr>
          <p:nvPr/>
        </p:nvSpPr>
        <p:spPr bwMode="auto">
          <a:xfrm>
            <a:off x="978555" y="5105400"/>
            <a:ext cx="12045" cy="53340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15" name="Text Box 83"/>
          <p:cNvSpPr txBox="1">
            <a:spLocks noChangeArrowheads="1"/>
          </p:cNvSpPr>
          <p:nvPr/>
        </p:nvSpPr>
        <p:spPr bwMode="auto">
          <a:xfrm>
            <a:off x="304800" y="6400800"/>
            <a:ext cx="152876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a:latin typeface="Times New Roman" panose="02020603050405020304" pitchFamily="18" charset="0"/>
              </a:rPr>
              <a:t>Exchange mailbox servers</a:t>
            </a:r>
          </a:p>
        </p:txBody>
      </p:sp>
      <p:graphicFrame>
        <p:nvGraphicFramePr>
          <p:cNvPr id="1069" name="Object 84"/>
          <p:cNvGraphicFramePr>
            <a:graphicFrameLocks noChangeAspect="1"/>
          </p:cNvGraphicFramePr>
          <p:nvPr>
            <p:extLst>
              <p:ext uri="{D42A27DB-BD31-4B8C-83A1-F6EECF244321}">
                <p14:modId xmlns:p14="http://schemas.microsoft.com/office/powerpoint/2010/main" val="389558552"/>
              </p:ext>
            </p:extLst>
          </p:nvPr>
        </p:nvGraphicFramePr>
        <p:xfrm>
          <a:off x="2097127" y="3686721"/>
          <a:ext cx="271462" cy="430212"/>
        </p:xfrm>
        <a:graphic>
          <a:graphicData uri="http://schemas.openxmlformats.org/presentationml/2006/ole">
            <mc:AlternateContent xmlns:mc="http://schemas.openxmlformats.org/markup-compatibility/2006">
              <mc:Choice xmlns:v="urn:schemas-microsoft-com:vml" Requires="v">
                <p:oleObj spid="_x0000_s9551" name="Visio" r:id="rId47" imgW="579120" imgH="915478" progId="Visio.Drawing.11">
                  <p:embed/>
                </p:oleObj>
              </mc:Choice>
              <mc:Fallback>
                <p:oleObj name="Visio" r:id="rId47" imgW="579120" imgH="915478" progId="Visio.Drawing.11">
                  <p:embed/>
                  <p:pic>
                    <p:nvPicPr>
                      <p:cNvPr id="1069" name="Object 8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97127" y="3686721"/>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0" name="Object 85"/>
          <p:cNvGraphicFramePr>
            <a:graphicFrameLocks noChangeAspect="1"/>
          </p:cNvGraphicFramePr>
          <p:nvPr>
            <p:extLst>
              <p:ext uri="{D42A27DB-BD31-4B8C-83A1-F6EECF244321}">
                <p14:modId xmlns:p14="http://schemas.microsoft.com/office/powerpoint/2010/main" val="4015768158"/>
              </p:ext>
            </p:extLst>
          </p:nvPr>
        </p:nvGraphicFramePr>
        <p:xfrm>
          <a:off x="2197139" y="3812133"/>
          <a:ext cx="288925" cy="457200"/>
        </p:xfrm>
        <a:graphic>
          <a:graphicData uri="http://schemas.openxmlformats.org/presentationml/2006/ole">
            <mc:AlternateContent xmlns:mc="http://schemas.openxmlformats.org/markup-compatibility/2006">
              <mc:Choice xmlns:v="urn:schemas-microsoft-com:vml" Requires="v">
                <p:oleObj spid="_x0000_s9552" name="Visio" r:id="rId48" imgW="579120" imgH="915478" progId="Visio.Drawing.11">
                  <p:embed/>
                </p:oleObj>
              </mc:Choice>
              <mc:Fallback>
                <p:oleObj name="Visio" r:id="rId48" imgW="579120" imgH="915478" progId="Visio.Drawing.11">
                  <p:embed/>
                  <p:pic>
                    <p:nvPicPr>
                      <p:cNvPr id="1070" name="Object 8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7139" y="3812133"/>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1" name="Object 86"/>
          <p:cNvGraphicFramePr>
            <a:graphicFrameLocks noChangeAspect="1"/>
          </p:cNvGraphicFramePr>
          <p:nvPr>
            <p:extLst>
              <p:ext uri="{D42A27DB-BD31-4B8C-83A1-F6EECF244321}">
                <p14:modId xmlns:p14="http://schemas.microsoft.com/office/powerpoint/2010/main" val="3628925924"/>
              </p:ext>
            </p:extLst>
          </p:nvPr>
        </p:nvGraphicFramePr>
        <p:xfrm>
          <a:off x="2349539" y="3964533"/>
          <a:ext cx="288925" cy="457200"/>
        </p:xfrm>
        <a:graphic>
          <a:graphicData uri="http://schemas.openxmlformats.org/presentationml/2006/ole">
            <mc:AlternateContent xmlns:mc="http://schemas.openxmlformats.org/markup-compatibility/2006">
              <mc:Choice xmlns:v="urn:schemas-microsoft-com:vml" Requires="v">
                <p:oleObj spid="_x0000_s9553" name="Visio" r:id="rId49" imgW="579120" imgH="915478" progId="Visio.Drawing.11">
                  <p:embed/>
                </p:oleObj>
              </mc:Choice>
              <mc:Fallback>
                <p:oleObj name="Visio" r:id="rId49" imgW="579120" imgH="915478" progId="Visio.Drawing.11">
                  <p:embed/>
                  <p:pic>
                    <p:nvPicPr>
                      <p:cNvPr id="1071" name="Object 8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9539" y="3964533"/>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2" name="Object 87"/>
          <p:cNvGraphicFramePr>
            <a:graphicFrameLocks noChangeAspect="1"/>
          </p:cNvGraphicFramePr>
          <p:nvPr>
            <p:extLst>
              <p:ext uri="{D42A27DB-BD31-4B8C-83A1-F6EECF244321}">
                <p14:modId xmlns:p14="http://schemas.microsoft.com/office/powerpoint/2010/main" val="3551920369"/>
              </p:ext>
            </p:extLst>
          </p:nvPr>
        </p:nvGraphicFramePr>
        <p:xfrm>
          <a:off x="2501939" y="4116933"/>
          <a:ext cx="288925" cy="457200"/>
        </p:xfrm>
        <a:graphic>
          <a:graphicData uri="http://schemas.openxmlformats.org/presentationml/2006/ole">
            <mc:AlternateContent xmlns:mc="http://schemas.openxmlformats.org/markup-compatibility/2006">
              <mc:Choice xmlns:v="urn:schemas-microsoft-com:vml" Requires="v">
                <p:oleObj spid="_x0000_s9554" name="Visio" r:id="rId50" imgW="579120" imgH="915478" progId="Visio.Drawing.11">
                  <p:embed/>
                </p:oleObj>
              </mc:Choice>
              <mc:Fallback>
                <p:oleObj name="Visio" r:id="rId50" imgW="579120" imgH="915478" progId="Visio.Drawing.11">
                  <p:embed/>
                  <p:pic>
                    <p:nvPicPr>
                      <p:cNvPr id="1072" name="Object 8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1939" y="4116933"/>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16" name="Text Box 88"/>
          <p:cNvSpPr txBox="1">
            <a:spLocks noChangeArrowheads="1"/>
          </p:cNvSpPr>
          <p:nvPr/>
        </p:nvSpPr>
        <p:spPr bwMode="auto">
          <a:xfrm>
            <a:off x="1658817" y="4495032"/>
            <a:ext cx="14700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Exchange outbound hubs</a:t>
            </a:r>
          </a:p>
        </p:txBody>
      </p:sp>
      <p:graphicFrame>
        <p:nvGraphicFramePr>
          <p:cNvPr id="1073" name="Object 89"/>
          <p:cNvGraphicFramePr>
            <a:graphicFrameLocks noChangeAspect="1"/>
          </p:cNvGraphicFramePr>
          <p:nvPr>
            <p:extLst>
              <p:ext uri="{D42A27DB-BD31-4B8C-83A1-F6EECF244321}">
                <p14:modId xmlns:p14="http://schemas.microsoft.com/office/powerpoint/2010/main" val="1732647021"/>
              </p:ext>
            </p:extLst>
          </p:nvPr>
        </p:nvGraphicFramePr>
        <p:xfrm>
          <a:off x="3378256" y="3362326"/>
          <a:ext cx="271462" cy="430212"/>
        </p:xfrm>
        <a:graphic>
          <a:graphicData uri="http://schemas.openxmlformats.org/presentationml/2006/ole">
            <mc:AlternateContent xmlns:mc="http://schemas.openxmlformats.org/markup-compatibility/2006">
              <mc:Choice xmlns:v="urn:schemas-microsoft-com:vml" Requires="v">
                <p:oleObj spid="_x0000_s9555" name="Visio" r:id="rId51" imgW="579120" imgH="915478" progId="Visio.Drawing.11">
                  <p:embed/>
                </p:oleObj>
              </mc:Choice>
              <mc:Fallback>
                <p:oleObj name="Visio" r:id="rId51" imgW="579120" imgH="915478" progId="Visio.Drawing.11">
                  <p:embed/>
                  <p:pic>
                    <p:nvPicPr>
                      <p:cNvPr id="1073" name="Object 8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78256" y="3362326"/>
                        <a:ext cx="271462" cy="430212"/>
                      </a:xfrm>
                      <a:prstGeom prst="rect">
                        <a:avLst/>
                      </a:prstGeom>
                      <a:noFill/>
                      <a:ln>
                        <a:noFill/>
                      </a:ln>
                      <a:effectLst/>
                      <a:extLst/>
                    </p:spPr>
                  </p:pic>
                </p:oleObj>
              </mc:Fallback>
            </mc:AlternateContent>
          </a:graphicData>
        </a:graphic>
      </p:graphicFrame>
      <p:graphicFrame>
        <p:nvGraphicFramePr>
          <p:cNvPr id="1074" name="Object 90"/>
          <p:cNvGraphicFramePr>
            <a:graphicFrameLocks noChangeAspect="1"/>
          </p:cNvGraphicFramePr>
          <p:nvPr>
            <p:extLst>
              <p:ext uri="{D42A27DB-BD31-4B8C-83A1-F6EECF244321}">
                <p14:modId xmlns:p14="http://schemas.microsoft.com/office/powerpoint/2010/main" val="4233269593"/>
              </p:ext>
            </p:extLst>
          </p:nvPr>
        </p:nvGraphicFramePr>
        <p:xfrm>
          <a:off x="3478268" y="3487738"/>
          <a:ext cx="288925" cy="457200"/>
        </p:xfrm>
        <a:graphic>
          <a:graphicData uri="http://schemas.openxmlformats.org/presentationml/2006/ole">
            <mc:AlternateContent xmlns:mc="http://schemas.openxmlformats.org/markup-compatibility/2006">
              <mc:Choice xmlns:v="urn:schemas-microsoft-com:vml" Requires="v">
                <p:oleObj spid="_x0000_s9556" name="Visio" r:id="rId52" imgW="579120" imgH="915478" progId="Visio.Drawing.11">
                  <p:embed/>
                </p:oleObj>
              </mc:Choice>
              <mc:Fallback>
                <p:oleObj name="Visio" r:id="rId52" imgW="579120" imgH="915478" progId="Visio.Drawing.11">
                  <p:embed/>
                  <p:pic>
                    <p:nvPicPr>
                      <p:cNvPr id="1074" name="Object 9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8268" y="3487738"/>
                        <a:ext cx="288925" cy="457200"/>
                      </a:xfrm>
                      <a:prstGeom prst="rect">
                        <a:avLst/>
                      </a:prstGeom>
                      <a:noFill/>
                      <a:ln>
                        <a:noFill/>
                      </a:ln>
                      <a:effectLst/>
                      <a:extLst/>
                    </p:spPr>
                  </p:pic>
                </p:oleObj>
              </mc:Fallback>
            </mc:AlternateContent>
          </a:graphicData>
        </a:graphic>
      </p:graphicFrame>
      <p:graphicFrame>
        <p:nvGraphicFramePr>
          <p:cNvPr id="1075" name="Object 91"/>
          <p:cNvGraphicFramePr>
            <a:graphicFrameLocks noChangeAspect="1"/>
          </p:cNvGraphicFramePr>
          <p:nvPr>
            <p:extLst>
              <p:ext uri="{D42A27DB-BD31-4B8C-83A1-F6EECF244321}">
                <p14:modId xmlns:p14="http://schemas.microsoft.com/office/powerpoint/2010/main" val="2026721600"/>
              </p:ext>
            </p:extLst>
          </p:nvPr>
        </p:nvGraphicFramePr>
        <p:xfrm>
          <a:off x="3630668" y="3640138"/>
          <a:ext cx="288925" cy="457200"/>
        </p:xfrm>
        <a:graphic>
          <a:graphicData uri="http://schemas.openxmlformats.org/presentationml/2006/ole">
            <mc:AlternateContent xmlns:mc="http://schemas.openxmlformats.org/markup-compatibility/2006">
              <mc:Choice xmlns:v="urn:schemas-microsoft-com:vml" Requires="v">
                <p:oleObj spid="_x0000_s9557" name="Visio" r:id="rId53" imgW="579120" imgH="915478" progId="Visio.Drawing.11">
                  <p:embed/>
                </p:oleObj>
              </mc:Choice>
              <mc:Fallback>
                <p:oleObj name="Visio" r:id="rId53" imgW="579120" imgH="915478" progId="Visio.Drawing.11">
                  <p:embed/>
                  <p:pic>
                    <p:nvPicPr>
                      <p:cNvPr id="1075" name="Object 9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0668" y="3640138"/>
                        <a:ext cx="288925" cy="457200"/>
                      </a:xfrm>
                      <a:prstGeom prst="rect">
                        <a:avLst/>
                      </a:prstGeom>
                      <a:noFill/>
                      <a:ln>
                        <a:noFill/>
                      </a:ln>
                      <a:effectLst/>
                      <a:extLst/>
                    </p:spPr>
                  </p:pic>
                </p:oleObj>
              </mc:Fallback>
            </mc:AlternateContent>
          </a:graphicData>
        </a:graphic>
      </p:graphicFrame>
      <p:graphicFrame>
        <p:nvGraphicFramePr>
          <p:cNvPr id="1076" name="Object 92"/>
          <p:cNvGraphicFramePr>
            <a:graphicFrameLocks noChangeAspect="1"/>
          </p:cNvGraphicFramePr>
          <p:nvPr>
            <p:extLst>
              <p:ext uri="{D42A27DB-BD31-4B8C-83A1-F6EECF244321}">
                <p14:modId xmlns:p14="http://schemas.microsoft.com/office/powerpoint/2010/main" val="2457523468"/>
              </p:ext>
            </p:extLst>
          </p:nvPr>
        </p:nvGraphicFramePr>
        <p:xfrm>
          <a:off x="3783068" y="3792538"/>
          <a:ext cx="288925" cy="457200"/>
        </p:xfrm>
        <a:graphic>
          <a:graphicData uri="http://schemas.openxmlformats.org/presentationml/2006/ole">
            <mc:AlternateContent xmlns:mc="http://schemas.openxmlformats.org/markup-compatibility/2006">
              <mc:Choice xmlns:v="urn:schemas-microsoft-com:vml" Requires="v">
                <p:oleObj spid="_x0000_s9558" name="Visio" r:id="rId54" imgW="579120" imgH="915478" progId="Visio.Drawing.11">
                  <p:embed/>
                </p:oleObj>
              </mc:Choice>
              <mc:Fallback>
                <p:oleObj name="Visio" r:id="rId54" imgW="579120" imgH="915478" progId="Visio.Drawing.11">
                  <p:embed/>
                  <p:pic>
                    <p:nvPicPr>
                      <p:cNvPr id="1076" name="Object 9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83068" y="3792538"/>
                        <a:ext cx="288925" cy="457200"/>
                      </a:xfrm>
                      <a:prstGeom prst="rect">
                        <a:avLst/>
                      </a:prstGeom>
                      <a:noFill/>
                      <a:ln>
                        <a:noFill/>
                      </a:ln>
                      <a:effectLst/>
                      <a:extLst/>
                    </p:spPr>
                  </p:pic>
                </p:oleObj>
              </mc:Fallback>
            </mc:AlternateContent>
          </a:graphicData>
        </a:graphic>
      </p:graphicFrame>
      <p:sp>
        <p:nvSpPr>
          <p:cNvPr id="1117" name="Text Box 93"/>
          <p:cNvSpPr txBox="1">
            <a:spLocks noChangeArrowheads="1"/>
          </p:cNvSpPr>
          <p:nvPr/>
        </p:nvSpPr>
        <p:spPr bwMode="auto">
          <a:xfrm>
            <a:off x="3249668" y="4173538"/>
            <a:ext cx="14922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a:latin typeface="Times New Roman" panose="02020603050405020304" pitchFamily="18" charset="0"/>
              </a:rPr>
              <a:t>Exchange outbound Edge</a:t>
            </a:r>
          </a:p>
          <a:p>
            <a:pPr eaLnBrk="1" hangingPunct="1"/>
            <a:r>
              <a:rPr lang="en-US" altLang="en-US" sz="1000">
                <a:latin typeface="Times New Roman" panose="02020603050405020304" pitchFamily="18" charset="0"/>
              </a:rPr>
              <a:t>Transport servers</a:t>
            </a:r>
          </a:p>
        </p:txBody>
      </p:sp>
      <p:sp>
        <p:nvSpPr>
          <p:cNvPr id="1118" name="Line 94"/>
          <p:cNvSpPr>
            <a:spLocks noChangeShapeType="1"/>
          </p:cNvSpPr>
          <p:nvPr/>
        </p:nvSpPr>
        <p:spPr bwMode="auto">
          <a:xfrm flipV="1">
            <a:off x="1136594" y="4340226"/>
            <a:ext cx="1190361" cy="1384685"/>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19" name="Line 95"/>
          <p:cNvSpPr>
            <a:spLocks noChangeShapeType="1"/>
          </p:cNvSpPr>
          <p:nvPr/>
        </p:nvSpPr>
        <p:spPr bwMode="auto">
          <a:xfrm flipV="1">
            <a:off x="2713003" y="3742282"/>
            <a:ext cx="742948" cy="371661"/>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20" name="Line 96"/>
          <p:cNvSpPr>
            <a:spLocks noChangeShapeType="1"/>
          </p:cNvSpPr>
          <p:nvPr/>
        </p:nvSpPr>
        <p:spPr bwMode="auto">
          <a:xfrm>
            <a:off x="4086569" y="3875981"/>
            <a:ext cx="1118983" cy="312351"/>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077" name="Object 97"/>
          <p:cNvGraphicFramePr>
            <a:graphicFrameLocks noChangeAspect="1"/>
          </p:cNvGraphicFramePr>
          <p:nvPr>
            <p:extLst>
              <p:ext uri="{D42A27DB-BD31-4B8C-83A1-F6EECF244321}">
                <p14:modId xmlns:p14="http://schemas.microsoft.com/office/powerpoint/2010/main" val="462216104"/>
              </p:ext>
            </p:extLst>
          </p:nvPr>
        </p:nvGraphicFramePr>
        <p:xfrm>
          <a:off x="5919787" y="5588538"/>
          <a:ext cx="533400" cy="461963"/>
        </p:xfrm>
        <a:graphic>
          <a:graphicData uri="http://schemas.openxmlformats.org/presentationml/2006/ole">
            <mc:AlternateContent xmlns:mc="http://schemas.openxmlformats.org/markup-compatibility/2006">
              <mc:Choice xmlns:v="urn:schemas-microsoft-com:vml" Requires="v">
                <p:oleObj spid="_x0000_s9559" name="Visio" r:id="rId55" imgW="767737" imgH="666391" progId="Visio.Drawing.11">
                  <p:embed/>
                </p:oleObj>
              </mc:Choice>
              <mc:Fallback>
                <p:oleObj name="Visio" r:id="rId55" imgW="767737" imgH="666391" progId="Visio.Drawing.11">
                  <p:embed/>
                  <p:pic>
                    <p:nvPicPr>
                      <p:cNvPr id="1077" name="Object 97"/>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919787" y="5588538"/>
                        <a:ext cx="5334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8" name="Object 98"/>
          <p:cNvGraphicFramePr>
            <a:graphicFrameLocks noChangeAspect="1"/>
          </p:cNvGraphicFramePr>
          <p:nvPr/>
        </p:nvGraphicFramePr>
        <p:xfrm>
          <a:off x="5334000" y="5410200"/>
          <a:ext cx="288925" cy="457200"/>
        </p:xfrm>
        <a:graphic>
          <a:graphicData uri="http://schemas.openxmlformats.org/presentationml/2006/ole">
            <mc:AlternateContent xmlns:mc="http://schemas.openxmlformats.org/markup-compatibility/2006">
              <mc:Choice xmlns:v="urn:schemas-microsoft-com:vml" Requires="v">
                <p:oleObj spid="_x0000_s9560" name="Visio" r:id="rId56" imgW="579120" imgH="915478" progId="Visio.Drawing.11">
                  <p:embed/>
                </p:oleObj>
              </mc:Choice>
              <mc:Fallback>
                <p:oleObj name="Visio" r:id="rId56" imgW="579120" imgH="915478" progId="Visio.Drawing.11">
                  <p:embed/>
                  <p:pic>
                    <p:nvPicPr>
                      <p:cNvPr id="1078" name="Object 9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5410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9" name="Object 99"/>
          <p:cNvGraphicFramePr>
            <a:graphicFrameLocks noChangeAspect="1"/>
          </p:cNvGraphicFramePr>
          <p:nvPr/>
        </p:nvGraphicFramePr>
        <p:xfrm>
          <a:off x="5486400" y="5562600"/>
          <a:ext cx="288925" cy="457200"/>
        </p:xfrm>
        <a:graphic>
          <a:graphicData uri="http://schemas.openxmlformats.org/presentationml/2006/ole">
            <mc:AlternateContent xmlns:mc="http://schemas.openxmlformats.org/markup-compatibility/2006">
              <mc:Choice xmlns:v="urn:schemas-microsoft-com:vml" Requires="v">
                <p:oleObj spid="_x0000_s9561" name="Visio" r:id="rId57" imgW="579120" imgH="915478" progId="Visio.Drawing.11">
                  <p:embed/>
                </p:oleObj>
              </mc:Choice>
              <mc:Fallback>
                <p:oleObj name="Visio" r:id="rId57" imgW="579120" imgH="915478" progId="Visio.Drawing.11">
                  <p:embed/>
                  <p:pic>
                    <p:nvPicPr>
                      <p:cNvPr id="1079" name="Object 9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55626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80" name="Object 100"/>
          <p:cNvGraphicFramePr>
            <a:graphicFrameLocks noChangeAspect="1"/>
          </p:cNvGraphicFramePr>
          <p:nvPr/>
        </p:nvGraphicFramePr>
        <p:xfrm>
          <a:off x="5638800" y="5715000"/>
          <a:ext cx="288925" cy="457200"/>
        </p:xfrm>
        <a:graphic>
          <a:graphicData uri="http://schemas.openxmlformats.org/presentationml/2006/ole">
            <mc:AlternateContent xmlns:mc="http://schemas.openxmlformats.org/markup-compatibility/2006">
              <mc:Choice xmlns:v="urn:schemas-microsoft-com:vml" Requires="v">
                <p:oleObj spid="_x0000_s9562" name="Visio" r:id="rId58" imgW="579120" imgH="915478" progId="Visio.Drawing.11">
                  <p:embed/>
                </p:oleObj>
              </mc:Choice>
              <mc:Fallback>
                <p:oleObj name="Visio" r:id="rId58" imgW="579120" imgH="915478" progId="Visio.Drawing.11">
                  <p:embed/>
                  <p:pic>
                    <p:nvPicPr>
                      <p:cNvPr id="1080" name="Object 1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57150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81" name="Object 101"/>
          <p:cNvGraphicFramePr>
            <a:graphicFrameLocks noChangeAspect="1"/>
          </p:cNvGraphicFramePr>
          <p:nvPr/>
        </p:nvGraphicFramePr>
        <p:xfrm>
          <a:off x="5791200" y="5867400"/>
          <a:ext cx="271463" cy="430213"/>
        </p:xfrm>
        <a:graphic>
          <a:graphicData uri="http://schemas.openxmlformats.org/presentationml/2006/ole">
            <mc:AlternateContent xmlns:mc="http://schemas.openxmlformats.org/markup-compatibility/2006">
              <mc:Choice xmlns:v="urn:schemas-microsoft-com:vml" Requires="v">
                <p:oleObj spid="_x0000_s9563" name="Visio" r:id="rId59" imgW="579120" imgH="915478" progId="Visio.Drawing.11">
                  <p:embed/>
                </p:oleObj>
              </mc:Choice>
              <mc:Fallback>
                <p:oleObj name="Visio" r:id="rId59" imgW="579120" imgH="915478" progId="Visio.Drawing.11">
                  <p:embed/>
                  <p:pic>
                    <p:nvPicPr>
                      <p:cNvPr id="1081" name="Object 1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5867400"/>
                        <a:ext cx="271463"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1" name="Text Box 103"/>
          <p:cNvSpPr txBox="1">
            <a:spLocks noChangeArrowheads="1"/>
          </p:cNvSpPr>
          <p:nvPr/>
        </p:nvSpPr>
        <p:spPr bwMode="auto">
          <a:xfrm>
            <a:off x="4648200" y="6224232"/>
            <a:ext cx="236154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Exchange webmail and web proxy servers</a:t>
            </a:r>
          </a:p>
          <a:p>
            <a:pPr eaLnBrk="1" hangingPunct="1"/>
            <a:r>
              <a:rPr lang="en-US" altLang="en-US" sz="1000" dirty="0">
                <a:latin typeface="Times New Roman" panose="02020603050405020304" pitchFamily="18" charset="0"/>
              </a:rPr>
              <a:t>Load </a:t>
            </a:r>
            <a:r>
              <a:rPr lang="en-US" altLang="en-US" sz="1000" dirty="0" smtClean="0">
                <a:latin typeface="Times New Roman" panose="02020603050405020304" pitchFamily="18" charset="0"/>
              </a:rPr>
              <a:t>balanced: https and IMAP</a:t>
            </a:r>
            <a:endParaRPr lang="en-US" altLang="en-US" sz="1000" dirty="0">
              <a:latin typeface="Times New Roman" panose="02020603050405020304" pitchFamily="18" charset="0"/>
            </a:endParaRPr>
          </a:p>
          <a:p>
            <a:pPr eaLnBrk="1" hangingPunct="1"/>
            <a:endParaRPr lang="en-US" altLang="en-US" sz="1000" dirty="0">
              <a:latin typeface="Times New Roman" panose="02020603050405020304" pitchFamily="18" charset="0"/>
            </a:endParaRPr>
          </a:p>
        </p:txBody>
      </p:sp>
      <p:graphicFrame>
        <p:nvGraphicFramePr>
          <p:cNvPr id="1082" name="Object 104"/>
          <p:cNvGraphicFramePr>
            <a:graphicFrameLocks noChangeAspect="1"/>
          </p:cNvGraphicFramePr>
          <p:nvPr>
            <p:extLst>
              <p:ext uri="{D42A27DB-BD31-4B8C-83A1-F6EECF244321}">
                <p14:modId xmlns:p14="http://schemas.microsoft.com/office/powerpoint/2010/main" val="2379968559"/>
              </p:ext>
            </p:extLst>
          </p:nvPr>
        </p:nvGraphicFramePr>
        <p:xfrm>
          <a:off x="7348448" y="5638800"/>
          <a:ext cx="346075" cy="381000"/>
        </p:xfrm>
        <a:graphic>
          <a:graphicData uri="http://schemas.openxmlformats.org/presentationml/2006/ole">
            <mc:AlternateContent xmlns:mc="http://schemas.openxmlformats.org/markup-compatibility/2006">
              <mc:Choice xmlns:v="urn:schemas-microsoft-com:vml" Requires="v">
                <p:oleObj spid="_x0000_s9564" name="Visio" r:id="rId60" imgW="1021618" imgH="1125747" progId="Visio.Drawing.11">
                  <p:embed/>
                </p:oleObj>
              </mc:Choice>
              <mc:Fallback>
                <p:oleObj name="Visio" r:id="rId60" imgW="1021618" imgH="1125747" progId="Visio.Drawing.11">
                  <p:embed/>
                  <p:pic>
                    <p:nvPicPr>
                      <p:cNvPr id="1082" name="Object 104"/>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7348448" y="5638800"/>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83" name="Object 105"/>
          <p:cNvGraphicFramePr>
            <a:graphicFrameLocks noChangeAspect="1"/>
          </p:cNvGraphicFramePr>
          <p:nvPr>
            <p:extLst>
              <p:ext uri="{D42A27DB-BD31-4B8C-83A1-F6EECF244321}">
                <p14:modId xmlns:p14="http://schemas.microsoft.com/office/powerpoint/2010/main" val="2091441306"/>
              </p:ext>
            </p:extLst>
          </p:nvPr>
        </p:nvGraphicFramePr>
        <p:xfrm>
          <a:off x="7272248" y="5562600"/>
          <a:ext cx="346075" cy="381000"/>
        </p:xfrm>
        <a:graphic>
          <a:graphicData uri="http://schemas.openxmlformats.org/presentationml/2006/ole">
            <mc:AlternateContent xmlns:mc="http://schemas.openxmlformats.org/markup-compatibility/2006">
              <mc:Choice xmlns:v="urn:schemas-microsoft-com:vml" Requires="v">
                <p:oleObj spid="_x0000_s9565" name="Visio" r:id="rId61" imgW="1021618" imgH="1125747" progId="Visio.Drawing.11">
                  <p:embed/>
                </p:oleObj>
              </mc:Choice>
              <mc:Fallback>
                <p:oleObj name="Visio" r:id="rId61" imgW="1021618" imgH="1125747" progId="Visio.Drawing.11">
                  <p:embed/>
                  <p:pic>
                    <p:nvPicPr>
                      <p:cNvPr id="1083" name="Object 105"/>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7272248" y="5562600"/>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84" name="Object 106"/>
          <p:cNvGraphicFramePr>
            <a:graphicFrameLocks noChangeAspect="1"/>
          </p:cNvGraphicFramePr>
          <p:nvPr>
            <p:extLst>
              <p:ext uri="{D42A27DB-BD31-4B8C-83A1-F6EECF244321}">
                <p14:modId xmlns:p14="http://schemas.microsoft.com/office/powerpoint/2010/main" val="3538707071"/>
              </p:ext>
            </p:extLst>
          </p:nvPr>
        </p:nvGraphicFramePr>
        <p:xfrm>
          <a:off x="7196048" y="5486400"/>
          <a:ext cx="346075" cy="381000"/>
        </p:xfrm>
        <a:graphic>
          <a:graphicData uri="http://schemas.openxmlformats.org/presentationml/2006/ole">
            <mc:AlternateContent xmlns:mc="http://schemas.openxmlformats.org/markup-compatibility/2006">
              <mc:Choice xmlns:v="urn:schemas-microsoft-com:vml" Requires="v">
                <p:oleObj spid="_x0000_s9566" name="Visio" r:id="rId62" imgW="1021618" imgH="1125747" progId="Visio.Drawing.11">
                  <p:embed/>
                </p:oleObj>
              </mc:Choice>
              <mc:Fallback>
                <p:oleObj name="Visio" r:id="rId62" imgW="1021618" imgH="1125747" progId="Visio.Drawing.11">
                  <p:embed/>
                  <p:pic>
                    <p:nvPicPr>
                      <p:cNvPr id="1084" name="Object 106"/>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7196048" y="5486400"/>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2" name="Text Box 107"/>
          <p:cNvSpPr txBox="1">
            <a:spLocks noChangeArrowheads="1"/>
          </p:cNvSpPr>
          <p:nvPr/>
        </p:nvSpPr>
        <p:spPr bwMode="auto">
          <a:xfrm>
            <a:off x="7217479" y="5923819"/>
            <a:ext cx="6873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Exchange</a:t>
            </a:r>
          </a:p>
          <a:p>
            <a:pPr eaLnBrk="1" hangingPunct="1"/>
            <a:r>
              <a:rPr lang="en-US" altLang="en-US" sz="1000" dirty="0">
                <a:latin typeface="Times New Roman" panose="02020603050405020304" pitchFamily="18" charset="0"/>
              </a:rPr>
              <a:t>Clients</a:t>
            </a:r>
          </a:p>
        </p:txBody>
      </p:sp>
      <p:sp>
        <p:nvSpPr>
          <p:cNvPr id="1123" name="Line 108"/>
          <p:cNvSpPr>
            <a:spLocks noChangeShapeType="1"/>
          </p:cNvSpPr>
          <p:nvPr/>
        </p:nvSpPr>
        <p:spPr bwMode="auto">
          <a:xfrm flipH="1">
            <a:off x="6472250" y="5799462"/>
            <a:ext cx="727073" cy="5963"/>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24" name="Line 109"/>
          <p:cNvSpPr>
            <a:spLocks noChangeShapeType="1"/>
          </p:cNvSpPr>
          <p:nvPr/>
        </p:nvSpPr>
        <p:spPr bwMode="auto">
          <a:xfrm flipH="1">
            <a:off x="1440862" y="6161243"/>
            <a:ext cx="4182062" cy="3515"/>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085" name="Object 61"/>
          <p:cNvGraphicFramePr>
            <a:graphicFrameLocks noChangeAspect="1"/>
          </p:cNvGraphicFramePr>
          <p:nvPr>
            <p:extLst>
              <p:ext uri="{D42A27DB-BD31-4B8C-83A1-F6EECF244321}">
                <p14:modId xmlns:p14="http://schemas.microsoft.com/office/powerpoint/2010/main" val="2161671906"/>
              </p:ext>
            </p:extLst>
          </p:nvPr>
        </p:nvGraphicFramePr>
        <p:xfrm>
          <a:off x="889000" y="3489052"/>
          <a:ext cx="288925" cy="457200"/>
        </p:xfrm>
        <a:graphic>
          <a:graphicData uri="http://schemas.openxmlformats.org/presentationml/2006/ole">
            <mc:AlternateContent xmlns:mc="http://schemas.openxmlformats.org/markup-compatibility/2006">
              <mc:Choice xmlns:v="urn:schemas-microsoft-com:vml" Requires="v">
                <p:oleObj spid="_x0000_s9567" name="Visio" r:id="rId63" imgW="579120" imgH="915478" progId="Visio.Drawing.11">
                  <p:embed/>
                </p:oleObj>
              </mc:Choice>
              <mc:Fallback>
                <p:oleObj name="Visio" r:id="rId63" imgW="579120" imgH="915478" progId="Visio.Drawing.11">
                  <p:embed/>
                  <p:pic>
                    <p:nvPicPr>
                      <p:cNvPr id="1085" name="Object 6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9000" y="3489052"/>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86" name="Object 62"/>
          <p:cNvGraphicFramePr>
            <a:graphicFrameLocks noChangeAspect="1"/>
          </p:cNvGraphicFramePr>
          <p:nvPr>
            <p:extLst>
              <p:ext uri="{D42A27DB-BD31-4B8C-83A1-F6EECF244321}">
                <p14:modId xmlns:p14="http://schemas.microsoft.com/office/powerpoint/2010/main" val="2162588843"/>
              </p:ext>
            </p:extLst>
          </p:nvPr>
        </p:nvGraphicFramePr>
        <p:xfrm>
          <a:off x="1041400" y="3565252"/>
          <a:ext cx="288925" cy="457200"/>
        </p:xfrm>
        <a:graphic>
          <a:graphicData uri="http://schemas.openxmlformats.org/presentationml/2006/ole">
            <mc:AlternateContent xmlns:mc="http://schemas.openxmlformats.org/markup-compatibility/2006">
              <mc:Choice xmlns:v="urn:schemas-microsoft-com:vml" Requires="v">
                <p:oleObj spid="_x0000_s9568" name="Visio" r:id="rId64" imgW="579120" imgH="915478" progId="Visio.Drawing.11">
                  <p:embed/>
                </p:oleObj>
              </mc:Choice>
              <mc:Fallback>
                <p:oleObj name="Visio" r:id="rId64" imgW="579120" imgH="915478" progId="Visio.Drawing.11">
                  <p:embed/>
                  <p:pic>
                    <p:nvPicPr>
                      <p:cNvPr id="1086" name="Object 6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1400" y="3565252"/>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5" name="Text Box 9"/>
          <p:cNvSpPr txBox="1">
            <a:spLocks noChangeArrowheads="1"/>
          </p:cNvSpPr>
          <p:nvPr/>
        </p:nvSpPr>
        <p:spPr bwMode="auto">
          <a:xfrm>
            <a:off x="230477" y="3017103"/>
            <a:ext cx="174278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Exchange Anti-Virus </a:t>
            </a:r>
          </a:p>
          <a:p>
            <a:pPr eaLnBrk="1" hangingPunct="1"/>
            <a:r>
              <a:rPr lang="en-US" altLang="en-US" sz="1000" dirty="0" smtClean="0">
                <a:latin typeface="Times New Roman" panose="02020603050405020304" pitchFamily="18" charset="0"/>
              </a:rPr>
              <a:t>Appliances/Spam-quarantine</a:t>
            </a:r>
          </a:p>
          <a:p>
            <a:pPr eaLnBrk="1" hangingPunct="1"/>
            <a:r>
              <a:rPr lang="en-US" altLang="en-US" sz="1000" dirty="0">
                <a:latin typeface="Times New Roman" panose="02020603050405020304" pitchFamily="18" charset="0"/>
              </a:rPr>
              <a:t>MX records </a:t>
            </a:r>
            <a:r>
              <a:rPr lang="en-US" altLang="en-US" sz="1000" dirty="0" smtClean="0">
                <a:latin typeface="Times New Roman" panose="02020603050405020304" pitchFamily="18" charset="0"/>
              </a:rPr>
              <a:t>exchange.mit.edu</a:t>
            </a:r>
            <a:endParaRPr lang="en-US" altLang="en-US" sz="1000" dirty="0">
              <a:latin typeface="Times New Roman" panose="02020603050405020304" pitchFamily="18" charset="0"/>
            </a:endParaRPr>
          </a:p>
        </p:txBody>
      </p:sp>
      <p:sp>
        <p:nvSpPr>
          <p:cNvPr id="1126" name="Line 74"/>
          <p:cNvSpPr>
            <a:spLocks noChangeShapeType="1"/>
          </p:cNvSpPr>
          <p:nvPr/>
        </p:nvSpPr>
        <p:spPr bwMode="auto">
          <a:xfrm flipH="1">
            <a:off x="1027563" y="3965317"/>
            <a:ext cx="49013" cy="410776"/>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03" name="Line 47"/>
          <p:cNvSpPr>
            <a:spLocks noChangeShapeType="1"/>
          </p:cNvSpPr>
          <p:nvPr/>
        </p:nvSpPr>
        <p:spPr bwMode="auto">
          <a:xfrm>
            <a:off x="4984982" y="3216274"/>
            <a:ext cx="449218" cy="265113"/>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04" name="Object 38"/>
          <p:cNvGraphicFramePr>
            <a:graphicFrameLocks noChangeAspect="1"/>
          </p:cNvGraphicFramePr>
          <p:nvPr>
            <p:extLst>
              <p:ext uri="{D42A27DB-BD31-4B8C-83A1-F6EECF244321}">
                <p14:modId xmlns:p14="http://schemas.microsoft.com/office/powerpoint/2010/main" val="1172473366"/>
              </p:ext>
            </p:extLst>
          </p:nvPr>
        </p:nvGraphicFramePr>
        <p:xfrm>
          <a:off x="6889950" y="4244428"/>
          <a:ext cx="271462" cy="430213"/>
        </p:xfrm>
        <a:graphic>
          <a:graphicData uri="http://schemas.openxmlformats.org/presentationml/2006/ole">
            <mc:AlternateContent xmlns:mc="http://schemas.openxmlformats.org/markup-compatibility/2006">
              <mc:Choice xmlns:v="urn:schemas-microsoft-com:vml" Requires="v">
                <p:oleObj spid="_x0000_s9569" name="Visio" r:id="rId24" imgW="579120" imgH="915478" progId="Visio.Drawing.11">
                  <p:embed/>
                </p:oleObj>
              </mc:Choice>
              <mc:Fallback>
                <p:oleObj name="Visio" r:id="rId24" imgW="579120" imgH="915478" progId="Visio.Drawing.11">
                  <p:embed/>
                  <p:pic>
                    <p:nvPicPr>
                      <p:cNvPr id="1049" name="Objec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9950" y="4244428"/>
                        <a:ext cx="271462" cy="430213"/>
                      </a:xfrm>
                      <a:prstGeom prst="rect">
                        <a:avLst/>
                      </a:prstGeom>
                      <a:noFill/>
                      <a:ln>
                        <a:noFill/>
                      </a:ln>
                      <a:effectLst/>
                      <a:extLst/>
                    </p:spPr>
                  </p:pic>
                </p:oleObj>
              </mc:Fallback>
            </mc:AlternateContent>
          </a:graphicData>
        </a:graphic>
      </p:graphicFrame>
      <p:graphicFrame>
        <p:nvGraphicFramePr>
          <p:cNvPr id="105" name="Object 39"/>
          <p:cNvGraphicFramePr>
            <a:graphicFrameLocks noChangeAspect="1"/>
          </p:cNvGraphicFramePr>
          <p:nvPr>
            <p:extLst>
              <p:ext uri="{D42A27DB-BD31-4B8C-83A1-F6EECF244321}">
                <p14:modId xmlns:p14="http://schemas.microsoft.com/office/powerpoint/2010/main" val="779105606"/>
              </p:ext>
            </p:extLst>
          </p:nvPr>
        </p:nvGraphicFramePr>
        <p:xfrm>
          <a:off x="6989962" y="4369841"/>
          <a:ext cx="288925" cy="457200"/>
        </p:xfrm>
        <a:graphic>
          <a:graphicData uri="http://schemas.openxmlformats.org/presentationml/2006/ole">
            <mc:AlternateContent xmlns:mc="http://schemas.openxmlformats.org/markup-compatibility/2006">
              <mc:Choice xmlns:v="urn:schemas-microsoft-com:vml" Requires="v">
                <p:oleObj spid="_x0000_s9570" name="Visio" r:id="rId25" imgW="579120" imgH="915478" progId="Visio.Drawing.11">
                  <p:embed/>
                </p:oleObj>
              </mc:Choice>
              <mc:Fallback>
                <p:oleObj name="Visio" r:id="rId25" imgW="579120" imgH="915478" progId="Visio.Drawing.11">
                  <p:embed/>
                  <p:pic>
                    <p:nvPicPr>
                      <p:cNvPr id="1050" name="Object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9962" y="4369841"/>
                        <a:ext cx="288925" cy="457200"/>
                      </a:xfrm>
                      <a:prstGeom prst="rect">
                        <a:avLst/>
                      </a:prstGeom>
                      <a:noFill/>
                      <a:ln>
                        <a:noFill/>
                      </a:ln>
                      <a:effectLst/>
                      <a:extLst/>
                    </p:spPr>
                  </p:pic>
                </p:oleObj>
              </mc:Fallback>
            </mc:AlternateContent>
          </a:graphicData>
        </a:graphic>
      </p:graphicFrame>
      <p:graphicFrame>
        <p:nvGraphicFramePr>
          <p:cNvPr id="106" name="Object 40"/>
          <p:cNvGraphicFramePr>
            <a:graphicFrameLocks noChangeAspect="1"/>
          </p:cNvGraphicFramePr>
          <p:nvPr>
            <p:extLst>
              <p:ext uri="{D42A27DB-BD31-4B8C-83A1-F6EECF244321}">
                <p14:modId xmlns:p14="http://schemas.microsoft.com/office/powerpoint/2010/main" val="2065519708"/>
              </p:ext>
            </p:extLst>
          </p:nvPr>
        </p:nvGraphicFramePr>
        <p:xfrm>
          <a:off x="7142362" y="4522241"/>
          <a:ext cx="288925" cy="457200"/>
        </p:xfrm>
        <a:graphic>
          <a:graphicData uri="http://schemas.openxmlformats.org/presentationml/2006/ole">
            <mc:AlternateContent xmlns:mc="http://schemas.openxmlformats.org/markup-compatibility/2006">
              <mc:Choice xmlns:v="urn:schemas-microsoft-com:vml" Requires="v">
                <p:oleObj spid="_x0000_s9571" name="Visio" r:id="rId26" imgW="579120" imgH="915478" progId="Visio.Drawing.11">
                  <p:embed/>
                </p:oleObj>
              </mc:Choice>
              <mc:Fallback>
                <p:oleObj name="Visio" r:id="rId26" imgW="579120" imgH="915478" progId="Visio.Drawing.11">
                  <p:embed/>
                  <p:pic>
                    <p:nvPicPr>
                      <p:cNvPr id="1051"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2362" y="4522241"/>
                        <a:ext cx="288925" cy="457200"/>
                      </a:xfrm>
                      <a:prstGeom prst="rect">
                        <a:avLst/>
                      </a:prstGeom>
                      <a:noFill/>
                      <a:ln>
                        <a:noFill/>
                      </a:ln>
                      <a:effectLst/>
                      <a:extLst/>
                    </p:spPr>
                  </p:pic>
                </p:oleObj>
              </mc:Fallback>
            </mc:AlternateContent>
          </a:graphicData>
        </a:graphic>
      </p:graphicFrame>
      <p:graphicFrame>
        <p:nvGraphicFramePr>
          <p:cNvPr id="107" name="Object 41"/>
          <p:cNvGraphicFramePr>
            <a:graphicFrameLocks noChangeAspect="1"/>
          </p:cNvGraphicFramePr>
          <p:nvPr>
            <p:extLst>
              <p:ext uri="{D42A27DB-BD31-4B8C-83A1-F6EECF244321}">
                <p14:modId xmlns:p14="http://schemas.microsoft.com/office/powerpoint/2010/main" val="3036265644"/>
              </p:ext>
            </p:extLst>
          </p:nvPr>
        </p:nvGraphicFramePr>
        <p:xfrm>
          <a:off x="7294762" y="4674641"/>
          <a:ext cx="288925" cy="457200"/>
        </p:xfrm>
        <a:graphic>
          <a:graphicData uri="http://schemas.openxmlformats.org/presentationml/2006/ole">
            <mc:AlternateContent xmlns:mc="http://schemas.openxmlformats.org/markup-compatibility/2006">
              <mc:Choice xmlns:v="urn:schemas-microsoft-com:vml" Requires="v">
                <p:oleObj spid="_x0000_s9572" name="Visio" r:id="rId27" imgW="579120" imgH="915478" progId="Visio.Drawing.11">
                  <p:embed/>
                </p:oleObj>
              </mc:Choice>
              <mc:Fallback>
                <p:oleObj name="Visio" r:id="rId27" imgW="579120" imgH="915478" progId="Visio.Drawing.11">
                  <p:embed/>
                  <p:pic>
                    <p:nvPicPr>
                      <p:cNvPr id="1052"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94762" y="4674641"/>
                        <a:ext cx="288925" cy="457200"/>
                      </a:xfrm>
                      <a:prstGeom prst="rect">
                        <a:avLst/>
                      </a:prstGeom>
                      <a:noFill/>
                      <a:ln>
                        <a:noFill/>
                      </a:ln>
                      <a:effectLst/>
                      <a:extLst/>
                    </p:spPr>
                  </p:pic>
                </p:oleObj>
              </mc:Fallback>
            </mc:AlternateContent>
          </a:graphicData>
        </a:graphic>
      </p:graphicFrame>
      <p:graphicFrame>
        <p:nvGraphicFramePr>
          <p:cNvPr id="108" name="Object 38"/>
          <p:cNvGraphicFramePr>
            <a:graphicFrameLocks noChangeAspect="1"/>
          </p:cNvGraphicFramePr>
          <p:nvPr>
            <p:extLst>
              <p:ext uri="{D42A27DB-BD31-4B8C-83A1-F6EECF244321}">
                <p14:modId xmlns:p14="http://schemas.microsoft.com/office/powerpoint/2010/main" val="248362876"/>
              </p:ext>
            </p:extLst>
          </p:nvPr>
        </p:nvGraphicFramePr>
        <p:xfrm>
          <a:off x="5222950" y="4008824"/>
          <a:ext cx="271462" cy="430213"/>
        </p:xfrm>
        <a:graphic>
          <a:graphicData uri="http://schemas.openxmlformats.org/presentationml/2006/ole">
            <mc:AlternateContent xmlns:mc="http://schemas.openxmlformats.org/markup-compatibility/2006">
              <mc:Choice xmlns:v="urn:schemas-microsoft-com:vml" Requires="v">
                <p:oleObj spid="_x0000_s9573" name="Visio" r:id="rId24" imgW="579120" imgH="915478" progId="Visio.Drawing.11">
                  <p:embed/>
                </p:oleObj>
              </mc:Choice>
              <mc:Fallback>
                <p:oleObj name="Visio" r:id="rId24" imgW="579120" imgH="915478" progId="Visio.Drawing.11">
                  <p:embed/>
                  <p:pic>
                    <p:nvPicPr>
                      <p:cNvPr id="1049" name="Objec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2950" y="4008824"/>
                        <a:ext cx="271462" cy="430213"/>
                      </a:xfrm>
                      <a:prstGeom prst="rect">
                        <a:avLst/>
                      </a:prstGeom>
                      <a:noFill/>
                      <a:ln>
                        <a:noFill/>
                      </a:ln>
                      <a:effectLst/>
                      <a:extLst/>
                    </p:spPr>
                  </p:pic>
                </p:oleObj>
              </mc:Fallback>
            </mc:AlternateContent>
          </a:graphicData>
        </a:graphic>
      </p:graphicFrame>
      <p:graphicFrame>
        <p:nvGraphicFramePr>
          <p:cNvPr id="109" name="Object 39"/>
          <p:cNvGraphicFramePr>
            <a:graphicFrameLocks noChangeAspect="1"/>
          </p:cNvGraphicFramePr>
          <p:nvPr>
            <p:extLst>
              <p:ext uri="{D42A27DB-BD31-4B8C-83A1-F6EECF244321}">
                <p14:modId xmlns:p14="http://schemas.microsoft.com/office/powerpoint/2010/main" val="3103957045"/>
              </p:ext>
            </p:extLst>
          </p:nvPr>
        </p:nvGraphicFramePr>
        <p:xfrm>
          <a:off x="5322962" y="4134237"/>
          <a:ext cx="288925" cy="457200"/>
        </p:xfrm>
        <a:graphic>
          <a:graphicData uri="http://schemas.openxmlformats.org/presentationml/2006/ole">
            <mc:AlternateContent xmlns:mc="http://schemas.openxmlformats.org/markup-compatibility/2006">
              <mc:Choice xmlns:v="urn:schemas-microsoft-com:vml" Requires="v">
                <p:oleObj spid="_x0000_s9574" name="Visio" r:id="rId25" imgW="579120" imgH="915478" progId="Visio.Drawing.11">
                  <p:embed/>
                </p:oleObj>
              </mc:Choice>
              <mc:Fallback>
                <p:oleObj name="Visio" r:id="rId25" imgW="579120" imgH="915478" progId="Visio.Drawing.11">
                  <p:embed/>
                  <p:pic>
                    <p:nvPicPr>
                      <p:cNvPr id="1050" name="Object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22962" y="4134237"/>
                        <a:ext cx="288925" cy="457200"/>
                      </a:xfrm>
                      <a:prstGeom prst="rect">
                        <a:avLst/>
                      </a:prstGeom>
                      <a:noFill/>
                      <a:ln>
                        <a:noFill/>
                      </a:ln>
                      <a:effectLst/>
                      <a:extLst/>
                    </p:spPr>
                  </p:pic>
                </p:oleObj>
              </mc:Fallback>
            </mc:AlternateContent>
          </a:graphicData>
        </a:graphic>
      </p:graphicFrame>
      <p:graphicFrame>
        <p:nvGraphicFramePr>
          <p:cNvPr id="110" name="Object 40"/>
          <p:cNvGraphicFramePr>
            <a:graphicFrameLocks noChangeAspect="1"/>
          </p:cNvGraphicFramePr>
          <p:nvPr>
            <p:extLst>
              <p:ext uri="{D42A27DB-BD31-4B8C-83A1-F6EECF244321}">
                <p14:modId xmlns:p14="http://schemas.microsoft.com/office/powerpoint/2010/main" val="3128796922"/>
              </p:ext>
            </p:extLst>
          </p:nvPr>
        </p:nvGraphicFramePr>
        <p:xfrm>
          <a:off x="5475362" y="4286637"/>
          <a:ext cx="288925" cy="457200"/>
        </p:xfrm>
        <a:graphic>
          <a:graphicData uri="http://schemas.openxmlformats.org/presentationml/2006/ole">
            <mc:AlternateContent xmlns:mc="http://schemas.openxmlformats.org/markup-compatibility/2006">
              <mc:Choice xmlns:v="urn:schemas-microsoft-com:vml" Requires="v">
                <p:oleObj spid="_x0000_s9575" name="Visio" r:id="rId26" imgW="579120" imgH="915478" progId="Visio.Drawing.11">
                  <p:embed/>
                </p:oleObj>
              </mc:Choice>
              <mc:Fallback>
                <p:oleObj name="Visio" r:id="rId26" imgW="579120" imgH="915478" progId="Visio.Drawing.11">
                  <p:embed/>
                  <p:pic>
                    <p:nvPicPr>
                      <p:cNvPr id="1051"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75362" y="4286637"/>
                        <a:ext cx="288925" cy="457200"/>
                      </a:xfrm>
                      <a:prstGeom prst="rect">
                        <a:avLst/>
                      </a:prstGeom>
                      <a:noFill/>
                      <a:ln>
                        <a:noFill/>
                      </a:ln>
                      <a:effectLst/>
                      <a:extLst/>
                    </p:spPr>
                  </p:pic>
                </p:oleObj>
              </mc:Fallback>
            </mc:AlternateContent>
          </a:graphicData>
        </a:graphic>
      </p:graphicFrame>
      <p:graphicFrame>
        <p:nvGraphicFramePr>
          <p:cNvPr id="111" name="Object 41"/>
          <p:cNvGraphicFramePr>
            <a:graphicFrameLocks noChangeAspect="1"/>
          </p:cNvGraphicFramePr>
          <p:nvPr>
            <p:extLst>
              <p:ext uri="{D42A27DB-BD31-4B8C-83A1-F6EECF244321}">
                <p14:modId xmlns:p14="http://schemas.microsoft.com/office/powerpoint/2010/main" val="3036890989"/>
              </p:ext>
            </p:extLst>
          </p:nvPr>
        </p:nvGraphicFramePr>
        <p:xfrm>
          <a:off x="5627762" y="4439037"/>
          <a:ext cx="288925" cy="457200"/>
        </p:xfrm>
        <a:graphic>
          <a:graphicData uri="http://schemas.openxmlformats.org/presentationml/2006/ole">
            <mc:AlternateContent xmlns:mc="http://schemas.openxmlformats.org/markup-compatibility/2006">
              <mc:Choice xmlns:v="urn:schemas-microsoft-com:vml" Requires="v">
                <p:oleObj spid="_x0000_s9576" name="Visio" r:id="rId27" imgW="579120" imgH="915478" progId="Visio.Drawing.11">
                  <p:embed/>
                </p:oleObj>
              </mc:Choice>
              <mc:Fallback>
                <p:oleObj name="Visio" r:id="rId27" imgW="579120" imgH="915478" progId="Visio.Drawing.11">
                  <p:embed/>
                  <p:pic>
                    <p:nvPicPr>
                      <p:cNvPr id="1052"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27762" y="4439037"/>
                        <a:ext cx="288925" cy="457200"/>
                      </a:xfrm>
                      <a:prstGeom prst="rect">
                        <a:avLst/>
                      </a:prstGeom>
                      <a:noFill/>
                      <a:ln>
                        <a:noFill/>
                      </a:ln>
                      <a:effectLst/>
                      <a:extLst/>
                    </p:spPr>
                  </p:pic>
                </p:oleObj>
              </mc:Fallback>
            </mc:AlternateContent>
          </a:graphicData>
        </a:graphic>
      </p:graphicFrame>
      <p:graphicFrame>
        <p:nvGraphicFramePr>
          <p:cNvPr id="112" name="Object 33"/>
          <p:cNvGraphicFramePr>
            <a:graphicFrameLocks noChangeAspect="1"/>
          </p:cNvGraphicFramePr>
          <p:nvPr>
            <p:extLst>
              <p:ext uri="{D42A27DB-BD31-4B8C-83A1-F6EECF244321}">
                <p14:modId xmlns:p14="http://schemas.microsoft.com/office/powerpoint/2010/main" val="4272310319"/>
              </p:ext>
            </p:extLst>
          </p:nvPr>
        </p:nvGraphicFramePr>
        <p:xfrm>
          <a:off x="5045609" y="4430104"/>
          <a:ext cx="428090" cy="370756"/>
        </p:xfrm>
        <a:graphic>
          <a:graphicData uri="http://schemas.openxmlformats.org/presentationml/2006/ole">
            <mc:AlternateContent xmlns:mc="http://schemas.openxmlformats.org/markup-compatibility/2006">
              <mc:Choice xmlns:v="urn:schemas-microsoft-com:vml" Requires="v">
                <p:oleObj spid="_x0000_s9577" name="Visio" r:id="rId20" imgW="767737" imgH="666391" progId="Visio.Drawing.11">
                  <p:embed/>
                </p:oleObj>
              </mc:Choice>
              <mc:Fallback>
                <p:oleObj name="Visio" r:id="rId20" imgW="767737" imgH="666391" progId="Visio.Drawing.11">
                  <p:embed/>
                  <p:pic>
                    <p:nvPicPr>
                      <p:cNvPr id="1047" name="Object 33"/>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045609" y="4430104"/>
                        <a:ext cx="428090" cy="370756"/>
                      </a:xfrm>
                      <a:prstGeom prst="rect">
                        <a:avLst/>
                      </a:prstGeom>
                      <a:noFill/>
                      <a:ln>
                        <a:noFill/>
                      </a:ln>
                      <a:effectLst/>
                      <a:extLst/>
                    </p:spPr>
                  </p:pic>
                </p:oleObj>
              </mc:Fallback>
            </mc:AlternateContent>
          </a:graphicData>
        </a:graphic>
      </p:graphicFrame>
      <p:graphicFrame>
        <p:nvGraphicFramePr>
          <p:cNvPr id="113" name="Object 33"/>
          <p:cNvGraphicFramePr>
            <a:graphicFrameLocks noChangeAspect="1"/>
          </p:cNvGraphicFramePr>
          <p:nvPr>
            <p:extLst>
              <p:ext uri="{D42A27DB-BD31-4B8C-83A1-F6EECF244321}">
                <p14:modId xmlns:p14="http://schemas.microsoft.com/office/powerpoint/2010/main" val="2596646706"/>
              </p:ext>
            </p:extLst>
          </p:nvPr>
        </p:nvGraphicFramePr>
        <p:xfrm>
          <a:off x="6762830" y="4718774"/>
          <a:ext cx="438300" cy="379598"/>
        </p:xfrm>
        <a:graphic>
          <a:graphicData uri="http://schemas.openxmlformats.org/presentationml/2006/ole">
            <mc:AlternateContent xmlns:mc="http://schemas.openxmlformats.org/markup-compatibility/2006">
              <mc:Choice xmlns:v="urn:schemas-microsoft-com:vml" Requires="v">
                <p:oleObj spid="_x0000_s9578" name="Visio" r:id="rId20" imgW="767737" imgH="666391" progId="Visio.Drawing.11">
                  <p:embed/>
                </p:oleObj>
              </mc:Choice>
              <mc:Fallback>
                <p:oleObj name="Visio" r:id="rId20" imgW="767737" imgH="666391" progId="Visio.Drawing.11">
                  <p:embed/>
                  <p:pic>
                    <p:nvPicPr>
                      <p:cNvPr id="1047" name="Object 33"/>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762830" y="4718774"/>
                        <a:ext cx="438300" cy="379598"/>
                      </a:xfrm>
                      <a:prstGeom prst="rect">
                        <a:avLst/>
                      </a:prstGeom>
                      <a:noFill/>
                      <a:ln>
                        <a:noFill/>
                      </a:ln>
                      <a:effectLst/>
                      <a:extLst/>
                    </p:spPr>
                  </p:pic>
                </p:oleObj>
              </mc:Fallback>
            </mc:AlternateContent>
          </a:graphicData>
        </a:graphic>
      </p:graphicFrame>
      <p:sp>
        <p:nvSpPr>
          <p:cNvPr id="114" name="Text Box 46"/>
          <p:cNvSpPr txBox="1">
            <a:spLocks noChangeArrowheads="1"/>
          </p:cNvSpPr>
          <p:nvPr/>
        </p:nvSpPr>
        <p:spPr bwMode="auto">
          <a:xfrm>
            <a:off x="4877262" y="4829175"/>
            <a:ext cx="159067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dirty="0" smtClean="0"/>
              <a:t>Outgoing </a:t>
            </a:r>
            <a:r>
              <a:rPr lang="en-US" altLang="en-US" sz="1000" dirty="0"/>
              <a:t>mailers</a:t>
            </a:r>
          </a:p>
          <a:p>
            <a:pPr eaLnBrk="1" hangingPunct="1"/>
            <a:r>
              <a:rPr lang="en-US" altLang="en-US" sz="1000" dirty="0"/>
              <a:t>outgoing-exchange.mit.edu</a:t>
            </a:r>
          </a:p>
          <a:p>
            <a:pPr eaLnBrk="1" hangingPunct="1"/>
            <a:r>
              <a:rPr lang="en-US" altLang="en-US" sz="1000" dirty="0"/>
              <a:t>Load balanced </a:t>
            </a:r>
          </a:p>
        </p:txBody>
      </p:sp>
      <p:sp>
        <p:nvSpPr>
          <p:cNvPr id="115" name="Line 95"/>
          <p:cNvSpPr>
            <a:spLocks noChangeShapeType="1"/>
          </p:cNvSpPr>
          <p:nvPr/>
        </p:nvSpPr>
        <p:spPr bwMode="auto">
          <a:xfrm flipV="1">
            <a:off x="5686426" y="3833812"/>
            <a:ext cx="35092" cy="438015"/>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6" name="Line 95"/>
          <p:cNvSpPr>
            <a:spLocks noChangeShapeType="1"/>
          </p:cNvSpPr>
          <p:nvPr/>
        </p:nvSpPr>
        <p:spPr bwMode="auto">
          <a:xfrm>
            <a:off x="5949950" y="4718102"/>
            <a:ext cx="828600" cy="137859"/>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7" name="Text Box 60"/>
          <p:cNvSpPr txBox="1">
            <a:spLocks noChangeArrowheads="1"/>
          </p:cNvSpPr>
          <p:nvPr/>
        </p:nvSpPr>
        <p:spPr bwMode="auto">
          <a:xfrm>
            <a:off x="6492875" y="5025031"/>
            <a:ext cx="187423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dirty="0"/>
              <a:t>exchange-forwarding.mit.edu</a:t>
            </a:r>
          </a:p>
          <a:p>
            <a:pPr eaLnBrk="1" hangingPunct="1"/>
            <a:r>
              <a:rPr lang="en-US" altLang="en-US" sz="1000" dirty="0"/>
              <a:t>s</a:t>
            </a:r>
            <a:r>
              <a:rPr lang="en-US" altLang="en-US" sz="1000" dirty="0" smtClean="0"/>
              <a:t>plit/forwarded </a:t>
            </a:r>
            <a:r>
              <a:rPr lang="en-US" altLang="en-US" sz="1000" dirty="0"/>
              <a:t>for internal users</a:t>
            </a:r>
          </a:p>
        </p:txBody>
      </p:sp>
      <p:sp>
        <p:nvSpPr>
          <p:cNvPr id="119" name="Line 15"/>
          <p:cNvSpPr>
            <a:spLocks noChangeShapeType="1"/>
          </p:cNvSpPr>
          <p:nvPr/>
        </p:nvSpPr>
        <p:spPr bwMode="auto">
          <a:xfrm>
            <a:off x="3733799" y="3190844"/>
            <a:ext cx="1676400" cy="484606"/>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20" name="Object 33"/>
          <p:cNvGraphicFramePr>
            <a:graphicFrameLocks noChangeAspect="1"/>
          </p:cNvGraphicFramePr>
          <p:nvPr>
            <p:extLst>
              <p:ext uri="{D42A27DB-BD31-4B8C-83A1-F6EECF244321}">
                <p14:modId xmlns:p14="http://schemas.microsoft.com/office/powerpoint/2010/main" val="2110791131"/>
              </p:ext>
            </p:extLst>
          </p:nvPr>
        </p:nvGraphicFramePr>
        <p:xfrm>
          <a:off x="5364453" y="2456126"/>
          <a:ext cx="426747" cy="369593"/>
        </p:xfrm>
        <a:graphic>
          <a:graphicData uri="http://schemas.openxmlformats.org/presentationml/2006/ole">
            <mc:AlternateContent xmlns:mc="http://schemas.openxmlformats.org/markup-compatibility/2006">
              <mc:Choice xmlns:v="urn:schemas-microsoft-com:vml" Requires="v">
                <p:oleObj spid="_x0000_s9579" name="Visio" r:id="rId20" imgW="767737" imgH="666391" progId="Visio.Drawing.11">
                  <p:embed/>
                </p:oleObj>
              </mc:Choice>
              <mc:Fallback>
                <p:oleObj name="Visio" r:id="rId20" imgW="767737" imgH="666391" progId="Visio.Drawing.11">
                  <p:embed/>
                  <p:pic>
                    <p:nvPicPr>
                      <p:cNvPr id="1047" name="Object 33"/>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364453" y="2456126"/>
                        <a:ext cx="426747" cy="369593"/>
                      </a:xfrm>
                      <a:prstGeom prst="rect">
                        <a:avLst/>
                      </a:prstGeom>
                      <a:noFill/>
                      <a:ln>
                        <a:noFill/>
                      </a:ln>
                      <a:effectLst/>
                      <a:extLst/>
                    </p:spPr>
                  </p:pic>
                </p:oleObj>
              </mc:Fallback>
            </mc:AlternateContent>
          </a:graphicData>
        </a:graphic>
      </p:graphicFrame>
      <p:sp>
        <p:nvSpPr>
          <p:cNvPr id="121" name="Text Box 60"/>
          <p:cNvSpPr txBox="1">
            <a:spLocks noChangeArrowheads="1"/>
          </p:cNvSpPr>
          <p:nvPr/>
        </p:nvSpPr>
        <p:spPr bwMode="auto">
          <a:xfrm>
            <a:off x="272256" y="2337709"/>
            <a:ext cx="86433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inbound </a:t>
            </a:r>
            <a:r>
              <a:rPr lang="en-US" altLang="en-US" sz="1000" dirty="0">
                <a:latin typeface="Times New Roman" panose="02020603050405020304" pitchFamily="18" charset="0"/>
              </a:rPr>
              <a:t>mail</a:t>
            </a:r>
          </a:p>
        </p:txBody>
      </p:sp>
      <p:graphicFrame>
        <p:nvGraphicFramePr>
          <p:cNvPr id="122" name="Object 42"/>
          <p:cNvGraphicFramePr>
            <a:graphicFrameLocks noChangeAspect="1"/>
          </p:cNvGraphicFramePr>
          <p:nvPr>
            <p:extLst>
              <p:ext uri="{D42A27DB-BD31-4B8C-83A1-F6EECF244321}">
                <p14:modId xmlns:p14="http://schemas.microsoft.com/office/powerpoint/2010/main" val="2607246974"/>
              </p:ext>
            </p:extLst>
          </p:nvPr>
        </p:nvGraphicFramePr>
        <p:xfrm>
          <a:off x="2594013" y="4930659"/>
          <a:ext cx="271462" cy="430213"/>
        </p:xfrm>
        <a:graphic>
          <a:graphicData uri="http://schemas.openxmlformats.org/presentationml/2006/ole">
            <mc:AlternateContent xmlns:mc="http://schemas.openxmlformats.org/markup-compatibility/2006">
              <mc:Choice xmlns:v="urn:schemas-microsoft-com:vml" Requires="v">
                <p:oleObj spid="_x0000_s9580" name="Visio" r:id="rId28" imgW="579120" imgH="915478" progId="Visio.Drawing.11">
                  <p:embed/>
                </p:oleObj>
              </mc:Choice>
              <mc:Fallback>
                <p:oleObj name="Visio" r:id="rId28" imgW="579120" imgH="915478" progId="Visio.Drawing.11">
                  <p:embed/>
                  <p:pic>
                    <p:nvPicPr>
                      <p:cNvPr id="1053" name="Object 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4013" y="4930659"/>
                        <a:ext cx="271462" cy="430213"/>
                      </a:xfrm>
                      <a:prstGeom prst="rect">
                        <a:avLst/>
                      </a:prstGeom>
                      <a:noFill/>
                      <a:ln>
                        <a:noFill/>
                      </a:ln>
                      <a:effectLst/>
                      <a:extLst/>
                    </p:spPr>
                  </p:pic>
                </p:oleObj>
              </mc:Fallback>
            </mc:AlternateContent>
          </a:graphicData>
        </a:graphic>
      </p:graphicFrame>
      <p:graphicFrame>
        <p:nvGraphicFramePr>
          <p:cNvPr id="123" name="Object 43"/>
          <p:cNvGraphicFramePr>
            <a:graphicFrameLocks noChangeAspect="1"/>
          </p:cNvGraphicFramePr>
          <p:nvPr>
            <p:extLst>
              <p:ext uri="{D42A27DB-BD31-4B8C-83A1-F6EECF244321}">
                <p14:modId xmlns:p14="http://schemas.microsoft.com/office/powerpoint/2010/main" val="3339331465"/>
              </p:ext>
            </p:extLst>
          </p:nvPr>
        </p:nvGraphicFramePr>
        <p:xfrm>
          <a:off x="2694025" y="5056072"/>
          <a:ext cx="288925" cy="457200"/>
        </p:xfrm>
        <a:graphic>
          <a:graphicData uri="http://schemas.openxmlformats.org/presentationml/2006/ole">
            <mc:AlternateContent xmlns:mc="http://schemas.openxmlformats.org/markup-compatibility/2006">
              <mc:Choice xmlns:v="urn:schemas-microsoft-com:vml" Requires="v">
                <p:oleObj spid="_x0000_s9581" name="Visio" r:id="rId29" imgW="579120" imgH="915478" progId="Visio.Drawing.11">
                  <p:embed/>
                </p:oleObj>
              </mc:Choice>
              <mc:Fallback>
                <p:oleObj name="Visio" r:id="rId29" imgW="579120" imgH="915478" progId="Visio.Drawing.11">
                  <p:embed/>
                  <p:pic>
                    <p:nvPicPr>
                      <p:cNvPr id="1054" name="Object 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4025" y="5056072"/>
                        <a:ext cx="288925" cy="457200"/>
                      </a:xfrm>
                      <a:prstGeom prst="rect">
                        <a:avLst/>
                      </a:prstGeom>
                      <a:noFill/>
                      <a:ln>
                        <a:noFill/>
                      </a:ln>
                      <a:effectLst/>
                      <a:extLst/>
                    </p:spPr>
                  </p:pic>
                </p:oleObj>
              </mc:Fallback>
            </mc:AlternateContent>
          </a:graphicData>
        </a:graphic>
      </p:graphicFrame>
      <p:graphicFrame>
        <p:nvGraphicFramePr>
          <p:cNvPr id="124" name="Object 44"/>
          <p:cNvGraphicFramePr>
            <a:graphicFrameLocks noChangeAspect="1"/>
          </p:cNvGraphicFramePr>
          <p:nvPr>
            <p:extLst>
              <p:ext uri="{D42A27DB-BD31-4B8C-83A1-F6EECF244321}">
                <p14:modId xmlns:p14="http://schemas.microsoft.com/office/powerpoint/2010/main" val="2990769538"/>
              </p:ext>
            </p:extLst>
          </p:nvPr>
        </p:nvGraphicFramePr>
        <p:xfrm>
          <a:off x="2846425" y="5208472"/>
          <a:ext cx="288925" cy="457200"/>
        </p:xfrm>
        <a:graphic>
          <a:graphicData uri="http://schemas.openxmlformats.org/presentationml/2006/ole">
            <mc:AlternateContent xmlns:mc="http://schemas.openxmlformats.org/markup-compatibility/2006">
              <mc:Choice xmlns:v="urn:schemas-microsoft-com:vml" Requires="v">
                <p:oleObj spid="_x0000_s9582" name="Visio" r:id="rId30" imgW="579120" imgH="915478" progId="Visio.Drawing.11">
                  <p:embed/>
                </p:oleObj>
              </mc:Choice>
              <mc:Fallback>
                <p:oleObj name="Visio" r:id="rId30" imgW="579120" imgH="915478" progId="Visio.Drawing.11">
                  <p:embed/>
                  <p:pic>
                    <p:nvPicPr>
                      <p:cNvPr id="1055" name="Object 4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6425" y="5208472"/>
                        <a:ext cx="288925" cy="457200"/>
                      </a:xfrm>
                      <a:prstGeom prst="rect">
                        <a:avLst/>
                      </a:prstGeom>
                      <a:noFill/>
                      <a:ln>
                        <a:noFill/>
                      </a:ln>
                      <a:effectLst/>
                      <a:extLst/>
                    </p:spPr>
                  </p:pic>
                </p:oleObj>
              </mc:Fallback>
            </mc:AlternateContent>
          </a:graphicData>
        </a:graphic>
      </p:graphicFrame>
      <p:graphicFrame>
        <p:nvGraphicFramePr>
          <p:cNvPr id="125" name="Object 45"/>
          <p:cNvGraphicFramePr>
            <a:graphicFrameLocks noChangeAspect="1"/>
          </p:cNvGraphicFramePr>
          <p:nvPr>
            <p:extLst>
              <p:ext uri="{D42A27DB-BD31-4B8C-83A1-F6EECF244321}">
                <p14:modId xmlns:p14="http://schemas.microsoft.com/office/powerpoint/2010/main" val="3261188189"/>
              </p:ext>
            </p:extLst>
          </p:nvPr>
        </p:nvGraphicFramePr>
        <p:xfrm>
          <a:off x="2998825" y="5360872"/>
          <a:ext cx="288925" cy="457200"/>
        </p:xfrm>
        <a:graphic>
          <a:graphicData uri="http://schemas.openxmlformats.org/presentationml/2006/ole">
            <mc:AlternateContent xmlns:mc="http://schemas.openxmlformats.org/markup-compatibility/2006">
              <mc:Choice xmlns:v="urn:schemas-microsoft-com:vml" Requires="v">
                <p:oleObj spid="_x0000_s9583" name="Visio" r:id="rId31" imgW="579120" imgH="915478" progId="Visio.Drawing.11">
                  <p:embed/>
                </p:oleObj>
              </mc:Choice>
              <mc:Fallback>
                <p:oleObj name="Visio" r:id="rId31" imgW="579120" imgH="915478" progId="Visio.Drawing.11">
                  <p:embed/>
                  <p:pic>
                    <p:nvPicPr>
                      <p:cNvPr id="1056" name="Object 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8825" y="5360872"/>
                        <a:ext cx="288925" cy="457200"/>
                      </a:xfrm>
                      <a:prstGeom prst="rect">
                        <a:avLst/>
                      </a:prstGeom>
                      <a:noFill/>
                      <a:ln>
                        <a:noFill/>
                      </a:ln>
                      <a:effectLst/>
                      <a:extLst/>
                    </p:spPr>
                  </p:pic>
                </p:oleObj>
              </mc:Fallback>
            </mc:AlternateContent>
          </a:graphicData>
        </a:graphic>
      </p:graphicFrame>
      <p:graphicFrame>
        <p:nvGraphicFramePr>
          <p:cNvPr id="126" name="Object 45"/>
          <p:cNvGraphicFramePr>
            <a:graphicFrameLocks noChangeAspect="1"/>
          </p:cNvGraphicFramePr>
          <p:nvPr>
            <p:extLst>
              <p:ext uri="{D42A27DB-BD31-4B8C-83A1-F6EECF244321}">
                <p14:modId xmlns:p14="http://schemas.microsoft.com/office/powerpoint/2010/main" val="2126046290"/>
              </p:ext>
            </p:extLst>
          </p:nvPr>
        </p:nvGraphicFramePr>
        <p:xfrm>
          <a:off x="3860838" y="5494150"/>
          <a:ext cx="288925" cy="457200"/>
        </p:xfrm>
        <a:graphic>
          <a:graphicData uri="http://schemas.openxmlformats.org/presentationml/2006/ole">
            <mc:AlternateContent xmlns:mc="http://schemas.openxmlformats.org/markup-compatibility/2006">
              <mc:Choice xmlns:v="urn:schemas-microsoft-com:vml" Requires="v">
                <p:oleObj spid="_x0000_s9584" name="Visio" r:id="rId31" imgW="579120" imgH="915478" progId="Visio.Drawing.11">
                  <p:embed/>
                </p:oleObj>
              </mc:Choice>
              <mc:Fallback>
                <p:oleObj name="Visio" r:id="rId31" imgW="579120" imgH="915478" progId="Visio.Drawing.11">
                  <p:embed/>
                  <p:pic>
                    <p:nvPicPr>
                      <p:cNvPr id="125" name="Object 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0838" y="549415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7" name="Object 45"/>
          <p:cNvGraphicFramePr>
            <a:graphicFrameLocks noChangeAspect="1"/>
          </p:cNvGraphicFramePr>
          <p:nvPr>
            <p:extLst>
              <p:ext uri="{D42A27DB-BD31-4B8C-83A1-F6EECF244321}">
                <p14:modId xmlns:p14="http://schemas.microsoft.com/office/powerpoint/2010/main" val="3804468998"/>
              </p:ext>
            </p:extLst>
          </p:nvPr>
        </p:nvGraphicFramePr>
        <p:xfrm>
          <a:off x="3761320" y="4671101"/>
          <a:ext cx="288925" cy="457200"/>
        </p:xfrm>
        <a:graphic>
          <a:graphicData uri="http://schemas.openxmlformats.org/presentationml/2006/ole">
            <mc:AlternateContent xmlns:mc="http://schemas.openxmlformats.org/markup-compatibility/2006">
              <mc:Choice xmlns:v="urn:schemas-microsoft-com:vml" Requires="v">
                <p:oleObj spid="_x0000_s9585" name="Visio" r:id="rId31" imgW="579120" imgH="915478" progId="Visio.Drawing.11">
                  <p:embed/>
                </p:oleObj>
              </mc:Choice>
              <mc:Fallback>
                <p:oleObj name="Visio" r:id="rId31" imgW="579120" imgH="915478" progId="Visio.Drawing.11">
                  <p:embed/>
                  <p:pic>
                    <p:nvPicPr>
                      <p:cNvPr id="125" name="Object 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1320" y="4671101"/>
                        <a:ext cx="288925" cy="457200"/>
                      </a:xfrm>
                      <a:prstGeom prst="rect">
                        <a:avLst/>
                      </a:prstGeom>
                      <a:noFill/>
                      <a:ln>
                        <a:noFill/>
                      </a:ln>
                      <a:effectLst/>
                      <a:extLst/>
                    </p:spPr>
                  </p:pic>
                </p:oleObj>
              </mc:Fallback>
            </mc:AlternateContent>
          </a:graphicData>
        </a:graphic>
      </p:graphicFrame>
      <p:graphicFrame>
        <p:nvGraphicFramePr>
          <p:cNvPr id="128" name="Object 45"/>
          <p:cNvGraphicFramePr>
            <a:graphicFrameLocks noChangeAspect="1"/>
          </p:cNvGraphicFramePr>
          <p:nvPr>
            <p:extLst>
              <p:ext uri="{D42A27DB-BD31-4B8C-83A1-F6EECF244321}">
                <p14:modId xmlns:p14="http://schemas.microsoft.com/office/powerpoint/2010/main" val="2814113545"/>
              </p:ext>
            </p:extLst>
          </p:nvPr>
        </p:nvGraphicFramePr>
        <p:xfrm>
          <a:off x="3913720" y="4799103"/>
          <a:ext cx="288925" cy="457200"/>
        </p:xfrm>
        <a:graphic>
          <a:graphicData uri="http://schemas.openxmlformats.org/presentationml/2006/ole">
            <mc:AlternateContent xmlns:mc="http://schemas.openxmlformats.org/markup-compatibility/2006">
              <mc:Choice xmlns:v="urn:schemas-microsoft-com:vml" Requires="v">
                <p:oleObj spid="_x0000_s9586" name="Visio" r:id="rId31" imgW="579120" imgH="915478" progId="Visio.Drawing.11">
                  <p:embed/>
                </p:oleObj>
              </mc:Choice>
              <mc:Fallback>
                <p:oleObj name="Visio" r:id="rId31" imgW="579120" imgH="915478" progId="Visio.Drawing.11">
                  <p:embed/>
                  <p:pic>
                    <p:nvPicPr>
                      <p:cNvPr id="125" name="Object 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13720" y="4799103"/>
                        <a:ext cx="288925" cy="457200"/>
                      </a:xfrm>
                      <a:prstGeom prst="rect">
                        <a:avLst/>
                      </a:prstGeom>
                      <a:noFill/>
                      <a:ln>
                        <a:noFill/>
                      </a:ln>
                      <a:effectLst/>
                      <a:extLst/>
                    </p:spPr>
                  </p:pic>
                </p:oleObj>
              </mc:Fallback>
            </mc:AlternateContent>
          </a:graphicData>
        </a:graphic>
      </p:graphicFrame>
      <p:sp>
        <p:nvSpPr>
          <p:cNvPr id="129" name="Text Box 81"/>
          <p:cNvSpPr txBox="1">
            <a:spLocks noChangeArrowheads="1"/>
          </p:cNvSpPr>
          <p:nvPr/>
        </p:nvSpPr>
        <p:spPr bwMode="auto">
          <a:xfrm>
            <a:off x="3751073" y="5836285"/>
            <a:ext cx="49885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Moira</a:t>
            </a:r>
            <a:endParaRPr lang="en-US" altLang="en-US" sz="1000" dirty="0">
              <a:latin typeface="Times New Roman" panose="02020603050405020304" pitchFamily="18" charset="0"/>
            </a:endParaRPr>
          </a:p>
        </p:txBody>
      </p:sp>
      <p:sp>
        <p:nvSpPr>
          <p:cNvPr id="130" name="Text Box 81"/>
          <p:cNvSpPr txBox="1">
            <a:spLocks noChangeArrowheads="1"/>
          </p:cNvSpPr>
          <p:nvPr/>
        </p:nvSpPr>
        <p:spPr bwMode="auto">
          <a:xfrm>
            <a:off x="3573241" y="5150714"/>
            <a:ext cx="8258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ldap.mit.edu</a:t>
            </a:r>
            <a:endParaRPr lang="en-US" altLang="en-US" sz="1000" dirty="0">
              <a:latin typeface="Times New Roman" panose="02020603050405020304" pitchFamily="18" charset="0"/>
            </a:endParaRPr>
          </a:p>
        </p:txBody>
      </p:sp>
      <p:sp>
        <p:nvSpPr>
          <p:cNvPr id="131" name="Text Box 81"/>
          <p:cNvSpPr txBox="1">
            <a:spLocks noChangeArrowheads="1"/>
          </p:cNvSpPr>
          <p:nvPr/>
        </p:nvSpPr>
        <p:spPr bwMode="auto">
          <a:xfrm>
            <a:off x="2460979" y="5699125"/>
            <a:ext cx="105349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Active Directory</a:t>
            </a:r>
            <a:endParaRPr lang="en-US" altLang="en-US" sz="1000" dirty="0">
              <a:latin typeface="Times New Roman" panose="02020603050405020304" pitchFamily="18" charset="0"/>
            </a:endParaRPr>
          </a:p>
        </p:txBody>
      </p:sp>
      <p:sp>
        <p:nvSpPr>
          <p:cNvPr id="132" name="Line 32"/>
          <p:cNvSpPr>
            <a:spLocks noChangeShapeType="1"/>
          </p:cNvSpPr>
          <p:nvPr/>
        </p:nvSpPr>
        <p:spPr bwMode="auto">
          <a:xfrm flipH="1">
            <a:off x="3142518" y="5101178"/>
            <a:ext cx="763589" cy="20022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33" name="Line 32"/>
          <p:cNvSpPr>
            <a:spLocks noChangeShapeType="1"/>
          </p:cNvSpPr>
          <p:nvPr/>
        </p:nvSpPr>
        <p:spPr bwMode="auto">
          <a:xfrm flipH="1" flipV="1">
            <a:off x="3160288" y="5334721"/>
            <a:ext cx="681487" cy="279134"/>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35" name="Line 58"/>
          <p:cNvSpPr>
            <a:spLocks noChangeShapeType="1"/>
          </p:cNvSpPr>
          <p:nvPr/>
        </p:nvSpPr>
        <p:spPr bwMode="auto">
          <a:xfrm flipV="1">
            <a:off x="1177924" y="5453798"/>
            <a:ext cx="1584299" cy="376039"/>
          </a:xfrm>
          <a:prstGeom prst="line">
            <a:avLst/>
          </a:prstGeom>
          <a:noFill/>
          <a:ln w="12700">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Tree>
    <p:extLst>
      <p:ext uri="{BB962C8B-B14F-4D97-AF65-F5344CB8AC3E}">
        <p14:creationId xmlns:p14="http://schemas.microsoft.com/office/powerpoint/2010/main" val="1492950913"/>
      </p:ext>
    </p:extLst>
  </p:cSld>
  <p:clrMapOvr>
    <a:masterClrMapping/>
  </p:clrMapOvr>
  <p:transition>
    <p:pull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Exchange Email facts</a:t>
            </a:r>
            <a:endParaRPr lang="en-US" sz="2800" dirty="0"/>
          </a:p>
        </p:txBody>
      </p:sp>
      <p:sp>
        <p:nvSpPr>
          <p:cNvPr id="3" name="Content Placeholder 2"/>
          <p:cNvSpPr>
            <a:spLocks noGrp="1"/>
          </p:cNvSpPr>
          <p:nvPr>
            <p:ph idx="1"/>
          </p:nvPr>
        </p:nvSpPr>
        <p:spPr>
          <a:xfrm>
            <a:off x="425400" y="2057400"/>
            <a:ext cx="8229600" cy="4419600"/>
          </a:xfrm>
        </p:spPr>
        <p:txBody>
          <a:bodyPr/>
          <a:lstStyle/>
          <a:p>
            <a:pPr algn="just"/>
            <a:r>
              <a:rPr lang="en-US" sz="1800" dirty="0" smtClean="0">
                <a:latin typeface="Times New Roman" panose="02020603050405020304" pitchFamily="18" charset="0"/>
                <a:cs typeface="Times New Roman" panose="02020603050405020304" pitchFamily="18" charset="0"/>
              </a:rPr>
              <a:t>MIT has been running Exchange email since 2008</a:t>
            </a:r>
          </a:p>
          <a:p>
            <a:pPr algn="just"/>
            <a:endParaRPr lang="en-US" sz="1800" dirty="0" smtClean="0">
              <a:latin typeface="Times New Roman" panose="02020603050405020304" pitchFamily="18" charset="0"/>
              <a:cs typeface="Times New Roman" panose="02020603050405020304" pitchFamily="18" charset="0"/>
            </a:endParaRPr>
          </a:p>
          <a:p>
            <a:pPr algn="just"/>
            <a:r>
              <a:rPr lang="en-US" sz="1800" dirty="0" smtClean="0">
                <a:latin typeface="Times New Roman" panose="02020603050405020304" pitchFamily="18" charset="0"/>
                <a:cs typeface="Times New Roman" panose="02020603050405020304" pitchFamily="18" charset="0"/>
              </a:rPr>
              <a:t>55,000+ mailboxes, ~ 120 TB of storage</a:t>
            </a:r>
            <a:endParaRPr lang="en-US" sz="1800" dirty="0" smtClean="0"/>
          </a:p>
          <a:p>
            <a:pPr algn="just"/>
            <a:endParaRPr lang="en-US" sz="1800" dirty="0" smtClean="0">
              <a:latin typeface="Times New Roman" panose="02020603050405020304" pitchFamily="18" charset="0"/>
              <a:cs typeface="Times New Roman" panose="02020603050405020304" pitchFamily="18" charset="0"/>
            </a:endParaRPr>
          </a:p>
          <a:p>
            <a:pPr algn="just"/>
            <a:r>
              <a:rPr lang="en-US" sz="1800" dirty="0" smtClean="0">
                <a:latin typeface="Times New Roman" panose="02020603050405020304" pitchFamily="18" charset="0"/>
                <a:cs typeface="Times New Roman" panose="02020603050405020304" pitchFamily="18" charset="0"/>
              </a:rPr>
              <a:t>Data is replicated between two Datacenters</a:t>
            </a:r>
          </a:p>
          <a:p>
            <a:pPr algn="just"/>
            <a:endParaRPr lang="en-US" sz="1800" dirty="0" smtClean="0">
              <a:latin typeface="Times New Roman" panose="02020603050405020304" pitchFamily="18" charset="0"/>
              <a:cs typeface="Times New Roman" panose="02020603050405020304" pitchFamily="18" charset="0"/>
            </a:endParaRPr>
          </a:p>
          <a:p>
            <a:pPr algn="just"/>
            <a:r>
              <a:rPr lang="en-US" sz="1800" dirty="0" smtClean="0">
                <a:latin typeface="Times New Roman" panose="02020603050405020304" pitchFamily="18" charset="0"/>
                <a:cs typeface="Times New Roman" panose="02020603050405020304" pitchFamily="18" charset="0"/>
              </a:rPr>
              <a:t>The entire infrastructure is virtualized </a:t>
            </a:r>
          </a:p>
          <a:p>
            <a:pPr algn="just"/>
            <a:endParaRPr lang="en-US" sz="1800" dirty="0" smtClean="0">
              <a:latin typeface="Times New Roman" panose="02020603050405020304" pitchFamily="18" charset="0"/>
              <a:cs typeface="Times New Roman" panose="02020603050405020304" pitchFamily="18" charset="0"/>
            </a:endParaRPr>
          </a:p>
          <a:p>
            <a:pPr algn="just"/>
            <a:r>
              <a:rPr lang="en-US" sz="1800" dirty="0" smtClean="0">
                <a:latin typeface="Times New Roman" panose="02020603050405020304" pitchFamily="18" charset="0"/>
                <a:cs typeface="Times New Roman" panose="02020603050405020304" pitchFamily="18" charset="0"/>
              </a:rPr>
              <a:t>User default quota is currently 15 GB</a:t>
            </a:r>
          </a:p>
          <a:p>
            <a:pPr algn="just"/>
            <a:endParaRPr lang="en-US" sz="1800" dirty="0" smtClean="0">
              <a:latin typeface="Times New Roman" panose="02020603050405020304" pitchFamily="18" charset="0"/>
              <a:cs typeface="Times New Roman" panose="02020603050405020304" pitchFamily="18" charset="0"/>
            </a:endParaRPr>
          </a:p>
          <a:p>
            <a:pPr algn="just"/>
            <a:r>
              <a:rPr lang="en-US" sz="1800" dirty="0" smtClean="0">
                <a:latin typeface="Times New Roman" panose="02020603050405020304" pitchFamily="18" charset="0"/>
                <a:cs typeface="Times New Roman" panose="02020603050405020304" pitchFamily="18" charset="0"/>
              </a:rPr>
              <a:t>Integrated calendaring services </a:t>
            </a:r>
          </a:p>
          <a:p>
            <a:pPr algn="just"/>
            <a:endParaRPr lang="en-US" sz="1800" dirty="0" smtClean="0">
              <a:latin typeface="Times New Roman" panose="02020603050405020304" pitchFamily="18" charset="0"/>
              <a:cs typeface="Times New Roman" panose="02020603050405020304" pitchFamily="18" charset="0"/>
            </a:endParaRPr>
          </a:p>
          <a:p>
            <a:pPr algn="just"/>
            <a:r>
              <a:rPr lang="en-US" sz="1800" dirty="0" smtClean="0">
                <a:latin typeface="Times New Roman" panose="02020603050405020304" pitchFamily="18" charset="0"/>
                <a:cs typeface="Times New Roman" panose="02020603050405020304" pitchFamily="18" charset="0"/>
              </a:rPr>
              <a:t>Front end load balancing in two data centers</a:t>
            </a:r>
          </a:p>
        </p:txBody>
      </p:sp>
    </p:spTree>
    <p:extLst>
      <p:ext uri="{BB962C8B-B14F-4D97-AF65-F5344CB8AC3E}">
        <p14:creationId xmlns:p14="http://schemas.microsoft.com/office/powerpoint/2010/main" val="107360912"/>
      </p:ext>
    </p:extLst>
  </p:cSld>
  <p:clrMapOvr>
    <a:masterClrMapping/>
  </p:clrMapOvr>
  <p:transition>
    <p:pull dir="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7" name="Rectangle 2"/>
          <p:cNvSpPr>
            <a:spLocks noGrp="1" noChangeArrowheads="1"/>
          </p:cNvSpPr>
          <p:nvPr>
            <p:ph type="title"/>
          </p:nvPr>
        </p:nvSpPr>
        <p:spPr/>
        <p:txBody>
          <a:bodyPr/>
          <a:lstStyle/>
          <a:p>
            <a:pPr eaLnBrk="1" hangingPunct="1"/>
            <a:r>
              <a:rPr lang="en-US" altLang="en-US" sz="2800" dirty="0"/>
              <a:t>MIT campus email: Logical view </a:t>
            </a:r>
            <a:r>
              <a:rPr lang="en-US" altLang="en-US" sz="2800" dirty="0" smtClean="0"/>
              <a:t>Exchange</a:t>
            </a:r>
          </a:p>
        </p:txBody>
      </p:sp>
      <p:graphicFrame>
        <p:nvGraphicFramePr>
          <p:cNvPr id="1026" name="Object 4"/>
          <p:cNvGraphicFramePr>
            <a:graphicFrameLocks noChangeAspect="1"/>
          </p:cNvGraphicFramePr>
          <p:nvPr/>
        </p:nvGraphicFramePr>
        <p:xfrm>
          <a:off x="1423988" y="2136775"/>
          <a:ext cx="271462" cy="430213"/>
        </p:xfrm>
        <a:graphic>
          <a:graphicData uri="http://schemas.openxmlformats.org/presentationml/2006/ole">
            <mc:AlternateContent xmlns:mc="http://schemas.openxmlformats.org/markup-compatibility/2006">
              <mc:Choice xmlns:v="urn:schemas-microsoft-com:vml" Requires="v">
                <p:oleObj spid="_x0000_s11505" name="Visio" r:id="rId3" imgW="579120" imgH="915478" progId="Visio.Drawing.11">
                  <p:embed/>
                </p:oleObj>
              </mc:Choice>
              <mc:Fallback>
                <p:oleObj name="Visio" r:id="rId3" imgW="579120" imgH="915478" progId="Visio.Drawing.11">
                  <p:embed/>
                  <p:pic>
                    <p:nvPicPr>
                      <p:cNvPr id="1026"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3988" y="2136775"/>
                        <a:ext cx="271462"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7" name="Object 5"/>
          <p:cNvGraphicFramePr>
            <a:graphicFrameLocks noChangeAspect="1"/>
          </p:cNvGraphicFramePr>
          <p:nvPr/>
        </p:nvGraphicFramePr>
        <p:xfrm>
          <a:off x="1524000" y="2262188"/>
          <a:ext cx="288925" cy="457200"/>
        </p:xfrm>
        <a:graphic>
          <a:graphicData uri="http://schemas.openxmlformats.org/presentationml/2006/ole">
            <mc:AlternateContent xmlns:mc="http://schemas.openxmlformats.org/markup-compatibility/2006">
              <mc:Choice xmlns:v="urn:schemas-microsoft-com:vml" Requires="v">
                <p:oleObj spid="_x0000_s11506" name="Visio" r:id="rId5" imgW="579120" imgH="915478" progId="Visio.Drawing.11">
                  <p:embed/>
                </p:oleObj>
              </mc:Choice>
              <mc:Fallback>
                <p:oleObj name="Visio" r:id="rId5" imgW="579120" imgH="915478" progId="Visio.Drawing.11">
                  <p:embed/>
                  <p:pic>
                    <p:nvPicPr>
                      <p:cNvPr id="1027"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22621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8" name="Object 6"/>
          <p:cNvGraphicFramePr>
            <a:graphicFrameLocks noChangeAspect="1"/>
          </p:cNvGraphicFramePr>
          <p:nvPr/>
        </p:nvGraphicFramePr>
        <p:xfrm>
          <a:off x="1676400" y="2414588"/>
          <a:ext cx="288925" cy="457200"/>
        </p:xfrm>
        <a:graphic>
          <a:graphicData uri="http://schemas.openxmlformats.org/presentationml/2006/ole">
            <mc:AlternateContent xmlns:mc="http://schemas.openxmlformats.org/markup-compatibility/2006">
              <mc:Choice xmlns:v="urn:schemas-microsoft-com:vml" Requires="v">
                <p:oleObj spid="_x0000_s11507" name="Visio" r:id="rId6" imgW="579120" imgH="915478" progId="Visio.Drawing.11">
                  <p:embed/>
                </p:oleObj>
              </mc:Choice>
              <mc:Fallback>
                <p:oleObj name="Visio" r:id="rId6" imgW="579120" imgH="915478" progId="Visio.Drawing.11">
                  <p:embed/>
                  <p:pic>
                    <p:nvPicPr>
                      <p:cNvPr id="1028"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4145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9" name="Object 7"/>
          <p:cNvGraphicFramePr>
            <a:graphicFrameLocks noChangeAspect="1"/>
          </p:cNvGraphicFramePr>
          <p:nvPr/>
        </p:nvGraphicFramePr>
        <p:xfrm>
          <a:off x="1828800" y="2566988"/>
          <a:ext cx="288925" cy="457200"/>
        </p:xfrm>
        <a:graphic>
          <a:graphicData uri="http://schemas.openxmlformats.org/presentationml/2006/ole">
            <mc:AlternateContent xmlns:mc="http://schemas.openxmlformats.org/markup-compatibility/2006">
              <mc:Choice xmlns:v="urn:schemas-microsoft-com:vml" Requires="v">
                <p:oleObj spid="_x0000_s11508" name="Visio" r:id="rId7" imgW="579120" imgH="915478" progId="Visio.Drawing.11">
                  <p:embed/>
                </p:oleObj>
              </mc:Choice>
              <mc:Fallback>
                <p:oleObj name="Visio" r:id="rId7" imgW="579120" imgH="915478" progId="Visio.Drawing.11">
                  <p:embed/>
                  <p:pic>
                    <p:nvPicPr>
                      <p:cNvPr id="1029"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25669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88" name="Line 8"/>
          <p:cNvSpPr>
            <a:spLocks noChangeShapeType="1"/>
          </p:cNvSpPr>
          <p:nvPr/>
        </p:nvSpPr>
        <p:spPr bwMode="auto">
          <a:xfrm>
            <a:off x="304800" y="2566988"/>
            <a:ext cx="1219200" cy="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089" name="Text Box 9"/>
          <p:cNvSpPr txBox="1">
            <a:spLocks noChangeArrowheads="1"/>
          </p:cNvSpPr>
          <p:nvPr/>
        </p:nvSpPr>
        <p:spPr bwMode="auto">
          <a:xfrm>
            <a:off x="643393" y="1795433"/>
            <a:ext cx="199605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DMZ Anti-Spam/Virus Appliances</a:t>
            </a:r>
          </a:p>
          <a:p>
            <a:pPr eaLnBrk="1" hangingPunct="1"/>
            <a:r>
              <a:rPr lang="en-US" altLang="en-US" sz="1000" dirty="0">
                <a:latin typeface="Times New Roman" panose="02020603050405020304" pitchFamily="18" charset="0"/>
              </a:rPr>
              <a:t>MX records </a:t>
            </a:r>
            <a:r>
              <a:rPr lang="en-US" altLang="en-US" sz="1000" dirty="0" smtClean="0">
                <a:latin typeface="Times New Roman" panose="02020603050405020304" pitchFamily="18" charset="0"/>
              </a:rPr>
              <a:t>mit.edu</a:t>
            </a:r>
            <a:endParaRPr lang="en-US" altLang="en-US" sz="1000" dirty="0">
              <a:latin typeface="Times New Roman" panose="02020603050405020304" pitchFamily="18" charset="0"/>
            </a:endParaRPr>
          </a:p>
        </p:txBody>
      </p:sp>
      <p:graphicFrame>
        <p:nvGraphicFramePr>
          <p:cNvPr id="1030" name="Object 10"/>
          <p:cNvGraphicFramePr>
            <a:graphicFrameLocks noChangeAspect="1"/>
          </p:cNvGraphicFramePr>
          <p:nvPr/>
        </p:nvGraphicFramePr>
        <p:xfrm>
          <a:off x="2795588" y="2136775"/>
          <a:ext cx="271462" cy="430213"/>
        </p:xfrm>
        <a:graphic>
          <a:graphicData uri="http://schemas.openxmlformats.org/presentationml/2006/ole">
            <mc:AlternateContent xmlns:mc="http://schemas.openxmlformats.org/markup-compatibility/2006">
              <mc:Choice xmlns:v="urn:schemas-microsoft-com:vml" Requires="v">
                <p:oleObj spid="_x0000_s11509" name="Visio" r:id="rId8" imgW="579120" imgH="915478" progId="Visio.Drawing.11">
                  <p:embed/>
                </p:oleObj>
              </mc:Choice>
              <mc:Fallback>
                <p:oleObj name="Visio" r:id="rId8" imgW="579120" imgH="915478" progId="Visio.Drawing.11">
                  <p:embed/>
                  <p:pic>
                    <p:nvPicPr>
                      <p:cNvPr id="103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5588" y="2136775"/>
                        <a:ext cx="271462"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31" name="Object 11"/>
          <p:cNvGraphicFramePr>
            <a:graphicFrameLocks noChangeAspect="1"/>
          </p:cNvGraphicFramePr>
          <p:nvPr/>
        </p:nvGraphicFramePr>
        <p:xfrm>
          <a:off x="2895600" y="2262188"/>
          <a:ext cx="288925" cy="457200"/>
        </p:xfrm>
        <a:graphic>
          <a:graphicData uri="http://schemas.openxmlformats.org/presentationml/2006/ole">
            <mc:AlternateContent xmlns:mc="http://schemas.openxmlformats.org/markup-compatibility/2006">
              <mc:Choice xmlns:v="urn:schemas-microsoft-com:vml" Requires="v">
                <p:oleObj spid="_x0000_s11510" name="Visio" r:id="rId9" imgW="579120" imgH="915478" progId="Visio.Drawing.11">
                  <p:embed/>
                </p:oleObj>
              </mc:Choice>
              <mc:Fallback>
                <p:oleObj name="Visio" r:id="rId9" imgW="579120" imgH="915478" progId="Visio.Drawing.11">
                  <p:embed/>
                  <p:pic>
                    <p:nvPicPr>
                      <p:cNvPr id="1031"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22621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32" name="Object 12"/>
          <p:cNvGraphicFramePr>
            <a:graphicFrameLocks noChangeAspect="1"/>
          </p:cNvGraphicFramePr>
          <p:nvPr/>
        </p:nvGraphicFramePr>
        <p:xfrm>
          <a:off x="3048000" y="2414588"/>
          <a:ext cx="288925" cy="457200"/>
        </p:xfrm>
        <a:graphic>
          <a:graphicData uri="http://schemas.openxmlformats.org/presentationml/2006/ole">
            <mc:AlternateContent xmlns:mc="http://schemas.openxmlformats.org/markup-compatibility/2006">
              <mc:Choice xmlns:v="urn:schemas-microsoft-com:vml" Requires="v">
                <p:oleObj spid="_x0000_s11511" name="Visio" r:id="rId10" imgW="579120" imgH="915478" progId="Visio.Drawing.11">
                  <p:embed/>
                </p:oleObj>
              </mc:Choice>
              <mc:Fallback>
                <p:oleObj name="Visio" r:id="rId10" imgW="579120" imgH="915478" progId="Visio.Drawing.11">
                  <p:embed/>
                  <p:pic>
                    <p:nvPicPr>
                      <p:cNvPr id="1032" name="Object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24145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33" name="Object 13"/>
          <p:cNvGraphicFramePr>
            <a:graphicFrameLocks noChangeAspect="1"/>
          </p:cNvGraphicFramePr>
          <p:nvPr/>
        </p:nvGraphicFramePr>
        <p:xfrm>
          <a:off x="3200400" y="2566988"/>
          <a:ext cx="288925" cy="457200"/>
        </p:xfrm>
        <a:graphic>
          <a:graphicData uri="http://schemas.openxmlformats.org/presentationml/2006/ole">
            <mc:AlternateContent xmlns:mc="http://schemas.openxmlformats.org/markup-compatibility/2006">
              <mc:Choice xmlns:v="urn:schemas-microsoft-com:vml" Requires="v">
                <p:oleObj spid="_x0000_s11512" name="Visio" r:id="rId11" imgW="579120" imgH="915478" progId="Visio.Drawing.11">
                  <p:embed/>
                </p:oleObj>
              </mc:Choice>
              <mc:Fallback>
                <p:oleObj name="Visio" r:id="rId11" imgW="579120" imgH="915478" progId="Visio.Drawing.11">
                  <p:embed/>
                  <p:pic>
                    <p:nvPicPr>
                      <p:cNvPr id="1033" name="Object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25669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90" name="Line 15"/>
          <p:cNvSpPr>
            <a:spLocks noChangeShapeType="1"/>
          </p:cNvSpPr>
          <p:nvPr/>
        </p:nvSpPr>
        <p:spPr bwMode="auto">
          <a:xfrm>
            <a:off x="2133600" y="2566988"/>
            <a:ext cx="685800" cy="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091" name="Text Box 19"/>
          <p:cNvSpPr txBox="1">
            <a:spLocks noChangeArrowheads="1"/>
          </p:cNvSpPr>
          <p:nvPr/>
        </p:nvSpPr>
        <p:spPr bwMode="auto">
          <a:xfrm>
            <a:off x="2743200" y="2971800"/>
            <a:ext cx="13208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a:latin typeface="Times New Roman" panose="02020603050405020304" pitchFamily="18" charset="0"/>
              </a:rPr>
              <a:t>DMZ inbound mailers</a:t>
            </a:r>
          </a:p>
        </p:txBody>
      </p:sp>
      <p:graphicFrame>
        <p:nvGraphicFramePr>
          <p:cNvPr id="1047" name="Object 33"/>
          <p:cNvGraphicFramePr>
            <a:graphicFrameLocks noChangeAspect="1"/>
          </p:cNvGraphicFramePr>
          <p:nvPr/>
        </p:nvGraphicFramePr>
        <p:xfrm>
          <a:off x="5410200" y="3405188"/>
          <a:ext cx="533400" cy="461962"/>
        </p:xfrm>
        <a:graphic>
          <a:graphicData uri="http://schemas.openxmlformats.org/presentationml/2006/ole">
            <mc:AlternateContent xmlns:mc="http://schemas.openxmlformats.org/markup-compatibility/2006">
              <mc:Choice xmlns:v="urn:schemas-microsoft-com:vml" Requires="v">
                <p:oleObj spid="_x0000_s11513" name="Visio" r:id="rId12" imgW="767737" imgH="666391" progId="Visio.Drawing.11">
                  <p:embed/>
                </p:oleObj>
              </mc:Choice>
              <mc:Fallback>
                <p:oleObj name="Visio" r:id="rId12" imgW="767737" imgH="666391" progId="Visio.Drawing.11">
                  <p:embed/>
                  <p:pic>
                    <p:nvPicPr>
                      <p:cNvPr id="1047" name="Object 3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410200" y="3405188"/>
                        <a:ext cx="533400"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49" name="Object 38"/>
          <p:cNvGraphicFramePr>
            <a:graphicFrameLocks noChangeAspect="1"/>
          </p:cNvGraphicFramePr>
          <p:nvPr/>
        </p:nvGraphicFramePr>
        <p:xfrm>
          <a:off x="5919788" y="3279775"/>
          <a:ext cx="271462" cy="430213"/>
        </p:xfrm>
        <a:graphic>
          <a:graphicData uri="http://schemas.openxmlformats.org/presentationml/2006/ole">
            <mc:AlternateContent xmlns:mc="http://schemas.openxmlformats.org/markup-compatibility/2006">
              <mc:Choice xmlns:v="urn:schemas-microsoft-com:vml" Requires="v">
                <p:oleObj spid="_x0000_s11514" name="Visio" r:id="rId14" imgW="579120" imgH="915478" progId="Visio.Drawing.11">
                  <p:embed/>
                </p:oleObj>
              </mc:Choice>
              <mc:Fallback>
                <p:oleObj name="Visio" r:id="rId14" imgW="579120" imgH="915478" progId="Visio.Drawing.11">
                  <p:embed/>
                  <p:pic>
                    <p:nvPicPr>
                      <p:cNvPr id="1049" name="Objec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19788" y="3279775"/>
                        <a:ext cx="271462"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0" name="Object 39"/>
          <p:cNvGraphicFramePr>
            <a:graphicFrameLocks noChangeAspect="1"/>
          </p:cNvGraphicFramePr>
          <p:nvPr/>
        </p:nvGraphicFramePr>
        <p:xfrm>
          <a:off x="6019800" y="3405188"/>
          <a:ext cx="288925" cy="457200"/>
        </p:xfrm>
        <a:graphic>
          <a:graphicData uri="http://schemas.openxmlformats.org/presentationml/2006/ole">
            <mc:AlternateContent xmlns:mc="http://schemas.openxmlformats.org/markup-compatibility/2006">
              <mc:Choice xmlns:v="urn:schemas-microsoft-com:vml" Requires="v">
                <p:oleObj spid="_x0000_s11515" name="Visio" r:id="rId15" imgW="579120" imgH="915478" progId="Visio.Drawing.11">
                  <p:embed/>
                </p:oleObj>
              </mc:Choice>
              <mc:Fallback>
                <p:oleObj name="Visio" r:id="rId15" imgW="579120" imgH="915478" progId="Visio.Drawing.11">
                  <p:embed/>
                  <p:pic>
                    <p:nvPicPr>
                      <p:cNvPr id="1050" name="Object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34051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1" name="Object 40"/>
          <p:cNvGraphicFramePr>
            <a:graphicFrameLocks noChangeAspect="1"/>
          </p:cNvGraphicFramePr>
          <p:nvPr/>
        </p:nvGraphicFramePr>
        <p:xfrm>
          <a:off x="6172200" y="3557588"/>
          <a:ext cx="288925" cy="457200"/>
        </p:xfrm>
        <a:graphic>
          <a:graphicData uri="http://schemas.openxmlformats.org/presentationml/2006/ole">
            <mc:AlternateContent xmlns:mc="http://schemas.openxmlformats.org/markup-compatibility/2006">
              <mc:Choice xmlns:v="urn:schemas-microsoft-com:vml" Requires="v">
                <p:oleObj spid="_x0000_s11516" name="Visio" r:id="rId16" imgW="579120" imgH="915478" progId="Visio.Drawing.11">
                  <p:embed/>
                </p:oleObj>
              </mc:Choice>
              <mc:Fallback>
                <p:oleObj name="Visio" r:id="rId16" imgW="579120" imgH="915478" progId="Visio.Drawing.11">
                  <p:embed/>
                  <p:pic>
                    <p:nvPicPr>
                      <p:cNvPr id="1051"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0" y="35575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2" name="Object 41"/>
          <p:cNvGraphicFramePr>
            <a:graphicFrameLocks noChangeAspect="1"/>
          </p:cNvGraphicFramePr>
          <p:nvPr/>
        </p:nvGraphicFramePr>
        <p:xfrm>
          <a:off x="6324600" y="3709988"/>
          <a:ext cx="288925" cy="457200"/>
        </p:xfrm>
        <a:graphic>
          <a:graphicData uri="http://schemas.openxmlformats.org/presentationml/2006/ole">
            <mc:AlternateContent xmlns:mc="http://schemas.openxmlformats.org/markup-compatibility/2006">
              <mc:Choice xmlns:v="urn:schemas-microsoft-com:vml" Requires="v">
                <p:oleObj spid="_x0000_s11517" name="Visio" r:id="rId17" imgW="579120" imgH="915478" progId="Visio.Drawing.11">
                  <p:embed/>
                </p:oleObj>
              </mc:Choice>
              <mc:Fallback>
                <p:oleObj name="Visio" r:id="rId17" imgW="579120" imgH="915478" progId="Visio.Drawing.11">
                  <p:embed/>
                  <p:pic>
                    <p:nvPicPr>
                      <p:cNvPr id="1052"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4600" y="37099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3" name="Object 42"/>
          <p:cNvGraphicFramePr>
            <a:graphicFrameLocks noChangeAspect="1"/>
          </p:cNvGraphicFramePr>
          <p:nvPr/>
        </p:nvGraphicFramePr>
        <p:xfrm>
          <a:off x="7138988" y="3279775"/>
          <a:ext cx="271462" cy="430213"/>
        </p:xfrm>
        <a:graphic>
          <a:graphicData uri="http://schemas.openxmlformats.org/presentationml/2006/ole">
            <mc:AlternateContent xmlns:mc="http://schemas.openxmlformats.org/markup-compatibility/2006">
              <mc:Choice xmlns:v="urn:schemas-microsoft-com:vml" Requires="v">
                <p:oleObj spid="_x0000_s11518" name="Visio" r:id="rId18" imgW="579120" imgH="915478" progId="Visio.Drawing.11">
                  <p:embed/>
                </p:oleObj>
              </mc:Choice>
              <mc:Fallback>
                <p:oleObj name="Visio" r:id="rId18" imgW="579120" imgH="915478" progId="Visio.Drawing.11">
                  <p:embed/>
                  <p:pic>
                    <p:nvPicPr>
                      <p:cNvPr id="1053" name="Object 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38988" y="3279775"/>
                        <a:ext cx="271462"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4" name="Object 43"/>
          <p:cNvGraphicFramePr>
            <a:graphicFrameLocks noChangeAspect="1"/>
          </p:cNvGraphicFramePr>
          <p:nvPr/>
        </p:nvGraphicFramePr>
        <p:xfrm>
          <a:off x="7239000" y="3405188"/>
          <a:ext cx="288925" cy="457200"/>
        </p:xfrm>
        <a:graphic>
          <a:graphicData uri="http://schemas.openxmlformats.org/presentationml/2006/ole">
            <mc:AlternateContent xmlns:mc="http://schemas.openxmlformats.org/markup-compatibility/2006">
              <mc:Choice xmlns:v="urn:schemas-microsoft-com:vml" Requires="v">
                <p:oleObj spid="_x0000_s11519" name="Visio" r:id="rId19" imgW="579120" imgH="915478" progId="Visio.Drawing.11">
                  <p:embed/>
                </p:oleObj>
              </mc:Choice>
              <mc:Fallback>
                <p:oleObj name="Visio" r:id="rId19" imgW="579120" imgH="915478" progId="Visio.Drawing.11">
                  <p:embed/>
                  <p:pic>
                    <p:nvPicPr>
                      <p:cNvPr id="1054" name="Object 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9000" y="34051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5" name="Object 44"/>
          <p:cNvGraphicFramePr>
            <a:graphicFrameLocks noChangeAspect="1"/>
          </p:cNvGraphicFramePr>
          <p:nvPr/>
        </p:nvGraphicFramePr>
        <p:xfrm>
          <a:off x="7391400" y="3557588"/>
          <a:ext cx="288925" cy="457200"/>
        </p:xfrm>
        <a:graphic>
          <a:graphicData uri="http://schemas.openxmlformats.org/presentationml/2006/ole">
            <mc:AlternateContent xmlns:mc="http://schemas.openxmlformats.org/markup-compatibility/2006">
              <mc:Choice xmlns:v="urn:schemas-microsoft-com:vml" Requires="v">
                <p:oleObj spid="_x0000_s11520" name="Visio" r:id="rId20" imgW="579120" imgH="915478" progId="Visio.Drawing.11">
                  <p:embed/>
                </p:oleObj>
              </mc:Choice>
              <mc:Fallback>
                <p:oleObj name="Visio" r:id="rId20" imgW="579120" imgH="915478" progId="Visio.Drawing.11">
                  <p:embed/>
                  <p:pic>
                    <p:nvPicPr>
                      <p:cNvPr id="1055" name="Object 4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35575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6" name="Object 45"/>
          <p:cNvGraphicFramePr>
            <a:graphicFrameLocks noChangeAspect="1"/>
          </p:cNvGraphicFramePr>
          <p:nvPr/>
        </p:nvGraphicFramePr>
        <p:xfrm>
          <a:off x="7543800" y="3709988"/>
          <a:ext cx="288925" cy="457200"/>
        </p:xfrm>
        <a:graphic>
          <a:graphicData uri="http://schemas.openxmlformats.org/presentationml/2006/ole">
            <mc:AlternateContent xmlns:mc="http://schemas.openxmlformats.org/markup-compatibility/2006">
              <mc:Choice xmlns:v="urn:schemas-microsoft-com:vml" Requires="v">
                <p:oleObj spid="_x0000_s11521" name="Visio" r:id="rId21" imgW="579120" imgH="915478" progId="Visio.Drawing.11">
                  <p:embed/>
                </p:oleObj>
              </mc:Choice>
              <mc:Fallback>
                <p:oleObj name="Visio" r:id="rId21" imgW="579120" imgH="915478" progId="Visio.Drawing.11">
                  <p:embed/>
                  <p:pic>
                    <p:nvPicPr>
                      <p:cNvPr id="1056" name="Object 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3800" y="37099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99" name="Text Box 46"/>
          <p:cNvSpPr txBox="1">
            <a:spLocks noChangeArrowheads="1"/>
          </p:cNvSpPr>
          <p:nvPr/>
        </p:nvSpPr>
        <p:spPr bwMode="auto">
          <a:xfrm>
            <a:off x="5918200" y="4068947"/>
            <a:ext cx="10699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Outgoing mailers</a:t>
            </a:r>
          </a:p>
          <a:p>
            <a:pPr eaLnBrk="1" hangingPunct="1"/>
            <a:r>
              <a:rPr lang="en-US" altLang="en-US" sz="1000" dirty="0">
                <a:latin typeface="Times New Roman" panose="02020603050405020304" pitchFamily="18" charset="0"/>
              </a:rPr>
              <a:t>Load balanced</a:t>
            </a:r>
          </a:p>
        </p:txBody>
      </p:sp>
      <p:sp>
        <p:nvSpPr>
          <p:cNvPr id="1105" name="Line 55"/>
          <p:cNvSpPr>
            <a:spLocks noChangeShapeType="1"/>
          </p:cNvSpPr>
          <p:nvPr/>
        </p:nvSpPr>
        <p:spPr bwMode="auto">
          <a:xfrm>
            <a:off x="6553200" y="3633788"/>
            <a:ext cx="533400" cy="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06" name="Text Box 56"/>
          <p:cNvSpPr txBox="1">
            <a:spLocks noChangeArrowheads="1"/>
          </p:cNvSpPr>
          <p:nvPr/>
        </p:nvSpPr>
        <p:spPr bwMode="auto">
          <a:xfrm>
            <a:off x="6712182" y="2924146"/>
            <a:ext cx="16433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DMZ outbound </a:t>
            </a:r>
            <a:r>
              <a:rPr lang="en-US" altLang="en-US" sz="1000" dirty="0" smtClean="0">
                <a:latin typeface="Times New Roman" panose="02020603050405020304" pitchFamily="18" charset="0"/>
              </a:rPr>
              <a:t>mailers</a:t>
            </a:r>
          </a:p>
          <a:p>
            <a:pPr eaLnBrk="1" hangingPunct="1"/>
            <a:r>
              <a:rPr lang="en-US" altLang="en-US" sz="1000" dirty="0" smtClean="0">
                <a:latin typeface="Times New Roman" panose="02020603050405020304" pitchFamily="18" charset="0"/>
              </a:rPr>
              <a:t>Anti-Spam/Virus appliances</a:t>
            </a:r>
            <a:endParaRPr lang="en-US" altLang="en-US" sz="1000" dirty="0">
              <a:latin typeface="Times New Roman" panose="02020603050405020304" pitchFamily="18" charset="0"/>
            </a:endParaRPr>
          </a:p>
        </p:txBody>
      </p:sp>
      <p:sp>
        <p:nvSpPr>
          <p:cNvPr id="1108" name="Line 58"/>
          <p:cNvSpPr>
            <a:spLocks noChangeShapeType="1"/>
          </p:cNvSpPr>
          <p:nvPr/>
        </p:nvSpPr>
        <p:spPr bwMode="auto">
          <a:xfrm flipH="1" flipV="1">
            <a:off x="5808568" y="3879056"/>
            <a:ext cx="1090763" cy="686645"/>
          </a:xfrm>
          <a:prstGeom prst="line">
            <a:avLst/>
          </a:prstGeom>
          <a:noFill/>
          <a:ln w="12700">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09" name="Line 59"/>
          <p:cNvSpPr>
            <a:spLocks noChangeShapeType="1"/>
          </p:cNvSpPr>
          <p:nvPr/>
        </p:nvSpPr>
        <p:spPr bwMode="auto">
          <a:xfrm>
            <a:off x="7712075" y="3633788"/>
            <a:ext cx="1057275" cy="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10" name="Text Box 60"/>
          <p:cNvSpPr txBox="1">
            <a:spLocks noChangeArrowheads="1"/>
          </p:cNvSpPr>
          <p:nvPr/>
        </p:nvSpPr>
        <p:spPr bwMode="auto">
          <a:xfrm>
            <a:off x="7778750" y="3394369"/>
            <a:ext cx="9207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outbound mail</a:t>
            </a:r>
          </a:p>
        </p:txBody>
      </p:sp>
      <p:graphicFrame>
        <p:nvGraphicFramePr>
          <p:cNvPr id="1060" name="Object 70"/>
          <p:cNvGraphicFramePr>
            <a:graphicFrameLocks noChangeAspect="1"/>
          </p:cNvGraphicFramePr>
          <p:nvPr/>
        </p:nvGraphicFramePr>
        <p:xfrm>
          <a:off x="463270" y="3975858"/>
          <a:ext cx="271462" cy="430212"/>
        </p:xfrm>
        <a:graphic>
          <a:graphicData uri="http://schemas.openxmlformats.org/presentationml/2006/ole">
            <mc:AlternateContent xmlns:mc="http://schemas.openxmlformats.org/markup-compatibility/2006">
              <mc:Choice xmlns:v="urn:schemas-microsoft-com:vml" Requires="v">
                <p:oleObj spid="_x0000_s11522" name="Visio" r:id="rId22" imgW="579120" imgH="915478" progId="Visio.Drawing.11">
                  <p:embed/>
                </p:oleObj>
              </mc:Choice>
              <mc:Fallback>
                <p:oleObj name="Visio" r:id="rId22" imgW="579120" imgH="915478" progId="Visio.Drawing.11">
                  <p:embed/>
                  <p:pic>
                    <p:nvPicPr>
                      <p:cNvPr id="1060" name="Object 7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270" y="3975858"/>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1" name="Object 71"/>
          <p:cNvGraphicFramePr>
            <a:graphicFrameLocks noChangeAspect="1"/>
          </p:cNvGraphicFramePr>
          <p:nvPr/>
        </p:nvGraphicFramePr>
        <p:xfrm>
          <a:off x="563282" y="4101270"/>
          <a:ext cx="288925" cy="457200"/>
        </p:xfrm>
        <a:graphic>
          <a:graphicData uri="http://schemas.openxmlformats.org/presentationml/2006/ole">
            <mc:AlternateContent xmlns:mc="http://schemas.openxmlformats.org/markup-compatibility/2006">
              <mc:Choice xmlns:v="urn:schemas-microsoft-com:vml" Requires="v">
                <p:oleObj spid="_x0000_s11523" name="Visio" r:id="rId23" imgW="579120" imgH="915478" progId="Visio.Drawing.11">
                  <p:embed/>
                </p:oleObj>
              </mc:Choice>
              <mc:Fallback>
                <p:oleObj name="Visio" r:id="rId23" imgW="579120" imgH="915478" progId="Visio.Drawing.11">
                  <p:embed/>
                  <p:pic>
                    <p:nvPicPr>
                      <p:cNvPr id="1061" name="Object 7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282" y="410127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2" name="Object 72"/>
          <p:cNvGraphicFramePr>
            <a:graphicFrameLocks noChangeAspect="1"/>
          </p:cNvGraphicFramePr>
          <p:nvPr/>
        </p:nvGraphicFramePr>
        <p:xfrm>
          <a:off x="715682" y="4253670"/>
          <a:ext cx="288925" cy="457200"/>
        </p:xfrm>
        <a:graphic>
          <a:graphicData uri="http://schemas.openxmlformats.org/presentationml/2006/ole">
            <mc:AlternateContent xmlns:mc="http://schemas.openxmlformats.org/markup-compatibility/2006">
              <mc:Choice xmlns:v="urn:schemas-microsoft-com:vml" Requires="v">
                <p:oleObj spid="_x0000_s11524" name="Visio" r:id="rId24" imgW="579120" imgH="915478" progId="Visio.Drawing.11">
                  <p:embed/>
                </p:oleObj>
              </mc:Choice>
              <mc:Fallback>
                <p:oleObj name="Visio" r:id="rId24" imgW="579120" imgH="915478" progId="Visio.Drawing.11">
                  <p:embed/>
                  <p:pic>
                    <p:nvPicPr>
                      <p:cNvPr id="1062" name="Object 7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5682" y="425367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3" name="Object 73"/>
          <p:cNvGraphicFramePr>
            <a:graphicFrameLocks noChangeAspect="1"/>
          </p:cNvGraphicFramePr>
          <p:nvPr/>
        </p:nvGraphicFramePr>
        <p:xfrm>
          <a:off x="868082" y="4406070"/>
          <a:ext cx="288925" cy="457200"/>
        </p:xfrm>
        <a:graphic>
          <a:graphicData uri="http://schemas.openxmlformats.org/presentationml/2006/ole">
            <mc:AlternateContent xmlns:mc="http://schemas.openxmlformats.org/markup-compatibility/2006">
              <mc:Choice xmlns:v="urn:schemas-microsoft-com:vml" Requires="v">
                <p:oleObj spid="_x0000_s11525" name="Visio" r:id="rId25" imgW="579120" imgH="915478" progId="Visio.Drawing.11">
                  <p:embed/>
                </p:oleObj>
              </mc:Choice>
              <mc:Fallback>
                <p:oleObj name="Visio" r:id="rId25" imgW="579120" imgH="915478" progId="Visio.Drawing.11">
                  <p:embed/>
                  <p:pic>
                    <p:nvPicPr>
                      <p:cNvPr id="1063" name="Object 7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8082" y="440607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11" name="Line 74"/>
          <p:cNvSpPr>
            <a:spLocks noChangeShapeType="1"/>
          </p:cNvSpPr>
          <p:nvPr/>
        </p:nvSpPr>
        <p:spPr bwMode="auto">
          <a:xfrm flipH="1">
            <a:off x="1346199" y="2805144"/>
            <a:ext cx="1762125" cy="971518"/>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12" name="Text Box 75"/>
          <p:cNvSpPr txBox="1">
            <a:spLocks noChangeArrowheads="1"/>
          </p:cNvSpPr>
          <p:nvPr/>
        </p:nvSpPr>
        <p:spPr bwMode="auto">
          <a:xfrm>
            <a:off x="189109" y="4755297"/>
            <a:ext cx="206017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Exchange inbound </a:t>
            </a:r>
            <a:r>
              <a:rPr lang="en-US" altLang="en-US" sz="1000" dirty="0" smtClean="0">
                <a:latin typeface="Times New Roman" panose="02020603050405020304" pitchFamily="18" charset="0"/>
              </a:rPr>
              <a:t>hubs</a:t>
            </a:r>
          </a:p>
          <a:p>
            <a:pPr eaLnBrk="1" hangingPunct="1"/>
            <a:r>
              <a:rPr lang="en-US" altLang="en-US" sz="1000" dirty="0" smtClean="0">
                <a:latin typeface="Times New Roman" panose="02020603050405020304" pitchFamily="18" charset="0"/>
              </a:rPr>
              <a:t>DMZ MX </a:t>
            </a:r>
            <a:r>
              <a:rPr lang="en-US" altLang="en-US" sz="1000" dirty="0">
                <a:latin typeface="Times New Roman" panose="02020603050405020304" pitchFamily="18" charset="0"/>
              </a:rPr>
              <a:t>records </a:t>
            </a:r>
            <a:r>
              <a:rPr lang="en-US" altLang="en-US" sz="1000" dirty="0" smtClean="0">
                <a:latin typeface="Times New Roman" panose="02020603050405020304" pitchFamily="18" charset="0"/>
              </a:rPr>
              <a:t>exchange.mit.edu</a:t>
            </a:r>
            <a:endParaRPr lang="en-US" altLang="en-US" sz="1000" dirty="0">
              <a:latin typeface="Times New Roman" panose="02020603050405020304" pitchFamily="18" charset="0"/>
            </a:endParaRPr>
          </a:p>
        </p:txBody>
      </p:sp>
      <p:graphicFrame>
        <p:nvGraphicFramePr>
          <p:cNvPr id="1064" name="Object 76"/>
          <p:cNvGraphicFramePr>
            <a:graphicFrameLocks noChangeAspect="1"/>
          </p:cNvGraphicFramePr>
          <p:nvPr/>
        </p:nvGraphicFramePr>
        <p:xfrm>
          <a:off x="509588" y="5360988"/>
          <a:ext cx="271462" cy="430212"/>
        </p:xfrm>
        <a:graphic>
          <a:graphicData uri="http://schemas.openxmlformats.org/presentationml/2006/ole">
            <mc:AlternateContent xmlns:mc="http://schemas.openxmlformats.org/markup-compatibility/2006">
              <mc:Choice xmlns:v="urn:schemas-microsoft-com:vml" Requires="v">
                <p:oleObj spid="_x0000_s11526" name="Visio" r:id="rId26" imgW="579120" imgH="915478" progId="Visio.Drawing.11">
                  <p:embed/>
                </p:oleObj>
              </mc:Choice>
              <mc:Fallback>
                <p:oleObj name="Visio" r:id="rId26" imgW="579120" imgH="915478" progId="Visio.Drawing.11">
                  <p:embed/>
                  <p:pic>
                    <p:nvPicPr>
                      <p:cNvPr id="1064" name="Object 7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588" y="5360988"/>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5" name="Object 77"/>
          <p:cNvGraphicFramePr>
            <a:graphicFrameLocks noChangeAspect="1"/>
          </p:cNvGraphicFramePr>
          <p:nvPr/>
        </p:nvGraphicFramePr>
        <p:xfrm>
          <a:off x="609600" y="5486400"/>
          <a:ext cx="288925" cy="457200"/>
        </p:xfrm>
        <a:graphic>
          <a:graphicData uri="http://schemas.openxmlformats.org/presentationml/2006/ole">
            <mc:AlternateContent xmlns:mc="http://schemas.openxmlformats.org/markup-compatibility/2006">
              <mc:Choice xmlns:v="urn:schemas-microsoft-com:vml" Requires="v">
                <p:oleObj spid="_x0000_s11527" name="Visio" r:id="rId27" imgW="579120" imgH="915478" progId="Visio.Drawing.11">
                  <p:embed/>
                </p:oleObj>
              </mc:Choice>
              <mc:Fallback>
                <p:oleObj name="Visio" r:id="rId27" imgW="579120" imgH="915478" progId="Visio.Drawing.11">
                  <p:embed/>
                  <p:pic>
                    <p:nvPicPr>
                      <p:cNvPr id="1065" name="Object 7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54864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6" name="Object 78"/>
          <p:cNvGraphicFramePr>
            <a:graphicFrameLocks noChangeAspect="1"/>
          </p:cNvGraphicFramePr>
          <p:nvPr/>
        </p:nvGraphicFramePr>
        <p:xfrm>
          <a:off x="762000" y="5638800"/>
          <a:ext cx="288925" cy="457200"/>
        </p:xfrm>
        <a:graphic>
          <a:graphicData uri="http://schemas.openxmlformats.org/presentationml/2006/ole">
            <mc:AlternateContent xmlns:mc="http://schemas.openxmlformats.org/markup-compatibility/2006">
              <mc:Choice xmlns:v="urn:schemas-microsoft-com:vml" Requires="v">
                <p:oleObj spid="_x0000_s11528" name="Visio" r:id="rId28" imgW="579120" imgH="915478" progId="Visio.Drawing.11">
                  <p:embed/>
                </p:oleObj>
              </mc:Choice>
              <mc:Fallback>
                <p:oleObj name="Visio" r:id="rId28" imgW="579120" imgH="915478" progId="Visio.Drawing.11">
                  <p:embed/>
                  <p:pic>
                    <p:nvPicPr>
                      <p:cNvPr id="1066" name="Object 7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56388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7" name="Object 79"/>
          <p:cNvGraphicFramePr>
            <a:graphicFrameLocks noChangeAspect="1"/>
          </p:cNvGraphicFramePr>
          <p:nvPr/>
        </p:nvGraphicFramePr>
        <p:xfrm>
          <a:off x="914400" y="5791200"/>
          <a:ext cx="288925" cy="457200"/>
        </p:xfrm>
        <a:graphic>
          <a:graphicData uri="http://schemas.openxmlformats.org/presentationml/2006/ole">
            <mc:AlternateContent xmlns:mc="http://schemas.openxmlformats.org/markup-compatibility/2006">
              <mc:Choice xmlns:v="urn:schemas-microsoft-com:vml" Requires="v">
                <p:oleObj spid="_x0000_s11529" name="Visio" r:id="rId29" imgW="579120" imgH="915478" progId="Visio.Drawing.11">
                  <p:embed/>
                </p:oleObj>
              </mc:Choice>
              <mc:Fallback>
                <p:oleObj name="Visio" r:id="rId29" imgW="579120" imgH="915478" progId="Visio.Drawing.11">
                  <p:embed/>
                  <p:pic>
                    <p:nvPicPr>
                      <p:cNvPr id="1067" name="Object 7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5791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8" name="Object 80"/>
          <p:cNvGraphicFramePr>
            <a:graphicFrameLocks noChangeAspect="1"/>
          </p:cNvGraphicFramePr>
          <p:nvPr/>
        </p:nvGraphicFramePr>
        <p:xfrm>
          <a:off x="990600" y="6019800"/>
          <a:ext cx="423863" cy="457200"/>
        </p:xfrm>
        <a:graphic>
          <a:graphicData uri="http://schemas.openxmlformats.org/presentationml/2006/ole">
            <mc:AlternateContent xmlns:mc="http://schemas.openxmlformats.org/markup-compatibility/2006">
              <mc:Choice xmlns:v="urn:schemas-microsoft-com:vml" Requires="v">
                <p:oleObj spid="_x0000_s11530" name="Visio" r:id="rId30" imgW="1768557" imgH="1907875" progId="Visio.Drawing.11">
                  <p:embed/>
                </p:oleObj>
              </mc:Choice>
              <mc:Fallback>
                <p:oleObj name="Visio" r:id="rId30" imgW="1768557" imgH="1907875" progId="Visio.Drawing.11">
                  <p:embed/>
                  <p:pic>
                    <p:nvPicPr>
                      <p:cNvPr id="1068" name="Object 80"/>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990600" y="6019800"/>
                        <a:ext cx="4238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13" name="Text Box 81"/>
          <p:cNvSpPr txBox="1">
            <a:spLocks noChangeArrowheads="1"/>
          </p:cNvSpPr>
          <p:nvPr/>
        </p:nvSpPr>
        <p:spPr bwMode="auto">
          <a:xfrm>
            <a:off x="1371600" y="6172200"/>
            <a:ext cx="8382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a:latin typeface="Times New Roman" panose="02020603050405020304" pitchFamily="18" charset="0"/>
              </a:rPr>
              <a:t>SAN storage</a:t>
            </a:r>
          </a:p>
        </p:txBody>
      </p:sp>
      <p:sp>
        <p:nvSpPr>
          <p:cNvPr id="1114" name="Line 82"/>
          <p:cNvSpPr>
            <a:spLocks noChangeShapeType="1"/>
          </p:cNvSpPr>
          <p:nvPr/>
        </p:nvSpPr>
        <p:spPr bwMode="auto">
          <a:xfrm>
            <a:off x="978555" y="5105400"/>
            <a:ext cx="12045" cy="53340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15" name="Text Box 83"/>
          <p:cNvSpPr txBox="1">
            <a:spLocks noChangeArrowheads="1"/>
          </p:cNvSpPr>
          <p:nvPr/>
        </p:nvSpPr>
        <p:spPr bwMode="auto">
          <a:xfrm>
            <a:off x="304800" y="6400800"/>
            <a:ext cx="152876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a:latin typeface="Times New Roman" panose="02020603050405020304" pitchFamily="18" charset="0"/>
              </a:rPr>
              <a:t>Exchange mailbox servers</a:t>
            </a:r>
          </a:p>
        </p:txBody>
      </p:sp>
      <p:graphicFrame>
        <p:nvGraphicFramePr>
          <p:cNvPr id="1069" name="Object 84"/>
          <p:cNvGraphicFramePr>
            <a:graphicFrameLocks noChangeAspect="1"/>
          </p:cNvGraphicFramePr>
          <p:nvPr>
            <p:extLst>
              <p:ext uri="{D42A27DB-BD31-4B8C-83A1-F6EECF244321}">
                <p14:modId xmlns:p14="http://schemas.microsoft.com/office/powerpoint/2010/main" val="2545161489"/>
              </p:ext>
            </p:extLst>
          </p:nvPr>
        </p:nvGraphicFramePr>
        <p:xfrm>
          <a:off x="2147169" y="3721754"/>
          <a:ext cx="271462" cy="430212"/>
        </p:xfrm>
        <a:graphic>
          <a:graphicData uri="http://schemas.openxmlformats.org/presentationml/2006/ole">
            <mc:AlternateContent xmlns:mc="http://schemas.openxmlformats.org/markup-compatibility/2006">
              <mc:Choice xmlns:v="urn:schemas-microsoft-com:vml" Requires="v">
                <p:oleObj spid="_x0000_s11531" name="Visio" r:id="rId32" imgW="579120" imgH="915478" progId="Visio.Drawing.11">
                  <p:embed/>
                </p:oleObj>
              </mc:Choice>
              <mc:Fallback>
                <p:oleObj name="Visio" r:id="rId32" imgW="579120" imgH="915478" progId="Visio.Drawing.11">
                  <p:embed/>
                  <p:pic>
                    <p:nvPicPr>
                      <p:cNvPr id="1069" name="Object 8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7169" y="3721754"/>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0" name="Object 85"/>
          <p:cNvGraphicFramePr>
            <a:graphicFrameLocks noChangeAspect="1"/>
          </p:cNvGraphicFramePr>
          <p:nvPr>
            <p:extLst>
              <p:ext uri="{D42A27DB-BD31-4B8C-83A1-F6EECF244321}">
                <p14:modId xmlns:p14="http://schemas.microsoft.com/office/powerpoint/2010/main" val="4138219699"/>
              </p:ext>
            </p:extLst>
          </p:nvPr>
        </p:nvGraphicFramePr>
        <p:xfrm>
          <a:off x="2247181" y="3847166"/>
          <a:ext cx="288925" cy="457200"/>
        </p:xfrm>
        <a:graphic>
          <a:graphicData uri="http://schemas.openxmlformats.org/presentationml/2006/ole">
            <mc:AlternateContent xmlns:mc="http://schemas.openxmlformats.org/markup-compatibility/2006">
              <mc:Choice xmlns:v="urn:schemas-microsoft-com:vml" Requires="v">
                <p:oleObj spid="_x0000_s11532" name="Visio" r:id="rId33" imgW="579120" imgH="915478" progId="Visio.Drawing.11">
                  <p:embed/>
                </p:oleObj>
              </mc:Choice>
              <mc:Fallback>
                <p:oleObj name="Visio" r:id="rId33" imgW="579120" imgH="915478" progId="Visio.Drawing.11">
                  <p:embed/>
                  <p:pic>
                    <p:nvPicPr>
                      <p:cNvPr id="1070" name="Object 8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47181" y="3847166"/>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1" name="Object 86"/>
          <p:cNvGraphicFramePr>
            <a:graphicFrameLocks noChangeAspect="1"/>
          </p:cNvGraphicFramePr>
          <p:nvPr>
            <p:extLst>
              <p:ext uri="{D42A27DB-BD31-4B8C-83A1-F6EECF244321}">
                <p14:modId xmlns:p14="http://schemas.microsoft.com/office/powerpoint/2010/main" val="3002708603"/>
              </p:ext>
            </p:extLst>
          </p:nvPr>
        </p:nvGraphicFramePr>
        <p:xfrm>
          <a:off x="2399581" y="3999566"/>
          <a:ext cx="288925" cy="457200"/>
        </p:xfrm>
        <a:graphic>
          <a:graphicData uri="http://schemas.openxmlformats.org/presentationml/2006/ole">
            <mc:AlternateContent xmlns:mc="http://schemas.openxmlformats.org/markup-compatibility/2006">
              <mc:Choice xmlns:v="urn:schemas-microsoft-com:vml" Requires="v">
                <p:oleObj spid="_x0000_s11533" name="Visio" r:id="rId34" imgW="579120" imgH="915478" progId="Visio.Drawing.11">
                  <p:embed/>
                </p:oleObj>
              </mc:Choice>
              <mc:Fallback>
                <p:oleObj name="Visio" r:id="rId34" imgW="579120" imgH="915478" progId="Visio.Drawing.11">
                  <p:embed/>
                  <p:pic>
                    <p:nvPicPr>
                      <p:cNvPr id="1071" name="Object 8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9581" y="3999566"/>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2" name="Object 87"/>
          <p:cNvGraphicFramePr>
            <a:graphicFrameLocks noChangeAspect="1"/>
          </p:cNvGraphicFramePr>
          <p:nvPr>
            <p:extLst>
              <p:ext uri="{D42A27DB-BD31-4B8C-83A1-F6EECF244321}">
                <p14:modId xmlns:p14="http://schemas.microsoft.com/office/powerpoint/2010/main" val="4168849773"/>
              </p:ext>
            </p:extLst>
          </p:nvPr>
        </p:nvGraphicFramePr>
        <p:xfrm>
          <a:off x="2551981" y="4151966"/>
          <a:ext cx="288925" cy="457200"/>
        </p:xfrm>
        <a:graphic>
          <a:graphicData uri="http://schemas.openxmlformats.org/presentationml/2006/ole">
            <mc:AlternateContent xmlns:mc="http://schemas.openxmlformats.org/markup-compatibility/2006">
              <mc:Choice xmlns:v="urn:schemas-microsoft-com:vml" Requires="v">
                <p:oleObj spid="_x0000_s11534" name="Visio" r:id="rId35" imgW="579120" imgH="915478" progId="Visio.Drawing.11">
                  <p:embed/>
                </p:oleObj>
              </mc:Choice>
              <mc:Fallback>
                <p:oleObj name="Visio" r:id="rId35" imgW="579120" imgH="915478" progId="Visio.Drawing.11">
                  <p:embed/>
                  <p:pic>
                    <p:nvPicPr>
                      <p:cNvPr id="1072" name="Object 8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1981" y="4151966"/>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16" name="Text Box 88"/>
          <p:cNvSpPr txBox="1">
            <a:spLocks noChangeArrowheads="1"/>
          </p:cNvSpPr>
          <p:nvPr/>
        </p:nvSpPr>
        <p:spPr bwMode="auto">
          <a:xfrm>
            <a:off x="1665087" y="4501193"/>
            <a:ext cx="14700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Exchange outbound hubs</a:t>
            </a:r>
          </a:p>
        </p:txBody>
      </p:sp>
      <p:graphicFrame>
        <p:nvGraphicFramePr>
          <p:cNvPr id="1073" name="Object 89"/>
          <p:cNvGraphicFramePr>
            <a:graphicFrameLocks noChangeAspect="1"/>
          </p:cNvGraphicFramePr>
          <p:nvPr>
            <p:extLst>
              <p:ext uri="{D42A27DB-BD31-4B8C-83A1-F6EECF244321}">
                <p14:modId xmlns:p14="http://schemas.microsoft.com/office/powerpoint/2010/main" val="4234250855"/>
              </p:ext>
            </p:extLst>
          </p:nvPr>
        </p:nvGraphicFramePr>
        <p:xfrm>
          <a:off x="3407644" y="3291542"/>
          <a:ext cx="271462" cy="430212"/>
        </p:xfrm>
        <a:graphic>
          <a:graphicData uri="http://schemas.openxmlformats.org/presentationml/2006/ole">
            <mc:AlternateContent xmlns:mc="http://schemas.openxmlformats.org/markup-compatibility/2006">
              <mc:Choice xmlns:v="urn:schemas-microsoft-com:vml" Requires="v">
                <p:oleObj spid="_x0000_s11535" name="Visio" r:id="rId36" imgW="579120" imgH="915478" progId="Visio.Drawing.11">
                  <p:embed/>
                </p:oleObj>
              </mc:Choice>
              <mc:Fallback>
                <p:oleObj name="Visio" r:id="rId36" imgW="579120" imgH="915478" progId="Visio.Drawing.11">
                  <p:embed/>
                  <p:pic>
                    <p:nvPicPr>
                      <p:cNvPr id="1073" name="Object 8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07644" y="3291542"/>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4" name="Object 90"/>
          <p:cNvGraphicFramePr>
            <a:graphicFrameLocks noChangeAspect="1"/>
          </p:cNvGraphicFramePr>
          <p:nvPr>
            <p:extLst>
              <p:ext uri="{D42A27DB-BD31-4B8C-83A1-F6EECF244321}">
                <p14:modId xmlns:p14="http://schemas.microsoft.com/office/powerpoint/2010/main" val="4130173828"/>
              </p:ext>
            </p:extLst>
          </p:nvPr>
        </p:nvGraphicFramePr>
        <p:xfrm>
          <a:off x="3507656" y="3416954"/>
          <a:ext cx="288925" cy="457200"/>
        </p:xfrm>
        <a:graphic>
          <a:graphicData uri="http://schemas.openxmlformats.org/presentationml/2006/ole">
            <mc:AlternateContent xmlns:mc="http://schemas.openxmlformats.org/markup-compatibility/2006">
              <mc:Choice xmlns:v="urn:schemas-microsoft-com:vml" Requires="v">
                <p:oleObj spid="_x0000_s11536" name="Visio" r:id="rId37" imgW="579120" imgH="915478" progId="Visio.Drawing.11">
                  <p:embed/>
                </p:oleObj>
              </mc:Choice>
              <mc:Fallback>
                <p:oleObj name="Visio" r:id="rId37" imgW="579120" imgH="915478" progId="Visio.Drawing.11">
                  <p:embed/>
                  <p:pic>
                    <p:nvPicPr>
                      <p:cNvPr id="1074" name="Object 9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7656" y="3416954"/>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5" name="Object 91"/>
          <p:cNvGraphicFramePr>
            <a:graphicFrameLocks noChangeAspect="1"/>
          </p:cNvGraphicFramePr>
          <p:nvPr>
            <p:extLst>
              <p:ext uri="{D42A27DB-BD31-4B8C-83A1-F6EECF244321}">
                <p14:modId xmlns:p14="http://schemas.microsoft.com/office/powerpoint/2010/main" val="1790460333"/>
              </p:ext>
            </p:extLst>
          </p:nvPr>
        </p:nvGraphicFramePr>
        <p:xfrm>
          <a:off x="3660056" y="3569354"/>
          <a:ext cx="288925" cy="457200"/>
        </p:xfrm>
        <a:graphic>
          <a:graphicData uri="http://schemas.openxmlformats.org/presentationml/2006/ole">
            <mc:AlternateContent xmlns:mc="http://schemas.openxmlformats.org/markup-compatibility/2006">
              <mc:Choice xmlns:v="urn:schemas-microsoft-com:vml" Requires="v">
                <p:oleObj spid="_x0000_s11537" name="Visio" r:id="rId38" imgW="579120" imgH="915478" progId="Visio.Drawing.11">
                  <p:embed/>
                </p:oleObj>
              </mc:Choice>
              <mc:Fallback>
                <p:oleObj name="Visio" r:id="rId38" imgW="579120" imgH="915478" progId="Visio.Drawing.11">
                  <p:embed/>
                  <p:pic>
                    <p:nvPicPr>
                      <p:cNvPr id="1075" name="Object 9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0056" y="3569354"/>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6" name="Object 92"/>
          <p:cNvGraphicFramePr>
            <a:graphicFrameLocks noChangeAspect="1"/>
          </p:cNvGraphicFramePr>
          <p:nvPr>
            <p:extLst>
              <p:ext uri="{D42A27DB-BD31-4B8C-83A1-F6EECF244321}">
                <p14:modId xmlns:p14="http://schemas.microsoft.com/office/powerpoint/2010/main" val="680829263"/>
              </p:ext>
            </p:extLst>
          </p:nvPr>
        </p:nvGraphicFramePr>
        <p:xfrm>
          <a:off x="3812456" y="3721754"/>
          <a:ext cx="288925" cy="457200"/>
        </p:xfrm>
        <a:graphic>
          <a:graphicData uri="http://schemas.openxmlformats.org/presentationml/2006/ole">
            <mc:AlternateContent xmlns:mc="http://schemas.openxmlformats.org/markup-compatibility/2006">
              <mc:Choice xmlns:v="urn:schemas-microsoft-com:vml" Requires="v">
                <p:oleObj spid="_x0000_s11538" name="Visio" r:id="rId39" imgW="579120" imgH="915478" progId="Visio.Drawing.11">
                  <p:embed/>
                </p:oleObj>
              </mc:Choice>
              <mc:Fallback>
                <p:oleObj name="Visio" r:id="rId39" imgW="579120" imgH="915478" progId="Visio.Drawing.11">
                  <p:embed/>
                  <p:pic>
                    <p:nvPicPr>
                      <p:cNvPr id="1076" name="Object 9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2456" y="3721754"/>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17" name="Text Box 93"/>
          <p:cNvSpPr txBox="1">
            <a:spLocks noChangeArrowheads="1"/>
          </p:cNvSpPr>
          <p:nvPr/>
        </p:nvSpPr>
        <p:spPr bwMode="auto">
          <a:xfrm>
            <a:off x="2934569" y="4067235"/>
            <a:ext cx="14922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Exchange outbound Edge</a:t>
            </a:r>
          </a:p>
          <a:p>
            <a:pPr eaLnBrk="1" hangingPunct="1"/>
            <a:r>
              <a:rPr lang="en-US" altLang="en-US" sz="1000" dirty="0">
                <a:latin typeface="Times New Roman" panose="02020603050405020304" pitchFamily="18" charset="0"/>
              </a:rPr>
              <a:t>Transport servers</a:t>
            </a:r>
          </a:p>
        </p:txBody>
      </p:sp>
      <p:sp>
        <p:nvSpPr>
          <p:cNvPr id="1118" name="Line 94"/>
          <p:cNvSpPr>
            <a:spLocks noChangeShapeType="1"/>
          </p:cNvSpPr>
          <p:nvPr/>
        </p:nvSpPr>
        <p:spPr bwMode="auto">
          <a:xfrm flipV="1">
            <a:off x="1223650" y="4685366"/>
            <a:ext cx="1464856" cy="1087803"/>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19" name="Line 95"/>
          <p:cNvSpPr>
            <a:spLocks noChangeShapeType="1"/>
          </p:cNvSpPr>
          <p:nvPr/>
        </p:nvSpPr>
        <p:spPr bwMode="auto">
          <a:xfrm flipV="1">
            <a:off x="2763045" y="3777315"/>
            <a:ext cx="742948" cy="371661"/>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20" name="Line 96"/>
          <p:cNvSpPr>
            <a:spLocks noChangeShapeType="1"/>
          </p:cNvSpPr>
          <p:nvPr/>
        </p:nvSpPr>
        <p:spPr bwMode="auto">
          <a:xfrm>
            <a:off x="4140996" y="4008824"/>
            <a:ext cx="902950" cy="550475"/>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077" name="Object 97"/>
          <p:cNvGraphicFramePr>
            <a:graphicFrameLocks noChangeAspect="1"/>
          </p:cNvGraphicFramePr>
          <p:nvPr/>
        </p:nvGraphicFramePr>
        <p:xfrm>
          <a:off x="5919787" y="5588538"/>
          <a:ext cx="533400" cy="461963"/>
        </p:xfrm>
        <a:graphic>
          <a:graphicData uri="http://schemas.openxmlformats.org/presentationml/2006/ole">
            <mc:AlternateContent xmlns:mc="http://schemas.openxmlformats.org/markup-compatibility/2006">
              <mc:Choice xmlns:v="urn:schemas-microsoft-com:vml" Requires="v">
                <p:oleObj spid="_x0000_s11539" name="Visio" r:id="rId40" imgW="767737" imgH="666391" progId="Visio.Drawing.11">
                  <p:embed/>
                </p:oleObj>
              </mc:Choice>
              <mc:Fallback>
                <p:oleObj name="Visio" r:id="rId40" imgW="767737" imgH="666391" progId="Visio.Drawing.11">
                  <p:embed/>
                  <p:pic>
                    <p:nvPicPr>
                      <p:cNvPr id="1077" name="Object 9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919787" y="5588538"/>
                        <a:ext cx="5334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8" name="Object 98"/>
          <p:cNvGraphicFramePr>
            <a:graphicFrameLocks noChangeAspect="1"/>
          </p:cNvGraphicFramePr>
          <p:nvPr/>
        </p:nvGraphicFramePr>
        <p:xfrm>
          <a:off x="5334000" y="5410200"/>
          <a:ext cx="288925" cy="457200"/>
        </p:xfrm>
        <a:graphic>
          <a:graphicData uri="http://schemas.openxmlformats.org/presentationml/2006/ole">
            <mc:AlternateContent xmlns:mc="http://schemas.openxmlformats.org/markup-compatibility/2006">
              <mc:Choice xmlns:v="urn:schemas-microsoft-com:vml" Requires="v">
                <p:oleObj spid="_x0000_s11540" name="Visio" r:id="rId41" imgW="579120" imgH="915478" progId="Visio.Drawing.11">
                  <p:embed/>
                </p:oleObj>
              </mc:Choice>
              <mc:Fallback>
                <p:oleObj name="Visio" r:id="rId41" imgW="579120" imgH="915478" progId="Visio.Drawing.11">
                  <p:embed/>
                  <p:pic>
                    <p:nvPicPr>
                      <p:cNvPr id="1078" name="Object 9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5410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9" name="Object 99"/>
          <p:cNvGraphicFramePr>
            <a:graphicFrameLocks noChangeAspect="1"/>
          </p:cNvGraphicFramePr>
          <p:nvPr/>
        </p:nvGraphicFramePr>
        <p:xfrm>
          <a:off x="5486400" y="5562600"/>
          <a:ext cx="288925" cy="457200"/>
        </p:xfrm>
        <a:graphic>
          <a:graphicData uri="http://schemas.openxmlformats.org/presentationml/2006/ole">
            <mc:AlternateContent xmlns:mc="http://schemas.openxmlformats.org/markup-compatibility/2006">
              <mc:Choice xmlns:v="urn:schemas-microsoft-com:vml" Requires="v">
                <p:oleObj spid="_x0000_s11541" name="Visio" r:id="rId42" imgW="579120" imgH="915478" progId="Visio.Drawing.11">
                  <p:embed/>
                </p:oleObj>
              </mc:Choice>
              <mc:Fallback>
                <p:oleObj name="Visio" r:id="rId42" imgW="579120" imgH="915478" progId="Visio.Drawing.11">
                  <p:embed/>
                  <p:pic>
                    <p:nvPicPr>
                      <p:cNvPr id="1079" name="Object 9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55626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80" name="Object 100"/>
          <p:cNvGraphicFramePr>
            <a:graphicFrameLocks noChangeAspect="1"/>
          </p:cNvGraphicFramePr>
          <p:nvPr/>
        </p:nvGraphicFramePr>
        <p:xfrm>
          <a:off x="5638800" y="5715000"/>
          <a:ext cx="288925" cy="457200"/>
        </p:xfrm>
        <a:graphic>
          <a:graphicData uri="http://schemas.openxmlformats.org/presentationml/2006/ole">
            <mc:AlternateContent xmlns:mc="http://schemas.openxmlformats.org/markup-compatibility/2006">
              <mc:Choice xmlns:v="urn:schemas-microsoft-com:vml" Requires="v">
                <p:oleObj spid="_x0000_s11542" name="Visio" r:id="rId43" imgW="579120" imgH="915478" progId="Visio.Drawing.11">
                  <p:embed/>
                </p:oleObj>
              </mc:Choice>
              <mc:Fallback>
                <p:oleObj name="Visio" r:id="rId43" imgW="579120" imgH="915478" progId="Visio.Drawing.11">
                  <p:embed/>
                  <p:pic>
                    <p:nvPicPr>
                      <p:cNvPr id="1080" name="Object 1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57150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81" name="Object 101"/>
          <p:cNvGraphicFramePr>
            <a:graphicFrameLocks noChangeAspect="1"/>
          </p:cNvGraphicFramePr>
          <p:nvPr/>
        </p:nvGraphicFramePr>
        <p:xfrm>
          <a:off x="5791200" y="5867400"/>
          <a:ext cx="271463" cy="430213"/>
        </p:xfrm>
        <a:graphic>
          <a:graphicData uri="http://schemas.openxmlformats.org/presentationml/2006/ole">
            <mc:AlternateContent xmlns:mc="http://schemas.openxmlformats.org/markup-compatibility/2006">
              <mc:Choice xmlns:v="urn:schemas-microsoft-com:vml" Requires="v">
                <p:oleObj spid="_x0000_s11543" name="Visio" r:id="rId44" imgW="579120" imgH="915478" progId="Visio.Drawing.11">
                  <p:embed/>
                </p:oleObj>
              </mc:Choice>
              <mc:Fallback>
                <p:oleObj name="Visio" r:id="rId44" imgW="579120" imgH="915478" progId="Visio.Drawing.11">
                  <p:embed/>
                  <p:pic>
                    <p:nvPicPr>
                      <p:cNvPr id="1081" name="Object 1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5867400"/>
                        <a:ext cx="271463"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1" name="Text Box 103"/>
          <p:cNvSpPr txBox="1">
            <a:spLocks noChangeArrowheads="1"/>
          </p:cNvSpPr>
          <p:nvPr/>
        </p:nvSpPr>
        <p:spPr bwMode="auto">
          <a:xfrm>
            <a:off x="4648200" y="6224232"/>
            <a:ext cx="236154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Exchange webmail and web proxy servers</a:t>
            </a:r>
          </a:p>
          <a:p>
            <a:pPr eaLnBrk="1" hangingPunct="1"/>
            <a:r>
              <a:rPr lang="en-US" altLang="en-US" sz="1000" dirty="0">
                <a:latin typeface="Times New Roman" panose="02020603050405020304" pitchFamily="18" charset="0"/>
              </a:rPr>
              <a:t>Load </a:t>
            </a:r>
            <a:r>
              <a:rPr lang="en-US" altLang="en-US" sz="1000" dirty="0" smtClean="0">
                <a:latin typeface="Times New Roman" panose="02020603050405020304" pitchFamily="18" charset="0"/>
              </a:rPr>
              <a:t>balanced: https and IMAP</a:t>
            </a:r>
            <a:endParaRPr lang="en-US" altLang="en-US" sz="1000" dirty="0">
              <a:latin typeface="Times New Roman" panose="02020603050405020304" pitchFamily="18" charset="0"/>
            </a:endParaRPr>
          </a:p>
          <a:p>
            <a:pPr eaLnBrk="1" hangingPunct="1"/>
            <a:endParaRPr lang="en-US" altLang="en-US" sz="1000" dirty="0">
              <a:latin typeface="Times New Roman" panose="02020603050405020304" pitchFamily="18" charset="0"/>
            </a:endParaRPr>
          </a:p>
        </p:txBody>
      </p:sp>
      <p:graphicFrame>
        <p:nvGraphicFramePr>
          <p:cNvPr id="1082" name="Object 104"/>
          <p:cNvGraphicFramePr>
            <a:graphicFrameLocks noChangeAspect="1"/>
          </p:cNvGraphicFramePr>
          <p:nvPr/>
        </p:nvGraphicFramePr>
        <p:xfrm>
          <a:off x="7348448" y="5638800"/>
          <a:ext cx="346075" cy="381000"/>
        </p:xfrm>
        <a:graphic>
          <a:graphicData uri="http://schemas.openxmlformats.org/presentationml/2006/ole">
            <mc:AlternateContent xmlns:mc="http://schemas.openxmlformats.org/markup-compatibility/2006">
              <mc:Choice xmlns:v="urn:schemas-microsoft-com:vml" Requires="v">
                <p:oleObj spid="_x0000_s11544" name="Visio" r:id="rId45" imgW="1021618" imgH="1125747" progId="Visio.Drawing.11">
                  <p:embed/>
                </p:oleObj>
              </mc:Choice>
              <mc:Fallback>
                <p:oleObj name="Visio" r:id="rId45" imgW="1021618" imgH="1125747" progId="Visio.Drawing.11">
                  <p:embed/>
                  <p:pic>
                    <p:nvPicPr>
                      <p:cNvPr id="1082" name="Object 104"/>
                      <p:cNvPicPr>
                        <a:picLocks noChangeAspect="1" noChangeArrowheads="1"/>
                      </p:cNvPicPr>
                      <p:nvPr/>
                    </p:nvPicPr>
                    <p:blipFill>
                      <a:blip r:embed="rId46">
                        <a:extLst>
                          <a:ext uri="{28A0092B-C50C-407E-A947-70E740481C1C}">
                            <a14:useLocalDpi xmlns:a14="http://schemas.microsoft.com/office/drawing/2010/main" val="0"/>
                          </a:ext>
                        </a:extLst>
                      </a:blip>
                      <a:srcRect/>
                      <a:stretch>
                        <a:fillRect/>
                      </a:stretch>
                    </p:blipFill>
                    <p:spPr bwMode="auto">
                      <a:xfrm>
                        <a:off x="7348448" y="5638800"/>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83" name="Object 105"/>
          <p:cNvGraphicFramePr>
            <a:graphicFrameLocks noChangeAspect="1"/>
          </p:cNvGraphicFramePr>
          <p:nvPr/>
        </p:nvGraphicFramePr>
        <p:xfrm>
          <a:off x="7272248" y="5562600"/>
          <a:ext cx="346075" cy="381000"/>
        </p:xfrm>
        <a:graphic>
          <a:graphicData uri="http://schemas.openxmlformats.org/presentationml/2006/ole">
            <mc:AlternateContent xmlns:mc="http://schemas.openxmlformats.org/markup-compatibility/2006">
              <mc:Choice xmlns:v="urn:schemas-microsoft-com:vml" Requires="v">
                <p:oleObj spid="_x0000_s11545" name="Visio" r:id="rId47" imgW="1021618" imgH="1125747" progId="Visio.Drawing.11">
                  <p:embed/>
                </p:oleObj>
              </mc:Choice>
              <mc:Fallback>
                <p:oleObj name="Visio" r:id="rId47" imgW="1021618" imgH="1125747" progId="Visio.Drawing.11">
                  <p:embed/>
                  <p:pic>
                    <p:nvPicPr>
                      <p:cNvPr id="1083" name="Object 105"/>
                      <p:cNvPicPr>
                        <a:picLocks noChangeAspect="1" noChangeArrowheads="1"/>
                      </p:cNvPicPr>
                      <p:nvPr/>
                    </p:nvPicPr>
                    <p:blipFill>
                      <a:blip r:embed="rId48">
                        <a:extLst>
                          <a:ext uri="{28A0092B-C50C-407E-A947-70E740481C1C}">
                            <a14:useLocalDpi xmlns:a14="http://schemas.microsoft.com/office/drawing/2010/main" val="0"/>
                          </a:ext>
                        </a:extLst>
                      </a:blip>
                      <a:srcRect/>
                      <a:stretch>
                        <a:fillRect/>
                      </a:stretch>
                    </p:blipFill>
                    <p:spPr bwMode="auto">
                      <a:xfrm>
                        <a:off x="7272248" y="5562600"/>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84" name="Object 106"/>
          <p:cNvGraphicFramePr>
            <a:graphicFrameLocks noChangeAspect="1"/>
          </p:cNvGraphicFramePr>
          <p:nvPr/>
        </p:nvGraphicFramePr>
        <p:xfrm>
          <a:off x="7196048" y="5486400"/>
          <a:ext cx="346075" cy="381000"/>
        </p:xfrm>
        <a:graphic>
          <a:graphicData uri="http://schemas.openxmlformats.org/presentationml/2006/ole">
            <mc:AlternateContent xmlns:mc="http://schemas.openxmlformats.org/markup-compatibility/2006">
              <mc:Choice xmlns:v="urn:schemas-microsoft-com:vml" Requires="v">
                <p:oleObj spid="_x0000_s11546" name="Visio" r:id="rId49" imgW="1021618" imgH="1125747" progId="Visio.Drawing.11">
                  <p:embed/>
                </p:oleObj>
              </mc:Choice>
              <mc:Fallback>
                <p:oleObj name="Visio" r:id="rId49" imgW="1021618" imgH="1125747" progId="Visio.Drawing.11">
                  <p:embed/>
                  <p:pic>
                    <p:nvPicPr>
                      <p:cNvPr id="1084" name="Object 106"/>
                      <p:cNvPicPr>
                        <a:picLocks noChangeAspect="1" noChangeArrowheads="1"/>
                      </p:cNvPicPr>
                      <p:nvPr/>
                    </p:nvPicPr>
                    <p:blipFill>
                      <a:blip r:embed="rId50">
                        <a:extLst>
                          <a:ext uri="{28A0092B-C50C-407E-A947-70E740481C1C}">
                            <a14:useLocalDpi xmlns:a14="http://schemas.microsoft.com/office/drawing/2010/main" val="0"/>
                          </a:ext>
                        </a:extLst>
                      </a:blip>
                      <a:srcRect/>
                      <a:stretch>
                        <a:fillRect/>
                      </a:stretch>
                    </p:blipFill>
                    <p:spPr bwMode="auto">
                      <a:xfrm>
                        <a:off x="7196048" y="5486400"/>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2" name="Text Box 107"/>
          <p:cNvSpPr txBox="1">
            <a:spLocks noChangeArrowheads="1"/>
          </p:cNvSpPr>
          <p:nvPr/>
        </p:nvSpPr>
        <p:spPr bwMode="auto">
          <a:xfrm>
            <a:off x="7217479" y="5923819"/>
            <a:ext cx="6873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Exchange</a:t>
            </a:r>
          </a:p>
          <a:p>
            <a:pPr eaLnBrk="1" hangingPunct="1"/>
            <a:r>
              <a:rPr lang="en-US" altLang="en-US" sz="1000" dirty="0">
                <a:latin typeface="Times New Roman" panose="02020603050405020304" pitchFamily="18" charset="0"/>
              </a:rPr>
              <a:t>Clients</a:t>
            </a:r>
          </a:p>
        </p:txBody>
      </p:sp>
      <p:sp>
        <p:nvSpPr>
          <p:cNvPr id="1123" name="Line 108"/>
          <p:cNvSpPr>
            <a:spLocks noChangeShapeType="1"/>
          </p:cNvSpPr>
          <p:nvPr/>
        </p:nvSpPr>
        <p:spPr bwMode="auto">
          <a:xfrm flipH="1">
            <a:off x="6472250" y="5799462"/>
            <a:ext cx="727073" cy="5963"/>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24" name="Line 109"/>
          <p:cNvSpPr>
            <a:spLocks noChangeShapeType="1"/>
          </p:cNvSpPr>
          <p:nvPr/>
        </p:nvSpPr>
        <p:spPr bwMode="auto">
          <a:xfrm flipH="1">
            <a:off x="1411059" y="6199186"/>
            <a:ext cx="4353227" cy="8061"/>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085" name="Object 61"/>
          <p:cNvGraphicFramePr>
            <a:graphicFrameLocks noChangeAspect="1"/>
          </p:cNvGraphicFramePr>
          <p:nvPr/>
        </p:nvGraphicFramePr>
        <p:xfrm>
          <a:off x="889000" y="3489052"/>
          <a:ext cx="288925" cy="457200"/>
        </p:xfrm>
        <a:graphic>
          <a:graphicData uri="http://schemas.openxmlformats.org/presentationml/2006/ole">
            <mc:AlternateContent xmlns:mc="http://schemas.openxmlformats.org/markup-compatibility/2006">
              <mc:Choice xmlns:v="urn:schemas-microsoft-com:vml" Requires="v">
                <p:oleObj spid="_x0000_s11547" name="Visio" r:id="rId51" imgW="579120" imgH="915478" progId="Visio.Drawing.11">
                  <p:embed/>
                </p:oleObj>
              </mc:Choice>
              <mc:Fallback>
                <p:oleObj name="Visio" r:id="rId51" imgW="579120" imgH="915478" progId="Visio.Drawing.11">
                  <p:embed/>
                  <p:pic>
                    <p:nvPicPr>
                      <p:cNvPr id="1085" name="Object 6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9000" y="3489052"/>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86" name="Object 62"/>
          <p:cNvGraphicFramePr>
            <a:graphicFrameLocks noChangeAspect="1"/>
          </p:cNvGraphicFramePr>
          <p:nvPr/>
        </p:nvGraphicFramePr>
        <p:xfrm>
          <a:off x="1041400" y="3565252"/>
          <a:ext cx="288925" cy="457200"/>
        </p:xfrm>
        <a:graphic>
          <a:graphicData uri="http://schemas.openxmlformats.org/presentationml/2006/ole">
            <mc:AlternateContent xmlns:mc="http://schemas.openxmlformats.org/markup-compatibility/2006">
              <mc:Choice xmlns:v="urn:schemas-microsoft-com:vml" Requires="v">
                <p:oleObj spid="_x0000_s11548" name="Visio" r:id="rId52" imgW="579120" imgH="915478" progId="Visio.Drawing.11">
                  <p:embed/>
                </p:oleObj>
              </mc:Choice>
              <mc:Fallback>
                <p:oleObj name="Visio" r:id="rId52" imgW="579120" imgH="915478" progId="Visio.Drawing.11">
                  <p:embed/>
                  <p:pic>
                    <p:nvPicPr>
                      <p:cNvPr id="1086" name="Object 6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1400" y="3565252"/>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5" name="Text Box 9"/>
          <p:cNvSpPr txBox="1">
            <a:spLocks noChangeArrowheads="1"/>
          </p:cNvSpPr>
          <p:nvPr/>
        </p:nvSpPr>
        <p:spPr bwMode="auto">
          <a:xfrm>
            <a:off x="230477" y="3017103"/>
            <a:ext cx="174278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Exchange Anti-Virus </a:t>
            </a:r>
          </a:p>
          <a:p>
            <a:pPr eaLnBrk="1" hangingPunct="1"/>
            <a:r>
              <a:rPr lang="en-US" altLang="en-US" sz="1000" dirty="0" smtClean="0">
                <a:latin typeface="Times New Roman" panose="02020603050405020304" pitchFamily="18" charset="0"/>
              </a:rPr>
              <a:t>Appliances/Spam-quarantine</a:t>
            </a:r>
          </a:p>
          <a:p>
            <a:pPr eaLnBrk="1" hangingPunct="1"/>
            <a:r>
              <a:rPr lang="en-US" altLang="en-US" sz="1000" dirty="0">
                <a:latin typeface="Times New Roman" panose="02020603050405020304" pitchFamily="18" charset="0"/>
              </a:rPr>
              <a:t>MX records </a:t>
            </a:r>
            <a:r>
              <a:rPr lang="en-US" altLang="en-US" sz="1000" dirty="0" smtClean="0">
                <a:latin typeface="Times New Roman" panose="02020603050405020304" pitchFamily="18" charset="0"/>
              </a:rPr>
              <a:t>exchange.mit.edu</a:t>
            </a:r>
            <a:endParaRPr lang="en-US" altLang="en-US" sz="1000" dirty="0">
              <a:latin typeface="Times New Roman" panose="02020603050405020304" pitchFamily="18" charset="0"/>
            </a:endParaRPr>
          </a:p>
        </p:txBody>
      </p:sp>
      <p:sp>
        <p:nvSpPr>
          <p:cNvPr id="1126" name="Line 74"/>
          <p:cNvSpPr>
            <a:spLocks noChangeShapeType="1"/>
          </p:cNvSpPr>
          <p:nvPr/>
        </p:nvSpPr>
        <p:spPr bwMode="auto">
          <a:xfrm flipH="1">
            <a:off x="1027563" y="3965317"/>
            <a:ext cx="49013" cy="410776"/>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04" name="Object 38"/>
          <p:cNvGraphicFramePr>
            <a:graphicFrameLocks noChangeAspect="1"/>
          </p:cNvGraphicFramePr>
          <p:nvPr/>
        </p:nvGraphicFramePr>
        <p:xfrm>
          <a:off x="6889950" y="4244428"/>
          <a:ext cx="271462" cy="430213"/>
        </p:xfrm>
        <a:graphic>
          <a:graphicData uri="http://schemas.openxmlformats.org/presentationml/2006/ole">
            <mc:AlternateContent xmlns:mc="http://schemas.openxmlformats.org/markup-compatibility/2006">
              <mc:Choice xmlns:v="urn:schemas-microsoft-com:vml" Requires="v">
                <p:oleObj spid="_x0000_s11549" name="Visio" r:id="rId14" imgW="579120" imgH="915478" progId="Visio.Drawing.11">
                  <p:embed/>
                </p:oleObj>
              </mc:Choice>
              <mc:Fallback>
                <p:oleObj name="Visio" r:id="rId14" imgW="579120" imgH="915478" progId="Visio.Drawing.11">
                  <p:embed/>
                  <p:pic>
                    <p:nvPicPr>
                      <p:cNvPr id="104" name="Objec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9950" y="4244428"/>
                        <a:ext cx="271462" cy="430213"/>
                      </a:xfrm>
                      <a:prstGeom prst="rect">
                        <a:avLst/>
                      </a:prstGeom>
                      <a:noFill/>
                      <a:ln>
                        <a:noFill/>
                      </a:ln>
                      <a:effectLst/>
                      <a:extLst/>
                    </p:spPr>
                  </p:pic>
                </p:oleObj>
              </mc:Fallback>
            </mc:AlternateContent>
          </a:graphicData>
        </a:graphic>
      </p:graphicFrame>
      <p:graphicFrame>
        <p:nvGraphicFramePr>
          <p:cNvPr id="105" name="Object 39"/>
          <p:cNvGraphicFramePr>
            <a:graphicFrameLocks noChangeAspect="1"/>
          </p:cNvGraphicFramePr>
          <p:nvPr/>
        </p:nvGraphicFramePr>
        <p:xfrm>
          <a:off x="6989962" y="4369841"/>
          <a:ext cx="288925" cy="457200"/>
        </p:xfrm>
        <a:graphic>
          <a:graphicData uri="http://schemas.openxmlformats.org/presentationml/2006/ole">
            <mc:AlternateContent xmlns:mc="http://schemas.openxmlformats.org/markup-compatibility/2006">
              <mc:Choice xmlns:v="urn:schemas-microsoft-com:vml" Requires="v">
                <p:oleObj spid="_x0000_s11550" name="Visio" r:id="rId15" imgW="579120" imgH="915478" progId="Visio.Drawing.11">
                  <p:embed/>
                </p:oleObj>
              </mc:Choice>
              <mc:Fallback>
                <p:oleObj name="Visio" r:id="rId15" imgW="579120" imgH="915478" progId="Visio.Drawing.11">
                  <p:embed/>
                  <p:pic>
                    <p:nvPicPr>
                      <p:cNvPr id="105" name="Object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9962" y="4369841"/>
                        <a:ext cx="288925" cy="457200"/>
                      </a:xfrm>
                      <a:prstGeom prst="rect">
                        <a:avLst/>
                      </a:prstGeom>
                      <a:noFill/>
                      <a:ln>
                        <a:noFill/>
                      </a:ln>
                      <a:effectLst/>
                      <a:extLst/>
                    </p:spPr>
                  </p:pic>
                </p:oleObj>
              </mc:Fallback>
            </mc:AlternateContent>
          </a:graphicData>
        </a:graphic>
      </p:graphicFrame>
      <p:graphicFrame>
        <p:nvGraphicFramePr>
          <p:cNvPr id="106" name="Object 40"/>
          <p:cNvGraphicFramePr>
            <a:graphicFrameLocks noChangeAspect="1"/>
          </p:cNvGraphicFramePr>
          <p:nvPr/>
        </p:nvGraphicFramePr>
        <p:xfrm>
          <a:off x="7142362" y="4522241"/>
          <a:ext cx="288925" cy="457200"/>
        </p:xfrm>
        <a:graphic>
          <a:graphicData uri="http://schemas.openxmlformats.org/presentationml/2006/ole">
            <mc:AlternateContent xmlns:mc="http://schemas.openxmlformats.org/markup-compatibility/2006">
              <mc:Choice xmlns:v="urn:schemas-microsoft-com:vml" Requires="v">
                <p:oleObj spid="_x0000_s11551" name="Visio" r:id="rId16" imgW="579120" imgH="915478" progId="Visio.Drawing.11">
                  <p:embed/>
                </p:oleObj>
              </mc:Choice>
              <mc:Fallback>
                <p:oleObj name="Visio" r:id="rId16" imgW="579120" imgH="915478" progId="Visio.Drawing.11">
                  <p:embed/>
                  <p:pic>
                    <p:nvPicPr>
                      <p:cNvPr id="106"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2362" y="4522241"/>
                        <a:ext cx="288925" cy="457200"/>
                      </a:xfrm>
                      <a:prstGeom prst="rect">
                        <a:avLst/>
                      </a:prstGeom>
                      <a:noFill/>
                      <a:ln>
                        <a:noFill/>
                      </a:ln>
                      <a:effectLst/>
                      <a:extLst/>
                    </p:spPr>
                  </p:pic>
                </p:oleObj>
              </mc:Fallback>
            </mc:AlternateContent>
          </a:graphicData>
        </a:graphic>
      </p:graphicFrame>
      <p:graphicFrame>
        <p:nvGraphicFramePr>
          <p:cNvPr id="107" name="Object 41"/>
          <p:cNvGraphicFramePr>
            <a:graphicFrameLocks noChangeAspect="1"/>
          </p:cNvGraphicFramePr>
          <p:nvPr/>
        </p:nvGraphicFramePr>
        <p:xfrm>
          <a:off x="7294762" y="4674641"/>
          <a:ext cx="288925" cy="457200"/>
        </p:xfrm>
        <a:graphic>
          <a:graphicData uri="http://schemas.openxmlformats.org/presentationml/2006/ole">
            <mc:AlternateContent xmlns:mc="http://schemas.openxmlformats.org/markup-compatibility/2006">
              <mc:Choice xmlns:v="urn:schemas-microsoft-com:vml" Requires="v">
                <p:oleObj spid="_x0000_s11552" name="Visio" r:id="rId17" imgW="579120" imgH="915478" progId="Visio.Drawing.11">
                  <p:embed/>
                </p:oleObj>
              </mc:Choice>
              <mc:Fallback>
                <p:oleObj name="Visio" r:id="rId17" imgW="579120" imgH="915478" progId="Visio.Drawing.11">
                  <p:embed/>
                  <p:pic>
                    <p:nvPicPr>
                      <p:cNvPr id="107"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94762" y="4674641"/>
                        <a:ext cx="288925" cy="457200"/>
                      </a:xfrm>
                      <a:prstGeom prst="rect">
                        <a:avLst/>
                      </a:prstGeom>
                      <a:noFill/>
                      <a:ln>
                        <a:noFill/>
                      </a:ln>
                      <a:effectLst/>
                      <a:extLst/>
                    </p:spPr>
                  </p:pic>
                </p:oleObj>
              </mc:Fallback>
            </mc:AlternateContent>
          </a:graphicData>
        </a:graphic>
      </p:graphicFrame>
      <p:graphicFrame>
        <p:nvGraphicFramePr>
          <p:cNvPr id="108" name="Object 38"/>
          <p:cNvGraphicFramePr>
            <a:graphicFrameLocks noChangeAspect="1"/>
          </p:cNvGraphicFramePr>
          <p:nvPr/>
        </p:nvGraphicFramePr>
        <p:xfrm>
          <a:off x="5222950" y="4008824"/>
          <a:ext cx="271462" cy="430213"/>
        </p:xfrm>
        <a:graphic>
          <a:graphicData uri="http://schemas.openxmlformats.org/presentationml/2006/ole">
            <mc:AlternateContent xmlns:mc="http://schemas.openxmlformats.org/markup-compatibility/2006">
              <mc:Choice xmlns:v="urn:schemas-microsoft-com:vml" Requires="v">
                <p:oleObj spid="_x0000_s11553" name="Visio" r:id="rId14" imgW="579120" imgH="915478" progId="Visio.Drawing.11">
                  <p:embed/>
                </p:oleObj>
              </mc:Choice>
              <mc:Fallback>
                <p:oleObj name="Visio" r:id="rId14" imgW="579120" imgH="915478" progId="Visio.Drawing.11">
                  <p:embed/>
                  <p:pic>
                    <p:nvPicPr>
                      <p:cNvPr id="108" name="Objec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2950" y="4008824"/>
                        <a:ext cx="271462" cy="430213"/>
                      </a:xfrm>
                      <a:prstGeom prst="rect">
                        <a:avLst/>
                      </a:prstGeom>
                      <a:noFill/>
                      <a:ln>
                        <a:noFill/>
                      </a:ln>
                      <a:effectLst/>
                      <a:extLst/>
                    </p:spPr>
                  </p:pic>
                </p:oleObj>
              </mc:Fallback>
            </mc:AlternateContent>
          </a:graphicData>
        </a:graphic>
      </p:graphicFrame>
      <p:graphicFrame>
        <p:nvGraphicFramePr>
          <p:cNvPr id="109" name="Object 39"/>
          <p:cNvGraphicFramePr>
            <a:graphicFrameLocks noChangeAspect="1"/>
          </p:cNvGraphicFramePr>
          <p:nvPr/>
        </p:nvGraphicFramePr>
        <p:xfrm>
          <a:off x="5322962" y="4134237"/>
          <a:ext cx="288925" cy="457200"/>
        </p:xfrm>
        <a:graphic>
          <a:graphicData uri="http://schemas.openxmlformats.org/presentationml/2006/ole">
            <mc:AlternateContent xmlns:mc="http://schemas.openxmlformats.org/markup-compatibility/2006">
              <mc:Choice xmlns:v="urn:schemas-microsoft-com:vml" Requires="v">
                <p:oleObj spid="_x0000_s11554" name="Visio" r:id="rId15" imgW="579120" imgH="915478" progId="Visio.Drawing.11">
                  <p:embed/>
                </p:oleObj>
              </mc:Choice>
              <mc:Fallback>
                <p:oleObj name="Visio" r:id="rId15" imgW="579120" imgH="915478" progId="Visio.Drawing.11">
                  <p:embed/>
                  <p:pic>
                    <p:nvPicPr>
                      <p:cNvPr id="109" name="Object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22962" y="4134237"/>
                        <a:ext cx="288925" cy="457200"/>
                      </a:xfrm>
                      <a:prstGeom prst="rect">
                        <a:avLst/>
                      </a:prstGeom>
                      <a:noFill/>
                      <a:ln>
                        <a:noFill/>
                      </a:ln>
                      <a:effectLst/>
                      <a:extLst/>
                    </p:spPr>
                  </p:pic>
                </p:oleObj>
              </mc:Fallback>
            </mc:AlternateContent>
          </a:graphicData>
        </a:graphic>
      </p:graphicFrame>
      <p:graphicFrame>
        <p:nvGraphicFramePr>
          <p:cNvPr id="110" name="Object 40"/>
          <p:cNvGraphicFramePr>
            <a:graphicFrameLocks noChangeAspect="1"/>
          </p:cNvGraphicFramePr>
          <p:nvPr/>
        </p:nvGraphicFramePr>
        <p:xfrm>
          <a:off x="5475362" y="4286637"/>
          <a:ext cx="288925" cy="457200"/>
        </p:xfrm>
        <a:graphic>
          <a:graphicData uri="http://schemas.openxmlformats.org/presentationml/2006/ole">
            <mc:AlternateContent xmlns:mc="http://schemas.openxmlformats.org/markup-compatibility/2006">
              <mc:Choice xmlns:v="urn:schemas-microsoft-com:vml" Requires="v">
                <p:oleObj spid="_x0000_s11555" name="Visio" r:id="rId16" imgW="579120" imgH="915478" progId="Visio.Drawing.11">
                  <p:embed/>
                </p:oleObj>
              </mc:Choice>
              <mc:Fallback>
                <p:oleObj name="Visio" r:id="rId16" imgW="579120" imgH="915478" progId="Visio.Drawing.11">
                  <p:embed/>
                  <p:pic>
                    <p:nvPicPr>
                      <p:cNvPr id="110"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75362" y="4286637"/>
                        <a:ext cx="288925" cy="457200"/>
                      </a:xfrm>
                      <a:prstGeom prst="rect">
                        <a:avLst/>
                      </a:prstGeom>
                      <a:noFill/>
                      <a:ln>
                        <a:noFill/>
                      </a:ln>
                      <a:effectLst/>
                      <a:extLst/>
                    </p:spPr>
                  </p:pic>
                </p:oleObj>
              </mc:Fallback>
            </mc:AlternateContent>
          </a:graphicData>
        </a:graphic>
      </p:graphicFrame>
      <p:graphicFrame>
        <p:nvGraphicFramePr>
          <p:cNvPr id="111" name="Object 41"/>
          <p:cNvGraphicFramePr>
            <a:graphicFrameLocks noChangeAspect="1"/>
          </p:cNvGraphicFramePr>
          <p:nvPr/>
        </p:nvGraphicFramePr>
        <p:xfrm>
          <a:off x="5627762" y="4439037"/>
          <a:ext cx="288925" cy="457200"/>
        </p:xfrm>
        <a:graphic>
          <a:graphicData uri="http://schemas.openxmlformats.org/presentationml/2006/ole">
            <mc:AlternateContent xmlns:mc="http://schemas.openxmlformats.org/markup-compatibility/2006">
              <mc:Choice xmlns:v="urn:schemas-microsoft-com:vml" Requires="v">
                <p:oleObj spid="_x0000_s11556" name="Visio" r:id="rId17" imgW="579120" imgH="915478" progId="Visio.Drawing.11">
                  <p:embed/>
                </p:oleObj>
              </mc:Choice>
              <mc:Fallback>
                <p:oleObj name="Visio" r:id="rId17" imgW="579120" imgH="915478" progId="Visio.Drawing.11">
                  <p:embed/>
                  <p:pic>
                    <p:nvPicPr>
                      <p:cNvPr id="111"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27762" y="4439037"/>
                        <a:ext cx="288925" cy="457200"/>
                      </a:xfrm>
                      <a:prstGeom prst="rect">
                        <a:avLst/>
                      </a:prstGeom>
                      <a:noFill/>
                      <a:ln>
                        <a:noFill/>
                      </a:ln>
                      <a:effectLst/>
                      <a:extLst/>
                    </p:spPr>
                  </p:pic>
                </p:oleObj>
              </mc:Fallback>
            </mc:AlternateContent>
          </a:graphicData>
        </a:graphic>
      </p:graphicFrame>
      <p:graphicFrame>
        <p:nvGraphicFramePr>
          <p:cNvPr id="112" name="Object 33"/>
          <p:cNvGraphicFramePr>
            <a:graphicFrameLocks noChangeAspect="1"/>
          </p:cNvGraphicFramePr>
          <p:nvPr/>
        </p:nvGraphicFramePr>
        <p:xfrm>
          <a:off x="5045609" y="4430104"/>
          <a:ext cx="428090" cy="370756"/>
        </p:xfrm>
        <a:graphic>
          <a:graphicData uri="http://schemas.openxmlformats.org/presentationml/2006/ole">
            <mc:AlternateContent xmlns:mc="http://schemas.openxmlformats.org/markup-compatibility/2006">
              <mc:Choice xmlns:v="urn:schemas-microsoft-com:vml" Requires="v">
                <p:oleObj spid="_x0000_s11557" name="Visio" r:id="rId12" imgW="767737" imgH="666391" progId="Visio.Drawing.11">
                  <p:embed/>
                </p:oleObj>
              </mc:Choice>
              <mc:Fallback>
                <p:oleObj name="Visio" r:id="rId12" imgW="767737" imgH="666391" progId="Visio.Drawing.11">
                  <p:embed/>
                  <p:pic>
                    <p:nvPicPr>
                      <p:cNvPr id="112" name="Object 3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045609" y="4430104"/>
                        <a:ext cx="428090" cy="370756"/>
                      </a:xfrm>
                      <a:prstGeom prst="rect">
                        <a:avLst/>
                      </a:prstGeom>
                      <a:noFill/>
                      <a:ln>
                        <a:noFill/>
                      </a:ln>
                      <a:effectLst/>
                      <a:extLst/>
                    </p:spPr>
                  </p:pic>
                </p:oleObj>
              </mc:Fallback>
            </mc:AlternateContent>
          </a:graphicData>
        </a:graphic>
      </p:graphicFrame>
      <p:graphicFrame>
        <p:nvGraphicFramePr>
          <p:cNvPr id="113" name="Object 33"/>
          <p:cNvGraphicFramePr>
            <a:graphicFrameLocks noChangeAspect="1"/>
          </p:cNvGraphicFramePr>
          <p:nvPr/>
        </p:nvGraphicFramePr>
        <p:xfrm>
          <a:off x="6762830" y="4718774"/>
          <a:ext cx="438300" cy="379598"/>
        </p:xfrm>
        <a:graphic>
          <a:graphicData uri="http://schemas.openxmlformats.org/presentationml/2006/ole">
            <mc:AlternateContent xmlns:mc="http://schemas.openxmlformats.org/markup-compatibility/2006">
              <mc:Choice xmlns:v="urn:schemas-microsoft-com:vml" Requires="v">
                <p:oleObj spid="_x0000_s11558" name="Visio" r:id="rId12" imgW="767737" imgH="666391" progId="Visio.Drawing.11">
                  <p:embed/>
                </p:oleObj>
              </mc:Choice>
              <mc:Fallback>
                <p:oleObj name="Visio" r:id="rId12" imgW="767737" imgH="666391" progId="Visio.Drawing.11">
                  <p:embed/>
                  <p:pic>
                    <p:nvPicPr>
                      <p:cNvPr id="113" name="Object 3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762830" y="4718774"/>
                        <a:ext cx="438300" cy="379598"/>
                      </a:xfrm>
                      <a:prstGeom prst="rect">
                        <a:avLst/>
                      </a:prstGeom>
                      <a:noFill/>
                      <a:ln>
                        <a:noFill/>
                      </a:ln>
                      <a:effectLst/>
                      <a:extLst/>
                    </p:spPr>
                  </p:pic>
                </p:oleObj>
              </mc:Fallback>
            </mc:AlternateContent>
          </a:graphicData>
        </a:graphic>
      </p:graphicFrame>
      <p:sp>
        <p:nvSpPr>
          <p:cNvPr id="114" name="Text Box 46"/>
          <p:cNvSpPr txBox="1">
            <a:spLocks noChangeArrowheads="1"/>
          </p:cNvSpPr>
          <p:nvPr/>
        </p:nvSpPr>
        <p:spPr bwMode="auto">
          <a:xfrm>
            <a:off x="4877262" y="4829175"/>
            <a:ext cx="159067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dirty="0" smtClean="0"/>
              <a:t>Outgoing </a:t>
            </a:r>
            <a:r>
              <a:rPr lang="en-US" altLang="en-US" sz="1000" dirty="0"/>
              <a:t>mailers</a:t>
            </a:r>
          </a:p>
          <a:p>
            <a:pPr eaLnBrk="1" hangingPunct="1"/>
            <a:r>
              <a:rPr lang="en-US" altLang="en-US" sz="1000" dirty="0"/>
              <a:t>outgoing-exchange.mit.edu</a:t>
            </a:r>
          </a:p>
          <a:p>
            <a:pPr eaLnBrk="1" hangingPunct="1"/>
            <a:r>
              <a:rPr lang="en-US" altLang="en-US" sz="1000" dirty="0"/>
              <a:t>Load balanced </a:t>
            </a:r>
          </a:p>
        </p:txBody>
      </p:sp>
      <p:sp>
        <p:nvSpPr>
          <p:cNvPr id="115" name="Line 95"/>
          <p:cNvSpPr>
            <a:spLocks noChangeShapeType="1"/>
          </p:cNvSpPr>
          <p:nvPr/>
        </p:nvSpPr>
        <p:spPr bwMode="auto">
          <a:xfrm flipV="1">
            <a:off x="5686426" y="3833812"/>
            <a:ext cx="35092" cy="438015"/>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6" name="Line 95"/>
          <p:cNvSpPr>
            <a:spLocks noChangeShapeType="1"/>
          </p:cNvSpPr>
          <p:nvPr/>
        </p:nvSpPr>
        <p:spPr bwMode="auto">
          <a:xfrm>
            <a:off x="5949950" y="4718102"/>
            <a:ext cx="828600" cy="137859"/>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7" name="Text Box 60"/>
          <p:cNvSpPr txBox="1">
            <a:spLocks noChangeArrowheads="1"/>
          </p:cNvSpPr>
          <p:nvPr/>
        </p:nvSpPr>
        <p:spPr bwMode="auto">
          <a:xfrm>
            <a:off x="6492875" y="5025031"/>
            <a:ext cx="187423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dirty="0"/>
              <a:t>exchange-forwarding.mit.edu</a:t>
            </a:r>
          </a:p>
          <a:p>
            <a:pPr eaLnBrk="1" hangingPunct="1"/>
            <a:r>
              <a:rPr lang="en-US" altLang="en-US" sz="1000" dirty="0"/>
              <a:t>s</a:t>
            </a:r>
            <a:r>
              <a:rPr lang="en-US" altLang="en-US" sz="1000" dirty="0" smtClean="0"/>
              <a:t>plit/forwarded </a:t>
            </a:r>
            <a:r>
              <a:rPr lang="en-US" altLang="en-US" sz="1000" dirty="0"/>
              <a:t>for internal users</a:t>
            </a:r>
          </a:p>
        </p:txBody>
      </p:sp>
      <p:sp>
        <p:nvSpPr>
          <p:cNvPr id="119" name="Line 15"/>
          <p:cNvSpPr>
            <a:spLocks noChangeShapeType="1"/>
          </p:cNvSpPr>
          <p:nvPr/>
        </p:nvSpPr>
        <p:spPr bwMode="auto">
          <a:xfrm>
            <a:off x="3505201" y="2785910"/>
            <a:ext cx="1835150" cy="760306"/>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21" name="Text Box 60"/>
          <p:cNvSpPr txBox="1">
            <a:spLocks noChangeArrowheads="1"/>
          </p:cNvSpPr>
          <p:nvPr/>
        </p:nvSpPr>
        <p:spPr bwMode="auto">
          <a:xfrm>
            <a:off x="272256" y="2337709"/>
            <a:ext cx="86433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inbound </a:t>
            </a:r>
            <a:r>
              <a:rPr lang="en-US" altLang="en-US" sz="1000" dirty="0">
                <a:latin typeface="Times New Roman" panose="02020603050405020304" pitchFamily="18" charset="0"/>
              </a:rPr>
              <a:t>mail</a:t>
            </a:r>
          </a:p>
        </p:txBody>
      </p:sp>
      <p:graphicFrame>
        <p:nvGraphicFramePr>
          <p:cNvPr id="118" name="Object 42"/>
          <p:cNvGraphicFramePr>
            <a:graphicFrameLocks noChangeAspect="1"/>
          </p:cNvGraphicFramePr>
          <p:nvPr>
            <p:extLst>
              <p:ext uri="{D42A27DB-BD31-4B8C-83A1-F6EECF244321}">
                <p14:modId xmlns:p14="http://schemas.microsoft.com/office/powerpoint/2010/main" val="1322762235"/>
              </p:ext>
            </p:extLst>
          </p:nvPr>
        </p:nvGraphicFramePr>
        <p:xfrm>
          <a:off x="2594013" y="4930659"/>
          <a:ext cx="271462" cy="430213"/>
        </p:xfrm>
        <a:graphic>
          <a:graphicData uri="http://schemas.openxmlformats.org/presentationml/2006/ole">
            <mc:AlternateContent xmlns:mc="http://schemas.openxmlformats.org/markup-compatibility/2006">
              <mc:Choice xmlns:v="urn:schemas-microsoft-com:vml" Requires="v">
                <p:oleObj spid="_x0000_s11559" name="Visio" r:id="rId18" imgW="579120" imgH="915478" progId="Visio.Drawing.11">
                  <p:embed/>
                </p:oleObj>
              </mc:Choice>
              <mc:Fallback>
                <p:oleObj name="Visio" r:id="rId18" imgW="579120" imgH="915478" progId="Visio.Drawing.11">
                  <p:embed/>
                  <p:pic>
                    <p:nvPicPr>
                      <p:cNvPr id="122" name="Object 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4013" y="4930659"/>
                        <a:ext cx="271462" cy="430213"/>
                      </a:xfrm>
                      <a:prstGeom prst="rect">
                        <a:avLst/>
                      </a:prstGeom>
                      <a:noFill/>
                      <a:ln>
                        <a:noFill/>
                      </a:ln>
                      <a:effectLst/>
                      <a:extLst/>
                    </p:spPr>
                  </p:pic>
                </p:oleObj>
              </mc:Fallback>
            </mc:AlternateContent>
          </a:graphicData>
        </a:graphic>
      </p:graphicFrame>
      <p:graphicFrame>
        <p:nvGraphicFramePr>
          <p:cNvPr id="122" name="Object 43"/>
          <p:cNvGraphicFramePr>
            <a:graphicFrameLocks noChangeAspect="1"/>
          </p:cNvGraphicFramePr>
          <p:nvPr>
            <p:extLst>
              <p:ext uri="{D42A27DB-BD31-4B8C-83A1-F6EECF244321}">
                <p14:modId xmlns:p14="http://schemas.microsoft.com/office/powerpoint/2010/main" val="1065729835"/>
              </p:ext>
            </p:extLst>
          </p:nvPr>
        </p:nvGraphicFramePr>
        <p:xfrm>
          <a:off x="2694025" y="5056072"/>
          <a:ext cx="288925" cy="457200"/>
        </p:xfrm>
        <a:graphic>
          <a:graphicData uri="http://schemas.openxmlformats.org/presentationml/2006/ole">
            <mc:AlternateContent xmlns:mc="http://schemas.openxmlformats.org/markup-compatibility/2006">
              <mc:Choice xmlns:v="urn:schemas-microsoft-com:vml" Requires="v">
                <p:oleObj spid="_x0000_s11560" name="Visio" r:id="rId19" imgW="579120" imgH="915478" progId="Visio.Drawing.11">
                  <p:embed/>
                </p:oleObj>
              </mc:Choice>
              <mc:Fallback>
                <p:oleObj name="Visio" r:id="rId19" imgW="579120" imgH="915478" progId="Visio.Drawing.11">
                  <p:embed/>
                  <p:pic>
                    <p:nvPicPr>
                      <p:cNvPr id="123" name="Object 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4025" y="5056072"/>
                        <a:ext cx="288925" cy="457200"/>
                      </a:xfrm>
                      <a:prstGeom prst="rect">
                        <a:avLst/>
                      </a:prstGeom>
                      <a:noFill/>
                      <a:ln>
                        <a:noFill/>
                      </a:ln>
                      <a:effectLst/>
                      <a:extLst/>
                    </p:spPr>
                  </p:pic>
                </p:oleObj>
              </mc:Fallback>
            </mc:AlternateContent>
          </a:graphicData>
        </a:graphic>
      </p:graphicFrame>
      <p:graphicFrame>
        <p:nvGraphicFramePr>
          <p:cNvPr id="123" name="Object 44"/>
          <p:cNvGraphicFramePr>
            <a:graphicFrameLocks noChangeAspect="1"/>
          </p:cNvGraphicFramePr>
          <p:nvPr>
            <p:extLst>
              <p:ext uri="{D42A27DB-BD31-4B8C-83A1-F6EECF244321}">
                <p14:modId xmlns:p14="http://schemas.microsoft.com/office/powerpoint/2010/main" val="1082722768"/>
              </p:ext>
            </p:extLst>
          </p:nvPr>
        </p:nvGraphicFramePr>
        <p:xfrm>
          <a:off x="2846425" y="5208472"/>
          <a:ext cx="288925" cy="457200"/>
        </p:xfrm>
        <a:graphic>
          <a:graphicData uri="http://schemas.openxmlformats.org/presentationml/2006/ole">
            <mc:AlternateContent xmlns:mc="http://schemas.openxmlformats.org/markup-compatibility/2006">
              <mc:Choice xmlns:v="urn:schemas-microsoft-com:vml" Requires="v">
                <p:oleObj spid="_x0000_s11561" name="Visio" r:id="rId20" imgW="579120" imgH="915478" progId="Visio.Drawing.11">
                  <p:embed/>
                </p:oleObj>
              </mc:Choice>
              <mc:Fallback>
                <p:oleObj name="Visio" r:id="rId20" imgW="579120" imgH="915478" progId="Visio.Drawing.11">
                  <p:embed/>
                  <p:pic>
                    <p:nvPicPr>
                      <p:cNvPr id="124" name="Object 4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6425" y="5208472"/>
                        <a:ext cx="288925" cy="457200"/>
                      </a:xfrm>
                      <a:prstGeom prst="rect">
                        <a:avLst/>
                      </a:prstGeom>
                      <a:noFill/>
                      <a:ln>
                        <a:noFill/>
                      </a:ln>
                      <a:effectLst/>
                      <a:extLst/>
                    </p:spPr>
                  </p:pic>
                </p:oleObj>
              </mc:Fallback>
            </mc:AlternateContent>
          </a:graphicData>
        </a:graphic>
      </p:graphicFrame>
      <p:graphicFrame>
        <p:nvGraphicFramePr>
          <p:cNvPr id="124" name="Object 45"/>
          <p:cNvGraphicFramePr>
            <a:graphicFrameLocks noChangeAspect="1"/>
          </p:cNvGraphicFramePr>
          <p:nvPr>
            <p:extLst>
              <p:ext uri="{D42A27DB-BD31-4B8C-83A1-F6EECF244321}">
                <p14:modId xmlns:p14="http://schemas.microsoft.com/office/powerpoint/2010/main" val="2116218643"/>
              </p:ext>
            </p:extLst>
          </p:nvPr>
        </p:nvGraphicFramePr>
        <p:xfrm>
          <a:off x="2998825" y="5360872"/>
          <a:ext cx="288925" cy="457200"/>
        </p:xfrm>
        <a:graphic>
          <a:graphicData uri="http://schemas.openxmlformats.org/presentationml/2006/ole">
            <mc:AlternateContent xmlns:mc="http://schemas.openxmlformats.org/markup-compatibility/2006">
              <mc:Choice xmlns:v="urn:schemas-microsoft-com:vml" Requires="v">
                <p:oleObj spid="_x0000_s11562" name="Visio" r:id="rId21" imgW="579120" imgH="915478" progId="Visio.Drawing.11">
                  <p:embed/>
                </p:oleObj>
              </mc:Choice>
              <mc:Fallback>
                <p:oleObj name="Visio" r:id="rId21" imgW="579120" imgH="915478" progId="Visio.Drawing.11">
                  <p:embed/>
                  <p:pic>
                    <p:nvPicPr>
                      <p:cNvPr id="125" name="Object 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8825" y="5360872"/>
                        <a:ext cx="288925" cy="457200"/>
                      </a:xfrm>
                      <a:prstGeom prst="rect">
                        <a:avLst/>
                      </a:prstGeom>
                      <a:noFill/>
                      <a:ln>
                        <a:noFill/>
                      </a:ln>
                      <a:effectLst/>
                      <a:extLst/>
                    </p:spPr>
                  </p:pic>
                </p:oleObj>
              </mc:Fallback>
            </mc:AlternateContent>
          </a:graphicData>
        </a:graphic>
      </p:graphicFrame>
      <p:graphicFrame>
        <p:nvGraphicFramePr>
          <p:cNvPr id="125" name="Object 45"/>
          <p:cNvGraphicFramePr>
            <a:graphicFrameLocks noChangeAspect="1"/>
          </p:cNvGraphicFramePr>
          <p:nvPr>
            <p:extLst>
              <p:ext uri="{D42A27DB-BD31-4B8C-83A1-F6EECF244321}">
                <p14:modId xmlns:p14="http://schemas.microsoft.com/office/powerpoint/2010/main" val="2686462362"/>
              </p:ext>
            </p:extLst>
          </p:nvPr>
        </p:nvGraphicFramePr>
        <p:xfrm>
          <a:off x="3860838" y="5494150"/>
          <a:ext cx="288925" cy="457200"/>
        </p:xfrm>
        <a:graphic>
          <a:graphicData uri="http://schemas.openxmlformats.org/presentationml/2006/ole">
            <mc:AlternateContent xmlns:mc="http://schemas.openxmlformats.org/markup-compatibility/2006">
              <mc:Choice xmlns:v="urn:schemas-microsoft-com:vml" Requires="v">
                <p:oleObj spid="_x0000_s11563" name="Visio" r:id="rId21" imgW="579120" imgH="915478" progId="Visio.Drawing.11">
                  <p:embed/>
                </p:oleObj>
              </mc:Choice>
              <mc:Fallback>
                <p:oleObj name="Visio" r:id="rId21" imgW="579120" imgH="915478" progId="Visio.Drawing.11">
                  <p:embed/>
                  <p:pic>
                    <p:nvPicPr>
                      <p:cNvPr id="126" name="Object 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0838" y="549415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6" name="Object 45"/>
          <p:cNvGraphicFramePr>
            <a:graphicFrameLocks noChangeAspect="1"/>
          </p:cNvGraphicFramePr>
          <p:nvPr>
            <p:extLst>
              <p:ext uri="{D42A27DB-BD31-4B8C-83A1-F6EECF244321}">
                <p14:modId xmlns:p14="http://schemas.microsoft.com/office/powerpoint/2010/main" val="1774992601"/>
              </p:ext>
            </p:extLst>
          </p:nvPr>
        </p:nvGraphicFramePr>
        <p:xfrm>
          <a:off x="3913720" y="4799103"/>
          <a:ext cx="288925" cy="457200"/>
        </p:xfrm>
        <a:graphic>
          <a:graphicData uri="http://schemas.openxmlformats.org/presentationml/2006/ole">
            <mc:AlternateContent xmlns:mc="http://schemas.openxmlformats.org/markup-compatibility/2006">
              <mc:Choice xmlns:v="urn:schemas-microsoft-com:vml" Requires="v">
                <p:oleObj spid="_x0000_s11564" name="Visio" r:id="rId21" imgW="579120" imgH="915478" progId="Visio.Drawing.11">
                  <p:embed/>
                </p:oleObj>
              </mc:Choice>
              <mc:Fallback>
                <p:oleObj name="Visio" r:id="rId21" imgW="579120" imgH="915478" progId="Visio.Drawing.11">
                  <p:embed/>
                  <p:pic>
                    <p:nvPicPr>
                      <p:cNvPr id="128" name="Object 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13720" y="4799103"/>
                        <a:ext cx="288925" cy="457200"/>
                      </a:xfrm>
                      <a:prstGeom prst="rect">
                        <a:avLst/>
                      </a:prstGeom>
                      <a:noFill/>
                      <a:ln>
                        <a:noFill/>
                      </a:ln>
                      <a:effectLst/>
                      <a:extLst/>
                    </p:spPr>
                  </p:pic>
                </p:oleObj>
              </mc:Fallback>
            </mc:AlternateContent>
          </a:graphicData>
        </a:graphic>
      </p:graphicFrame>
      <p:sp>
        <p:nvSpPr>
          <p:cNvPr id="127" name="Text Box 81"/>
          <p:cNvSpPr txBox="1">
            <a:spLocks noChangeArrowheads="1"/>
          </p:cNvSpPr>
          <p:nvPr/>
        </p:nvSpPr>
        <p:spPr bwMode="auto">
          <a:xfrm>
            <a:off x="3751073" y="5836285"/>
            <a:ext cx="49885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Moira</a:t>
            </a:r>
            <a:endParaRPr lang="en-US" altLang="en-US" sz="1000" dirty="0">
              <a:latin typeface="Times New Roman" panose="02020603050405020304" pitchFamily="18" charset="0"/>
            </a:endParaRPr>
          </a:p>
        </p:txBody>
      </p:sp>
      <p:sp>
        <p:nvSpPr>
          <p:cNvPr id="128" name="Text Box 81"/>
          <p:cNvSpPr txBox="1">
            <a:spLocks noChangeArrowheads="1"/>
          </p:cNvSpPr>
          <p:nvPr/>
        </p:nvSpPr>
        <p:spPr bwMode="auto">
          <a:xfrm>
            <a:off x="3573241" y="5150714"/>
            <a:ext cx="8258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ldap.mit.edu</a:t>
            </a:r>
            <a:endParaRPr lang="en-US" altLang="en-US" sz="1000" dirty="0">
              <a:latin typeface="Times New Roman" panose="02020603050405020304" pitchFamily="18" charset="0"/>
            </a:endParaRPr>
          </a:p>
        </p:txBody>
      </p:sp>
      <p:sp>
        <p:nvSpPr>
          <p:cNvPr id="129" name="Text Box 81"/>
          <p:cNvSpPr txBox="1">
            <a:spLocks noChangeArrowheads="1"/>
          </p:cNvSpPr>
          <p:nvPr/>
        </p:nvSpPr>
        <p:spPr bwMode="auto">
          <a:xfrm>
            <a:off x="2460979" y="5699125"/>
            <a:ext cx="105349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Active Directory</a:t>
            </a:r>
            <a:endParaRPr lang="en-US" altLang="en-US" sz="1000" dirty="0">
              <a:latin typeface="Times New Roman" panose="02020603050405020304" pitchFamily="18" charset="0"/>
            </a:endParaRPr>
          </a:p>
        </p:txBody>
      </p:sp>
      <p:sp>
        <p:nvSpPr>
          <p:cNvPr id="130" name="Line 32"/>
          <p:cNvSpPr>
            <a:spLocks noChangeShapeType="1"/>
          </p:cNvSpPr>
          <p:nvPr/>
        </p:nvSpPr>
        <p:spPr bwMode="auto">
          <a:xfrm flipH="1">
            <a:off x="3142518" y="5101178"/>
            <a:ext cx="763589" cy="20022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31" name="Line 32"/>
          <p:cNvSpPr>
            <a:spLocks noChangeShapeType="1"/>
          </p:cNvSpPr>
          <p:nvPr/>
        </p:nvSpPr>
        <p:spPr bwMode="auto">
          <a:xfrm flipH="1" flipV="1">
            <a:off x="3160288" y="5334721"/>
            <a:ext cx="681487" cy="279134"/>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33" name="Line 58"/>
          <p:cNvSpPr>
            <a:spLocks noChangeShapeType="1"/>
          </p:cNvSpPr>
          <p:nvPr/>
        </p:nvSpPr>
        <p:spPr bwMode="auto">
          <a:xfrm flipV="1">
            <a:off x="1249657" y="5482547"/>
            <a:ext cx="1584299" cy="376039"/>
          </a:xfrm>
          <a:prstGeom prst="line">
            <a:avLst/>
          </a:prstGeom>
          <a:noFill/>
          <a:ln w="12700">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Tree>
    <p:extLst>
      <p:ext uri="{BB962C8B-B14F-4D97-AF65-F5344CB8AC3E}">
        <p14:creationId xmlns:p14="http://schemas.microsoft.com/office/powerpoint/2010/main" val="3827690049"/>
      </p:ext>
    </p:extLst>
  </p:cSld>
  <p:clrMapOvr>
    <a:masterClrMapping/>
  </p:clrMapOvr>
  <p:transition>
    <p:pull dir="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Exchange and Office 365 ExchangeOnline Hybrid</a:t>
            </a:r>
            <a:endParaRPr lang="en-US" sz="2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67710" y="1814211"/>
            <a:ext cx="8229600" cy="4357989"/>
          </a:xfrm>
        </p:spPr>
        <p:txBody>
          <a:bodyPr/>
          <a:lstStyle/>
          <a:p>
            <a:pPr marL="0" indent="0" algn="just">
              <a:buNone/>
            </a:pPr>
            <a:endParaRPr lang="en-US" sz="1200" dirty="0" smtClean="0">
              <a:latin typeface="Times New Roman" panose="02020603050405020304" pitchFamily="18" charset="0"/>
              <a:cs typeface="Times New Roman" panose="02020603050405020304" pitchFamily="18" charset="0"/>
            </a:endParaRPr>
          </a:p>
          <a:p>
            <a:pPr marL="457200" lvl="1" indent="0" algn="just">
              <a:buNone/>
            </a:pPr>
            <a:endParaRPr lang="en-US" sz="2000" dirty="0">
              <a:latin typeface="Times New Roman" panose="02020603050405020304" pitchFamily="18" charset="0"/>
              <a:cs typeface="Times New Roman" panose="02020603050405020304" pitchFamily="18" charset="0"/>
            </a:endParaRPr>
          </a:p>
          <a:p>
            <a:pPr lvl="1" algn="just"/>
            <a:r>
              <a:rPr lang="en-US" sz="2000" dirty="0" smtClean="0">
                <a:latin typeface="Times New Roman" panose="02020603050405020304" pitchFamily="18" charset="0"/>
                <a:cs typeface="Times New Roman" panose="02020603050405020304" pitchFamily="18" charset="0"/>
              </a:rPr>
              <a:t>MIT has a Hybrid model for integration with Exchange Online</a:t>
            </a:r>
          </a:p>
          <a:p>
            <a:pPr lvl="2" algn="just"/>
            <a:r>
              <a:rPr lang="en-US" sz="1600" dirty="0" smtClean="0">
                <a:latin typeface="Times New Roman" panose="02020603050405020304" pitchFamily="18" charset="0"/>
                <a:cs typeface="Times New Roman" panose="02020603050405020304" pitchFamily="18" charset="0"/>
              </a:rPr>
              <a:t>Users with an Exchange online mailbox logon via Microsoft’s web portal or use existing email clients</a:t>
            </a:r>
          </a:p>
          <a:p>
            <a:pPr lvl="2" algn="just"/>
            <a:r>
              <a:rPr lang="en-US" sz="1600" dirty="0" smtClean="0">
                <a:latin typeface="Times New Roman" panose="02020603050405020304" pitchFamily="18" charset="0"/>
                <a:cs typeface="Times New Roman" panose="02020603050405020304" pitchFamily="18" charset="0"/>
              </a:rPr>
              <a:t>Email is routed between Exchange Online and campus Exchange email routers to integrate with existing email functionality </a:t>
            </a:r>
          </a:p>
          <a:p>
            <a:pPr lvl="2" algn="just"/>
            <a:r>
              <a:rPr lang="en-US" sz="1600" dirty="0" smtClean="0">
                <a:latin typeface="Times New Roman" panose="02020603050405020304" pitchFamily="18" charset="0"/>
                <a:cs typeface="Times New Roman" panose="02020603050405020304" pitchFamily="18" charset="0"/>
              </a:rPr>
              <a:t>Quota’s of 50 GB by default, moving to 100GB this summer</a:t>
            </a:r>
          </a:p>
          <a:p>
            <a:pPr lvl="2" algn="just"/>
            <a:r>
              <a:rPr lang="en-US" sz="1600" dirty="0" smtClean="0">
                <a:latin typeface="Times New Roman" panose="02020603050405020304" pitchFamily="18" charset="0"/>
                <a:cs typeface="Times New Roman" panose="02020603050405020304" pitchFamily="18" charset="0"/>
              </a:rPr>
              <a:t>Integration with existing MIT directory services such as Moira and LDAP</a:t>
            </a:r>
          </a:p>
          <a:p>
            <a:pPr lvl="2" algn="just"/>
            <a:r>
              <a:rPr lang="en-US" sz="1600" dirty="0" smtClean="0">
                <a:latin typeface="Times New Roman" panose="02020603050405020304" pitchFamily="18" charset="0"/>
                <a:cs typeface="Times New Roman" panose="02020603050405020304" pitchFamily="18" charset="0"/>
              </a:rPr>
              <a:t>Integration allows the continued use of current redirected or split mailbox functionality </a:t>
            </a:r>
          </a:p>
          <a:p>
            <a:pPr lvl="2" algn="just"/>
            <a:r>
              <a:rPr lang="en-US" sz="1600" dirty="0" smtClean="0">
                <a:latin typeface="Times New Roman" panose="02020603050405020304" pitchFamily="18" charset="0"/>
                <a:cs typeface="Times New Roman" panose="02020603050405020304" pitchFamily="18" charset="0"/>
              </a:rPr>
              <a:t>IS&amp;T has migrated to Exchange Online as a production pilot program </a:t>
            </a:r>
          </a:p>
          <a:p>
            <a:pPr lvl="2" algn="just"/>
            <a:r>
              <a:rPr lang="en-US" sz="1600" dirty="0" smtClean="0">
                <a:latin typeface="Times New Roman" panose="02020603050405020304" pitchFamily="18" charset="0"/>
                <a:cs typeface="Times New Roman" panose="02020603050405020304" pitchFamily="18" charset="0"/>
              </a:rPr>
              <a:t>IMAP is supported via SSL login</a:t>
            </a:r>
          </a:p>
          <a:p>
            <a:pPr lvl="3" algn="just"/>
            <a:r>
              <a:rPr lang="en-US" sz="1400" dirty="0" smtClean="0">
                <a:latin typeface="Times New Roman" panose="02020603050405020304" pitchFamily="18" charset="0"/>
                <a:cs typeface="Times New Roman" panose="02020603050405020304" pitchFamily="18" charset="0"/>
              </a:rPr>
              <a:t>GSSAPI is not supported</a:t>
            </a:r>
          </a:p>
          <a:p>
            <a:pPr marL="1371600" lvl="3" indent="0" algn="just">
              <a:buNone/>
            </a:pPr>
            <a:endParaRPr lang="en-US" sz="1400" dirty="0" smtClean="0">
              <a:latin typeface="Times New Roman" panose="02020603050405020304" pitchFamily="18" charset="0"/>
              <a:cs typeface="Times New Roman" panose="02020603050405020304" pitchFamily="18" charset="0"/>
            </a:endParaRPr>
          </a:p>
          <a:p>
            <a:pPr algn="just"/>
            <a:endParaRPr lang="en-US" sz="1200" dirty="0" smtClean="0">
              <a:latin typeface="Times New Roman" panose="02020603050405020304" pitchFamily="18" charset="0"/>
              <a:cs typeface="Times New Roman" panose="02020603050405020304" pitchFamily="18" charset="0"/>
            </a:endParaRPr>
          </a:p>
          <a:p>
            <a:pPr algn="just"/>
            <a:endParaRPr lang="en-US" dirty="0"/>
          </a:p>
        </p:txBody>
      </p:sp>
      <p:pic>
        <p:nvPicPr>
          <p:cNvPr id="5" name="Picture 4"/>
          <p:cNvPicPr>
            <a:picLocks noChangeAspect="1"/>
          </p:cNvPicPr>
          <p:nvPr/>
        </p:nvPicPr>
        <p:blipFill>
          <a:blip r:embed="rId2"/>
          <a:stretch>
            <a:fillRect/>
          </a:stretch>
        </p:blipFill>
        <p:spPr>
          <a:xfrm>
            <a:off x="2668149" y="1664439"/>
            <a:ext cx="790575" cy="466725"/>
          </a:xfrm>
          <a:prstGeom prst="rect">
            <a:avLst/>
          </a:prstGeom>
        </p:spPr>
      </p:pic>
      <p:pic>
        <p:nvPicPr>
          <p:cNvPr id="6" name="Picture 5"/>
          <p:cNvPicPr>
            <a:picLocks noChangeAspect="1"/>
          </p:cNvPicPr>
          <p:nvPr/>
        </p:nvPicPr>
        <p:blipFill>
          <a:blip r:embed="rId3"/>
          <a:stretch>
            <a:fillRect/>
          </a:stretch>
        </p:blipFill>
        <p:spPr>
          <a:xfrm>
            <a:off x="3429000" y="1694656"/>
            <a:ext cx="1028700" cy="428625"/>
          </a:xfrm>
          <a:prstGeom prst="rect">
            <a:avLst/>
          </a:prstGeom>
        </p:spPr>
      </p:pic>
      <p:pic>
        <p:nvPicPr>
          <p:cNvPr id="7" name="Picture 6"/>
          <p:cNvPicPr>
            <a:picLocks noChangeAspect="1"/>
          </p:cNvPicPr>
          <p:nvPr/>
        </p:nvPicPr>
        <p:blipFill>
          <a:blip r:embed="rId4"/>
          <a:stretch>
            <a:fillRect/>
          </a:stretch>
        </p:blipFill>
        <p:spPr>
          <a:xfrm>
            <a:off x="4415905" y="1712351"/>
            <a:ext cx="971550" cy="438150"/>
          </a:xfrm>
          <a:prstGeom prst="rect">
            <a:avLst/>
          </a:prstGeom>
        </p:spPr>
      </p:pic>
      <p:pic>
        <p:nvPicPr>
          <p:cNvPr id="8" name="Picture 7"/>
          <p:cNvPicPr>
            <a:picLocks noChangeAspect="1"/>
          </p:cNvPicPr>
          <p:nvPr/>
        </p:nvPicPr>
        <p:blipFill>
          <a:blip r:embed="rId5"/>
          <a:stretch>
            <a:fillRect/>
          </a:stretch>
        </p:blipFill>
        <p:spPr>
          <a:xfrm>
            <a:off x="5363561" y="1701471"/>
            <a:ext cx="981075" cy="419100"/>
          </a:xfrm>
          <a:prstGeom prst="rect">
            <a:avLst/>
          </a:prstGeom>
        </p:spPr>
      </p:pic>
    </p:spTree>
    <p:extLst>
      <p:ext uri="{BB962C8B-B14F-4D97-AF65-F5344CB8AC3E}">
        <p14:creationId xmlns:p14="http://schemas.microsoft.com/office/powerpoint/2010/main" val="863813221"/>
      </p:ext>
    </p:extLst>
  </p:cSld>
  <p:clrMapOvr>
    <a:masterClrMapping/>
  </p:clrMapOvr>
  <p:transition>
    <p:pull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7" name="Rectangle 2"/>
          <p:cNvSpPr>
            <a:spLocks noGrp="1" noChangeArrowheads="1"/>
          </p:cNvSpPr>
          <p:nvPr>
            <p:ph type="title"/>
          </p:nvPr>
        </p:nvSpPr>
        <p:spPr/>
        <p:txBody>
          <a:bodyPr/>
          <a:lstStyle/>
          <a:p>
            <a:pPr eaLnBrk="1" hangingPunct="1"/>
            <a:r>
              <a:rPr lang="en-US" altLang="en-US" sz="2400" dirty="0"/>
              <a:t>MIT campus email: Logical view </a:t>
            </a:r>
            <a:r>
              <a:rPr lang="en-US" altLang="en-US" sz="2400" dirty="0" smtClean="0"/>
              <a:t>Exchange and ExchangeOnline</a:t>
            </a:r>
          </a:p>
        </p:txBody>
      </p:sp>
      <p:graphicFrame>
        <p:nvGraphicFramePr>
          <p:cNvPr id="1026" name="Object 4"/>
          <p:cNvGraphicFramePr>
            <a:graphicFrameLocks noChangeAspect="1"/>
          </p:cNvGraphicFramePr>
          <p:nvPr/>
        </p:nvGraphicFramePr>
        <p:xfrm>
          <a:off x="1423988" y="2136775"/>
          <a:ext cx="271462" cy="430213"/>
        </p:xfrm>
        <a:graphic>
          <a:graphicData uri="http://schemas.openxmlformats.org/presentationml/2006/ole">
            <mc:AlternateContent xmlns:mc="http://schemas.openxmlformats.org/markup-compatibility/2006">
              <mc:Choice xmlns:v="urn:schemas-microsoft-com:vml" Requires="v">
                <p:oleObj spid="_x0000_s13593" name="Visio" r:id="rId3" imgW="579120" imgH="915478" progId="Visio.Drawing.11">
                  <p:embed/>
                </p:oleObj>
              </mc:Choice>
              <mc:Fallback>
                <p:oleObj name="Visio" r:id="rId3" imgW="579120" imgH="915478" progId="Visio.Drawing.11">
                  <p:embed/>
                  <p:pic>
                    <p:nvPicPr>
                      <p:cNvPr id="1026"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3988" y="2136775"/>
                        <a:ext cx="271462"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7" name="Object 5"/>
          <p:cNvGraphicFramePr>
            <a:graphicFrameLocks noChangeAspect="1"/>
          </p:cNvGraphicFramePr>
          <p:nvPr/>
        </p:nvGraphicFramePr>
        <p:xfrm>
          <a:off x="1524000" y="2262188"/>
          <a:ext cx="288925" cy="457200"/>
        </p:xfrm>
        <a:graphic>
          <a:graphicData uri="http://schemas.openxmlformats.org/presentationml/2006/ole">
            <mc:AlternateContent xmlns:mc="http://schemas.openxmlformats.org/markup-compatibility/2006">
              <mc:Choice xmlns:v="urn:schemas-microsoft-com:vml" Requires="v">
                <p:oleObj spid="_x0000_s13594" name="Visio" r:id="rId5" imgW="579120" imgH="915478" progId="Visio.Drawing.11">
                  <p:embed/>
                </p:oleObj>
              </mc:Choice>
              <mc:Fallback>
                <p:oleObj name="Visio" r:id="rId5" imgW="579120" imgH="915478" progId="Visio.Drawing.11">
                  <p:embed/>
                  <p:pic>
                    <p:nvPicPr>
                      <p:cNvPr id="1027"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22621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8" name="Object 6"/>
          <p:cNvGraphicFramePr>
            <a:graphicFrameLocks noChangeAspect="1"/>
          </p:cNvGraphicFramePr>
          <p:nvPr/>
        </p:nvGraphicFramePr>
        <p:xfrm>
          <a:off x="1676400" y="2414588"/>
          <a:ext cx="288925" cy="457200"/>
        </p:xfrm>
        <a:graphic>
          <a:graphicData uri="http://schemas.openxmlformats.org/presentationml/2006/ole">
            <mc:AlternateContent xmlns:mc="http://schemas.openxmlformats.org/markup-compatibility/2006">
              <mc:Choice xmlns:v="urn:schemas-microsoft-com:vml" Requires="v">
                <p:oleObj spid="_x0000_s13595" name="Visio" r:id="rId6" imgW="579120" imgH="915478" progId="Visio.Drawing.11">
                  <p:embed/>
                </p:oleObj>
              </mc:Choice>
              <mc:Fallback>
                <p:oleObj name="Visio" r:id="rId6" imgW="579120" imgH="915478" progId="Visio.Drawing.11">
                  <p:embed/>
                  <p:pic>
                    <p:nvPicPr>
                      <p:cNvPr id="1028"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4145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9" name="Object 7"/>
          <p:cNvGraphicFramePr>
            <a:graphicFrameLocks noChangeAspect="1"/>
          </p:cNvGraphicFramePr>
          <p:nvPr/>
        </p:nvGraphicFramePr>
        <p:xfrm>
          <a:off x="1828800" y="2566988"/>
          <a:ext cx="288925" cy="457200"/>
        </p:xfrm>
        <a:graphic>
          <a:graphicData uri="http://schemas.openxmlformats.org/presentationml/2006/ole">
            <mc:AlternateContent xmlns:mc="http://schemas.openxmlformats.org/markup-compatibility/2006">
              <mc:Choice xmlns:v="urn:schemas-microsoft-com:vml" Requires="v">
                <p:oleObj spid="_x0000_s13596" name="Visio" r:id="rId7" imgW="579120" imgH="915478" progId="Visio.Drawing.11">
                  <p:embed/>
                </p:oleObj>
              </mc:Choice>
              <mc:Fallback>
                <p:oleObj name="Visio" r:id="rId7" imgW="579120" imgH="915478" progId="Visio.Drawing.11">
                  <p:embed/>
                  <p:pic>
                    <p:nvPicPr>
                      <p:cNvPr id="1029"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25669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88" name="Line 8"/>
          <p:cNvSpPr>
            <a:spLocks noChangeShapeType="1"/>
          </p:cNvSpPr>
          <p:nvPr/>
        </p:nvSpPr>
        <p:spPr bwMode="auto">
          <a:xfrm>
            <a:off x="304800" y="2566988"/>
            <a:ext cx="1219200" cy="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089" name="Text Box 9"/>
          <p:cNvSpPr txBox="1">
            <a:spLocks noChangeArrowheads="1"/>
          </p:cNvSpPr>
          <p:nvPr/>
        </p:nvSpPr>
        <p:spPr bwMode="auto">
          <a:xfrm>
            <a:off x="643393" y="1795433"/>
            <a:ext cx="199605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DMZ Anti-Spam/Virus Appliances</a:t>
            </a:r>
          </a:p>
          <a:p>
            <a:pPr eaLnBrk="1" hangingPunct="1"/>
            <a:r>
              <a:rPr lang="en-US" altLang="en-US" sz="1000" dirty="0">
                <a:latin typeface="Times New Roman" panose="02020603050405020304" pitchFamily="18" charset="0"/>
              </a:rPr>
              <a:t>MX records </a:t>
            </a:r>
            <a:r>
              <a:rPr lang="en-US" altLang="en-US" sz="1000" dirty="0" smtClean="0">
                <a:latin typeface="Times New Roman" panose="02020603050405020304" pitchFamily="18" charset="0"/>
              </a:rPr>
              <a:t>mit.edu</a:t>
            </a:r>
            <a:endParaRPr lang="en-US" altLang="en-US" sz="1000" dirty="0">
              <a:latin typeface="Times New Roman" panose="02020603050405020304" pitchFamily="18" charset="0"/>
            </a:endParaRPr>
          </a:p>
        </p:txBody>
      </p:sp>
      <p:graphicFrame>
        <p:nvGraphicFramePr>
          <p:cNvPr id="1030" name="Object 10"/>
          <p:cNvGraphicFramePr>
            <a:graphicFrameLocks noChangeAspect="1"/>
          </p:cNvGraphicFramePr>
          <p:nvPr>
            <p:extLst>
              <p:ext uri="{D42A27DB-BD31-4B8C-83A1-F6EECF244321}">
                <p14:modId xmlns:p14="http://schemas.microsoft.com/office/powerpoint/2010/main" val="1695049637"/>
              </p:ext>
            </p:extLst>
          </p:nvPr>
        </p:nvGraphicFramePr>
        <p:xfrm>
          <a:off x="2599804" y="2609882"/>
          <a:ext cx="271462" cy="430213"/>
        </p:xfrm>
        <a:graphic>
          <a:graphicData uri="http://schemas.openxmlformats.org/presentationml/2006/ole">
            <mc:AlternateContent xmlns:mc="http://schemas.openxmlformats.org/markup-compatibility/2006">
              <mc:Choice xmlns:v="urn:schemas-microsoft-com:vml" Requires="v">
                <p:oleObj spid="_x0000_s13597" name="Visio" r:id="rId8" imgW="579120" imgH="915478" progId="Visio.Drawing.11">
                  <p:embed/>
                </p:oleObj>
              </mc:Choice>
              <mc:Fallback>
                <p:oleObj name="Visio" r:id="rId8" imgW="579120" imgH="915478" progId="Visio.Drawing.11">
                  <p:embed/>
                  <p:pic>
                    <p:nvPicPr>
                      <p:cNvPr id="103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9804" y="2609882"/>
                        <a:ext cx="271462"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31" name="Object 11"/>
          <p:cNvGraphicFramePr>
            <a:graphicFrameLocks noChangeAspect="1"/>
          </p:cNvGraphicFramePr>
          <p:nvPr>
            <p:extLst>
              <p:ext uri="{D42A27DB-BD31-4B8C-83A1-F6EECF244321}">
                <p14:modId xmlns:p14="http://schemas.microsoft.com/office/powerpoint/2010/main" val="706655753"/>
              </p:ext>
            </p:extLst>
          </p:nvPr>
        </p:nvGraphicFramePr>
        <p:xfrm>
          <a:off x="2699816" y="2735295"/>
          <a:ext cx="288925" cy="457200"/>
        </p:xfrm>
        <a:graphic>
          <a:graphicData uri="http://schemas.openxmlformats.org/presentationml/2006/ole">
            <mc:AlternateContent xmlns:mc="http://schemas.openxmlformats.org/markup-compatibility/2006">
              <mc:Choice xmlns:v="urn:schemas-microsoft-com:vml" Requires="v">
                <p:oleObj spid="_x0000_s13598" name="Visio" r:id="rId9" imgW="579120" imgH="915478" progId="Visio.Drawing.11">
                  <p:embed/>
                </p:oleObj>
              </mc:Choice>
              <mc:Fallback>
                <p:oleObj name="Visio" r:id="rId9" imgW="579120" imgH="915478" progId="Visio.Drawing.11">
                  <p:embed/>
                  <p:pic>
                    <p:nvPicPr>
                      <p:cNvPr id="1031"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9816" y="2735295"/>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32" name="Object 12"/>
          <p:cNvGraphicFramePr>
            <a:graphicFrameLocks noChangeAspect="1"/>
          </p:cNvGraphicFramePr>
          <p:nvPr>
            <p:extLst>
              <p:ext uri="{D42A27DB-BD31-4B8C-83A1-F6EECF244321}">
                <p14:modId xmlns:p14="http://schemas.microsoft.com/office/powerpoint/2010/main" val="2988294009"/>
              </p:ext>
            </p:extLst>
          </p:nvPr>
        </p:nvGraphicFramePr>
        <p:xfrm>
          <a:off x="2852216" y="2887695"/>
          <a:ext cx="288925" cy="457200"/>
        </p:xfrm>
        <a:graphic>
          <a:graphicData uri="http://schemas.openxmlformats.org/presentationml/2006/ole">
            <mc:AlternateContent xmlns:mc="http://schemas.openxmlformats.org/markup-compatibility/2006">
              <mc:Choice xmlns:v="urn:schemas-microsoft-com:vml" Requires="v">
                <p:oleObj spid="_x0000_s13599" name="Visio" r:id="rId10" imgW="579120" imgH="915478" progId="Visio.Drawing.11">
                  <p:embed/>
                </p:oleObj>
              </mc:Choice>
              <mc:Fallback>
                <p:oleObj name="Visio" r:id="rId10" imgW="579120" imgH="915478" progId="Visio.Drawing.11">
                  <p:embed/>
                  <p:pic>
                    <p:nvPicPr>
                      <p:cNvPr id="1032" name="Object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2216" y="2887695"/>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33" name="Object 13"/>
          <p:cNvGraphicFramePr>
            <a:graphicFrameLocks noChangeAspect="1"/>
          </p:cNvGraphicFramePr>
          <p:nvPr>
            <p:extLst>
              <p:ext uri="{D42A27DB-BD31-4B8C-83A1-F6EECF244321}">
                <p14:modId xmlns:p14="http://schemas.microsoft.com/office/powerpoint/2010/main" val="2576942832"/>
              </p:ext>
            </p:extLst>
          </p:nvPr>
        </p:nvGraphicFramePr>
        <p:xfrm>
          <a:off x="3004616" y="3040095"/>
          <a:ext cx="288925" cy="457200"/>
        </p:xfrm>
        <a:graphic>
          <a:graphicData uri="http://schemas.openxmlformats.org/presentationml/2006/ole">
            <mc:AlternateContent xmlns:mc="http://schemas.openxmlformats.org/markup-compatibility/2006">
              <mc:Choice xmlns:v="urn:schemas-microsoft-com:vml" Requires="v">
                <p:oleObj spid="_x0000_s13600" name="Visio" r:id="rId11" imgW="579120" imgH="915478" progId="Visio.Drawing.11">
                  <p:embed/>
                </p:oleObj>
              </mc:Choice>
              <mc:Fallback>
                <p:oleObj name="Visio" r:id="rId11" imgW="579120" imgH="915478" progId="Visio.Drawing.11">
                  <p:embed/>
                  <p:pic>
                    <p:nvPicPr>
                      <p:cNvPr id="1033" name="Object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04616" y="3040095"/>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90" name="Line 15"/>
          <p:cNvSpPr>
            <a:spLocks noChangeShapeType="1"/>
          </p:cNvSpPr>
          <p:nvPr/>
        </p:nvSpPr>
        <p:spPr bwMode="auto">
          <a:xfrm>
            <a:off x="1981200" y="2573339"/>
            <a:ext cx="602729" cy="181732"/>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091" name="Text Box 19"/>
          <p:cNvSpPr txBox="1">
            <a:spLocks noChangeArrowheads="1"/>
          </p:cNvSpPr>
          <p:nvPr/>
        </p:nvSpPr>
        <p:spPr bwMode="auto">
          <a:xfrm>
            <a:off x="2362200" y="3410176"/>
            <a:ext cx="13208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DMZ inbound mailers</a:t>
            </a:r>
          </a:p>
        </p:txBody>
      </p:sp>
      <p:graphicFrame>
        <p:nvGraphicFramePr>
          <p:cNvPr id="1047" name="Object 33"/>
          <p:cNvGraphicFramePr>
            <a:graphicFrameLocks noChangeAspect="1"/>
          </p:cNvGraphicFramePr>
          <p:nvPr/>
        </p:nvGraphicFramePr>
        <p:xfrm>
          <a:off x="5410200" y="3405188"/>
          <a:ext cx="533400" cy="461962"/>
        </p:xfrm>
        <a:graphic>
          <a:graphicData uri="http://schemas.openxmlformats.org/presentationml/2006/ole">
            <mc:AlternateContent xmlns:mc="http://schemas.openxmlformats.org/markup-compatibility/2006">
              <mc:Choice xmlns:v="urn:schemas-microsoft-com:vml" Requires="v">
                <p:oleObj spid="_x0000_s13601" name="Visio" r:id="rId12" imgW="767737" imgH="666391" progId="Visio.Drawing.11">
                  <p:embed/>
                </p:oleObj>
              </mc:Choice>
              <mc:Fallback>
                <p:oleObj name="Visio" r:id="rId12" imgW="767737" imgH="666391" progId="Visio.Drawing.11">
                  <p:embed/>
                  <p:pic>
                    <p:nvPicPr>
                      <p:cNvPr id="1047" name="Object 3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410200" y="3405188"/>
                        <a:ext cx="533400"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49" name="Object 38"/>
          <p:cNvGraphicFramePr>
            <a:graphicFrameLocks noChangeAspect="1"/>
          </p:cNvGraphicFramePr>
          <p:nvPr/>
        </p:nvGraphicFramePr>
        <p:xfrm>
          <a:off x="5919788" y="3279775"/>
          <a:ext cx="271462" cy="430213"/>
        </p:xfrm>
        <a:graphic>
          <a:graphicData uri="http://schemas.openxmlformats.org/presentationml/2006/ole">
            <mc:AlternateContent xmlns:mc="http://schemas.openxmlformats.org/markup-compatibility/2006">
              <mc:Choice xmlns:v="urn:schemas-microsoft-com:vml" Requires="v">
                <p:oleObj spid="_x0000_s13602" name="Visio" r:id="rId14" imgW="579120" imgH="915478" progId="Visio.Drawing.11">
                  <p:embed/>
                </p:oleObj>
              </mc:Choice>
              <mc:Fallback>
                <p:oleObj name="Visio" r:id="rId14" imgW="579120" imgH="915478" progId="Visio.Drawing.11">
                  <p:embed/>
                  <p:pic>
                    <p:nvPicPr>
                      <p:cNvPr id="1049" name="Objec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19788" y="3279775"/>
                        <a:ext cx="271462"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0" name="Object 39"/>
          <p:cNvGraphicFramePr>
            <a:graphicFrameLocks noChangeAspect="1"/>
          </p:cNvGraphicFramePr>
          <p:nvPr/>
        </p:nvGraphicFramePr>
        <p:xfrm>
          <a:off x="6019800" y="3405188"/>
          <a:ext cx="288925" cy="457200"/>
        </p:xfrm>
        <a:graphic>
          <a:graphicData uri="http://schemas.openxmlformats.org/presentationml/2006/ole">
            <mc:AlternateContent xmlns:mc="http://schemas.openxmlformats.org/markup-compatibility/2006">
              <mc:Choice xmlns:v="urn:schemas-microsoft-com:vml" Requires="v">
                <p:oleObj spid="_x0000_s13603" name="Visio" r:id="rId15" imgW="579120" imgH="915478" progId="Visio.Drawing.11">
                  <p:embed/>
                </p:oleObj>
              </mc:Choice>
              <mc:Fallback>
                <p:oleObj name="Visio" r:id="rId15" imgW="579120" imgH="915478" progId="Visio.Drawing.11">
                  <p:embed/>
                  <p:pic>
                    <p:nvPicPr>
                      <p:cNvPr id="1050" name="Object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34051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1" name="Object 40"/>
          <p:cNvGraphicFramePr>
            <a:graphicFrameLocks noChangeAspect="1"/>
          </p:cNvGraphicFramePr>
          <p:nvPr/>
        </p:nvGraphicFramePr>
        <p:xfrm>
          <a:off x="6172200" y="3557588"/>
          <a:ext cx="288925" cy="457200"/>
        </p:xfrm>
        <a:graphic>
          <a:graphicData uri="http://schemas.openxmlformats.org/presentationml/2006/ole">
            <mc:AlternateContent xmlns:mc="http://schemas.openxmlformats.org/markup-compatibility/2006">
              <mc:Choice xmlns:v="urn:schemas-microsoft-com:vml" Requires="v">
                <p:oleObj spid="_x0000_s13604" name="Visio" r:id="rId16" imgW="579120" imgH="915478" progId="Visio.Drawing.11">
                  <p:embed/>
                </p:oleObj>
              </mc:Choice>
              <mc:Fallback>
                <p:oleObj name="Visio" r:id="rId16" imgW="579120" imgH="915478" progId="Visio.Drawing.11">
                  <p:embed/>
                  <p:pic>
                    <p:nvPicPr>
                      <p:cNvPr id="1051"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0" y="35575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2" name="Object 41"/>
          <p:cNvGraphicFramePr>
            <a:graphicFrameLocks noChangeAspect="1"/>
          </p:cNvGraphicFramePr>
          <p:nvPr/>
        </p:nvGraphicFramePr>
        <p:xfrm>
          <a:off x="6324600" y="3709988"/>
          <a:ext cx="288925" cy="457200"/>
        </p:xfrm>
        <a:graphic>
          <a:graphicData uri="http://schemas.openxmlformats.org/presentationml/2006/ole">
            <mc:AlternateContent xmlns:mc="http://schemas.openxmlformats.org/markup-compatibility/2006">
              <mc:Choice xmlns:v="urn:schemas-microsoft-com:vml" Requires="v">
                <p:oleObj spid="_x0000_s13605" name="Visio" r:id="rId17" imgW="579120" imgH="915478" progId="Visio.Drawing.11">
                  <p:embed/>
                </p:oleObj>
              </mc:Choice>
              <mc:Fallback>
                <p:oleObj name="Visio" r:id="rId17" imgW="579120" imgH="915478" progId="Visio.Drawing.11">
                  <p:embed/>
                  <p:pic>
                    <p:nvPicPr>
                      <p:cNvPr id="1052"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4600" y="37099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3" name="Object 42"/>
          <p:cNvGraphicFramePr>
            <a:graphicFrameLocks noChangeAspect="1"/>
          </p:cNvGraphicFramePr>
          <p:nvPr/>
        </p:nvGraphicFramePr>
        <p:xfrm>
          <a:off x="7138988" y="3279775"/>
          <a:ext cx="271462" cy="430213"/>
        </p:xfrm>
        <a:graphic>
          <a:graphicData uri="http://schemas.openxmlformats.org/presentationml/2006/ole">
            <mc:AlternateContent xmlns:mc="http://schemas.openxmlformats.org/markup-compatibility/2006">
              <mc:Choice xmlns:v="urn:schemas-microsoft-com:vml" Requires="v">
                <p:oleObj spid="_x0000_s13606" name="Visio" r:id="rId18" imgW="579120" imgH="915478" progId="Visio.Drawing.11">
                  <p:embed/>
                </p:oleObj>
              </mc:Choice>
              <mc:Fallback>
                <p:oleObj name="Visio" r:id="rId18" imgW="579120" imgH="915478" progId="Visio.Drawing.11">
                  <p:embed/>
                  <p:pic>
                    <p:nvPicPr>
                      <p:cNvPr id="1053" name="Object 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38988" y="3279775"/>
                        <a:ext cx="271462"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4" name="Object 43"/>
          <p:cNvGraphicFramePr>
            <a:graphicFrameLocks noChangeAspect="1"/>
          </p:cNvGraphicFramePr>
          <p:nvPr/>
        </p:nvGraphicFramePr>
        <p:xfrm>
          <a:off x="7239000" y="3405188"/>
          <a:ext cx="288925" cy="457200"/>
        </p:xfrm>
        <a:graphic>
          <a:graphicData uri="http://schemas.openxmlformats.org/presentationml/2006/ole">
            <mc:AlternateContent xmlns:mc="http://schemas.openxmlformats.org/markup-compatibility/2006">
              <mc:Choice xmlns:v="urn:schemas-microsoft-com:vml" Requires="v">
                <p:oleObj spid="_x0000_s13607" name="Visio" r:id="rId19" imgW="579120" imgH="915478" progId="Visio.Drawing.11">
                  <p:embed/>
                </p:oleObj>
              </mc:Choice>
              <mc:Fallback>
                <p:oleObj name="Visio" r:id="rId19" imgW="579120" imgH="915478" progId="Visio.Drawing.11">
                  <p:embed/>
                  <p:pic>
                    <p:nvPicPr>
                      <p:cNvPr id="1054" name="Object 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9000" y="34051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5" name="Object 44"/>
          <p:cNvGraphicFramePr>
            <a:graphicFrameLocks noChangeAspect="1"/>
          </p:cNvGraphicFramePr>
          <p:nvPr/>
        </p:nvGraphicFramePr>
        <p:xfrm>
          <a:off x="7391400" y="3557588"/>
          <a:ext cx="288925" cy="457200"/>
        </p:xfrm>
        <a:graphic>
          <a:graphicData uri="http://schemas.openxmlformats.org/presentationml/2006/ole">
            <mc:AlternateContent xmlns:mc="http://schemas.openxmlformats.org/markup-compatibility/2006">
              <mc:Choice xmlns:v="urn:schemas-microsoft-com:vml" Requires="v">
                <p:oleObj spid="_x0000_s13608" name="Visio" r:id="rId20" imgW="579120" imgH="915478" progId="Visio.Drawing.11">
                  <p:embed/>
                </p:oleObj>
              </mc:Choice>
              <mc:Fallback>
                <p:oleObj name="Visio" r:id="rId20" imgW="579120" imgH="915478" progId="Visio.Drawing.11">
                  <p:embed/>
                  <p:pic>
                    <p:nvPicPr>
                      <p:cNvPr id="1055" name="Object 4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35575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6" name="Object 45"/>
          <p:cNvGraphicFramePr>
            <a:graphicFrameLocks noChangeAspect="1"/>
          </p:cNvGraphicFramePr>
          <p:nvPr/>
        </p:nvGraphicFramePr>
        <p:xfrm>
          <a:off x="7543800" y="3709988"/>
          <a:ext cx="288925" cy="457200"/>
        </p:xfrm>
        <a:graphic>
          <a:graphicData uri="http://schemas.openxmlformats.org/presentationml/2006/ole">
            <mc:AlternateContent xmlns:mc="http://schemas.openxmlformats.org/markup-compatibility/2006">
              <mc:Choice xmlns:v="urn:schemas-microsoft-com:vml" Requires="v">
                <p:oleObj spid="_x0000_s13609" name="Visio" r:id="rId21" imgW="579120" imgH="915478" progId="Visio.Drawing.11">
                  <p:embed/>
                </p:oleObj>
              </mc:Choice>
              <mc:Fallback>
                <p:oleObj name="Visio" r:id="rId21" imgW="579120" imgH="915478" progId="Visio.Drawing.11">
                  <p:embed/>
                  <p:pic>
                    <p:nvPicPr>
                      <p:cNvPr id="1056" name="Object 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3800" y="37099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99" name="Text Box 46"/>
          <p:cNvSpPr txBox="1">
            <a:spLocks noChangeArrowheads="1"/>
          </p:cNvSpPr>
          <p:nvPr/>
        </p:nvSpPr>
        <p:spPr bwMode="auto">
          <a:xfrm>
            <a:off x="5918200" y="4068947"/>
            <a:ext cx="10699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Outgoing mailers</a:t>
            </a:r>
          </a:p>
          <a:p>
            <a:pPr eaLnBrk="1" hangingPunct="1"/>
            <a:r>
              <a:rPr lang="en-US" altLang="en-US" sz="1000" dirty="0">
                <a:latin typeface="Times New Roman" panose="02020603050405020304" pitchFamily="18" charset="0"/>
              </a:rPr>
              <a:t>Load balanced</a:t>
            </a:r>
          </a:p>
        </p:txBody>
      </p:sp>
      <p:sp>
        <p:nvSpPr>
          <p:cNvPr id="1105" name="Line 55"/>
          <p:cNvSpPr>
            <a:spLocks noChangeShapeType="1"/>
          </p:cNvSpPr>
          <p:nvPr/>
        </p:nvSpPr>
        <p:spPr bwMode="auto">
          <a:xfrm>
            <a:off x="6467936" y="3633788"/>
            <a:ext cx="671051" cy="1891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06" name="Text Box 56"/>
          <p:cNvSpPr txBox="1">
            <a:spLocks noChangeArrowheads="1"/>
          </p:cNvSpPr>
          <p:nvPr/>
        </p:nvSpPr>
        <p:spPr bwMode="auto">
          <a:xfrm>
            <a:off x="7342872" y="4062451"/>
            <a:ext cx="16433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DMZ outbound </a:t>
            </a:r>
            <a:r>
              <a:rPr lang="en-US" altLang="en-US" sz="1000" dirty="0" smtClean="0">
                <a:latin typeface="Times New Roman" panose="02020603050405020304" pitchFamily="18" charset="0"/>
              </a:rPr>
              <a:t>mailers</a:t>
            </a:r>
          </a:p>
          <a:p>
            <a:pPr eaLnBrk="1" hangingPunct="1"/>
            <a:r>
              <a:rPr lang="en-US" altLang="en-US" sz="1000" dirty="0" smtClean="0">
                <a:latin typeface="Times New Roman" panose="02020603050405020304" pitchFamily="18" charset="0"/>
              </a:rPr>
              <a:t>Anti-Spam/Virus appliances</a:t>
            </a:r>
            <a:endParaRPr lang="en-US" altLang="en-US" sz="1000" dirty="0">
              <a:latin typeface="Times New Roman" panose="02020603050405020304" pitchFamily="18" charset="0"/>
            </a:endParaRPr>
          </a:p>
        </p:txBody>
      </p:sp>
      <p:sp>
        <p:nvSpPr>
          <p:cNvPr id="1108" name="Line 58"/>
          <p:cNvSpPr>
            <a:spLocks noChangeShapeType="1"/>
          </p:cNvSpPr>
          <p:nvPr/>
        </p:nvSpPr>
        <p:spPr bwMode="auto">
          <a:xfrm flipH="1" flipV="1">
            <a:off x="5808568" y="3879056"/>
            <a:ext cx="1090763" cy="686645"/>
          </a:xfrm>
          <a:prstGeom prst="line">
            <a:avLst/>
          </a:prstGeom>
          <a:noFill/>
          <a:ln w="12700">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09" name="Line 59"/>
          <p:cNvSpPr>
            <a:spLocks noChangeShapeType="1"/>
          </p:cNvSpPr>
          <p:nvPr/>
        </p:nvSpPr>
        <p:spPr bwMode="auto">
          <a:xfrm>
            <a:off x="7712075" y="3633788"/>
            <a:ext cx="1057275" cy="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10" name="Text Box 60"/>
          <p:cNvSpPr txBox="1">
            <a:spLocks noChangeArrowheads="1"/>
          </p:cNvSpPr>
          <p:nvPr/>
        </p:nvSpPr>
        <p:spPr bwMode="auto">
          <a:xfrm>
            <a:off x="7778750" y="3394369"/>
            <a:ext cx="9207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outbound mail</a:t>
            </a:r>
          </a:p>
        </p:txBody>
      </p:sp>
      <p:graphicFrame>
        <p:nvGraphicFramePr>
          <p:cNvPr id="1060" name="Object 70"/>
          <p:cNvGraphicFramePr>
            <a:graphicFrameLocks noChangeAspect="1"/>
          </p:cNvGraphicFramePr>
          <p:nvPr/>
        </p:nvGraphicFramePr>
        <p:xfrm>
          <a:off x="463270" y="3975858"/>
          <a:ext cx="271462" cy="430212"/>
        </p:xfrm>
        <a:graphic>
          <a:graphicData uri="http://schemas.openxmlformats.org/presentationml/2006/ole">
            <mc:AlternateContent xmlns:mc="http://schemas.openxmlformats.org/markup-compatibility/2006">
              <mc:Choice xmlns:v="urn:schemas-microsoft-com:vml" Requires="v">
                <p:oleObj spid="_x0000_s13610" name="Visio" r:id="rId22" imgW="579120" imgH="915478" progId="Visio.Drawing.11">
                  <p:embed/>
                </p:oleObj>
              </mc:Choice>
              <mc:Fallback>
                <p:oleObj name="Visio" r:id="rId22" imgW="579120" imgH="915478" progId="Visio.Drawing.11">
                  <p:embed/>
                  <p:pic>
                    <p:nvPicPr>
                      <p:cNvPr id="1060" name="Object 7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270" y="3975858"/>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1" name="Object 71"/>
          <p:cNvGraphicFramePr>
            <a:graphicFrameLocks noChangeAspect="1"/>
          </p:cNvGraphicFramePr>
          <p:nvPr/>
        </p:nvGraphicFramePr>
        <p:xfrm>
          <a:off x="563282" y="4101270"/>
          <a:ext cx="288925" cy="457200"/>
        </p:xfrm>
        <a:graphic>
          <a:graphicData uri="http://schemas.openxmlformats.org/presentationml/2006/ole">
            <mc:AlternateContent xmlns:mc="http://schemas.openxmlformats.org/markup-compatibility/2006">
              <mc:Choice xmlns:v="urn:schemas-microsoft-com:vml" Requires="v">
                <p:oleObj spid="_x0000_s13611" name="Visio" r:id="rId23" imgW="579120" imgH="915478" progId="Visio.Drawing.11">
                  <p:embed/>
                </p:oleObj>
              </mc:Choice>
              <mc:Fallback>
                <p:oleObj name="Visio" r:id="rId23" imgW="579120" imgH="915478" progId="Visio.Drawing.11">
                  <p:embed/>
                  <p:pic>
                    <p:nvPicPr>
                      <p:cNvPr id="1061" name="Object 7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282" y="410127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2" name="Object 72"/>
          <p:cNvGraphicFramePr>
            <a:graphicFrameLocks noChangeAspect="1"/>
          </p:cNvGraphicFramePr>
          <p:nvPr/>
        </p:nvGraphicFramePr>
        <p:xfrm>
          <a:off x="715682" y="4253670"/>
          <a:ext cx="288925" cy="457200"/>
        </p:xfrm>
        <a:graphic>
          <a:graphicData uri="http://schemas.openxmlformats.org/presentationml/2006/ole">
            <mc:AlternateContent xmlns:mc="http://schemas.openxmlformats.org/markup-compatibility/2006">
              <mc:Choice xmlns:v="urn:schemas-microsoft-com:vml" Requires="v">
                <p:oleObj spid="_x0000_s13612" name="Visio" r:id="rId24" imgW="579120" imgH="915478" progId="Visio.Drawing.11">
                  <p:embed/>
                </p:oleObj>
              </mc:Choice>
              <mc:Fallback>
                <p:oleObj name="Visio" r:id="rId24" imgW="579120" imgH="915478" progId="Visio.Drawing.11">
                  <p:embed/>
                  <p:pic>
                    <p:nvPicPr>
                      <p:cNvPr id="1062" name="Object 7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5682" y="425367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3" name="Object 73"/>
          <p:cNvGraphicFramePr>
            <a:graphicFrameLocks noChangeAspect="1"/>
          </p:cNvGraphicFramePr>
          <p:nvPr/>
        </p:nvGraphicFramePr>
        <p:xfrm>
          <a:off x="868082" y="4406070"/>
          <a:ext cx="288925" cy="457200"/>
        </p:xfrm>
        <a:graphic>
          <a:graphicData uri="http://schemas.openxmlformats.org/presentationml/2006/ole">
            <mc:AlternateContent xmlns:mc="http://schemas.openxmlformats.org/markup-compatibility/2006">
              <mc:Choice xmlns:v="urn:schemas-microsoft-com:vml" Requires="v">
                <p:oleObj spid="_x0000_s13613" name="Visio" r:id="rId25" imgW="579120" imgH="915478" progId="Visio.Drawing.11">
                  <p:embed/>
                </p:oleObj>
              </mc:Choice>
              <mc:Fallback>
                <p:oleObj name="Visio" r:id="rId25" imgW="579120" imgH="915478" progId="Visio.Drawing.11">
                  <p:embed/>
                  <p:pic>
                    <p:nvPicPr>
                      <p:cNvPr id="1063" name="Object 7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8082" y="440607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11" name="Line 74"/>
          <p:cNvSpPr>
            <a:spLocks noChangeShapeType="1"/>
          </p:cNvSpPr>
          <p:nvPr/>
        </p:nvSpPr>
        <p:spPr bwMode="auto">
          <a:xfrm flipH="1">
            <a:off x="1346197" y="3149600"/>
            <a:ext cx="1407593" cy="627061"/>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12" name="Text Box 75"/>
          <p:cNvSpPr txBox="1">
            <a:spLocks noChangeArrowheads="1"/>
          </p:cNvSpPr>
          <p:nvPr/>
        </p:nvSpPr>
        <p:spPr bwMode="auto">
          <a:xfrm>
            <a:off x="280452" y="4776559"/>
            <a:ext cx="206017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Exchange inbound </a:t>
            </a:r>
            <a:r>
              <a:rPr lang="en-US" altLang="en-US" sz="1000" dirty="0" smtClean="0">
                <a:latin typeface="Times New Roman" panose="02020603050405020304" pitchFamily="18" charset="0"/>
              </a:rPr>
              <a:t>hubs</a:t>
            </a:r>
          </a:p>
          <a:p>
            <a:pPr eaLnBrk="1" hangingPunct="1"/>
            <a:r>
              <a:rPr lang="en-US" altLang="en-US" sz="1000" dirty="0" smtClean="0">
                <a:latin typeface="Times New Roman" panose="02020603050405020304" pitchFamily="18" charset="0"/>
              </a:rPr>
              <a:t>DMZ MX </a:t>
            </a:r>
            <a:r>
              <a:rPr lang="en-US" altLang="en-US" sz="1000" dirty="0">
                <a:latin typeface="Times New Roman" panose="02020603050405020304" pitchFamily="18" charset="0"/>
              </a:rPr>
              <a:t>records </a:t>
            </a:r>
            <a:r>
              <a:rPr lang="en-US" altLang="en-US" sz="1000" dirty="0" smtClean="0">
                <a:latin typeface="Times New Roman" panose="02020603050405020304" pitchFamily="18" charset="0"/>
              </a:rPr>
              <a:t>exchange.mit.edu</a:t>
            </a:r>
            <a:endParaRPr lang="en-US" altLang="en-US" sz="1000" dirty="0">
              <a:latin typeface="Times New Roman" panose="02020603050405020304" pitchFamily="18" charset="0"/>
            </a:endParaRPr>
          </a:p>
        </p:txBody>
      </p:sp>
      <p:graphicFrame>
        <p:nvGraphicFramePr>
          <p:cNvPr id="1064" name="Object 76"/>
          <p:cNvGraphicFramePr>
            <a:graphicFrameLocks noChangeAspect="1"/>
          </p:cNvGraphicFramePr>
          <p:nvPr/>
        </p:nvGraphicFramePr>
        <p:xfrm>
          <a:off x="509588" y="5360988"/>
          <a:ext cx="271462" cy="430212"/>
        </p:xfrm>
        <a:graphic>
          <a:graphicData uri="http://schemas.openxmlformats.org/presentationml/2006/ole">
            <mc:AlternateContent xmlns:mc="http://schemas.openxmlformats.org/markup-compatibility/2006">
              <mc:Choice xmlns:v="urn:schemas-microsoft-com:vml" Requires="v">
                <p:oleObj spid="_x0000_s13614" name="Visio" r:id="rId26" imgW="579120" imgH="915478" progId="Visio.Drawing.11">
                  <p:embed/>
                </p:oleObj>
              </mc:Choice>
              <mc:Fallback>
                <p:oleObj name="Visio" r:id="rId26" imgW="579120" imgH="915478" progId="Visio.Drawing.11">
                  <p:embed/>
                  <p:pic>
                    <p:nvPicPr>
                      <p:cNvPr id="1064" name="Object 7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588" y="5360988"/>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5" name="Object 77"/>
          <p:cNvGraphicFramePr>
            <a:graphicFrameLocks noChangeAspect="1"/>
          </p:cNvGraphicFramePr>
          <p:nvPr/>
        </p:nvGraphicFramePr>
        <p:xfrm>
          <a:off x="609600" y="5486400"/>
          <a:ext cx="288925" cy="457200"/>
        </p:xfrm>
        <a:graphic>
          <a:graphicData uri="http://schemas.openxmlformats.org/presentationml/2006/ole">
            <mc:AlternateContent xmlns:mc="http://schemas.openxmlformats.org/markup-compatibility/2006">
              <mc:Choice xmlns:v="urn:schemas-microsoft-com:vml" Requires="v">
                <p:oleObj spid="_x0000_s13615" name="Visio" r:id="rId27" imgW="579120" imgH="915478" progId="Visio.Drawing.11">
                  <p:embed/>
                </p:oleObj>
              </mc:Choice>
              <mc:Fallback>
                <p:oleObj name="Visio" r:id="rId27" imgW="579120" imgH="915478" progId="Visio.Drawing.11">
                  <p:embed/>
                  <p:pic>
                    <p:nvPicPr>
                      <p:cNvPr id="1065" name="Object 7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54864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6" name="Object 78"/>
          <p:cNvGraphicFramePr>
            <a:graphicFrameLocks noChangeAspect="1"/>
          </p:cNvGraphicFramePr>
          <p:nvPr/>
        </p:nvGraphicFramePr>
        <p:xfrm>
          <a:off x="762000" y="5638800"/>
          <a:ext cx="288925" cy="457200"/>
        </p:xfrm>
        <a:graphic>
          <a:graphicData uri="http://schemas.openxmlformats.org/presentationml/2006/ole">
            <mc:AlternateContent xmlns:mc="http://schemas.openxmlformats.org/markup-compatibility/2006">
              <mc:Choice xmlns:v="urn:schemas-microsoft-com:vml" Requires="v">
                <p:oleObj spid="_x0000_s13616" name="Visio" r:id="rId28" imgW="579120" imgH="915478" progId="Visio.Drawing.11">
                  <p:embed/>
                </p:oleObj>
              </mc:Choice>
              <mc:Fallback>
                <p:oleObj name="Visio" r:id="rId28" imgW="579120" imgH="915478" progId="Visio.Drawing.11">
                  <p:embed/>
                  <p:pic>
                    <p:nvPicPr>
                      <p:cNvPr id="1066" name="Object 7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56388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7" name="Object 79"/>
          <p:cNvGraphicFramePr>
            <a:graphicFrameLocks noChangeAspect="1"/>
          </p:cNvGraphicFramePr>
          <p:nvPr/>
        </p:nvGraphicFramePr>
        <p:xfrm>
          <a:off x="914400" y="5791200"/>
          <a:ext cx="288925" cy="457200"/>
        </p:xfrm>
        <a:graphic>
          <a:graphicData uri="http://schemas.openxmlformats.org/presentationml/2006/ole">
            <mc:AlternateContent xmlns:mc="http://schemas.openxmlformats.org/markup-compatibility/2006">
              <mc:Choice xmlns:v="urn:schemas-microsoft-com:vml" Requires="v">
                <p:oleObj spid="_x0000_s13617" name="Visio" r:id="rId29" imgW="579120" imgH="915478" progId="Visio.Drawing.11">
                  <p:embed/>
                </p:oleObj>
              </mc:Choice>
              <mc:Fallback>
                <p:oleObj name="Visio" r:id="rId29" imgW="579120" imgH="915478" progId="Visio.Drawing.11">
                  <p:embed/>
                  <p:pic>
                    <p:nvPicPr>
                      <p:cNvPr id="1067" name="Object 7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5791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8" name="Object 80"/>
          <p:cNvGraphicFramePr>
            <a:graphicFrameLocks noChangeAspect="1"/>
          </p:cNvGraphicFramePr>
          <p:nvPr/>
        </p:nvGraphicFramePr>
        <p:xfrm>
          <a:off x="990600" y="6019800"/>
          <a:ext cx="423863" cy="457200"/>
        </p:xfrm>
        <a:graphic>
          <a:graphicData uri="http://schemas.openxmlformats.org/presentationml/2006/ole">
            <mc:AlternateContent xmlns:mc="http://schemas.openxmlformats.org/markup-compatibility/2006">
              <mc:Choice xmlns:v="urn:schemas-microsoft-com:vml" Requires="v">
                <p:oleObj spid="_x0000_s13618" name="Visio" r:id="rId30" imgW="1768557" imgH="1907875" progId="Visio.Drawing.11">
                  <p:embed/>
                </p:oleObj>
              </mc:Choice>
              <mc:Fallback>
                <p:oleObj name="Visio" r:id="rId30" imgW="1768557" imgH="1907875" progId="Visio.Drawing.11">
                  <p:embed/>
                  <p:pic>
                    <p:nvPicPr>
                      <p:cNvPr id="1068" name="Object 80"/>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990600" y="6019800"/>
                        <a:ext cx="4238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13" name="Text Box 81"/>
          <p:cNvSpPr txBox="1">
            <a:spLocks noChangeArrowheads="1"/>
          </p:cNvSpPr>
          <p:nvPr/>
        </p:nvSpPr>
        <p:spPr bwMode="auto">
          <a:xfrm>
            <a:off x="1371600" y="6172200"/>
            <a:ext cx="8382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a:latin typeface="Times New Roman" panose="02020603050405020304" pitchFamily="18" charset="0"/>
              </a:rPr>
              <a:t>SAN storage</a:t>
            </a:r>
          </a:p>
        </p:txBody>
      </p:sp>
      <p:sp>
        <p:nvSpPr>
          <p:cNvPr id="1114" name="Line 82"/>
          <p:cNvSpPr>
            <a:spLocks noChangeShapeType="1"/>
          </p:cNvSpPr>
          <p:nvPr/>
        </p:nvSpPr>
        <p:spPr bwMode="auto">
          <a:xfrm>
            <a:off x="978555" y="5105400"/>
            <a:ext cx="12045" cy="53340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15" name="Text Box 83"/>
          <p:cNvSpPr txBox="1">
            <a:spLocks noChangeArrowheads="1"/>
          </p:cNvSpPr>
          <p:nvPr/>
        </p:nvSpPr>
        <p:spPr bwMode="auto">
          <a:xfrm>
            <a:off x="304800" y="6400800"/>
            <a:ext cx="152876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a:latin typeface="Times New Roman" panose="02020603050405020304" pitchFamily="18" charset="0"/>
              </a:rPr>
              <a:t>Exchange mailbox servers</a:t>
            </a:r>
          </a:p>
        </p:txBody>
      </p:sp>
      <p:graphicFrame>
        <p:nvGraphicFramePr>
          <p:cNvPr id="1069" name="Object 84"/>
          <p:cNvGraphicFramePr>
            <a:graphicFrameLocks noChangeAspect="1"/>
          </p:cNvGraphicFramePr>
          <p:nvPr/>
        </p:nvGraphicFramePr>
        <p:xfrm>
          <a:off x="2262188" y="4217988"/>
          <a:ext cx="271462" cy="430212"/>
        </p:xfrm>
        <a:graphic>
          <a:graphicData uri="http://schemas.openxmlformats.org/presentationml/2006/ole">
            <mc:AlternateContent xmlns:mc="http://schemas.openxmlformats.org/markup-compatibility/2006">
              <mc:Choice xmlns:v="urn:schemas-microsoft-com:vml" Requires="v">
                <p:oleObj spid="_x0000_s13619" name="Visio" r:id="rId32" imgW="579120" imgH="915478" progId="Visio.Drawing.11">
                  <p:embed/>
                </p:oleObj>
              </mc:Choice>
              <mc:Fallback>
                <p:oleObj name="Visio" r:id="rId32" imgW="579120" imgH="915478" progId="Visio.Drawing.11">
                  <p:embed/>
                  <p:pic>
                    <p:nvPicPr>
                      <p:cNvPr id="1069" name="Object 8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2188" y="4217988"/>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0" name="Object 85"/>
          <p:cNvGraphicFramePr>
            <a:graphicFrameLocks noChangeAspect="1"/>
          </p:cNvGraphicFramePr>
          <p:nvPr/>
        </p:nvGraphicFramePr>
        <p:xfrm>
          <a:off x="2362200" y="4343400"/>
          <a:ext cx="288925" cy="457200"/>
        </p:xfrm>
        <a:graphic>
          <a:graphicData uri="http://schemas.openxmlformats.org/presentationml/2006/ole">
            <mc:AlternateContent xmlns:mc="http://schemas.openxmlformats.org/markup-compatibility/2006">
              <mc:Choice xmlns:v="urn:schemas-microsoft-com:vml" Requires="v">
                <p:oleObj spid="_x0000_s13620" name="Visio" r:id="rId33" imgW="579120" imgH="915478" progId="Visio.Drawing.11">
                  <p:embed/>
                </p:oleObj>
              </mc:Choice>
              <mc:Fallback>
                <p:oleObj name="Visio" r:id="rId33" imgW="579120" imgH="915478" progId="Visio.Drawing.11">
                  <p:embed/>
                  <p:pic>
                    <p:nvPicPr>
                      <p:cNvPr id="1070" name="Object 8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43434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1" name="Object 86"/>
          <p:cNvGraphicFramePr>
            <a:graphicFrameLocks noChangeAspect="1"/>
          </p:cNvGraphicFramePr>
          <p:nvPr/>
        </p:nvGraphicFramePr>
        <p:xfrm>
          <a:off x="2514600" y="4495800"/>
          <a:ext cx="288925" cy="457200"/>
        </p:xfrm>
        <a:graphic>
          <a:graphicData uri="http://schemas.openxmlformats.org/presentationml/2006/ole">
            <mc:AlternateContent xmlns:mc="http://schemas.openxmlformats.org/markup-compatibility/2006">
              <mc:Choice xmlns:v="urn:schemas-microsoft-com:vml" Requires="v">
                <p:oleObj spid="_x0000_s13621" name="Visio" r:id="rId34" imgW="579120" imgH="915478" progId="Visio.Drawing.11">
                  <p:embed/>
                </p:oleObj>
              </mc:Choice>
              <mc:Fallback>
                <p:oleObj name="Visio" r:id="rId34" imgW="579120" imgH="915478" progId="Visio.Drawing.11">
                  <p:embed/>
                  <p:pic>
                    <p:nvPicPr>
                      <p:cNvPr id="1071" name="Object 8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44958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2" name="Object 87"/>
          <p:cNvGraphicFramePr>
            <a:graphicFrameLocks noChangeAspect="1"/>
          </p:cNvGraphicFramePr>
          <p:nvPr/>
        </p:nvGraphicFramePr>
        <p:xfrm>
          <a:off x="2667000" y="4648200"/>
          <a:ext cx="288925" cy="457200"/>
        </p:xfrm>
        <a:graphic>
          <a:graphicData uri="http://schemas.openxmlformats.org/presentationml/2006/ole">
            <mc:AlternateContent xmlns:mc="http://schemas.openxmlformats.org/markup-compatibility/2006">
              <mc:Choice xmlns:v="urn:schemas-microsoft-com:vml" Requires="v">
                <p:oleObj spid="_x0000_s13622" name="Visio" r:id="rId35" imgW="579120" imgH="915478" progId="Visio.Drawing.11">
                  <p:embed/>
                </p:oleObj>
              </mc:Choice>
              <mc:Fallback>
                <p:oleObj name="Visio" r:id="rId35" imgW="579120" imgH="915478" progId="Visio.Drawing.11">
                  <p:embed/>
                  <p:pic>
                    <p:nvPicPr>
                      <p:cNvPr id="1072" name="Object 8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4648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16" name="Text Box 88"/>
          <p:cNvSpPr txBox="1">
            <a:spLocks noChangeArrowheads="1"/>
          </p:cNvSpPr>
          <p:nvPr/>
        </p:nvSpPr>
        <p:spPr bwMode="auto">
          <a:xfrm>
            <a:off x="2133600" y="5105400"/>
            <a:ext cx="96693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Exchange </a:t>
            </a:r>
            <a:r>
              <a:rPr lang="en-US" altLang="en-US" sz="1000" dirty="0" smtClean="0">
                <a:latin typeface="Times New Roman" panose="02020603050405020304" pitchFamily="18" charset="0"/>
              </a:rPr>
              <a:t>hubs</a:t>
            </a:r>
            <a:endParaRPr lang="en-US" altLang="en-US" sz="1000" dirty="0">
              <a:latin typeface="Times New Roman" panose="02020603050405020304" pitchFamily="18" charset="0"/>
            </a:endParaRPr>
          </a:p>
        </p:txBody>
      </p:sp>
      <p:graphicFrame>
        <p:nvGraphicFramePr>
          <p:cNvPr id="1073" name="Object 89"/>
          <p:cNvGraphicFramePr>
            <a:graphicFrameLocks noChangeAspect="1"/>
          </p:cNvGraphicFramePr>
          <p:nvPr>
            <p:extLst>
              <p:ext uri="{D42A27DB-BD31-4B8C-83A1-F6EECF244321}">
                <p14:modId xmlns:p14="http://schemas.microsoft.com/office/powerpoint/2010/main" val="3756495371"/>
              </p:ext>
            </p:extLst>
          </p:nvPr>
        </p:nvGraphicFramePr>
        <p:xfrm>
          <a:off x="3515605" y="3939408"/>
          <a:ext cx="271462" cy="430212"/>
        </p:xfrm>
        <a:graphic>
          <a:graphicData uri="http://schemas.openxmlformats.org/presentationml/2006/ole">
            <mc:AlternateContent xmlns:mc="http://schemas.openxmlformats.org/markup-compatibility/2006">
              <mc:Choice xmlns:v="urn:schemas-microsoft-com:vml" Requires="v">
                <p:oleObj spid="_x0000_s13623" name="Visio" r:id="rId36" imgW="579120" imgH="915478" progId="Visio.Drawing.11">
                  <p:embed/>
                </p:oleObj>
              </mc:Choice>
              <mc:Fallback>
                <p:oleObj name="Visio" r:id="rId36" imgW="579120" imgH="915478" progId="Visio.Drawing.11">
                  <p:embed/>
                  <p:pic>
                    <p:nvPicPr>
                      <p:cNvPr id="1073" name="Object 8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5605" y="3939408"/>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4" name="Object 90"/>
          <p:cNvGraphicFramePr>
            <a:graphicFrameLocks noChangeAspect="1"/>
          </p:cNvGraphicFramePr>
          <p:nvPr>
            <p:extLst>
              <p:ext uri="{D42A27DB-BD31-4B8C-83A1-F6EECF244321}">
                <p14:modId xmlns:p14="http://schemas.microsoft.com/office/powerpoint/2010/main" val="2508545094"/>
              </p:ext>
            </p:extLst>
          </p:nvPr>
        </p:nvGraphicFramePr>
        <p:xfrm>
          <a:off x="3615617" y="4064820"/>
          <a:ext cx="288925" cy="457200"/>
        </p:xfrm>
        <a:graphic>
          <a:graphicData uri="http://schemas.openxmlformats.org/presentationml/2006/ole">
            <mc:AlternateContent xmlns:mc="http://schemas.openxmlformats.org/markup-compatibility/2006">
              <mc:Choice xmlns:v="urn:schemas-microsoft-com:vml" Requires="v">
                <p:oleObj spid="_x0000_s13624" name="Visio" r:id="rId37" imgW="579120" imgH="915478" progId="Visio.Drawing.11">
                  <p:embed/>
                </p:oleObj>
              </mc:Choice>
              <mc:Fallback>
                <p:oleObj name="Visio" r:id="rId37" imgW="579120" imgH="915478" progId="Visio.Drawing.11">
                  <p:embed/>
                  <p:pic>
                    <p:nvPicPr>
                      <p:cNvPr id="1074" name="Object 9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5617" y="406482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5" name="Object 91"/>
          <p:cNvGraphicFramePr>
            <a:graphicFrameLocks noChangeAspect="1"/>
          </p:cNvGraphicFramePr>
          <p:nvPr>
            <p:extLst>
              <p:ext uri="{D42A27DB-BD31-4B8C-83A1-F6EECF244321}">
                <p14:modId xmlns:p14="http://schemas.microsoft.com/office/powerpoint/2010/main" val="1379161453"/>
              </p:ext>
            </p:extLst>
          </p:nvPr>
        </p:nvGraphicFramePr>
        <p:xfrm>
          <a:off x="3768017" y="4217220"/>
          <a:ext cx="288925" cy="457200"/>
        </p:xfrm>
        <a:graphic>
          <a:graphicData uri="http://schemas.openxmlformats.org/presentationml/2006/ole">
            <mc:AlternateContent xmlns:mc="http://schemas.openxmlformats.org/markup-compatibility/2006">
              <mc:Choice xmlns:v="urn:schemas-microsoft-com:vml" Requires="v">
                <p:oleObj spid="_x0000_s13625" name="Visio" r:id="rId38" imgW="579120" imgH="915478" progId="Visio.Drawing.11">
                  <p:embed/>
                </p:oleObj>
              </mc:Choice>
              <mc:Fallback>
                <p:oleObj name="Visio" r:id="rId38" imgW="579120" imgH="915478" progId="Visio.Drawing.11">
                  <p:embed/>
                  <p:pic>
                    <p:nvPicPr>
                      <p:cNvPr id="1075" name="Object 9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8017" y="421722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6" name="Object 92"/>
          <p:cNvGraphicFramePr>
            <a:graphicFrameLocks noChangeAspect="1"/>
          </p:cNvGraphicFramePr>
          <p:nvPr>
            <p:extLst>
              <p:ext uri="{D42A27DB-BD31-4B8C-83A1-F6EECF244321}">
                <p14:modId xmlns:p14="http://schemas.microsoft.com/office/powerpoint/2010/main" val="3156169586"/>
              </p:ext>
            </p:extLst>
          </p:nvPr>
        </p:nvGraphicFramePr>
        <p:xfrm>
          <a:off x="3920417" y="4369620"/>
          <a:ext cx="288925" cy="457200"/>
        </p:xfrm>
        <a:graphic>
          <a:graphicData uri="http://schemas.openxmlformats.org/presentationml/2006/ole">
            <mc:AlternateContent xmlns:mc="http://schemas.openxmlformats.org/markup-compatibility/2006">
              <mc:Choice xmlns:v="urn:schemas-microsoft-com:vml" Requires="v">
                <p:oleObj spid="_x0000_s13626" name="Visio" r:id="rId39" imgW="579120" imgH="915478" progId="Visio.Drawing.11">
                  <p:embed/>
                </p:oleObj>
              </mc:Choice>
              <mc:Fallback>
                <p:oleObj name="Visio" r:id="rId39" imgW="579120" imgH="915478" progId="Visio.Drawing.11">
                  <p:embed/>
                  <p:pic>
                    <p:nvPicPr>
                      <p:cNvPr id="1076" name="Object 9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0417" y="436962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17" name="Text Box 93"/>
          <p:cNvSpPr txBox="1">
            <a:spLocks noChangeArrowheads="1"/>
          </p:cNvSpPr>
          <p:nvPr/>
        </p:nvSpPr>
        <p:spPr bwMode="auto">
          <a:xfrm>
            <a:off x="3387017" y="4750620"/>
            <a:ext cx="14922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a:latin typeface="Times New Roman" panose="02020603050405020304" pitchFamily="18" charset="0"/>
              </a:rPr>
              <a:t>Exchange outbound Edge</a:t>
            </a:r>
          </a:p>
          <a:p>
            <a:pPr eaLnBrk="1" hangingPunct="1"/>
            <a:r>
              <a:rPr lang="en-US" altLang="en-US" sz="1000">
                <a:latin typeface="Times New Roman" panose="02020603050405020304" pitchFamily="18" charset="0"/>
              </a:rPr>
              <a:t>Transport servers</a:t>
            </a:r>
          </a:p>
        </p:txBody>
      </p:sp>
      <p:sp>
        <p:nvSpPr>
          <p:cNvPr id="1118" name="Line 94"/>
          <p:cNvSpPr>
            <a:spLocks noChangeShapeType="1"/>
          </p:cNvSpPr>
          <p:nvPr/>
        </p:nvSpPr>
        <p:spPr bwMode="auto">
          <a:xfrm flipV="1">
            <a:off x="1223651" y="4887345"/>
            <a:ext cx="1362076" cy="885824"/>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19" name="Line 95"/>
          <p:cNvSpPr>
            <a:spLocks noChangeShapeType="1"/>
          </p:cNvSpPr>
          <p:nvPr/>
        </p:nvSpPr>
        <p:spPr bwMode="auto">
          <a:xfrm flipV="1">
            <a:off x="2927351" y="4369619"/>
            <a:ext cx="624282" cy="300417"/>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20" name="Line 96"/>
          <p:cNvSpPr>
            <a:spLocks noChangeShapeType="1"/>
          </p:cNvSpPr>
          <p:nvPr/>
        </p:nvSpPr>
        <p:spPr bwMode="auto">
          <a:xfrm>
            <a:off x="4101224" y="4342633"/>
            <a:ext cx="942722" cy="216666"/>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077" name="Object 97"/>
          <p:cNvGraphicFramePr>
            <a:graphicFrameLocks noChangeAspect="1"/>
          </p:cNvGraphicFramePr>
          <p:nvPr/>
        </p:nvGraphicFramePr>
        <p:xfrm>
          <a:off x="5919787" y="5588538"/>
          <a:ext cx="533400" cy="461963"/>
        </p:xfrm>
        <a:graphic>
          <a:graphicData uri="http://schemas.openxmlformats.org/presentationml/2006/ole">
            <mc:AlternateContent xmlns:mc="http://schemas.openxmlformats.org/markup-compatibility/2006">
              <mc:Choice xmlns:v="urn:schemas-microsoft-com:vml" Requires="v">
                <p:oleObj spid="_x0000_s13627" name="Visio" r:id="rId40" imgW="767737" imgH="666391" progId="Visio.Drawing.11">
                  <p:embed/>
                </p:oleObj>
              </mc:Choice>
              <mc:Fallback>
                <p:oleObj name="Visio" r:id="rId40" imgW="767737" imgH="666391" progId="Visio.Drawing.11">
                  <p:embed/>
                  <p:pic>
                    <p:nvPicPr>
                      <p:cNvPr id="1077" name="Object 9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919787" y="5588538"/>
                        <a:ext cx="5334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8" name="Object 98"/>
          <p:cNvGraphicFramePr>
            <a:graphicFrameLocks noChangeAspect="1"/>
          </p:cNvGraphicFramePr>
          <p:nvPr/>
        </p:nvGraphicFramePr>
        <p:xfrm>
          <a:off x="5334000" y="5410200"/>
          <a:ext cx="288925" cy="457200"/>
        </p:xfrm>
        <a:graphic>
          <a:graphicData uri="http://schemas.openxmlformats.org/presentationml/2006/ole">
            <mc:AlternateContent xmlns:mc="http://schemas.openxmlformats.org/markup-compatibility/2006">
              <mc:Choice xmlns:v="urn:schemas-microsoft-com:vml" Requires="v">
                <p:oleObj spid="_x0000_s13628" name="Visio" r:id="rId41" imgW="579120" imgH="915478" progId="Visio.Drawing.11">
                  <p:embed/>
                </p:oleObj>
              </mc:Choice>
              <mc:Fallback>
                <p:oleObj name="Visio" r:id="rId41" imgW="579120" imgH="915478" progId="Visio.Drawing.11">
                  <p:embed/>
                  <p:pic>
                    <p:nvPicPr>
                      <p:cNvPr id="1078" name="Object 9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5410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9" name="Object 99"/>
          <p:cNvGraphicFramePr>
            <a:graphicFrameLocks noChangeAspect="1"/>
          </p:cNvGraphicFramePr>
          <p:nvPr/>
        </p:nvGraphicFramePr>
        <p:xfrm>
          <a:off x="5486400" y="5562600"/>
          <a:ext cx="288925" cy="457200"/>
        </p:xfrm>
        <a:graphic>
          <a:graphicData uri="http://schemas.openxmlformats.org/presentationml/2006/ole">
            <mc:AlternateContent xmlns:mc="http://schemas.openxmlformats.org/markup-compatibility/2006">
              <mc:Choice xmlns:v="urn:schemas-microsoft-com:vml" Requires="v">
                <p:oleObj spid="_x0000_s13629" name="Visio" r:id="rId42" imgW="579120" imgH="915478" progId="Visio.Drawing.11">
                  <p:embed/>
                </p:oleObj>
              </mc:Choice>
              <mc:Fallback>
                <p:oleObj name="Visio" r:id="rId42" imgW="579120" imgH="915478" progId="Visio.Drawing.11">
                  <p:embed/>
                  <p:pic>
                    <p:nvPicPr>
                      <p:cNvPr id="1079" name="Object 9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55626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80" name="Object 100"/>
          <p:cNvGraphicFramePr>
            <a:graphicFrameLocks noChangeAspect="1"/>
          </p:cNvGraphicFramePr>
          <p:nvPr/>
        </p:nvGraphicFramePr>
        <p:xfrm>
          <a:off x="5638800" y="5715000"/>
          <a:ext cx="288925" cy="457200"/>
        </p:xfrm>
        <a:graphic>
          <a:graphicData uri="http://schemas.openxmlformats.org/presentationml/2006/ole">
            <mc:AlternateContent xmlns:mc="http://schemas.openxmlformats.org/markup-compatibility/2006">
              <mc:Choice xmlns:v="urn:schemas-microsoft-com:vml" Requires="v">
                <p:oleObj spid="_x0000_s13630" name="Visio" r:id="rId43" imgW="579120" imgH="915478" progId="Visio.Drawing.11">
                  <p:embed/>
                </p:oleObj>
              </mc:Choice>
              <mc:Fallback>
                <p:oleObj name="Visio" r:id="rId43" imgW="579120" imgH="915478" progId="Visio.Drawing.11">
                  <p:embed/>
                  <p:pic>
                    <p:nvPicPr>
                      <p:cNvPr id="1080" name="Object 1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57150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81" name="Object 101"/>
          <p:cNvGraphicFramePr>
            <a:graphicFrameLocks noChangeAspect="1"/>
          </p:cNvGraphicFramePr>
          <p:nvPr/>
        </p:nvGraphicFramePr>
        <p:xfrm>
          <a:off x="5791200" y="5867400"/>
          <a:ext cx="271463" cy="430213"/>
        </p:xfrm>
        <a:graphic>
          <a:graphicData uri="http://schemas.openxmlformats.org/presentationml/2006/ole">
            <mc:AlternateContent xmlns:mc="http://schemas.openxmlformats.org/markup-compatibility/2006">
              <mc:Choice xmlns:v="urn:schemas-microsoft-com:vml" Requires="v">
                <p:oleObj spid="_x0000_s13631" name="Visio" r:id="rId44" imgW="579120" imgH="915478" progId="Visio.Drawing.11">
                  <p:embed/>
                </p:oleObj>
              </mc:Choice>
              <mc:Fallback>
                <p:oleObj name="Visio" r:id="rId44" imgW="579120" imgH="915478" progId="Visio.Drawing.11">
                  <p:embed/>
                  <p:pic>
                    <p:nvPicPr>
                      <p:cNvPr id="1081" name="Object 1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5867400"/>
                        <a:ext cx="271463"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1" name="Text Box 103"/>
          <p:cNvSpPr txBox="1">
            <a:spLocks noChangeArrowheads="1"/>
          </p:cNvSpPr>
          <p:nvPr/>
        </p:nvSpPr>
        <p:spPr bwMode="auto">
          <a:xfrm>
            <a:off x="4648200" y="6224232"/>
            <a:ext cx="236154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Exchange webmail and web proxy servers</a:t>
            </a:r>
          </a:p>
          <a:p>
            <a:pPr eaLnBrk="1" hangingPunct="1"/>
            <a:r>
              <a:rPr lang="en-US" altLang="en-US" sz="1000" dirty="0">
                <a:latin typeface="Times New Roman" panose="02020603050405020304" pitchFamily="18" charset="0"/>
              </a:rPr>
              <a:t>Load </a:t>
            </a:r>
            <a:r>
              <a:rPr lang="en-US" altLang="en-US" sz="1000" dirty="0" smtClean="0">
                <a:latin typeface="Times New Roman" panose="02020603050405020304" pitchFamily="18" charset="0"/>
              </a:rPr>
              <a:t>balanced: https and IMAP</a:t>
            </a:r>
            <a:endParaRPr lang="en-US" altLang="en-US" sz="1000" dirty="0">
              <a:latin typeface="Times New Roman" panose="02020603050405020304" pitchFamily="18" charset="0"/>
            </a:endParaRPr>
          </a:p>
          <a:p>
            <a:pPr eaLnBrk="1" hangingPunct="1"/>
            <a:endParaRPr lang="en-US" altLang="en-US" sz="1000" dirty="0">
              <a:latin typeface="Times New Roman" panose="02020603050405020304" pitchFamily="18" charset="0"/>
            </a:endParaRPr>
          </a:p>
        </p:txBody>
      </p:sp>
      <p:graphicFrame>
        <p:nvGraphicFramePr>
          <p:cNvPr id="1082" name="Object 104"/>
          <p:cNvGraphicFramePr>
            <a:graphicFrameLocks noChangeAspect="1"/>
          </p:cNvGraphicFramePr>
          <p:nvPr/>
        </p:nvGraphicFramePr>
        <p:xfrm>
          <a:off x="7348448" y="5638800"/>
          <a:ext cx="346075" cy="381000"/>
        </p:xfrm>
        <a:graphic>
          <a:graphicData uri="http://schemas.openxmlformats.org/presentationml/2006/ole">
            <mc:AlternateContent xmlns:mc="http://schemas.openxmlformats.org/markup-compatibility/2006">
              <mc:Choice xmlns:v="urn:schemas-microsoft-com:vml" Requires="v">
                <p:oleObj spid="_x0000_s13632" name="Visio" r:id="rId45" imgW="1021618" imgH="1125747" progId="Visio.Drawing.11">
                  <p:embed/>
                </p:oleObj>
              </mc:Choice>
              <mc:Fallback>
                <p:oleObj name="Visio" r:id="rId45" imgW="1021618" imgH="1125747" progId="Visio.Drawing.11">
                  <p:embed/>
                  <p:pic>
                    <p:nvPicPr>
                      <p:cNvPr id="1082" name="Object 104"/>
                      <p:cNvPicPr>
                        <a:picLocks noChangeAspect="1" noChangeArrowheads="1"/>
                      </p:cNvPicPr>
                      <p:nvPr/>
                    </p:nvPicPr>
                    <p:blipFill>
                      <a:blip r:embed="rId46">
                        <a:extLst>
                          <a:ext uri="{28A0092B-C50C-407E-A947-70E740481C1C}">
                            <a14:useLocalDpi xmlns:a14="http://schemas.microsoft.com/office/drawing/2010/main" val="0"/>
                          </a:ext>
                        </a:extLst>
                      </a:blip>
                      <a:srcRect/>
                      <a:stretch>
                        <a:fillRect/>
                      </a:stretch>
                    </p:blipFill>
                    <p:spPr bwMode="auto">
                      <a:xfrm>
                        <a:off x="7348448" y="5638800"/>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83" name="Object 105"/>
          <p:cNvGraphicFramePr>
            <a:graphicFrameLocks noChangeAspect="1"/>
          </p:cNvGraphicFramePr>
          <p:nvPr/>
        </p:nvGraphicFramePr>
        <p:xfrm>
          <a:off x="7272248" y="5562600"/>
          <a:ext cx="346075" cy="381000"/>
        </p:xfrm>
        <a:graphic>
          <a:graphicData uri="http://schemas.openxmlformats.org/presentationml/2006/ole">
            <mc:AlternateContent xmlns:mc="http://schemas.openxmlformats.org/markup-compatibility/2006">
              <mc:Choice xmlns:v="urn:schemas-microsoft-com:vml" Requires="v">
                <p:oleObj spid="_x0000_s13633" name="Visio" r:id="rId47" imgW="1021618" imgH="1125747" progId="Visio.Drawing.11">
                  <p:embed/>
                </p:oleObj>
              </mc:Choice>
              <mc:Fallback>
                <p:oleObj name="Visio" r:id="rId47" imgW="1021618" imgH="1125747" progId="Visio.Drawing.11">
                  <p:embed/>
                  <p:pic>
                    <p:nvPicPr>
                      <p:cNvPr id="1083" name="Object 105"/>
                      <p:cNvPicPr>
                        <a:picLocks noChangeAspect="1" noChangeArrowheads="1"/>
                      </p:cNvPicPr>
                      <p:nvPr/>
                    </p:nvPicPr>
                    <p:blipFill>
                      <a:blip r:embed="rId48">
                        <a:extLst>
                          <a:ext uri="{28A0092B-C50C-407E-A947-70E740481C1C}">
                            <a14:useLocalDpi xmlns:a14="http://schemas.microsoft.com/office/drawing/2010/main" val="0"/>
                          </a:ext>
                        </a:extLst>
                      </a:blip>
                      <a:srcRect/>
                      <a:stretch>
                        <a:fillRect/>
                      </a:stretch>
                    </p:blipFill>
                    <p:spPr bwMode="auto">
                      <a:xfrm>
                        <a:off x="7272248" y="5562600"/>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84" name="Object 106"/>
          <p:cNvGraphicFramePr>
            <a:graphicFrameLocks noChangeAspect="1"/>
          </p:cNvGraphicFramePr>
          <p:nvPr/>
        </p:nvGraphicFramePr>
        <p:xfrm>
          <a:off x="7196048" y="5486400"/>
          <a:ext cx="346075" cy="381000"/>
        </p:xfrm>
        <a:graphic>
          <a:graphicData uri="http://schemas.openxmlformats.org/presentationml/2006/ole">
            <mc:AlternateContent xmlns:mc="http://schemas.openxmlformats.org/markup-compatibility/2006">
              <mc:Choice xmlns:v="urn:schemas-microsoft-com:vml" Requires="v">
                <p:oleObj spid="_x0000_s13634" name="Visio" r:id="rId49" imgW="1021618" imgH="1125747" progId="Visio.Drawing.11">
                  <p:embed/>
                </p:oleObj>
              </mc:Choice>
              <mc:Fallback>
                <p:oleObj name="Visio" r:id="rId49" imgW="1021618" imgH="1125747" progId="Visio.Drawing.11">
                  <p:embed/>
                  <p:pic>
                    <p:nvPicPr>
                      <p:cNvPr id="1084" name="Object 106"/>
                      <p:cNvPicPr>
                        <a:picLocks noChangeAspect="1" noChangeArrowheads="1"/>
                      </p:cNvPicPr>
                      <p:nvPr/>
                    </p:nvPicPr>
                    <p:blipFill>
                      <a:blip r:embed="rId50">
                        <a:extLst>
                          <a:ext uri="{28A0092B-C50C-407E-A947-70E740481C1C}">
                            <a14:useLocalDpi xmlns:a14="http://schemas.microsoft.com/office/drawing/2010/main" val="0"/>
                          </a:ext>
                        </a:extLst>
                      </a:blip>
                      <a:srcRect/>
                      <a:stretch>
                        <a:fillRect/>
                      </a:stretch>
                    </p:blipFill>
                    <p:spPr bwMode="auto">
                      <a:xfrm>
                        <a:off x="7196048" y="5486400"/>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2" name="Text Box 107"/>
          <p:cNvSpPr txBox="1">
            <a:spLocks noChangeArrowheads="1"/>
          </p:cNvSpPr>
          <p:nvPr/>
        </p:nvSpPr>
        <p:spPr bwMode="auto">
          <a:xfrm>
            <a:off x="7217479" y="5923819"/>
            <a:ext cx="6873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Exchange</a:t>
            </a:r>
          </a:p>
          <a:p>
            <a:pPr eaLnBrk="1" hangingPunct="1"/>
            <a:r>
              <a:rPr lang="en-US" altLang="en-US" sz="1000" dirty="0">
                <a:latin typeface="Times New Roman" panose="02020603050405020304" pitchFamily="18" charset="0"/>
              </a:rPr>
              <a:t>Clients</a:t>
            </a:r>
          </a:p>
        </p:txBody>
      </p:sp>
      <p:sp>
        <p:nvSpPr>
          <p:cNvPr id="1123" name="Line 108"/>
          <p:cNvSpPr>
            <a:spLocks noChangeShapeType="1"/>
          </p:cNvSpPr>
          <p:nvPr/>
        </p:nvSpPr>
        <p:spPr bwMode="auto">
          <a:xfrm flipH="1">
            <a:off x="6472250" y="5799462"/>
            <a:ext cx="727073" cy="5963"/>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24" name="Line 109"/>
          <p:cNvSpPr>
            <a:spLocks noChangeShapeType="1"/>
          </p:cNvSpPr>
          <p:nvPr/>
        </p:nvSpPr>
        <p:spPr bwMode="auto">
          <a:xfrm flipH="1">
            <a:off x="1219198" y="5782244"/>
            <a:ext cx="4095738" cy="14919"/>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085" name="Object 61"/>
          <p:cNvGraphicFramePr>
            <a:graphicFrameLocks noChangeAspect="1"/>
          </p:cNvGraphicFramePr>
          <p:nvPr/>
        </p:nvGraphicFramePr>
        <p:xfrm>
          <a:off x="889000" y="3489052"/>
          <a:ext cx="288925" cy="457200"/>
        </p:xfrm>
        <a:graphic>
          <a:graphicData uri="http://schemas.openxmlformats.org/presentationml/2006/ole">
            <mc:AlternateContent xmlns:mc="http://schemas.openxmlformats.org/markup-compatibility/2006">
              <mc:Choice xmlns:v="urn:schemas-microsoft-com:vml" Requires="v">
                <p:oleObj spid="_x0000_s13635" name="Visio" r:id="rId51" imgW="579120" imgH="915478" progId="Visio.Drawing.11">
                  <p:embed/>
                </p:oleObj>
              </mc:Choice>
              <mc:Fallback>
                <p:oleObj name="Visio" r:id="rId51" imgW="579120" imgH="915478" progId="Visio.Drawing.11">
                  <p:embed/>
                  <p:pic>
                    <p:nvPicPr>
                      <p:cNvPr id="1085" name="Object 6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9000" y="3489052"/>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86" name="Object 62"/>
          <p:cNvGraphicFramePr>
            <a:graphicFrameLocks noChangeAspect="1"/>
          </p:cNvGraphicFramePr>
          <p:nvPr/>
        </p:nvGraphicFramePr>
        <p:xfrm>
          <a:off x="1041400" y="3565252"/>
          <a:ext cx="288925" cy="457200"/>
        </p:xfrm>
        <a:graphic>
          <a:graphicData uri="http://schemas.openxmlformats.org/presentationml/2006/ole">
            <mc:AlternateContent xmlns:mc="http://schemas.openxmlformats.org/markup-compatibility/2006">
              <mc:Choice xmlns:v="urn:schemas-microsoft-com:vml" Requires="v">
                <p:oleObj spid="_x0000_s13636" name="Visio" r:id="rId52" imgW="579120" imgH="915478" progId="Visio.Drawing.11">
                  <p:embed/>
                </p:oleObj>
              </mc:Choice>
              <mc:Fallback>
                <p:oleObj name="Visio" r:id="rId52" imgW="579120" imgH="915478" progId="Visio.Drawing.11">
                  <p:embed/>
                  <p:pic>
                    <p:nvPicPr>
                      <p:cNvPr id="1086" name="Object 6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1400" y="3565252"/>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5" name="Text Box 9"/>
          <p:cNvSpPr txBox="1">
            <a:spLocks noChangeArrowheads="1"/>
          </p:cNvSpPr>
          <p:nvPr/>
        </p:nvSpPr>
        <p:spPr bwMode="auto">
          <a:xfrm>
            <a:off x="230477" y="3017103"/>
            <a:ext cx="174278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Exchange Anti-Virus </a:t>
            </a:r>
          </a:p>
          <a:p>
            <a:pPr eaLnBrk="1" hangingPunct="1"/>
            <a:r>
              <a:rPr lang="en-US" altLang="en-US" sz="1000" dirty="0" smtClean="0">
                <a:latin typeface="Times New Roman" panose="02020603050405020304" pitchFamily="18" charset="0"/>
              </a:rPr>
              <a:t>Appliances/Spam-quarantine</a:t>
            </a:r>
          </a:p>
          <a:p>
            <a:pPr eaLnBrk="1" hangingPunct="1"/>
            <a:r>
              <a:rPr lang="en-US" altLang="en-US" sz="1000" dirty="0">
                <a:latin typeface="Times New Roman" panose="02020603050405020304" pitchFamily="18" charset="0"/>
              </a:rPr>
              <a:t>MX records </a:t>
            </a:r>
            <a:r>
              <a:rPr lang="en-US" altLang="en-US" sz="1000" dirty="0" smtClean="0">
                <a:latin typeface="Times New Roman" panose="02020603050405020304" pitchFamily="18" charset="0"/>
              </a:rPr>
              <a:t>exchange.mit.edu</a:t>
            </a:r>
            <a:endParaRPr lang="en-US" altLang="en-US" sz="1000" dirty="0">
              <a:latin typeface="Times New Roman" panose="02020603050405020304" pitchFamily="18" charset="0"/>
            </a:endParaRPr>
          </a:p>
        </p:txBody>
      </p:sp>
      <p:sp>
        <p:nvSpPr>
          <p:cNvPr id="1126" name="Line 74"/>
          <p:cNvSpPr>
            <a:spLocks noChangeShapeType="1"/>
          </p:cNvSpPr>
          <p:nvPr/>
        </p:nvSpPr>
        <p:spPr bwMode="auto">
          <a:xfrm flipH="1">
            <a:off x="1027563" y="3965317"/>
            <a:ext cx="49013" cy="410776"/>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04" name="Object 38"/>
          <p:cNvGraphicFramePr>
            <a:graphicFrameLocks noChangeAspect="1"/>
          </p:cNvGraphicFramePr>
          <p:nvPr/>
        </p:nvGraphicFramePr>
        <p:xfrm>
          <a:off x="6889950" y="4244428"/>
          <a:ext cx="271462" cy="430213"/>
        </p:xfrm>
        <a:graphic>
          <a:graphicData uri="http://schemas.openxmlformats.org/presentationml/2006/ole">
            <mc:AlternateContent xmlns:mc="http://schemas.openxmlformats.org/markup-compatibility/2006">
              <mc:Choice xmlns:v="urn:schemas-microsoft-com:vml" Requires="v">
                <p:oleObj spid="_x0000_s13637" name="Visio" r:id="rId14" imgW="579120" imgH="915478" progId="Visio.Drawing.11">
                  <p:embed/>
                </p:oleObj>
              </mc:Choice>
              <mc:Fallback>
                <p:oleObj name="Visio" r:id="rId14" imgW="579120" imgH="915478" progId="Visio.Drawing.11">
                  <p:embed/>
                  <p:pic>
                    <p:nvPicPr>
                      <p:cNvPr id="104" name="Objec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9950" y="4244428"/>
                        <a:ext cx="271462" cy="430213"/>
                      </a:xfrm>
                      <a:prstGeom prst="rect">
                        <a:avLst/>
                      </a:prstGeom>
                      <a:noFill/>
                      <a:ln>
                        <a:noFill/>
                      </a:ln>
                      <a:effectLst/>
                      <a:extLst/>
                    </p:spPr>
                  </p:pic>
                </p:oleObj>
              </mc:Fallback>
            </mc:AlternateContent>
          </a:graphicData>
        </a:graphic>
      </p:graphicFrame>
      <p:graphicFrame>
        <p:nvGraphicFramePr>
          <p:cNvPr id="105" name="Object 39"/>
          <p:cNvGraphicFramePr>
            <a:graphicFrameLocks noChangeAspect="1"/>
          </p:cNvGraphicFramePr>
          <p:nvPr/>
        </p:nvGraphicFramePr>
        <p:xfrm>
          <a:off x="6989962" y="4369841"/>
          <a:ext cx="288925" cy="457200"/>
        </p:xfrm>
        <a:graphic>
          <a:graphicData uri="http://schemas.openxmlformats.org/presentationml/2006/ole">
            <mc:AlternateContent xmlns:mc="http://schemas.openxmlformats.org/markup-compatibility/2006">
              <mc:Choice xmlns:v="urn:schemas-microsoft-com:vml" Requires="v">
                <p:oleObj spid="_x0000_s13638" name="Visio" r:id="rId15" imgW="579120" imgH="915478" progId="Visio.Drawing.11">
                  <p:embed/>
                </p:oleObj>
              </mc:Choice>
              <mc:Fallback>
                <p:oleObj name="Visio" r:id="rId15" imgW="579120" imgH="915478" progId="Visio.Drawing.11">
                  <p:embed/>
                  <p:pic>
                    <p:nvPicPr>
                      <p:cNvPr id="105" name="Object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9962" y="4369841"/>
                        <a:ext cx="288925" cy="457200"/>
                      </a:xfrm>
                      <a:prstGeom prst="rect">
                        <a:avLst/>
                      </a:prstGeom>
                      <a:noFill/>
                      <a:ln>
                        <a:noFill/>
                      </a:ln>
                      <a:effectLst/>
                      <a:extLst/>
                    </p:spPr>
                  </p:pic>
                </p:oleObj>
              </mc:Fallback>
            </mc:AlternateContent>
          </a:graphicData>
        </a:graphic>
      </p:graphicFrame>
      <p:graphicFrame>
        <p:nvGraphicFramePr>
          <p:cNvPr id="106" name="Object 40"/>
          <p:cNvGraphicFramePr>
            <a:graphicFrameLocks noChangeAspect="1"/>
          </p:cNvGraphicFramePr>
          <p:nvPr/>
        </p:nvGraphicFramePr>
        <p:xfrm>
          <a:off x="7142362" y="4522241"/>
          <a:ext cx="288925" cy="457200"/>
        </p:xfrm>
        <a:graphic>
          <a:graphicData uri="http://schemas.openxmlformats.org/presentationml/2006/ole">
            <mc:AlternateContent xmlns:mc="http://schemas.openxmlformats.org/markup-compatibility/2006">
              <mc:Choice xmlns:v="urn:schemas-microsoft-com:vml" Requires="v">
                <p:oleObj spid="_x0000_s13639" name="Visio" r:id="rId16" imgW="579120" imgH="915478" progId="Visio.Drawing.11">
                  <p:embed/>
                </p:oleObj>
              </mc:Choice>
              <mc:Fallback>
                <p:oleObj name="Visio" r:id="rId16" imgW="579120" imgH="915478" progId="Visio.Drawing.11">
                  <p:embed/>
                  <p:pic>
                    <p:nvPicPr>
                      <p:cNvPr id="106"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2362" y="4522241"/>
                        <a:ext cx="288925" cy="457200"/>
                      </a:xfrm>
                      <a:prstGeom prst="rect">
                        <a:avLst/>
                      </a:prstGeom>
                      <a:noFill/>
                      <a:ln>
                        <a:noFill/>
                      </a:ln>
                      <a:effectLst/>
                      <a:extLst/>
                    </p:spPr>
                  </p:pic>
                </p:oleObj>
              </mc:Fallback>
            </mc:AlternateContent>
          </a:graphicData>
        </a:graphic>
      </p:graphicFrame>
      <p:graphicFrame>
        <p:nvGraphicFramePr>
          <p:cNvPr id="107" name="Object 41"/>
          <p:cNvGraphicFramePr>
            <a:graphicFrameLocks noChangeAspect="1"/>
          </p:cNvGraphicFramePr>
          <p:nvPr/>
        </p:nvGraphicFramePr>
        <p:xfrm>
          <a:off x="7294762" y="4674641"/>
          <a:ext cx="288925" cy="457200"/>
        </p:xfrm>
        <a:graphic>
          <a:graphicData uri="http://schemas.openxmlformats.org/presentationml/2006/ole">
            <mc:AlternateContent xmlns:mc="http://schemas.openxmlformats.org/markup-compatibility/2006">
              <mc:Choice xmlns:v="urn:schemas-microsoft-com:vml" Requires="v">
                <p:oleObj spid="_x0000_s13640" name="Visio" r:id="rId17" imgW="579120" imgH="915478" progId="Visio.Drawing.11">
                  <p:embed/>
                </p:oleObj>
              </mc:Choice>
              <mc:Fallback>
                <p:oleObj name="Visio" r:id="rId17" imgW="579120" imgH="915478" progId="Visio.Drawing.11">
                  <p:embed/>
                  <p:pic>
                    <p:nvPicPr>
                      <p:cNvPr id="107"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94762" y="4674641"/>
                        <a:ext cx="288925" cy="457200"/>
                      </a:xfrm>
                      <a:prstGeom prst="rect">
                        <a:avLst/>
                      </a:prstGeom>
                      <a:noFill/>
                      <a:ln>
                        <a:noFill/>
                      </a:ln>
                      <a:effectLst/>
                      <a:extLst/>
                    </p:spPr>
                  </p:pic>
                </p:oleObj>
              </mc:Fallback>
            </mc:AlternateContent>
          </a:graphicData>
        </a:graphic>
      </p:graphicFrame>
      <p:graphicFrame>
        <p:nvGraphicFramePr>
          <p:cNvPr id="108" name="Object 38"/>
          <p:cNvGraphicFramePr>
            <a:graphicFrameLocks noChangeAspect="1"/>
          </p:cNvGraphicFramePr>
          <p:nvPr/>
        </p:nvGraphicFramePr>
        <p:xfrm>
          <a:off x="5222950" y="4008824"/>
          <a:ext cx="271462" cy="430213"/>
        </p:xfrm>
        <a:graphic>
          <a:graphicData uri="http://schemas.openxmlformats.org/presentationml/2006/ole">
            <mc:AlternateContent xmlns:mc="http://schemas.openxmlformats.org/markup-compatibility/2006">
              <mc:Choice xmlns:v="urn:schemas-microsoft-com:vml" Requires="v">
                <p:oleObj spid="_x0000_s13641" name="Visio" r:id="rId14" imgW="579120" imgH="915478" progId="Visio.Drawing.11">
                  <p:embed/>
                </p:oleObj>
              </mc:Choice>
              <mc:Fallback>
                <p:oleObj name="Visio" r:id="rId14" imgW="579120" imgH="915478" progId="Visio.Drawing.11">
                  <p:embed/>
                  <p:pic>
                    <p:nvPicPr>
                      <p:cNvPr id="108" name="Objec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2950" y="4008824"/>
                        <a:ext cx="271462" cy="430213"/>
                      </a:xfrm>
                      <a:prstGeom prst="rect">
                        <a:avLst/>
                      </a:prstGeom>
                      <a:noFill/>
                      <a:ln>
                        <a:noFill/>
                      </a:ln>
                      <a:effectLst/>
                      <a:extLst/>
                    </p:spPr>
                  </p:pic>
                </p:oleObj>
              </mc:Fallback>
            </mc:AlternateContent>
          </a:graphicData>
        </a:graphic>
      </p:graphicFrame>
      <p:graphicFrame>
        <p:nvGraphicFramePr>
          <p:cNvPr id="109" name="Object 39"/>
          <p:cNvGraphicFramePr>
            <a:graphicFrameLocks noChangeAspect="1"/>
          </p:cNvGraphicFramePr>
          <p:nvPr/>
        </p:nvGraphicFramePr>
        <p:xfrm>
          <a:off x="5322962" y="4134237"/>
          <a:ext cx="288925" cy="457200"/>
        </p:xfrm>
        <a:graphic>
          <a:graphicData uri="http://schemas.openxmlformats.org/presentationml/2006/ole">
            <mc:AlternateContent xmlns:mc="http://schemas.openxmlformats.org/markup-compatibility/2006">
              <mc:Choice xmlns:v="urn:schemas-microsoft-com:vml" Requires="v">
                <p:oleObj spid="_x0000_s13642" name="Visio" r:id="rId15" imgW="579120" imgH="915478" progId="Visio.Drawing.11">
                  <p:embed/>
                </p:oleObj>
              </mc:Choice>
              <mc:Fallback>
                <p:oleObj name="Visio" r:id="rId15" imgW="579120" imgH="915478" progId="Visio.Drawing.11">
                  <p:embed/>
                  <p:pic>
                    <p:nvPicPr>
                      <p:cNvPr id="109" name="Object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22962" y="4134237"/>
                        <a:ext cx="288925" cy="457200"/>
                      </a:xfrm>
                      <a:prstGeom prst="rect">
                        <a:avLst/>
                      </a:prstGeom>
                      <a:noFill/>
                      <a:ln>
                        <a:noFill/>
                      </a:ln>
                      <a:effectLst/>
                      <a:extLst/>
                    </p:spPr>
                  </p:pic>
                </p:oleObj>
              </mc:Fallback>
            </mc:AlternateContent>
          </a:graphicData>
        </a:graphic>
      </p:graphicFrame>
      <p:graphicFrame>
        <p:nvGraphicFramePr>
          <p:cNvPr id="110" name="Object 40"/>
          <p:cNvGraphicFramePr>
            <a:graphicFrameLocks noChangeAspect="1"/>
          </p:cNvGraphicFramePr>
          <p:nvPr/>
        </p:nvGraphicFramePr>
        <p:xfrm>
          <a:off x="5475362" y="4286637"/>
          <a:ext cx="288925" cy="457200"/>
        </p:xfrm>
        <a:graphic>
          <a:graphicData uri="http://schemas.openxmlformats.org/presentationml/2006/ole">
            <mc:AlternateContent xmlns:mc="http://schemas.openxmlformats.org/markup-compatibility/2006">
              <mc:Choice xmlns:v="urn:schemas-microsoft-com:vml" Requires="v">
                <p:oleObj spid="_x0000_s13643" name="Visio" r:id="rId16" imgW="579120" imgH="915478" progId="Visio.Drawing.11">
                  <p:embed/>
                </p:oleObj>
              </mc:Choice>
              <mc:Fallback>
                <p:oleObj name="Visio" r:id="rId16" imgW="579120" imgH="915478" progId="Visio.Drawing.11">
                  <p:embed/>
                  <p:pic>
                    <p:nvPicPr>
                      <p:cNvPr id="110"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75362" y="4286637"/>
                        <a:ext cx="288925" cy="457200"/>
                      </a:xfrm>
                      <a:prstGeom prst="rect">
                        <a:avLst/>
                      </a:prstGeom>
                      <a:noFill/>
                      <a:ln>
                        <a:noFill/>
                      </a:ln>
                      <a:effectLst/>
                      <a:extLst/>
                    </p:spPr>
                  </p:pic>
                </p:oleObj>
              </mc:Fallback>
            </mc:AlternateContent>
          </a:graphicData>
        </a:graphic>
      </p:graphicFrame>
      <p:graphicFrame>
        <p:nvGraphicFramePr>
          <p:cNvPr id="111" name="Object 41"/>
          <p:cNvGraphicFramePr>
            <a:graphicFrameLocks noChangeAspect="1"/>
          </p:cNvGraphicFramePr>
          <p:nvPr/>
        </p:nvGraphicFramePr>
        <p:xfrm>
          <a:off x="5627762" y="4439037"/>
          <a:ext cx="288925" cy="457200"/>
        </p:xfrm>
        <a:graphic>
          <a:graphicData uri="http://schemas.openxmlformats.org/presentationml/2006/ole">
            <mc:AlternateContent xmlns:mc="http://schemas.openxmlformats.org/markup-compatibility/2006">
              <mc:Choice xmlns:v="urn:schemas-microsoft-com:vml" Requires="v">
                <p:oleObj spid="_x0000_s13644" name="Visio" r:id="rId17" imgW="579120" imgH="915478" progId="Visio.Drawing.11">
                  <p:embed/>
                </p:oleObj>
              </mc:Choice>
              <mc:Fallback>
                <p:oleObj name="Visio" r:id="rId17" imgW="579120" imgH="915478" progId="Visio.Drawing.11">
                  <p:embed/>
                  <p:pic>
                    <p:nvPicPr>
                      <p:cNvPr id="111"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27762" y="4439037"/>
                        <a:ext cx="288925" cy="457200"/>
                      </a:xfrm>
                      <a:prstGeom prst="rect">
                        <a:avLst/>
                      </a:prstGeom>
                      <a:noFill/>
                      <a:ln>
                        <a:noFill/>
                      </a:ln>
                      <a:effectLst/>
                      <a:extLst/>
                    </p:spPr>
                  </p:pic>
                </p:oleObj>
              </mc:Fallback>
            </mc:AlternateContent>
          </a:graphicData>
        </a:graphic>
      </p:graphicFrame>
      <p:graphicFrame>
        <p:nvGraphicFramePr>
          <p:cNvPr id="112" name="Object 33"/>
          <p:cNvGraphicFramePr>
            <a:graphicFrameLocks noChangeAspect="1"/>
          </p:cNvGraphicFramePr>
          <p:nvPr/>
        </p:nvGraphicFramePr>
        <p:xfrm>
          <a:off x="5045609" y="4430104"/>
          <a:ext cx="428090" cy="370756"/>
        </p:xfrm>
        <a:graphic>
          <a:graphicData uri="http://schemas.openxmlformats.org/presentationml/2006/ole">
            <mc:AlternateContent xmlns:mc="http://schemas.openxmlformats.org/markup-compatibility/2006">
              <mc:Choice xmlns:v="urn:schemas-microsoft-com:vml" Requires="v">
                <p:oleObj spid="_x0000_s13645" name="Visio" r:id="rId12" imgW="767737" imgH="666391" progId="Visio.Drawing.11">
                  <p:embed/>
                </p:oleObj>
              </mc:Choice>
              <mc:Fallback>
                <p:oleObj name="Visio" r:id="rId12" imgW="767737" imgH="666391" progId="Visio.Drawing.11">
                  <p:embed/>
                  <p:pic>
                    <p:nvPicPr>
                      <p:cNvPr id="112" name="Object 3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045609" y="4430104"/>
                        <a:ext cx="428090" cy="370756"/>
                      </a:xfrm>
                      <a:prstGeom prst="rect">
                        <a:avLst/>
                      </a:prstGeom>
                      <a:noFill/>
                      <a:ln>
                        <a:noFill/>
                      </a:ln>
                      <a:effectLst/>
                      <a:extLst/>
                    </p:spPr>
                  </p:pic>
                </p:oleObj>
              </mc:Fallback>
            </mc:AlternateContent>
          </a:graphicData>
        </a:graphic>
      </p:graphicFrame>
      <p:graphicFrame>
        <p:nvGraphicFramePr>
          <p:cNvPr id="113" name="Object 33"/>
          <p:cNvGraphicFramePr>
            <a:graphicFrameLocks noChangeAspect="1"/>
          </p:cNvGraphicFramePr>
          <p:nvPr/>
        </p:nvGraphicFramePr>
        <p:xfrm>
          <a:off x="6762830" y="4718774"/>
          <a:ext cx="438300" cy="379598"/>
        </p:xfrm>
        <a:graphic>
          <a:graphicData uri="http://schemas.openxmlformats.org/presentationml/2006/ole">
            <mc:AlternateContent xmlns:mc="http://schemas.openxmlformats.org/markup-compatibility/2006">
              <mc:Choice xmlns:v="urn:schemas-microsoft-com:vml" Requires="v">
                <p:oleObj spid="_x0000_s13646" name="Visio" r:id="rId12" imgW="767737" imgH="666391" progId="Visio.Drawing.11">
                  <p:embed/>
                </p:oleObj>
              </mc:Choice>
              <mc:Fallback>
                <p:oleObj name="Visio" r:id="rId12" imgW="767737" imgH="666391" progId="Visio.Drawing.11">
                  <p:embed/>
                  <p:pic>
                    <p:nvPicPr>
                      <p:cNvPr id="113" name="Object 3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762830" y="4718774"/>
                        <a:ext cx="438300" cy="379598"/>
                      </a:xfrm>
                      <a:prstGeom prst="rect">
                        <a:avLst/>
                      </a:prstGeom>
                      <a:noFill/>
                      <a:ln>
                        <a:noFill/>
                      </a:ln>
                      <a:effectLst/>
                      <a:extLst/>
                    </p:spPr>
                  </p:pic>
                </p:oleObj>
              </mc:Fallback>
            </mc:AlternateContent>
          </a:graphicData>
        </a:graphic>
      </p:graphicFrame>
      <p:sp>
        <p:nvSpPr>
          <p:cNvPr id="114" name="Text Box 46"/>
          <p:cNvSpPr txBox="1">
            <a:spLocks noChangeArrowheads="1"/>
          </p:cNvSpPr>
          <p:nvPr/>
        </p:nvSpPr>
        <p:spPr bwMode="auto">
          <a:xfrm>
            <a:off x="4877262" y="4829175"/>
            <a:ext cx="159067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dirty="0" smtClean="0"/>
              <a:t>Outgoing </a:t>
            </a:r>
            <a:r>
              <a:rPr lang="en-US" altLang="en-US" sz="1000" dirty="0"/>
              <a:t>mailers</a:t>
            </a:r>
          </a:p>
          <a:p>
            <a:pPr eaLnBrk="1" hangingPunct="1"/>
            <a:r>
              <a:rPr lang="en-US" altLang="en-US" sz="1000" dirty="0"/>
              <a:t>outgoing-exchange.mit.edu</a:t>
            </a:r>
          </a:p>
          <a:p>
            <a:pPr eaLnBrk="1" hangingPunct="1"/>
            <a:r>
              <a:rPr lang="en-US" altLang="en-US" sz="1000" dirty="0"/>
              <a:t>Load balanced </a:t>
            </a:r>
          </a:p>
        </p:txBody>
      </p:sp>
      <p:sp>
        <p:nvSpPr>
          <p:cNvPr id="115" name="Line 95"/>
          <p:cNvSpPr>
            <a:spLocks noChangeShapeType="1"/>
          </p:cNvSpPr>
          <p:nvPr/>
        </p:nvSpPr>
        <p:spPr bwMode="auto">
          <a:xfrm flipV="1">
            <a:off x="5686426" y="3833812"/>
            <a:ext cx="35092" cy="438015"/>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6" name="Line 95"/>
          <p:cNvSpPr>
            <a:spLocks noChangeShapeType="1"/>
          </p:cNvSpPr>
          <p:nvPr/>
        </p:nvSpPr>
        <p:spPr bwMode="auto">
          <a:xfrm>
            <a:off x="5949950" y="4718102"/>
            <a:ext cx="828600" cy="137859"/>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7" name="Text Box 60"/>
          <p:cNvSpPr txBox="1">
            <a:spLocks noChangeArrowheads="1"/>
          </p:cNvSpPr>
          <p:nvPr/>
        </p:nvSpPr>
        <p:spPr bwMode="auto">
          <a:xfrm>
            <a:off x="6492875" y="5025031"/>
            <a:ext cx="187423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dirty="0"/>
              <a:t>exchange-forwarding.mit.edu</a:t>
            </a:r>
          </a:p>
          <a:p>
            <a:pPr eaLnBrk="1" hangingPunct="1"/>
            <a:r>
              <a:rPr lang="en-US" altLang="en-US" sz="1000" dirty="0"/>
              <a:t>s</a:t>
            </a:r>
            <a:r>
              <a:rPr lang="en-US" altLang="en-US" sz="1000" dirty="0" smtClean="0"/>
              <a:t>plit/forwarded </a:t>
            </a:r>
            <a:r>
              <a:rPr lang="en-US" altLang="en-US" sz="1000" dirty="0"/>
              <a:t>for internal users</a:t>
            </a:r>
          </a:p>
        </p:txBody>
      </p:sp>
      <p:sp>
        <p:nvSpPr>
          <p:cNvPr id="119" name="Line 15"/>
          <p:cNvSpPr>
            <a:spLocks noChangeShapeType="1"/>
          </p:cNvSpPr>
          <p:nvPr/>
        </p:nvSpPr>
        <p:spPr bwMode="auto">
          <a:xfrm>
            <a:off x="3325291" y="3248441"/>
            <a:ext cx="2075352" cy="344072"/>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21" name="Text Box 60"/>
          <p:cNvSpPr txBox="1">
            <a:spLocks noChangeArrowheads="1"/>
          </p:cNvSpPr>
          <p:nvPr/>
        </p:nvSpPr>
        <p:spPr bwMode="auto">
          <a:xfrm>
            <a:off x="272256" y="2337709"/>
            <a:ext cx="86433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inbound </a:t>
            </a:r>
            <a:r>
              <a:rPr lang="en-US" altLang="en-US" sz="1000" dirty="0">
                <a:latin typeface="Times New Roman" panose="02020603050405020304" pitchFamily="18" charset="0"/>
              </a:rPr>
              <a:t>mail</a:t>
            </a:r>
          </a:p>
        </p:txBody>
      </p:sp>
      <p:graphicFrame>
        <p:nvGraphicFramePr>
          <p:cNvPr id="136" name="Object 38"/>
          <p:cNvGraphicFramePr>
            <a:graphicFrameLocks noChangeAspect="1"/>
          </p:cNvGraphicFramePr>
          <p:nvPr>
            <p:extLst>
              <p:ext uri="{D42A27DB-BD31-4B8C-83A1-F6EECF244321}">
                <p14:modId xmlns:p14="http://schemas.microsoft.com/office/powerpoint/2010/main" val="3056833634"/>
              </p:ext>
            </p:extLst>
          </p:nvPr>
        </p:nvGraphicFramePr>
        <p:xfrm>
          <a:off x="5826855" y="2405983"/>
          <a:ext cx="271462" cy="430213"/>
        </p:xfrm>
        <a:graphic>
          <a:graphicData uri="http://schemas.openxmlformats.org/presentationml/2006/ole">
            <mc:AlternateContent xmlns:mc="http://schemas.openxmlformats.org/markup-compatibility/2006">
              <mc:Choice xmlns:v="urn:schemas-microsoft-com:vml" Requires="v">
                <p:oleObj spid="_x0000_s13647" name="Visio" r:id="rId14" imgW="579120" imgH="915478" progId="Visio.Drawing.11">
                  <p:embed/>
                </p:oleObj>
              </mc:Choice>
              <mc:Fallback>
                <p:oleObj name="Visio" r:id="rId14" imgW="579120" imgH="915478" progId="Visio.Drawing.11">
                  <p:embed/>
                  <p:pic>
                    <p:nvPicPr>
                      <p:cNvPr id="104" name="Objec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26855" y="2405983"/>
                        <a:ext cx="271462" cy="430213"/>
                      </a:xfrm>
                      <a:prstGeom prst="rect">
                        <a:avLst/>
                      </a:prstGeom>
                      <a:noFill/>
                      <a:ln>
                        <a:noFill/>
                      </a:ln>
                      <a:effectLst/>
                      <a:extLst/>
                    </p:spPr>
                  </p:pic>
                </p:oleObj>
              </mc:Fallback>
            </mc:AlternateContent>
          </a:graphicData>
        </a:graphic>
      </p:graphicFrame>
      <p:graphicFrame>
        <p:nvGraphicFramePr>
          <p:cNvPr id="137" name="Object 39"/>
          <p:cNvGraphicFramePr>
            <a:graphicFrameLocks noChangeAspect="1"/>
          </p:cNvGraphicFramePr>
          <p:nvPr>
            <p:extLst>
              <p:ext uri="{D42A27DB-BD31-4B8C-83A1-F6EECF244321}">
                <p14:modId xmlns:p14="http://schemas.microsoft.com/office/powerpoint/2010/main" val="3878776067"/>
              </p:ext>
            </p:extLst>
          </p:nvPr>
        </p:nvGraphicFramePr>
        <p:xfrm>
          <a:off x="5926867" y="2531396"/>
          <a:ext cx="288925" cy="457200"/>
        </p:xfrm>
        <a:graphic>
          <a:graphicData uri="http://schemas.openxmlformats.org/presentationml/2006/ole">
            <mc:AlternateContent xmlns:mc="http://schemas.openxmlformats.org/markup-compatibility/2006">
              <mc:Choice xmlns:v="urn:schemas-microsoft-com:vml" Requires="v">
                <p:oleObj spid="_x0000_s13648" name="Visio" r:id="rId15" imgW="579120" imgH="915478" progId="Visio.Drawing.11">
                  <p:embed/>
                </p:oleObj>
              </mc:Choice>
              <mc:Fallback>
                <p:oleObj name="Visio" r:id="rId15" imgW="579120" imgH="915478" progId="Visio.Drawing.11">
                  <p:embed/>
                  <p:pic>
                    <p:nvPicPr>
                      <p:cNvPr id="105" name="Object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26867" y="2531396"/>
                        <a:ext cx="288925" cy="457200"/>
                      </a:xfrm>
                      <a:prstGeom prst="rect">
                        <a:avLst/>
                      </a:prstGeom>
                      <a:noFill/>
                      <a:ln>
                        <a:noFill/>
                      </a:ln>
                      <a:effectLst/>
                      <a:extLst/>
                    </p:spPr>
                  </p:pic>
                </p:oleObj>
              </mc:Fallback>
            </mc:AlternateContent>
          </a:graphicData>
        </a:graphic>
      </p:graphicFrame>
      <p:graphicFrame>
        <p:nvGraphicFramePr>
          <p:cNvPr id="138" name="Object 40"/>
          <p:cNvGraphicFramePr>
            <a:graphicFrameLocks noChangeAspect="1"/>
          </p:cNvGraphicFramePr>
          <p:nvPr>
            <p:extLst>
              <p:ext uri="{D42A27DB-BD31-4B8C-83A1-F6EECF244321}">
                <p14:modId xmlns:p14="http://schemas.microsoft.com/office/powerpoint/2010/main" val="1166380174"/>
              </p:ext>
            </p:extLst>
          </p:nvPr>
        </p:nvGraphicFramePr>
        <p:xfrm>
          <a:off x="6079267" y="2683796"/>
          <a:ext cx="288925" cy="457200"/>
        </p:xfrm>
        <a:graphic>
          <a:graphicData uri="http://schemas.openxmlformats.org/presentationml/2006/ole">
            <mc:AlternateContent xmlns:mc="http://schemas.openxmlformats.org/markup-compatibility/2006">
              <mc:Choice xmlns:v="urn:schemas-microsoft-com:vml" Requires="v">
                <p:oleObj spid="_x0000_s13649" name="Visio" r:id="rId16" imgW="579120" imgH="915478" progId="Visio.Drawing.11">
                  <p:embed/>
                </p:oleObj>
              </mc:Choice>
              <mc:Fallback>
                <p:oleObj name="Visio" r:id="rId16" imgW="579120" imgH="915478" progId="Visio.Drawing.11">
                  <p:embed/>
                  <p:pic>
                    <p:nvPicPr>
                      <p:cNvPr id="106"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79267" y="2683796"/>
                        <a:ext cx="288925" cy="457200"/>
                      </a:xfrm>
                      <a:prstGeom prst="rect">
                        <a:avLst/>
                      </a:prstGeom>
                      <a:noFill/>
                      <a:ln>
                        <a:noFill/>
                      </a:ln>
                      <a:effectLst/>
                      <a:extLst/>
                    </p:spPr>
                  </p:pic>
                </p:oleObj>
              </mc:Fallback>
            </mc:AlternateContent>
          </a:graphicData>
        </a:graphic>
      </p:graphicFrame>
      <p:graphicFrame>
        <p:nvGraphicFramePr>
          <p:cNvPr id="139" name="Object 41"/>
          <p:cNvGraphicFramePr>
            <a:graphicFrameLocks noChangeAspect="1"/>
          </p:cNvGraphicFramePr>
          <p:nvPr>
            <p:extLst>
              <p:ext uri="{D42A27DB-BD31-4B8C-83A1-F6EECF244321}">
                <p14:modId xmlns:p14="http://schemas.microsoft.com/office/powerpoint/2010/main" val="1140283784"/>
              </p:ext>
            </p:extLst>
          </p:nvPr>
        </p:nvGraphicFramePr>
        <p:xfrm>
          <a:off x="6231667" y="2836196"/>
          <a:ext cx="288925" cy="457200"/>
        </p:xfrm>
        <a:graphic>
          <a:graphicData uri="http://schemas.openxmlformats.org/presentationml/2006/ole">
            <mc:AlternateContent xmlns:mc="http://schemas.openxmlformats.org/markup-compatibility/2006">
              <mc:Choice xmlns:v="urn:schemas-microsoft-com:vml" Requires="v">
                <p:oleObj spid="_x0000_s13650" name="Visio" r:id="rId17" imgW="579120" imgH="915478" progId="Visio.Drawing.11">
                  <p:embed/>
                </p:oleObj>
              </mc:Choice>
              <mc:Fallback>
                <p:oleObj name="Visio" r:id="rId17" imgW="579120" imgH="915478" progId="Visio.Drawing.11">
                  <p:embed/>
                  <p:pic>
                    <p:nvPicPr>
                      <p:cNvPr id="107"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31667" y="2836196"/>
                        <a:ext cx="288925" cy="457200"/>
                      </a:xfrm>
                      <a:prstGeom prst="rect">
                        <a:avLst/>
                      </a:prstGeom>
                      <a:noFill/>
                      <a:ln>
                        <a:noFill/>
                      </a:ln>
                      <a:effectLst/>
                      <a:extLst/>
                    </p:spPr>
                  </p:pic>
                </p:oleObj>
              </mc:Fallback>
            </mc:AlternateContent>
          </a:graphicData>
        </a:graphic>
      </p:graphicFrame>
      <p:graphicFrame>
        <p:nvGraphicFramePr>
          <p:cNvPr id="140" name="Object 33"/>
          <p:cNvGraphicFramePr>
            <a:graphicFrameLocks noChangeAspect="1"/>
          </p:cNvGraphicFramePr>
          <p:nvPr>
            <p:extLst>
              <p:ext uri="{D42A27DB-BD31-4B8C-83A1-F6EECF244321}">
                <p14:modId xmlns:p14="http://schemas.microsoft.com/office/powerpoint/2010/main" val="142317464"/>
              </p:ext>
            </p:extLst>
          </p:nvPr>
        </p:nvGraphicFramePr>
        <p:xfrm>
          <a:off x="6223723" y="2487427"/>
          <a:ext cx="438300" cy="379598"/>
        </p:xfrm>
        <a:graphic>
          <a:graphicData uri="http://schemas.openxmlformats.org/presentationml/2006/ole">
            <mc:AlternateContent xmlns:mc="http://schemas.openxmlformats.org/markup-compatibility/2006">
              <mc:Choice xmlns:v="urn:schemas-microsoft-com:vml" Requires="v">
                <p:oleObj spid="_x0000_s13651" name="Visio" r:id="rId12" imgW="767737" imgH="666391" progId="Visio.Drawing.11">
                  <p:embed/>
                </p:oleObj>
              </mc:Choice>
              <mc:Fallback>
                <p:oleObj name="Visio" r:id="rId12" imgW="767737" imgH="666391" progId="Visio.Drawing.11">
                  <p:embed/>
                  <p:pic>
                    <p:nvPicPr>
                      <p:cNvPr id="113" name="Object 3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223723" y="2487427"/>
                        <a:ext cx="438300" cy="379598"/>
                      </a:xfrm>
                      <a:prstGeom prst="rect">
                        <a:avLst/>
                      </a:prstGeom>
                      <a:noFill/>
                      <a:ln>
                        <a:noFill/>
                      </a:ln>
                      <a:effectLst/>
                      <a:extLst/>
                    </p:spPr>
                  </p:pic>
                </p:oleObj>
              </mc:Fallback>
            </mc:AlternateContent>
          </a:graphicData>
        </a:graphic>
      </p:graphicFrame>
      <p:sp>
        <p:nvSpPr>
          <p:cNvPr id="141" name="Text Box 60"/>
          <p:cNvSpPr txBox="1">
            <a:spLocks noChangeArrowheads="1"/>
          </p:cNvSpPr>
          <p:nvPr/>
        </p:nvSpPr>
        <p:spPr bwMode="auto">
          <a:xfrm>
            <a:off x="6442873" y="2786210"/>
            <a:ext cx="16209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dirty="0" smtClean="0"/>
              <a:t>Exchange Hybrid front end </a:t>
            </a:r>
          </a:p>
          <a:p>
            <a:pPr eaLnBrk="1" hangingPunct="1"/>
            <a:r>
              <a:rPr lang="en-US" altLang="en-US" sz="1000" dirty="0" smtClean="0"/>
              <a:t>pool https and smtp</a:t>
            </a:r>
            <a:endParaRPr lang="en-US" altLang="en-US" sz="1000" dirty="0"/>
          </a:p>
        </p:txBody>
      </p:sp>
      <p:graphicFrame>
        <p:nvGraphicFramePr>
          <p:cNvPr id="142" name="Object 38"/>
          <p:cNvGraphicFramePr>
            <a:graphicFrameLocks noChangeAspect="1"/>
          </p:cNvGraphicFramePr>
          <p:nvPr>
            <p:extLst>
              <p:ext uri="{D42A27DB-BD31-4B8C-83A1-F6EECF244321}">
                <p14:modId xmlns:p14="http://schemas.microsoft.com/office/powerpoint/2010/main" val="1615018089"/>
              </p:ext>
            </p:extLst>
          </p:nvPr>
        </p:nvGraphicFramePr>
        <p:xfrm>
          <a:off x="3577417" y="1615089"/>
          <a:ext cx="239791" cy="380021"/>
        </p:xfrm>
        <a:graphic>
          <a:graphicData uri="http://schemas.openxmlformats.org/presentationml/2006/ole">
            <mc:AlternateContent xmlns:mc="http://schemas.openxmlformats.org/markup-compatibility/2006">
              <mc:Choice xmlns:v="urn:schemas-microsoft-com:vml" Requires="v">
                <p:oleObj spid="_x0000_s13652" name="Visio" r:id="rId14" imgW="579120" imgH="915478" progId="Visio.Drawing.11">
                  <p:embed/>
                </p:oleObj>
              </mc:Choice>
              <mc:Fallback>
                <p:oleObj name="Visio" r:id="rId14" imgW="579120" imgH="915478" progId="Visio.Drawing.11">
                  <p:embed/>
                  <p:pic>
                    <p:nvPicPr>
                      <p:cNvPr id="136" name="Objec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7417" y="1615089"/>
                        <a:ext cx="239791" cy="380021"/>
                      </a:xfrm>
                      <a:prstGeom prst="rect">
                        <a:avLst/>
                      </a:prstGeom>
                      <a:noFill/>
                      <a:ln>
                        <a:noFill/>
                      </a:ln>
                      <a:effectLst/>
                      <a:extLst/>
                    </p:spPr>
                  </p:pic>
                </p:oleObj>
              </mc:Fallback>
            </mc:AlternateContent>
          </a:graphicData>
        </a:graphic>
      </p:graphicFrame>
      <p:graphicFrame>
        <p:nvGraphicFramePr>
          <p:cNvPr id="143" name="Object 39"/>
          <p:cNvGraphicFramePr>
            <a:graphicFrameLocks noChangeAspect="1"/>
          </p:cNvGraphicFramePr>
          <p:nvPr>
            <p:extLst>
              <p:ext uri="{D42A27DB-BD31-4B8C-83A1-F6EECF244321}">
                <p14:modId xmlns:p14="http://schemas.microsoft.com/office/powerpoint/2010/main" val="1632283080"/>
              </p:ext>
            </p:extLst>
          </p:nvPr>
        </p:nvGraphicFramePr>
        <p:xfrm>
          <a:off x="3699182" y="1724626"/>
          <a:ext cx="255216" cy="403859"/>
        </p:xfrm>
        <a:graphic>
          <a:graphicData uri="http://schemas.openxmlformats.org/presentationml/2006/ole">
            <mc:AlternateContent xmlns:mc="http://schemas.openxmlformats.org/markup-compatibility/2006">
              <mc:Choice xmlns:v="urn:schemas-microsoft-com:vml" Requires="v">
                <p:oleObj spid="_x0000_s13653" name="Visio" r:id="rId15" imgW="579120" imgH="915478" progId="Visio.Drawing.11">
                  <p:embed/>
                </p:oleObj>
              </mc:Choice>
              <mc:Fallback>
                <p:oleObj name="Visio" r:id="rId15" imgW="579120" imgH="915478" progId="Visio.Drawing.11">
                  <p:embed/>
                  <p:pic>
                    <p:nvPicPr>
                      <p:cNvPr id="137" name="Object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99182" y="1724626"/>
                        <a:ext cx="255216" cy="403859"/>
                      </a:xfrm>
                      <a:prstGeom prst="rect">
                        <a:avLst/>
                      </a:prstGeom>
                      <a:noFill/>
                      <a:ln>
                        <a:noFill/>
                      </a:ln>
                      <a:effectLst/>
                      <a:extLst/>
                    </p:spPr>
                  </p:pic>
                </p:oleObj>
              </mc:Fallback>
            </mc:AlternateContent>
          </a:graphicData>
        </a:graphic>
      </p:graphicFrame>
      <p:graphicFrame>
        <p:nvGraphicFramePr>
          <p:cNvPr id="144" name="Object 40"/>
          <p:cNvGraphicFramePr>
            <a:graphicFrameLocks noChangeAspect="1"/>
          </p:cNvGraphicFramePr>
          <p:nvPr>
            <p:extLst>
              <p:ext uri="{D42A27DB-BD31-4B8C-83A1-F6EECF244321}">
                <p14:modId xmlns:p14="http://schemas.microsoft.com/office/powerpoint/2010/main" val="3629769237"/>
              </p:ext>
            </p:extLst>
          </p:nvPr>
        </p:nvGraphicFramePr>
        <p:xfrm>
          <a:off x="3851582" y="1846202"/>
          <a:ext cx="255216" cy="403859"/>
        </p:xfrm>
        <a:graphic>
          <a:graphicData uri="http://schemas.openxmlformats.org/presentationml/2006/ole">
            <mc:AlternateContent xmlns:mc="http://schemas.openxmlformats.org/markup-compatibility/2006">
              <mc:Choice xmlns:v="urn:schemas-microsoft-com:vml" Requires="v">
                <p:oleObj spid="_x0000_s13654" name="Visio" r:id="rId16" imgW="579120" imgH="915478" progId="Visio.Drawing.11">
                  <p:embed/>
                </p:oleObj>
              </mc:Choice>
              <mc:Fallback>
                <p:oleObj name="Visio" r:id="rId16" imgW="579120" imgH="915478" progId="Visio.Drawing.11">
                  <p:embed/>
                  <p:pic>
                    <p:nvPicPr>
                      <p:cNvPr id="138"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582" y="1846202"/>
                        <a:ext cx="255216" cy="403859"/>
                      </a:xfrm>
                      <a:prstGeom prst="rect">
                        <a:avLst/>
                      </a:prstGeom>
                      <a:noFill/>
                      <a:ln>
                        <a:noFill/>
                      </a:ln>
                      <a:effectLst/>
                      <a:extLst/>
                    </p:spPr>
                  </p:pic>
                </p:oleObj>
              </mc:Fallback>
            </mc:AlternateContent>
          </a:graphicData>
        </a:graphic>
      </p:graphicFrame>
      <p:graphicFrame>
        <p:nvGraphicFramePr>
          <p:cNvPr id="149" name="Object 38"/>
          <p:cNvGraphicFramePr>
            <a:graphicFrameLocks noChangeAspect="1"/>
          </p:cNvGraphicFramePr>
          <p:nvPr>
            <p:extLst>
              <p:ext uri="{D42A27DB-BD31-4B8C-83A1-F6EECF244321}">
                <p14:modId xmlns:p14="http://schemas.microsoft.com/office/powerpoint/2010/main" val="2194334866"/>
              </p:ext>
            </p:extLst>
          </p:nvPr>
        </p:nvGraphicFramePr>
        <p:xfrm>
          <a:off x="2885830" y="1821223"/>
          <a:ext cx="239791" cy="380021"/>
        </p:xfrm>
        <a:graphic>
          <a:graphicData uri="http://schemas.openxmlformats.org/presentationml/2006/ole">
            <mc:AlternateContent xmlns:mc="http://schemas.openxmlformats.org/markup-compatibility/2006">
              <mc:Choice xmlns:v="urn:schemas-microsoft-com:vml" Requires="v">
                <p:oleObj spid="_x0000_s13655" name="Visio" r:id="rId14" imgW="579120" imgH="915478" progId="Visio.Drawing.11">
                  <p:embed/>
                </p:oleObj>
              </mc:Choice>
              <mc:Fallback>
                <p:oleObj name="Visio" r:id="rId14" imgW="579120" imgH="915478" progId="Visio.Drawing.11">
                  <p:embed/>
                  <p:pic>
                    <p:nvPicPr>
                      <p:cNvPr id="142" name="Objec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5830" y="1821223"/>
                        <a:ext cx="239791" cy="380021"/>
                      </a:xfrm>
                      <a:prstGeom prst="rect">
                        <a:avLst/>
                      </a:prstGeom>
                      <a:noFill/>
                      <a:ln>
                        <a:noFill/>
                      </a:ln>
                      <a:effectLst/>
                      <a:extLst/>
                    </p:spPr>
                  </p:pic>
                </p:oleObj>
              </mc:Fallback>
            </mc:AlternateContent>
          </a:graphicData>
        </a:graphic>
      </p:graphicFrame>
      <p:graphicFrame>
        <p:nvGraphicFramePr>
          <p:cNvPr id="151" name="Object 40"/>
          <p:cNvGraphicFramePr>
            <a:graphicFrameLocks noChangeAspect="1"/>
          </p:cNvGraphicFramePr>
          <p:nvPr>
            <p:extLst>
              <p:ext uri="{D42A27DB-BD31-4B8C-83A1-F6EECF244321}">
                <p14:modId xmlns:p14="http://schemas.microsoft.com/office/powerpoint/2010/main" val="837034554"/>
              </p:ext>
            </p:extLst>
          </p:nvPr>
        </p:nvGraphicFramePr>
        <p:xfrm>
          <a:off x="3240669" y="2315322"/>
          <a:ext cx="255216" cy="403859"/>
        </p:xfrm>
        <a:graphic>
          <a:graphicData uri="http://schemas.openxmlformats.org/presentationml/2006/ole">
            <mc:AlternateContent xmlns:mc="http://schemas.openxmlformats.org/markup-compatibility/2006">
              <mc:Choice xmlns:v="urn:schemas-microsoft-com:vml" Requires="v">
                <p:oleObj spid="_x0000_s13656" name="Visio" r:id="rId16" imgW="579120" imgH="915478" progId="Visio.Drawing.11">
                  <p:embed/>
                </p:oleObj>
              </mc:Choice>
              <mc:Fallback>
                <p:oleObj name="Visio" r:id="rId16" imgW="579120" imgH="915478" progId="Visio.Drawing.11">
                  <p:embed/>
                  <p:pic>
                    <p:nvPicPr>
                      <p:cNvPr id="144"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40669" y="2315322"/>
                        <a:ext cx="255216" cy="403859"/>
                      </a:xfrm>
                      <a:prstGeom prst="rect">
                        <a:avLst/>
                      </a:prstGeom>
                      <a:noFill/>
                      <a:ln>
                        <a:noFill/>
                      </a:ln>
                      <a:effectLst/>
                      <a:extLst/>
                    </p:spPr>
                  </p:pic>
                </p:oleObj>
              </mc:Fallback>
            </mc:AlternateContent>
          </a:graphicData>
        </a:graphic>
      </p:graphicFrame>
      <p:graphicFrame>
        <p:nvGraphicFramePr>
          <p:cNvPr id="153" name="Object 41"/>
          <p:cNvGraphicFramePr>
            <a:graphicFrameLocks noChangeAspect="1"/>
          </p:cNvGraphicFramePr>
          <p:nvPr>
            <p:extLst>
              <p:ext uri="{D42A27DB-BD31-4B8C-83A1-F6EECF244321}">
                <p14:modId xmlns:p14="http://schemas.microsoft.com/office/powerpoint/2010/main" val="3468315494"/>
              </p:ext>
            </p:extLst>
          </p:nvPr>
        </p:nvGraphicFramePr>
        <p:xfrm>
          <a:off x="3390265" y="2411096"/>
          <a:ext cx="255216" cy="403859"/>
        </p:xfrm>
        <a:graphic>
          <a:graphicData uri="http://schemas.openxmlformats.org/presentationml/2006/ole">
            <mc:AlternateContent xmlns:mc="http://schemas.openxmlformats.org/markup-compatibility/2006">
              <mc:Choice xmlns:v="urn:schemas-microsoft-com:vml" Requires="v">
                <p:oleObj spid="_x0000_s13657" name="Visio" r:id="rId17" imgW="579120" imgH="915478" progId="Visio.Drawing.11">
                  <p:embed/>
                </p:oleObj>
              </mc:Choice>
              <mc:Fallback>
                <p:oleObj name="Visio" r:id="rId17" imgW="579120" imgH="915478" progId="Visio.Drawing.11">
                  <p:embed/>
                  <p:pic>
                    <p:nvPicPr>
                      <p:cNvPr id="146"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0265" y="2411096"/>
                        <a:ext cx="255216" cy="403859"/>
                      </a:xfrm>
                      <a:prstGeom prst="rect">
                        <a:avLst/>
                      </a:prstGeom>
                      <a:noFill/>
                      <a:ln>
                        <a:noFill/>
                      </a:ln>
                      <a:effectLst/>
                      <a:extLst/>
                    </p:spPr>
                  </p:pic>
                </p:oleObj>
              </mc:Fallback>
            </mc:AlternateContent>
          </a:graphicData>
        </a:graphic>
      </p:graphicFrame>
      <p:sp>
        <p:nvSpPr>
          <p:cNvPr id="154" name="Text Box 60"/>
          <p:cNvSpPr txBox="1">
            <a:spLocks noChangeArrowheads="1"/>
          </p:cNvSpPr>
          <p:nvPr/>
        </p:nvSpPr>
        <p:spPr bwMode="auto">
          <a:xfrm>
            <a:off x="3310507" y="1422889"/>
            <a:ext cx="105349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Active Directory</a:t>
            </a:r>
            <a:endParaRPr lang="en-US" altLang="en-US" sz="1000" dirty="0">
              <a:latin typeface="Times New Roman" panose="02020603050405020304" pitchFamily="18" charset="0"/>
            </a:endParaRPr>
          </a:p>
        </p:txBody>
      </p:sp>
      <p:sp>
        <p:nvSpPr>
          <p:cNvPr id="156" name="Text Box 60"/>
          <p:cNvSpPr txBox="1">
            <a:spLocks noChangeArrowheads="1"/>
          </p:cNvSpPr>
          <p:nvPr/>
        </p:nvSpPr>
        <p:spPr bwMode="auto">
          <a:xfrm>
            <a:off x="2704521" y="2117860"/>
            <a:ext cx="49885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Moira</a:t>
            </a:r>
            <a:endParaRPr lang="en-US" altLang="en-US" sz="1000" dirty="0">
              <a:latin typeface="Times New Roman" panose="02020603050405020304" pitchFamily="18" charset="0"/>
            </a:endParaRPr>
          </a:p>
        </p:txBody>
      </p:sp>
      <p:sp>
        <p:nvSpPr>
          <p:cNvPr id="157" name="Line 15"/>
          <p:cNvSpPr>
            <a:spLocks noChangeShapeType="1"/>
          </p:cNvSpPr>
          <p:nvPr/>
        </p:nvSpPr>
        <p:spPr bwMode="auto">
          <a:xfrm flipV="1">
            <a:off x="3149080" y="1962852"/>
            <a:ext cx="454546" cy="21467"/>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58" name="Text Box 60"/>
          <p:cNvSpPr txBox="1">
            <a:spLocks noChangeArrowheads="1"/>
          </p:cNvSpPr>
          <p:nvPr/>
        </p:nvSpPr>
        <p:spPr bwMode="auto">
          <a:xfrm>
            <a:off x="3081716" y="2731533"/>
            <a:ext cx="8258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ldap.mit.edu</a:t>
            </a:r>
            <a:endParaRPr lang="en-US" altLang="en-US" sz="1000" dirty="0">
              <a:latin typeface="Times New Roman" panose="02020603050405020304" pitchFamily="18" charset="0"/>
            </a:endParaRPr>
          </a:p>
        </p:txBody>
      </p:sp>
      <p:sp>
        <p:nvSpPr>
          <p:cNvPr id="159" name="Line 15"/>
          <p:cNvSpPr>
            <a:spLocks noChangeShapeType="1"/>
          </p:cNvSpPr>
          <p:nvPr/>
        </p:nvSpPr>
        <p:spPr bwMode="auto">
          <a:xfrm flipV="1">
            <a:off x="3645482" y="2070376"/>
            <a:ext cx="76894" cy="373317"/>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60" name="Object 41"/>
          <p:cNvGraphicFramePr>
            <a:graphicFrameLocks noChangeAspect="1"/>
          </p:cNvGraphicFramePr>
          <p:nvPr>
            <p:extLst>
              <p:ext uri="{D42A27DB-BD31-4B8C-83A1-F6EECF244321}">
                <p14:modId xmlns:p14="http://schemas.microsoft.com/office/powerpoint/2010/main" val="2218191071"/>
              </p:ext>
            </p:extLst>
          </p:nvPr>
        </p:nvGraphicFramePr>
        <p:xfrm>
          <a:off x="6446864" y="1584811"/>
          <a:ext cx="255216" cy="403859"/>
        </p:xfrm>
        <a:graphic>
          <a:graphicData uri="http://schemas.openxmlformats.org/presentationml/2006/ole">
            <mc:AlternateContent xmlns:mc="http://schemas.openxmlformats.org/markup-compatibility/2006">
              <mc:Choice xmlns:v="urn:schemas-microsoft-com:vml" Requires="v">
                <p:oleObj spid="_x0000_s13658" name="Visio" r:id="rId17" imgW="579120" imgH="915478" progId="Visio.Drawing.11">
                  <p:embed/>
                </p:oleObj>
              </mc:Choice>
              <mc:Fallback>
                <p:oleObj name="Visio" r:id="rId17" imgW="579120" imgH="915478" progId="Visio.Drawing.11">
                  <p:embed/>
                  <p:pic>
                    <p:nvPicPr>
                      <p:cNvPr id="147"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6864" y="1584811"/>
                        <a:ext cx="255216" cy="403859"/>
                      </a:xfrm>
                      <a:prstGeom prst="rect">
                        <a:avLst/>
                      </a:prstGeom>
                      <a:noFill/>
                      <a:ln>
                        <a:noFill/>
                      </a:ln>
                      <a:effectLst/>
                      <a:extLst/>
                    </p:spPr>
                  </p:pic>
                </p:oleObj>
              </mc:Fallback>
            </mc:AlternateContent>
          </a:graphicData>
        </a:graphic>
      </p:graphicFrame>
      <p:graphicFrame>
        <p:nvGraphicFramePr>
          <p:cNvPr id="161" name="Object 41"/>
          <p:cNvGraphicFramePr>
            <a:graphicFrameLocks noChangeAspect="1"/>
          </p:cNvGraphicFramePr>
          <p:nvPr>
            <p:extLst>
              <p:ext uri="{D42A27DB-BD31-4B8C-83A1-F6EECF244321}">
                <p14:modId xmlns:p14="http://schemas.microsoft.com/office/powerpoint/2010/main" val="3737563344"/>
              </p:ext>
            </p:extLst>
          </p:nvPr>
        </p:nvGraphicFramePr>
        <p:xfrm>
          <a:off x="6574472" y="1701550"/>
          <a:ext cx="255216" cy="403859"/>
        </p:xfrm>
        <a:graphic>
          <a:graphicData uri="http://schemas.openxmlformats.org/presentationml/2006/ole">
            <mc:AlternateContent xmlns:mc="http://schemas.openxmlformats.org/markup-compatibility/2006">
              <mc:Choice xmlns:v="urn:schemas-microsoft-com:vml" Requires="v">
                <p:oleObj spid="_x0000_s13659" name="Visio" r:id="rId17" imgW="579120" imgH="915478" progId="Visio.Drawing.11">
                  <p:embed/>
                </p:oleObj>
              </mc:Choice>
              <mc:Fallback>
                <p:oleObj name="Visio" r:id="rId17" imgW="579120" imgH="915478" progId="Visio.Drawing.11">
                  <p:embed/>
                  <p:pic>
                    <p:nvPicPr>
                      <p:cNvPr id="148"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74472" y="1701550"/>
                        <a:ext cx="255216" cy="403859"/>
                      </a:xfrm>
                      <a:prstGeom prst="rect">
                        <a:avLst/>
                      </a:prstGeom>
                      <a:noFill/>
                      <a:ln>
                        <a:noFill/>
                      </a:ln>
                      <a:effectLst/>
                      <a:extLst/>
                    </p:spPr>
                  </p:pic>
                </p:oleObj>
              </mc:Fallback>
            </mc:AlternateContent>
          </a:graphicData>
        </a:graphic>
      </p:graphicFrame>
      <p:sp>
        <p:nvSpPr>
          <p:cNvPr id="162" name="Text Box 60"/>
          <p:cNvSpPr txBox="1">
            <a:spLocks noChangeArrowheads="1"/>
          </p:cNvSpPr>
          <p:nvPr/>
        </p:nvSpPr>
        <p:spPr bwMode="auto">
          <a:xfrm>
            <a:off x="6100909" y="1408250"/>
            <a:ext cx="96693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Directory Sync</a:t>
            </a:r>
            <a:endParaRPr lang="en-US" altLang="en-US" sz="1000" dirty="0">
              <a:latin typeface="Times New Roman" panose="02020603050405020304" pitchFamily="18" charset="0"/>
            </a:endParaRPr>
          </a:p>
        </p:txBody>
      </p:sp>
      <p:sp>
        <p:nvSpPr>
          <p:cNvPr id="163" name="Line 94"/>
          <p:cNvSpPr>
            <a:spLocks noChangeShapeType="1"/>
          </p:cNvSpPr>
          <p:nvPr/>
        </p:nvSpPr>
        <p:spPr bwMode="auto">
          <a:xfrm>
            <a:off x="3904542" y="1701100"/>
            <a:ext cx="2529840" cy="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pic>
        <p:nvPicPr>
          <p:cNvPr id="164" name="Picture 6"/>
          <p:cNvPicPr>
            <a:picLocks noChangeAspect="1" noChangeArrowheads="1"/>
          </p:cNvPicPr>
          <p:nvPr/>
        </p:nvPicPr>
        <p:blipFill>
          <a:blip r:embed="rId53">
            <a:extLst>
              <a:ext uri="{28A0092B-C50C-407E-A947-70E740481C1C}">
                <a14:useLocalDpi xmlns:a14="http://schemas.microsoft.com/office/drawing/2010/main" val="0"/>
              </a:ext>
            </a:extLst>
          </a:blip>
          <a:srcRect/>
          <a:stretch>
            <a:fillRect/>
          </a:stretch>
        </p:blipFill>
        <p:spPr bwMode="auto">
          <a:xfrm>
            <a:off x="7609034" y="1478666"/>
            <a:ext cx="1274510" cy="975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grpSp>
        <p:nvGrpSpPr>
          <p:cNvPr id="165" name="Group 20"/>
          <p:cNvGrpSpPr>
            <a:grpSpLocks noChangeAspect="1"/>
          </p:cNvGrpSpPr>
          <p:nvPr/>
        </p:nvGrpSpPr>
        <p:grpSpPr bwMode="auto">
          <a:xfrm>
            <a:off x="7778750" y="1848579"/>
            <a:ext cx="862561" cy="240921"/>
            <a:chOff x="720" y="3072"/>
            <a:chExt cx="865" cy="662"/>
          </a:xfrm>
        </p:grpSpPr>
        <p:sp>
          <p:nvSpPr>
            <p:cNvPr id="166" name="AutoShape 21"/>
            <p:cNvSpPr>
              <a:spLocks noChangeAspect="1" noChangeArrowheads="1" noTextEdit="1"/>
            </p:cNvSpPr>
            <p:nvPr/>
          </p:nvSpPr>
          <p:spPr bwMode="auto">
            <a:xfrm>
              <a:off x="720" y="3072"/>
              <a:ext cx="865" cy="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7" name="Freeform 22"/>
            <p:cNvSpPr>
              <a:spLocks noEditPoints="1"/>
            </p:cNvSpPr>
            <p:nvPr/>
          </p:nvSpPr>
          <p:spPr bwMode="auto">
            <a:xfrm>
              <a:off x="849" y="3176"/>
              <a:ext cx="607" cy="439"/>
            </a:xfrm>
            <a:custGeom>
              <a:avLst/>
              <a:gdLst>
                <a:gd name="T0" fmla="*/ 102 w 607"/>
                <a:gd name="T1" fmla="*/ 379 h 439"/>
                <a:gd name="T2" fmla="*/ 303 w 607"/>
                <a:gd name="T3" fmla="*/ 227 h 439"/>
                <a:gd name="T4" fmla="*/ 303 w 607"/>
                <a:gd name="T5" fmla="*/ 439 h 439"/>
                <a:gd name="T6" fmla="*/ 303 w 607"/>
                <a:gd name="T7" fmla="*/ 227 h 439"/>
                <a:gd name="T8" fmla="*/ 506 w 607"/>
                <a:gd name="T9" fmla="*/ 379 h 439"/>
                <a:gd name="T10" fmla="*/ 303 w 607"/>
                <a:gd name="T11" fmla="*/ 227 h 439"/>
                <a:gd name="T12" fmla="*/ 607 w 607"/>
                <a:gd name="T13" fmla="*/ 227 h 439"/>
                <a:gd name="T14" fmla="*/ 303 w 607"/>
                <a:gd name="T15" fmla="*/ 227 h 439"/>
                <a:gd name="T16" fmla="*/ 506 w 607"/>
                <a:gd name="T17" fmla="*/ 76 h 439"/>
                <a:gd name="T18" fmla="*/ 303 w 607"/>
                <a:gd name="T19" fmla="*/ 227 h 439"/>
                <a:gd name="T20" fmla="*/ 303 w 607"/>
                <a:gd name="T21" fmla="*/ 0 h 439"/>
                <a:gd name="T22" fmla="*/ 303 w 607"/>
                <a:gd name="T23" fmla="*/ 227 h 439"/>
                <a:gd name="T24" fmla="*/ 165 w 607"/>
                <a:gd name="T25" fmla="*/ 101 h 439"/>
                <a:gd name="T26" fmla="*/ 303 w 607"/>
                <a:gd name="T27" fmla="*/ 227 h 439"/>
                <a:gd name="T28" fmla="*/ 0 w 607"/>
                <a:gd name="T29" fmla="*/ 227 h 439"/>
                <a:gd name="T30" fmla="*/ 303 w 607"/>
                <a:gd name="T31" fmla="*/ 227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7" h="439">
                  <a:moveTo>
                    <a:pt x="102" y="379"/>
                  </a:moveTo>
                  <a:lnTo>
                    <a:pt x="303" y="227"/>
                  </a:lnTo>
                  <a:moveTo>
                    <a:pt x="303" y="439"/>
                  </a:moveTo>
                  <a:lnTo>
                    <a:pt x="303" y="227"/>
                  </a:lnTo>
                  <a:moveTo>
                    <a:pt x="506" y="379"/>
                  </a:moveTo>
                  <a:lnTo>
                    <a:pt x="303" y="227"/>
                  </a:lnTo>
                  <a:moveTo>
                    <a:pt x="607" y="227"/>
                  </a:moveTo>
                  <a:lnTo>
                    <a:pt x="303" y="227"/>
                  </a:lnTo>
                  <a:moveTo>
                    <a:pt x="506" y="76"/>
                  </a:moveTo>
                  <a:lnTo>
                    <a:pt x="303" y="227"/>
                  </a:lnTo>
                  <a:moveTo>
                    <a:pt x="303" y="0"/>
                  </a:moveTo>
                  <a:lnTo>
                    <a:pt x="303" y="227"/>
                  </a:lnTo>
                  <a:moveTo>
                    <a:pt x="165" y="101"/>
                  </a:moveTo>
                  <a:lnTo>
                    <a:pt x="303" y="227"/>
                  </a:lnTo>
                  <a:moveTo>
                    <a:pt x="0" y="227"/>
                  </a:moveTo>
                  <a:lnTo>
                    <a:pt x="303" y="227"/>
                  </a:lnTo>
                </a:path>
              </a:pathLst>
            </a:custGeom>
            <a:noFill/>
            <a:ln w="428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8" name="Rectangle 23"/>
            <p:cNvSpPr>
              <a:spLocks noChangeArrowheads="1"/>
            </p:cNvSpPr>
            <p:nvPr/>
          </p:nvSpPr>
          <p:spPr bwMode="auto">
            <a:xfrm>
              <a:off x="739" y="3091"/>
              <a:ext cx="829" cy="10"/>
            </a:xfrm>
            <a:prstGeom prst="rect">
              <a:avLst/>
            </a:prstGeom>
            <a:solidFill>
              <a:srgbClr val="4E8E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9" name="Rectangle 24"/>
            <p:cNvSpPr>
              <a:spLocks noChangeArrowheads="1"/>
            </p:cNvSpPr>
            <p:nvPr/>
          </p:nvSpPr>
          <p:spPr bwMode="auto">
            <a:xfrm>
              <a:off x="739" y="3101"/>
              <a:ext cx="829" cy="9"/>
            </a:xfrm>
            <a:prstGeom prst="rect">
              <a:avLst/>
            </a:prstGeom>
            <a:solidFill>
              <a:srgbClr val="4D8C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0" name="Rectangle 25"/>
            <p:cNvSpPr>
              <a:spLocks noChangeArrowheads="1"/>
            </p:cNvSpPr>
            <p:nvPr/>
          </p:nvSpPr>
          <p:spPr bwMode="auto">
            <a:xfrm>
              <a:off x="739" y="3110"/>
              <a:ext cx="829" cy="10"/>
            </a:xfrm>
            <a:prstGeom prst="rect">
              <a:avLst/>
            </a:prstGeom>
            <a:solidFill>
              <a:srgbClr val="4B89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1" name="Rectangle 26"/>
            <p:cNvSpPr>
              <a:spLocks noChangeArrowheads="1"/>
            </p:cNvSpPr>
            <p:nvPr/>
          </p:nvSpPr>
          <p:spPr bwMode="auto">
            <a:xfrm>
              <a:off x="739" y="3120"/>
              <a:ext cx="829" cy="9"/>
            </a:xfrm>
            <a:prstGeom prst="rect">
              <a:avLst/>
            </a:prstGeom>
            <a:solidFill>
              <a:srgbClr val="4A87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2" name="Rectangle 27"/>
            <p:cNvSpPr>
              <a:spLocks noChangeArrowheads="1"/>
            </p:cNvSpPr>
            <p:nvPr/>
          </p:nvSpPr>
          <p:spPr bwMode="auto">
            <a:xfrm>
              <a:off x="739" y="3129"/>
              <a:ext cx="829" cy="10"/>
            </a:xfrm>
            <a:prstGeom prst="rect">
              <a:avLst/>
            </a:prstGeom>
            <a:solidFill>
              <a:srgbClr val="4985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3" name="Rectangle 28"/>
            <p:cNvSpPr>
              <a:spLocks noChangeArrowheads="1"/>
            </p:cNvSpPr>
            <p:nvPr/>
          </p:nvSpPr>
          <p:spPr bwMode="auto">
            <a:xfrm>
              <a:off x="739" y="3139"/>
              <a:ext cx="829" cy="9"/>
            </a:xfrm>
            <a:prstGeom prst="rect">
              <a:avLst/>
            </a:prstGeom>
            <a:solidFill>
              <a:srgbClr val="488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4" name="Rectangle 29"/>
            <p:cNvSpPr>
              <a:spLocks noChangeArrowheads="1"/>
            </p:cNvSpPr>
            <p:nvPr/>
          </p:nvSpPr>
          <p:spPr bwMode="auto">
            <a:xfrm>
              <a:off x="739" y="3148"/>
              <a:ext cx="829" cy="10"/>
            </a:xfrm>
            <a:prstGeom prst="rect">
              <a:avLst/>
            </a:prstGeom>
            <a:solidFill>
              <a:srgbClr val="4781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5" name="Rectangle 30"/>
            <p:cNvSpPr>
              <a:spLocks noChangeArrowheads="1"/>
            </p:cNvSpPr>
            <p:nvPr/>
          </p:nvSpPr>
          <p:spPr bwMode="auto">
            <a:xfrm>
              <a:off x="739" y="3158"/>
              <a:ext cx="829" cy="9"/>
            </a:xfrm>
            <a:prstGeom prst="rect">
              <a:avLst/>
            </a:prstGeom>
            <a:solidFill>
              <a:srgbClr val="457E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6" name="Rectangle 31"/>
            <p:cNvSpPr>
              <a:spLocks noChangeArrowheads="1"/>
            </p:cNvSpPr>
            <p:nvPr/>
          </p:nvSpPr>
          <p:spPr bwMode="auto">
            <a:xfrm>
              <a:off x="739" y="3167"/>
              <a:ext cx="829" cy="10"/>
            </a:xfrm>
            <a:prstGeom prst="rect">
              <a:avLst/>
            </a:prstGeom>
            <a:solidFill>
              <a:srgbClr val="447C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7" name="Rectangle 32"/>
            <p:cNvSpPr>
              <a:spLocks noChangeArrowheads="1"/>
            </p:cNvSpPr>
            <p:nvPr/>
          </p:nvSpPr>
          <p:spPr bwMode="auto">
            <a:xfrm>
              <a:off x="739" y="3177"/>
              <a:ext cx="829" cy="9"/>
            </a:xfrm>
            <a:prstGeom prst="rect">
              <a:avLst/>
            </a:prstGeom>
            <a:solidFill>
              <a:srgbClr val="437A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8" name="Rectangle 33"/>
            <p:cNvSpPr>
              <a:spLocks noChangeArrowheads="1"/>
            </p:cNvSpPr>
            <p:nvPr/>
          </p:nvSpPr>
          <p:spPr bwMode="auto">
            <a:xfrm>
              <a:off x="739" y="3186"/>
              <a:ext cx="829" cy="10"/>
            </a:xfrm>
            <a:prstGeom prst="rect">
              <a:avLst/>
            </a:prstGeom>
            <a:solidFill>
              <a:srgbClr val="4278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9" name="Rectangle 34"/>
            <p:cNvSpPr>
              <a:spLocks noChangeArrowheads="1"/>
            </p:cNvSpPr>
            <p:nvPr/>
          </p:nvSpPr>
          <p:spPr bwMode="auto">
            <a:xfrm>
              <a:off x="739" y="3196"/>
              <a:ext cx="829" cy="9"/>
            </a:xfrm>
            <a:prstGeom prst="rect">
              <a:avLst/>
            </a:prstGeom>
            <a:solidFill>
              <a:srgbClr val="4176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0" name="Rectangle 35"/>
            <p:cNvSpPr>
              <a:spLocks noChangeArrowheads="1"/>
            </p:cNvSpPr>
            <p:nvPr/>
          </p:nvSpPr>
          <p:spPr bwMode="auto">
            <a:xfrm>
              <a:off x="739" y="3205"/>
              <a:ext cx="829" cy="10"/>
            </a:xfrm>
            <a:prstGeom prst="rect">
              <a:avLst/>
            </a:prstGeom>
            <a:solidFill>
              <a:srgbClr val="3F74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1" name="Rectangle 36"/>
            <p:cNvSpPr>
              <a:spLocks noChangeArrowheads="1"/>
            </p:cNvSpPr>
            <p:nvPr/>
          </p:nvSpPr>
          <p:spPr bwMode="auto">
            <a:xfrm>
              <a:off x="739" y="3215"/>
              <a:ext cx="829" cy="9"/>
            </a:xfrm>
            <a:prstGeom prst="rect">
              <a:avLst/>
            </a:prstGeom>
            <a:solidFill>
              <a:srgbClr val="3E72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2" name="Rectangle 37"/>
            <p:cNvSpPr>
              <a:spLocks noChangeArrowheads="1"/>
            </p:cNvSpPr>
            <p:nvPr/>
          </p:nvSpPr>
          <p:spPr bwMode="auto">
            <a:xfrm>
              <a:off x="739" y="3224"/>
              <a:ext cx="829" cy="10"/>
            </a:xfrm>
            <a:prstGeom prst="rect">
              <a:avLst/>
            </a:prstGeom>
            <a:solidFill>
              <a:srgbClr val="3D70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3" name="Rectangle 38"/>
            <p:cNvSpPr>
              <a:spLocks noChangeArrowheads="1"/>
            </p:cNvSpPr>
            <p:nvPr/>
          </p:nvSpPr>
          <p:spPr bwMode="auto">
            <a:xfrm>
              <a:off x="739" y="3234"/>
              <a:ext cx="829" cy="9"/>
            </a:xfrm>
            <a:prstGeom prst="rect">
              <a:avLst/>
            </a:prstGeom>
            <a:solidFill>
              <a:srgbClr val="3C6E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4" name="Rectangle 39"/>
            <p:cNvSpPr>
              <a:spLocks noChangeArrowheads="1"/>
            </p:cNvSpPr>
            <p:nvPr/>
          </p:nvSpPr>
          <p:spPr bwMode="auto">
            <a:xfrm>
              <a:off x="739" y="3243"/>
              <a:ext cx="829" cy="10"/>
            </a:xfrm>
            <a:prstGeom prst="rect">
              <a:avLst/>
            </a:prstGeom>
            <a:solidFill>
              <a:srgbClr val="3B6C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5" name="Rectangle 40"/>
            <p:cNvSpPr>
              <a:spLocks noChangeArrowheads="1"/>
            </p:cNvSpPr>
            <p:nvPr/>
          </p:nvSpPr>
          <p:spPr bwMode="auto">
            <a:xfrm>
              <a:off x="739" y="3253"/>
              <a:ext cx="829" cy="9"/>
            </a:xfrm>
            <a:prstGeom prst="rect">
              <a:avLst/>
            </a:prstGeom>
            <a:solidFill>
              <a:srgbClr val="3A6A9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6" name="Rectangle 41"/>
            <p:cNvSpPr>
              <a:spLocks noChangeArrowheads="1"/>
            </p:cNvSpPr>
            <p:nvPr/>
          </p:nvSpPr>
          <p:spPr bwMode="auto">
            <a:xfrm>
              <a:off x="739" y="3262"/>
              <a:ext cx="829" cy="10"/>
            </a:xfrm>
            <a:prstGeom prst="rect">
              <a:avLst/>
            </a:prstGeom>
            <a:solidFill>
              <a:srgbClr val="3967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7" name="Rectangle 42"/>
            <p:cNvSpPr>
              <a:spLocks noChangeArrowheads="1"/>
            </p:cNvSpPr>
            <p:nvPr/>
          </p:nvSpPr>
          <p:spPr bwMode="auto">
            <a:xfrm>
              <a:off x="739" y="3272"/>
              <a:ext cx="829" cy="9"/>
            </a:xfrm>
            <a:prstGeom prst="rect">
              <a:avLst/>
            </a:prstGeom>
            <a:solidFill>
              <a:srgbClr val="3865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8" name="Rectangle 43"/>
            <p:cNvSpPr>
              <a:spLocks noChangeArrowheads="1"/>
            </p:cNvSpPr>
            <p:nvPr/>
          </p:nvSpPr>
          <p:spPr bwMode="auto">
            <a:xfrm>
              <a:off x="739" y="3281"/>
              <a:ext cx="829" cy="10"/>
            </a:xfrm>
            <a:prstGeom prst="rect">
              <a:avLst/>
            </a:prstGeom>
            <a:solidFill>
              <a:srgbClr val="37638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9" name="Rectangle 44"/>
            <p:cNvSpPr>
              <a:spLocks noChangeArrowheads="1"/>
            </p:cNvSpPr>
            <p:nvPr/>
          </p:nvSpPr>
          <p:spPr bwMode="auto">
            <a:xfrm>
              <a:off x="739" y="3291"/>
              <a:ext cx="829" cy="9"/>
            </a:xfrm>
            <a:prstGeom prst="rect">
              <a:avLst/>
            </a:prstGeom>
            <a:solidFill>
              <a:srgbClr val="35618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0" name="Rectangle 45"/>
            <p:cNvSpPr>
              <a:spLocks noChangeArrowheads="1"/>
            </p:cNvSpPr>
            <p:nvPr/>
          </p:nvSpPr>
          <p:spPr bwMode="auto">
            <a:xfrm>
              <a:off x="739" y="3300"/>
              <a:ext cx="829" cy="10"/>
            </a:xfrm>
            <a:prstGeom prst="rect">
              <a:avLst/>
            </a:prstGeom>
            <a:solidFill>
              <a:srgbClr val="345F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 name="Rectangle 46"/>
            <p:cNvSpPr>
              <a:spLocks noChangeArrowheads="1"/>
            </p:cNvSpPr>
            <p:nvPr/>
          </p:nvSpPr>
          <p:spPr bwMode="auto">
            <a:xfrm>
              <a:off x="739" y="3310"/>
              <a:ext cx="829" cy="10"/>
            </a:xfrm>
            <a:prstGeom prst="rect">
              <a:avLst/>
            </a:prstGeom>
            <a:solidFill>
              <a:srgbClr val="335C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2" name="Rectangle 47"/>
            <p:cNvSpPr>
              <a:spLocks noChangeArrowheads="1"/>
            </p:cNvSpPr>
            <p:nvPr/>
          </p:nvSpPr>
          <p:spPr bwMode="auto">
            <a:xfrm>
              <a:off x="739" y="3320"/>
              <a:ext cx="829" cy="9"/>
            </a:xfrm>
            <a:prstGeom prst="rect">
              <a:avLst/>
            </a:prstGeom>
            <a:solidFill>
              <a:srgbClr val="325A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3" name="Rectangle 48"/>
            <p:cNvSpPr>
              <a:spLocks noChangeArrowheads="1"/>
            </p:cNvSpPr>
            <p:nvPr/>
          </p:nvSpPr>
          <p:spPr bwMode="auto">
            <a:xfrm>
              <a:off x="739" y="3329"/>
              <a:ext cx="829" cy="10"/>
            </a:xfrm>
            <a:prstGeom prst="rect">
              <a:avLst/>
            </a:prstGeom>
            <a:solidFill>
              <a:srgbClr val="3058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4" name="Rectangle 49"/>
            <p:cNvSpPr>
              <a:spLocks noChangeArrowheads="1"/>
            </p:cNvSpPr>
            <p:nvPr/>
          </p:nvSpPr>
          <p:spPr bwMode="auto">
            <a:xfrm>
              <a:off x="739" y="3339"/>
              <a:ext cx="829" cy="9"/>
            </a:xfrm>
            <a:prstGeom prst="rect">
              <a:avLst/>
            </a:prstGeom>
            <a:solidFill>
              <a:srgbClr val="2F56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5" name="Rectangle 50"/>
            <p:cNvSpPr>
              <a:spLocks noChangeArrowheads="1"/>
            </p:cNvSpPr>
            <p:nvPr/>
          </p:nvSpPr>
          <p:spPr bwMode="auto">
            <a:xfrm>
              <a:off x="739" y="3348"/>
              <a:ext cx="829" cy="10"/>
            </a:xfrm>
            <a:prstGeom prst="rect">
              <a:avLst/>
            </a:prstGeom>
            <a:solidFill>
              <a:srgbClr val="2E54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6" name="Rectangle 51"/>
            <p:cNvSpPr>
              <a:spLocks noChangeArrowheads="1"/>
            </p:cNvSpPr>
            <p:nvPr/>
          </p:nvSpPr>
          <p:spPr bwMode="auto">
            <a:xfrm>
              <a:off x="739" y="3358"/>
              <a:ext cx="829" cy="9"/>
            </a:xfrm>
            <a:prstGeom prst="rect">
              <a:avLst/>
            </a:prstGeom>
            <a:solidFill>
              <a:srgbClr val="2D516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7" name="Rectangle 52"/>
            <p:cNvSpPr>
              <a:spLocks noChangeArrowheads="1"/>
            </p:cNvSpPr>
            <p:nvPr/>
          </p:nvSpPr>
          <p:spPr bwMode="auto">
            <a:xfrm>
              <a:off x="739" y="3367"/>
              <a:ext cx="829" cy="10"/>
            </a:xfrm>
            <a:prstGeom prst="rect">
              <a:avLst/>
            </a:prstGeom>
            <a:solidFill>
              <a:srgbClr val="2C4F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8" name="Rectangle 53"/>
            <p:cNvSpPr>
              <a:spLocks noChangeArrowheads="1"/>
            </p:cNvSpPr>
            <p:nvPr/>
          </p:nvSpPr>
          <p:spPr bwMode="auto">
            <a:xfrm>
              <a:off x="739" y="3377"/>
              <a:ext cx="829" cy="9"/>
            </a:xfrm>
            <a:prstGeom prst="rect">
              <a:avLst/>
            </a:prstGeom>
            <a:solidFill>
              <a:srgbClr val="2A4D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9" name="Rectangle 54"/>
            <p:cNvSpPr>
              <a:spLocks noChangeArrowheads="1"/>
            </p:cNvSpPr>
            <p:nvPr/>
          </p:nvSpPr>
          <p:spPr bwMode="auto">
            <a:xfrm>
              <a:off x="739" y="3386"/>
              <a:ext cx="829" cy="10"/>
            </a:xfrm>
            <a:prstGeom prst="rect">
              <a:avLst/>
            </a:prstGeom>
            <a:solidFill>
              <a:srgbClr val="294B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0" name="Rectangle 55"/>
            <p:cNvSpPr>
              <a:spLocks noChangeArrowheads="1"/>
            </p:cNvSpPr>
            <p:nvPr/>
          </p:nvSpPr>
          <p:spPr bwMode="auto">
            <a:xfrm>
              <a:off x="739" y="3396"/>
              <a:ext cx="829" cy="9"/>
            </a:xfrm>
            <a:prstGeom prst="rect">
              <a:avLst/>
            </a:prstGeom>
            <a:solidFill>
              <a:srgbClr val="2849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1" name="Rectangle 56"/>
            <p:cNvSpPr>
              <a:spLocks noChangeArrowheads="1"/>
            </p:cNvSpPr>
            <p:nvPr/>
          </p:nvSpPr>
          <p:spPr bwMode="auto">
            <a:xfrm>
              <a:off x="739" y="3405"/>
              <a:ext cx="829" cy="10"/>
            </a:xfrm>
            <a:prstGeom prst="rect">
              <a:avLst/>
            </a:prstGeom>
            <a:solidFill>
              <a:srgbClr val="2746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2" name="Rectangle 57"/>
            <p:cNvSpPr>
              <a:spLocks noChangeArrowheads="1"/>
            </p:cNvSpPr>
            <p:nvPr/>
          </p:nvSpPr>
          <p:spPr bwMode="auto">
            <a:xfrm>
              <a:off x="739" y="3415"/>
              <a:ext cx="829" cy="9"/>
            </a:xfrm>
            <a:prstGeom prst="rect">
              <a:avLst/>
            </a:prstGeom>
            <a:solidFill>
              <a:srgbClr val="2544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3" name="Rectangle 58"/>
            <p:cNvSpPr>
              <a:spLocks noChangeArrowheads="1"/>
            </p:cNvSpPr>
            <p:nvPr/>
          </p:nvSpPr>
          <p:spPr bwMode="auto">
            <a:xfrm>
              <a:off x="739" y="3424"/>
              <a:ext cx="829" cy="10"/>
            </a:xfrm>
            <a:prstGeom prst="rect">
              <a:avLst/>
            </a:prstGeom>
            <a:solidFill>
              <a:srgbClr val="2442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4" name="Rectangle 59"/>
            <p:cNvSpPr>
              <a:spLocks noChangeArrowheads="1"/>
            </p:cNvSpPr>
            <p:nvPr/>
          </p:nvSpPr>
          <p:spPr bwMode="auto">
            <a:xfrm>
              <a:off x="739" y="3434"/>
              <a:ext cx="829" cy="9"/>
            </a:xfrm>
            <a:prstGeom prst="rect">
              <a:avLst/>
            </a:prstGeom>
            <a:solidFill>
              <a:srgbClr val="2340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5" name="Rectangle 60"/>
            <p:cNvSpPr>
              <a:spLocks noChangeArrowheads="1"/>
            </p:cNvSpPr>
            <p:nvPr/>
          </p:nvSpPr>
          <p:spPr bwMode="auto">
            <a:xfrm>
              <a:off x="739" y="3443"/>
              <a:ext cx="829" cy="10"/>
            </a:xfrm>
            <a:prstGeom prst="rect">
              <a:avLst/>
            </a:prstGeom>
            <a:solidFill>
              <a:srgbClr val="223E5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6" name="Rectangle 61"/>
            <p:cNvSpPr>
              <a:spLocks noChangeArrowheads="1"/>
            </p:cNvSpPr>
            <p:nvPr/>
          </p:nvSpPr>
          <p:spPr bwMode="auto">
            <a:xfrm>
              <a:off x="739" y="3453"/>
              <a:ext cx="829" cy="9"/>
            </a:xfrm>
            <a:prstGeom prst="rect">
              <a:avLst/>
            </a:prstGeom>
            <a:solidFill>
              <a:srgbClr val="213C5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7" name="Rectangle 62"/>
            <p:cNvSpPr>
              <a:spLocks noChangeArrowheads="1"/>
            </p:cNvSpPr>
            <p:nvPr/>
          </p:nvSpPr>
          <p:spPr bwMode="auto">
            <a:xfrm>
              <a:off x="739" y="3462"/>
              <a:ext cx="829" cy="10"/>
            </a:xfrm>
            <a:prstGeom prst="rect">
              <a:avLst/>
            </a:prstGeom>
            <a:solidFill>
              <a:srgbClr val="1F39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8" name="Rectangle 63"/>
            <p:cNvSpPr>
              <a:spLocks noChangeArrowheads="1"/>
            </p:cNvSpPr>
            <p:nvPr/>
          </p:nvSpPr>
          <p:spPr bwMode="auto">
            <a:xfrm>
              <a:off x="739" y="3472"/>
              <a:ext cx="829" cy="9"/>
            </a:xfrm>
            <a:prstGeom prst="rect">
              <a:avLst/>
            </a:prstGeom>
            <a:solidFill>
              <a:srgbClr val="1E374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9" name="Rectangle 64"/>
            <p:cNvSpPr>
              <a:spLocks noChangeArrowheads="1"/>
            </p:cNvSpPr>
            <p:nvPr/>
          </p:nvSpPr>
          <p:spPr bwMode="auto">
            <a:xfrm>
              <a:off x="739" y="3481"/>
              <a:ext cx="829" cy="10"/>
            </a:xfrm>
            <a:prstGeom prst="rect">
              <a:avLst/>
            </a:prstGeom>
            <a:solidFill>
              <a:srgbClr val="1D35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0" name="Rectangle 65"/>
            <p:cNvSpPr>
              <a:spLocks noChangeArrowheads="1"/>
            </p:cNvSpPr>
            <p:nvPr/>
          </p:nvSpPr>
          <p:spPr bwMode="auto">
            <a:xfrm>
              <a:off x="739" y="3491"/>
              <a:ext cx="829" cy="9"/>
            </a:xfrm>
            <a:prstGeom prst="rect">
              <a:avLst/>
            </a:prstGeom>
            <a:solidFill>
              <a:srgbClr val="1C33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1" name="Rectangle 66"/>
            <p:cNvSpPr>
              <a:spLocks noChangeArrowheads="1"/>
            </p:cNvSpPr>
            <p:nvPr/>
          </p:nvSpPr>
          <p:spPr bwMode="auto">
            <a:xfrm>
              <a:off x="739" y="3500"/>
              <a:ext cx="829" cy="10"/>
            </a:xfrm>
            <a:prstGeom prst="rect">
              <a:avLst/>
            </a:prstGeom>
            <a:solidFill>
              <a:srgbClr val="1B314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2" name="Rectangle 67"/>
            <p:cNvSpPr>
              <a:spLocks noChangeArrowheads="1"/>
            </p:cNvSpPr>
            <p:nvPr/>
          </p:nvSpPr>
          <p:spPr bwMode="auto">
            <a:xfrm>
              <a:off x="739" y="3510"/>
              <a:ext cx="829" cy="9"/>
            </a:xfrm>
            <a:prstGeom prst="rect">
              <a:avLst/>
            </a:prstGeom>
            <a:solidFill>
              <a:srgbClr val="192E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3" name="Rectangle 68"/>
            <p:cNvSpPr>
              <a:spLocks noChangeArrowheads="1"/>
            </p:cNvSpPr>
            <p:nvPr/>
          </p:nvSpPr>
          <p:spPr bwMode="auto">
            <a:xfrm>
              <a:off x="739" y="3519"/>
              <a:ext cx="829" cy="10"/>
            </a:xfrm>
            <a:prstGeom prst="rect">
              <a:avLst/>
            </a:prstGeom>
            <a:solidFill>
              <a:srgbClr val="182C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4" name="Rectangle 69"/>
            <p:cNvSpPr>
              <a:spLocks noChangeArrowheads="1"/>
            </p:cNvSpPr>
            <p:nvPr/>
          </p:nvSpPr>
          <p:spPr bwMode="auto">
            <a:xfrm>
              <a:off x="739" y="3529"/>
              <a:ext cx="829" cy="10"/>
            </a:xfrm>
            <a:prstGeom prst="rect">
              <a:avLst/>
            </a:prstGeom>
            <a:solidFill>
              <a:srgbClr val="172A3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5" name="Rectangle 70"/>
            <p:cNvSpPr>
              <a:spLocks noChangeArrowheads="1"/>
            </p:cNvSpPr>
            <p:nvPr/>
          </p:nvSpPr>
          <p:spPr bwMode="auto">
            <a:xfrm>
              <a:off x="739" y="3539"/>
              <a:ext cx="829" cy="9"/>
            </a:xfrm>
            <a:prstGeom prst="rect">
              <a:avLst/>
            </a:prstGeom>
            <a:solidFill>
              <a:srgbClr val="1628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6" name="Rectangle 71"/>
            <p:cNvSpPr>
              <a:spLocks noChangeArrowheads="1"/>
            </p:cNvSpPr>
            <p:nvPr/>
          </p:nvSpPr>
          <p:spPr bwMode="auto">
            <a:xfrm>
              <a:off x="739" y="3548"/>
              <a:ext cx="829" cy="10"/>
            </a:xfrm>
            <a:prstGeom prst="rect">
              <a:avLst/>
            </a:prstGeom>
            <a:solidFill>
              <a:srgbClr val="15263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7" name="Rectangle 72"/>
            <p:cNvSpPr>
              <a:spLocks noChangeArrowheads="1"/>
            </p:cNvSpPr>
            <p:nvPr/>
          </p:nvSpPr>
          <p:spPr bwMode="auto">
            <a:xfrm>
              <a:off x="739" y="3558"/>
              <a:ext cx="829" cy="9"/>
            </a:xfrm>
            <a:prstGeom prst="rect">
              <a:avLst/>
            </a:prstGeom>
            <a:solidFill>
              <a:srgbClr val="14243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8" name="Rectangle 73"/>
            <p:cNvSpPr>
              <a:spLocks noChangeArrowheads="1"/>
            </p:cNvSpPr>
            <p:nvPr/>
          </p:nvSpPr>
          <p:spPr bwMode="auto">
            <a:xfrm>
              <a:off x="739" y="3567"/>
              <a:ext cx="829" cy="10"/>
            </a:xfrm>
            <a:prstGeom prst="rect">
              <a:avLst/>
            </a:prstGeom>
            <a:solidFill>
              <a:srgbClr val="1322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9" name="Rectangle 74"/>
            <p:cNvSpPr>
              <a:spLocks noChangeArrowheads="1"/>
            </p:cNvSpPr>
            <p:nvPr/>
          </p:nvSpPr>
          <p:spPr bwMode="auto">
            <a:xfrm>
              <a:off x="739" y="3577"/>
              <a:ext cx="829" cy="9"/>
            </a:xfrm>
            <a:prstGeom prst="rect">
              <a:avLst/>
            </a:prstGeom>
            <a:solidFill>
              <a:srgbClr val="12202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0" name="Rectangle 75"/>
            <p:cNvSpPr>
              <a:spLocks noChangeArrowheads="1"/>
            </p:cNvSpPr>
            <p:nvPr/>
          </p:nvSpPr>
          <p:spPr bwMode="auto">
            <a:xfrm>
              <a:off x="739" y="3586"/>
              <a:ext cx="829" cy="10"/>
            </a:xfrm>
            <a:prstGeom prst="rect">
              <a:avLst/>
            </a:prstGeom>
            <a:solidFill>
              <a:srgbClr val="111E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1" name="Rectangle 76"/>
            <p:cNvSpPr>
              <a:spLocks noChangeArrowheads="1"/>
            </p:cNvSpPr>
            <p:nvPr/>
          </p:nvSpPr>
          <p:spPr bwMode="auto">
            <a:xfrm>
              <a:off x="739" y="3596"/>
              <a:ext cx="829" cy="9"/>
            </a:xfrm>
            <a:prstGeom prst="rect">
              <a:avLst/>
            </a:prstGeom>
            <a:solidFill>
              <a:srgbClr val="0F1C2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2" name="Rectangle 77"/>
            <p:cNvSpPr>
              <a:spLocks noChangeArrowheads="1"/>
            </p:cNvSpPr>
            <p:nvPr/>
          </p:nvSpPr>
          <p:spPr bwMode="auto">
            <a:xfrm>
              <a:off x="739" y="3605"/>
              <a:ext cx="829" cy="10"/>
            </a:xfrm>
            <a:prstGeom prst="rect">
              <a:avLst/>
            </a:prstGeom>
            <a:solidFill>
              <a:srgbClr val="0E192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3" name="Rectangle 78"/>
            <p:cNvSpPr>
              <a:spLocks noChangeArrowheads="1"/>
            </p:cNvSpPr>
            <p:nvPr/>
          </p:nvSpPr>
          <p:spPr bwMode="auto">
            <a:xfrm>
              <a:off x="739" y="3615"/>
              <a:ext cx="829" cy="9"/>
            </a:xfrm>
            <a:prstGeom prst="rect">
              <a:avLst/>
            </a:prstGeom>
            <a:solidFill>
              <a:srgbClr val="0D171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4" name="Rectangle 79"/>
            <p:cNvSpPr>
              <a:spLocks noChangeArrowheads="1"/>
            </p:cNvSpPr>
            <p:nvPr/>
          </p:nvSpPr>
          <p:spPr bwMode="auto">
            <a:xfrm>
              <a:off x="739" y="3624"/>
              <a:ext cx="829" cy="10"/>
            </a:xfrm>
            <a:prstGeom prst="rect">
              <a:avLst/>
            </a:prstGeom>
            <a:solidFill>
              <a:srgbClr val="0C151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5" name="Rectangle 80"/>
            <p:cNvSpPr>
              <a:spLocks noChangeArrowheads="1"/>
            </p:cNvSpPr>
            <p:nvPr/>
          </p:nvSpPr>
          <p:spPr bwMode="auto">
            <a:xfrm>
              <a:off x="739" y="3634"/>
              <a:ext cx="829" cy="9"/>
            </a:xfrm>
            <a:prstGeom prst="rect">
              <a:avLst/>
            </a:prstGeom>
            <a:solidFill>
              <a:srgbClr val="0A13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6" name="Rectangle 81"/>
            <p:cNvSpPr>
              <a:spLocks noChangeArrowheads="1"/>
            </p:cNvSpPr>
            <p:nvPr/>
          </p:nvSpPr>
          <p:spPr bwMode="auto">
            <a:xfrm>
              <a:off x="739" y="3643"/>
              <a:ext cx="829" cy="10"/>
            </a:xfrm>
            <a:prstGeom prst="rect">
              <a:avLst/>
            </a:prstGeom>
            <a:solidFill>
              <a:srgbClr val="09111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7" name="Rectangle 82"/>
            <p:cNvSpPr>
              <a:spLocks noChangeArrowheads="1"/>
            </p:cNvSpPr>
            <p:nvPr/>
          </p:nvSpPr>
          <p:spPr bwMode="auto">
            <a:xfrm>
              <a:off x="739" y="3653"/>
              <a:ext cx="829" cy="9"/>
            </a:xfrm>
            <a:prstGeom prst="rect">
              <a:avLst/>
            </a:prstGeom>
            <a:solidFill>
              <a:srgbClr val="080E1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8" name="Rectangle 83"/>
            <p:cNvSpPr>
              <a:spLocks noChangeArrowheads="1"/>
            </p:cNvSpPr>
            <p:nvPr/>
          </p:nvSpPr>
          <p:spPr bwMode="auto">
            <a:xfrm>
              <a:off x="739" y="3662"/>
              <a:ext cx="829" cy="10"/>
            </a:xfrm>
            <a:prstGeom prst="rect">
              <a:avLst/>
            </a:prstGeom>
            <a:solidFill>
              <a:srgbClr val="070C1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9" name="Rectangle 84"/>
            <p:cNvSpPr>
              <a:spLocks noChangeArrowheads="1"/>
            </p:cNvSpPr>
            <p:nvPr/>
          </p:nvSpPr>
          <p:spPr bwMode="auto">
            <a:xfrm>
              <a:off x="739" y="3672"/>
              <a:ext cx="829" cy="9"/>
            </a:xfrm>
            <a:prstGeom prst="rect">
              <a:avLst/>
            </a:prstGeom>
            <a:solidFill>
              <a:srgbClr val="060A0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0" name="Rectangle 85"/>
            <p:cNvSpPr>
              <a:spLocks noChangeArrowheads="1"/>
            </p:cNvSpPr>
            <p:nvPr/>
          </p:nvSpPr>
          <p:spPr bwMode="auto">
            <a:xfrm>
              <a:off x="739" y="3681"/>
              <a:ext cx="829" cy="10"/>
            </a:xfrm>
            <a:prstGeom prst="rect">
              <a:avLst/>
            </a:prstGeom>
            <a:solidFill>
              <a:srgbClr val="04080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1" name="Rectangle 86"/>
            <p:cNvSpPr>
              <a:spLocks noChangeArrowheads="1"/>
            </p:cNvSpPr>
            <p:nvPr/>
          </p:nvSpPr>
          <p:spPr bwMode="auto">
            <a:xfrm>
              <a:off x="739" y="3691"/>
              <a:ext cx="829" cy="9"/>
            </a:xfrm>
            <a:prstGeom prst="rect">
              <a:avLst/>
            </a:prstGeom>
            <a:solidFill>
              <a:srgbClr val="03060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2" name="Rectangle 87"/>
            <p:cNvSpPr>
              <a:spLocks noChangeArrowheads="1"/>
            </p:cNvSpPr>
            <p:nvPr/>
          </p:nvSpPr>
          <p:spPr bwMode="auto">
            <a:xfrm>
              <a:off x="739" y="3700"/>
              <a:ext cx="829" cy="10"/>
            </a:xfrm>
            <a:prstGeom prst="rect">
              <a:avLst/>
            </a:prstGeom>
            <a:solidFill>
              <a:srgbClr val="02030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3" name="Rectangle 88"/>
            <p:cNvSpPr>
              <a:spLocks noChangeArrowheads="1"/>
            </p:cNvSpPr>
            <p:nvPr/>
          </p:nvSpPr>
          <p:spPr bwMode="auto">
            <a:xfrm>
              <a:off x="739" y="3710"/>
              <a:ext cx="829" cy="9"/>
            </a:xfrm>
            <a:prstGeom prst="rect">
              <a:avLst/>
            </a:prstGeom>
            <a:solidFill>
              <a:srgbClr val="01010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4" name="Freeform 89"/>
            <p:cNvSpPr>
              <a:spLocks/>
            </p:cNvSpPr>
            <p:nvPr/>
          </p:nvSpPr>
          <p:spPr bwMode="auto">
            <a:xfrm>
              <a:off x="741" y="3090"/>
              <a:ext cx="817" cy="634"/>
            </a:xfrm>
            <a:custGeom>
              <a:avLst/>
              <a:gdLst>
                <a:gd name="T0" fmla="*/ 62 w 817"/>
                <a:gd name="T1" fmla="*/ 294 h 634"/>
                <a:gd name="T2" fmla="*/ 199 w 817"/>
                <a:gd name="T3" fmla="*/ 173 h 634"/>
                <a:gd name="T4" fmla="*/ 238 w 817"/>
                <a:gd name="T5" fmla="*/ 193 h 634"/>
                <a:gd name="T6" fmla="*/ 337 w 817"/>
                <a:gd name="T7" fmla="*/ 117 h 634"/>
                <a:gd name="T8" fmla="*/ 380 w 817"/>
                <a:gd name="T9" fmla="*/ 155 h 634"/>
                <a:gd name="T10" fmla="*/ 404 w 817"/>
                <a:gd name="T11" fmla="*/ 75 h 634"/>
                <a:gd name="T12" fmla="*/ 454 w 817"/>
                <a:gd name="T13" fmla="*/ 87 h 634"/>
                <a:gd name="T14" fmla="*/ 547 w 817"/>
                <a:gd name="T15" fmla="*/ 70 h 634"/>
                <a:gd name="T16" fmla="*/ 628 w 817"/>
                <a:gd name="T17" fmla="*/ 14 h 634"/>
                <a:gd name="T18" fmla="*/ 671 w 817"/>
                <a:gd name="T19" fmla="*/ 73 h 634"/>
                <a:gd name="T20" fmla="*/ 771 w 817"/>
                <a:gd name="T21" fmla="*/ 157 h 634"/>
                <a:gd name="T22" fmla="*/ 767 w 817"/>
                <a:gd name="T23" fmla="*/ 221 h 634"/>
                <a:gd name="T24" fmla="*/ 816 w 817"/>
                <a:gd name="T25" fmla="*/ 287 h 634"/>
                <a:gd name="T26" fmla="*/ 792 w 817"/>
                <a:gd name="T27" fmla="*/ 343 h 634"/>
                <a:gd name="T28" fmla="*/ 707 w 817"/>
                <a:gd name="T29" fmla="*/ 504 h 634"/>
                <a:gd name="T30" fmla="*/ 671 w 817"/>
                <a:gd name="T31" fmla="*/ 504 h 634"/>
                <a:gd name="T32" fmla="*/ 613 w 817"/>
                <a:gd name="T33" fmla="*/ 538 h 634"/>
                <a:gd name="T34" fmla="*/ 594 w 817"/>
                <a:gd name="T35" fmla="*/ 519 h 634"/>
                <a:gd name="T36" fmla="*/ 493 w 817"/>
                <a:gd name="T37" fmla="*/ 568 h 634"/>
                <a:gd name="T38" fmla="*/ 405 w 817"/>
                <a:gd name="T39" fmla="*/ 578 h 634"/>
                <a:gd name="T40" fmla="*/ 241 w 817"/>
                <a:gd name="T41" fmla="*/ 565 h 634"/>
                <a:gd name="T42" fmla="*/ 236 w 817"/>
                <a:gd name="T43" fmla="*/ 556 h 634"/>
                <a:gd name="T44" fmla="*/ 182 w 817"/>
                <a:gd name="T45" fmla="*/ 554 h 634"/>
                <a:gd name="T46" fmla="*/ 171 w 817"/>
                <a:gd name="T47" fmla="*/ 518 h 634"/>
                <a:gd name="T48" fmla="*/ 60 w 817"/>
                <a:gd name="T49" fmla="*/ 475 h 634"/>
                <a:gd name="T50" fmla="*/ 9 w 817"/>
                <a:gd name="T51" fmla="*/ 361 h 634"/>
                <a:gd name="T52" fmla="*/ 62 w 817"/>
                <a:gd name="T53" fmla="*/ 294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17" h="634">
                  <a:moveTo>
                    <a:pt x="62" y="294"/>
                  </a:moveTo>
                  <a:cubicBezTo>
                    <a:pt x="74" y="210"/>
                    <a:pt x="136" y="156"/>
                    <a:pt x="199" y="173"/>
                  </a:cubicBezTo>
                  <a:cubicBezTo>
                    <a:pt x="213" y="177"/>
                    <a:pt x="226" y="183"/>
                    <a:pt x="238" y="193"/>
                  </a:cubicBezTo>
                  <a:cubicBezTo>
                    <a:pt x="249" y="136"/>
                    <a:pt x="294" y="102"/>
                    <a:pt x="337" y="117"/>
                  </a:cubicBezTo>
                  <a:cubicBezTo>
                    <a:pt x="354" y="123"/>
                    <a:pt x="369" y="136"/>
                    <a:pt x="380" y="155"/>
                  </a:cubicBezTo>
                  <a:cubicBezTo>
                    <a:pt x="370" y="124"/>
                    <a:pt x="381" y="88"/>
                    <a:pt x="404" y="75"/>
                  </a:cubicBezTo>
                  <a:cubicBezTo>
                    <a:pt x="422" y="65"/>
                    <a:pt x="441" y="69"/>
                    <a:pt x="454" y="87"/>
                  </a:cubicBezTo>
                  <a:cubicBezTo>
                    <a:pt x="481" y="61"/>
                    <a:pt x="516" y="54"/>
                    <a:pt x="547" y="70"/>
                  </a:cubicBezTo>
                  <a:cubicBezTo>
                    <a:pt x="558" y="25"/>
                    <a:pt x="594" y="0"/>
                    <a:pt x="628" y="14"/>
                  </a:cubicBezTo>
                  <a:cubicBezTo>
                    <a:pt x="650" y="23"/>
                    <a:pt x="666" y="45"/>
                    <a:pt x="671" y="73"/>
                  </a:cubicBezTo>
                  <a:cubicBezTo>
                    <a:pt x="716" y="60"/>
                    <a:pt x="761" y="97"/>
                    <a:pt x="771" y="157"/>
                  </a:cubicBezTo>
                  <a:cubicBezTo>
                    <a:pt x="774" y="178"/>
                    <a:pt x="772" y="200"/>
                    <a:pt x="767" y="221"/>
                  </a:cubicBezTo>
                  <a:cubicBezTo>
                    <a:pt x="794" y="221"/>
                    <a:pt x="817" y="250"/>
                    <a:pt x="816" y="287"/>
                  </a:cubicBezTo>
                  <a:cubicBezTo>
                    <a:pt x="816" y="310"/>
                    <a:pt x="806" y="332"/>
                    <a:pt x="792" y="343"/>
                  </a:cubicBezTo>
                  <a:cubicBezTo>
                    <a:pt x="802" y="419"/>
                    <a:pt x="764" y="491"/>
                    <a:pt x="707" y="504"/>
                  </a:cubicBezTo>
                  <a:cubicBezTo>
                    <a:pt x="695" y="507"/>
                    <a:pt x="683" y="507"/>
                    <a:pt x="671" y="504"/>
                  </a:cubicBezTo>
                  <a:cubicBezTo>
                    <a:pt x="663" y="535"/>
                    <a:pt x="637" y="550"/>
                    <a:pt x="613" y="538"/>
                  </a:cubicBezTo>
                  <a:cubicBezTo>
                    <a:pt x="606" y="534"/>
                    <a:pt x="599" y="528"/>
                    <a:pt x="594" y="519"/>
                  </a:cubicBezTo>
                  <a:cubicBezTo>
                    <a:pt x="577" y="566"/>
                    <a:pt x="533" y="587"/>
                    <a:pt x="493" y="568"/>
                  </a:cubicBezTo>
                  <a:cubicBezTo>
                    <a:pt x="465" y="584"/>
                    <a:pt x="434" y="587"/>
                    <a:pt x="405" y="578"/>
                  </a:cubicBezTo>
                  <a:cubicBezTo>
                    <a:pt x="357" y="634"/>
                    <a:pt x="283" y="628"/>
                    <a:pt x="241" y="565"/>
                  </a:cubicBezTo>
                  <a:cubicBezTo>
                    <a:pt x="239" y="562"/>
                    <a:pt x="237" y="559"/>
                    <a:pt x="236" y="556"/>
                  </a:cubicBezTo>
                  <a:cubicBezTo>
                    <a:pt x="220" y="575"/>
                    <a:pt x="196" y="575"/>
                    <a:pt x="182" y="554"/>
                  </a:cubicBezTo>
                  <a:cubicBezTo>
                    <a:pt x="175" y="545"/>
                    <a:pt x="171" y="532"/>
                    <a:pt x="171" y="518"/>
                  </a:cubicBezTo>
                  <a:cubicBezTo>
                    <a:pt x="132" y="543"/>
                    <a:pt x="83" y="525"/>
                    <a:pt x="60" y="475"/>
                  </a:cubicBezTo>
                  <a:cubicBezTo>
                    <a:pt x="22" y="462"/>
                    <a:pt x="0" y="411"/>
                    <a:pt x="9" y="361"/>
                  </a:cubicBezTo>
                  <a:cubicBezTo>
                    <a:pt x="16" y="328"/>
                    <a:pt x="36" y="302"/>
                    <a:pt x="62" y="294"/>
                  </a:cubicBezTo>
                </a:path>
              </a:pathLst>
            </a:custGeom>
            <a:noFill/>
            <a:ln w="428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pic>
          <p:nvPicPr>
            <p:cNvPr id="235" name="Picture 90"/>
            <p:cNvPicPr>
              <a:picLocks noChangeAspect="1" noChangeArrowheads="1"/>
            </p:cNvPicPr>
            <p:nvPr/>
          </p:nvPicPr>
          <p:blipFill>
            <a:blip r:embed="rId54">
              <a:extLst>
                <a:ext uri="{28A0092B-C50C-407E-A947-70E740481C1C}">
                  <a14:useLocalDpi xmlns:a14="http://schemas.microsoft.com/office/drawing/2010/main" val="0"/>
                </a:ext>
              </a:extLst>
            </a:blip>
            <a:srcRect/>
            <a:stretch>
              <a:fillRect/>
            </a:stretch>
          </p:blipFill>
          <p:spPr bwMode="auto">
            <a:xfrm>
              <a:off x="777" y="3300"/>
              <a:ext cx="639"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6" name="Picture 91"/>
            <p:cNvPicPr>
              <a:picLocks noChangeAspect="1" noChangeArrowheads="1"/>
            </p:cNvPicPr>
            <p:nvPr/>
          </p:nvPicPr>
          <p:blipFill>
            <a:blip r:embed="rId55">
              <a:extLst>
                <a:ext uri="{28A0092B-C50C-407E-A947-70E740481C1C}">
                  <a14:useLocalDpi xmlns:a14="http://schemas.microsoft.com/office/drawing/2010/main" val="0"/>
                </a:ext>
              </a:extLst>
            </a:blip>
            <a:srcRect/>
            <a:stretch>
              <a:fillRect/>
            </a:stretch>
          </p:blipFill>
          <p:spPr bwMode="auto">
            <a:xfrm>
              <a:off x="777" y="3300"/>
              <a:ext cx="639"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7" name="Picture 92"/>
            <p:cNvPicPr>
              <a:picLocks noChangeAspect="1" noChangeArrowheads="1"/>
            </p:cNvPicPr>
            <p:nvPr/>
          </p:nvPicPr>
          <p:blipFill>
            <a:blip r:embed="rId56">
              <a:extLst>
                <a:ext uri="{28A0092B-C50C-407E-A947-70E740481C1C}">
                  <a14:useLocalDpi xmlns:a14="http://schemas.microsoft.com/office/drawing/2010/main" val="0"/>
                </a:ext>
              </a:extLst>
            </a:blip>
            <a:srcRect/>
            <a:stretch>
              <a:fillRect/>
            </a:stretch>
          </p:blipFill>
          <p:spPr bwMode="auto">
            <a:xfrm>
              <a:off x="1120" y="3120"/>
              <a:ext cx="334"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8" name="Picture 93"/>
            <p:cNvPicPr>
              <a:picLocks noChangeAspect="1" noChangeArrowheads="1"/>
            </p:cNvPicPr>
            <p:nvPr/>
          </p:nvPicPr>
          <p:blipFill>
            <a:blip r:embed="rId57">
              <a:extLst>
                <a:ext uri="{28A0092B-C50C-407E-A947-70E740481C1C}">
                  <a14:useLocalDpi xmlns:a14="http://schemas.microsoft.com/office/drawing/2010/main" val="0"/>
                </a:ext>
              </a:extLst>
            </a:blip>
            <a:srcRect/>
            <a:stretch>
              <a:fillRect/>
            </a:stretch>
          </p:blipFill>
          <p:spPr bwMode="auto">
            <a:xfrm>
              <a:off x="1120" y="3120"/>
              <a:ext cx="334"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9" name="Picture 94"/>
            <p:cNvPicPr>
              <a:picLocks noChangeAspect="1" noChangeArrowheads="1"/>
            </p:cNvPicPr>
            <p:nvPr/>
          </p:nvPicPr>
          <p:blipFill>
            <a:blip r:embed="rId58">
              <a:extLst>
                <a:ext uri="{28A0092B-C50C-407E-A947-70E740481C1C}">
                  <a14:useLocalDpi xmlns:a14="http://schemas.microsoft.com/office/drawing/2010/main" val="0"/>
                </a:ext>
              </a:extLst>
            </a:blip>
            <a:srcRect/>
            <a:stretch>
              <a:fillRect/>
            </a:stretch>
          </p:blipFill>
          <p:spPr bwMode="auto">
            <a:xfrm>
              <a:off x="1187" y="3367"/>
              <a:ext cx="324"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0" name="Picture 95"/>
            <p:cNvPicPr>
              <a:picLocks noChangeAspect="1" noChangeArrowheads="1"/>
            </p:cNvPicPr>
            <p:nvPr/>
          </p:nvPicPr>
          <p:blipFill>
            <a:blip r:embed="rId59">
              <a:extLst>
                <a:ext uri="{28A0092B-C50C-407E-A947-70E740481C1C}">
                  <a14:useLocalDpi xmlns:a14="http://schemas.microsoft.com/office/drawing/2010/main" val="0"/>
                </a:ext>
              </a:extLst>
            </a:blip>
            <a:srcRect/>
            <a:stretch>
              <a:fillRect/>
            </a:stretch>
          </p:blipFill>
          <p:spPr bwMode="auto">
            <a:xfrm>
              <a:off x="1187" y="3367"/>
              <a:ext cx="324"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1" name="TextBox 240"/>
          <p:cNvSpPr txBox="1"/>
          <p:nvPr/>
        </p:nvSpPr>
        <p:spPr>
          <a:xfrm>
            <a:off x="7499152" y="2349598"/>
            <a:ext cx="1513556" cy="430887"/>
          </a:xfrm>
          <a:prstGeom prst="rect">
            <a:avLst/>
          </a:prstGeom>
          <a:noFill/>
        </p:spPr>
        <p:txBody>
          <a:bodyPr wrap="none" rtlCol="0">
            <a:spAutoFit/>
          </a:bodyPr>
          <a:lstStyle/>
          <a:p>
            <a:r>
              <a:rPr lang="en-US" sz="1100" dirty="0" smtClean="0"/>
              <a:t>ExchangeOnline</a:t>
            </a:r>
          </a:p>
          <a:p>
            <a:r>
              <a:rPr lang="en-US" sz="1100" dirty="0" smtClean="0"/>
              <a:t>Azure Active Directory</a:t>
            </a:r>
          </a:p>
        </p:txBody>
      </p:sp>
      <p:sp>
        <p:nvSpPr>
          <p:cNvPr id="242" name="Line 15"/>
          <p:cNvSpPr>
            <a:spLocks noChangeShapeType="1"/>
          </p:cNvSpPr>
          <p:nvPr/>
        </p:nvSpPr>
        <p:spPr bwMode="auto">
          <a:xfrm>
            <a:off x="6842170" y="1854161"/>
            <a:ext cx="764870" cy="251248"/>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243" name="Line 108"/>
          <p:cNvSpPr>
            <a:spLocks noChangeShapeType="1"/>
          </p:cNvSpPr>
          <p:nvPr/>
        </p:nvSpPr>
        <p:spPr bwMode="auto">
          <a:xfrm flipH="1">
            <a:off x="6574472" y="2170589"/>
            <a:ext cx="1067948" cy="415558"/>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244" name="Object 40"/>
          <p:cNvGraphicFramePr>
            <a:graphicFrameLocks noChangeAspect="1"/>
          </p:cNvGraphicFramePr>
          <p:nvPr>
            <p:extLst>
              <p:ext uri="{D42A27DB-BD31-4B8C-83A1-F6EECF244321}">
                <p14:modId xmlns:p14="http://schemas.microsoft.com/office/powerpoint/2010/main" val="3001846455"/>
              </p:ext>
            </p:extLst>
          </p:nvPr>
        </p:nvGraphicFramePr>
        <p:xfrm>
          <a:off x="4627233" y="1814145"/>
          <a:ext cx="277204" cy="403859"/>
        </p:xfrm>
        <a:graphic>
          <a:graphicData uri="http://schemas.openxmlformats.org/presentationml/2006/ole">
            <mc:AlternateContent xmlns:mc="http://schemas.openxmlformats.org/markup-compatibility/2006">
              <mc:Choice xmlns:v="urn:schemas-microsoft-com:vml" Requires="v">
                <p:oleObj spid="_x0000_s13660" name="Visio" r:id="rId16" imgW="579120" imgH="915478" progId="Visio.Drawing.11">
                  <p:embed/>
                </p:oleObj>
              </mc:Choice>
              <mc:Fallback>
                <p:oleObj name="Visio" r:id="rId16" imgW="579120" imgH="915478" progId="Visio.Drawing.11">
                  <p:embed/>
                  <p:pic>
                    <p:nvPicPr>
                      <p:cNvPr id="151"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7233" y="1814145"/>
                        <a:ext cx="277204" cy="403859"/>
                      </a:xfrm>
                      <a:prstGeom prst="rect">
                        <a:avLst/>
                      </a:prstGeom>
                      <a:noFill/>
                      <a:ln>
                        <a:noFill/>
                      </a:ln>
                      <a:effectLst/>
                      <a:extLst/>
                    </p:spPr>
                  </p:pic>
                </p:oleObj>
              </mc:Fallback>
            </mc:AlternateContent>
          </a:graphicData>
        </a:graphic>
      </p:graphicFrame>
      <p:graphicFrame>
        <p:nvGraphicFramePr>
          <p:cNvPr id="245" name="Object 41"/>
          <p:cNvGraphicFramePr>
            <a:graphicFrameLocks noChangeAspect="1"/>
          </p:cNvGraphicFramePr>
          <p:nvPr>
            <p:extLst>
              <p:ext uri="{D42A27DB-BD31-4B8C-83A1-F6EECF244321}">
                <p14:modId xmlns:p14="http://schemas.microsoft.com/office/powerpoint/2010/main" val="3947561537"/>
              </p:ext>
            </p:extLst>
          </p:nvPr>
        </p:nvGraphicFramePr>
        <p:xfrm>
          <a:off x="4776829" y="1909919"/>
          <a:ext cx="277204" cy="403859"/>
        </p:xfrm>
        <a:graphic>
          <a:graphicData uri="http://schemas.openxmlformats.org/presentationml/2006/ole">
            <mc:AlternateContent xmlns:mc="http://schemas.openxmlformats.org/markup-compatibility/2006">
              <mc:Choice xmlns:v="urn:schemas-microsoft-com:vml" Requires="v">
                <p:oleObj spid="_x0000_s13661" name="Visio" r:id="rId17" imgW="579120" imgH="915478" progId="Visio.Drawing.11">
                  <p:embed/>
                </p:oleObj>
              </mc:Choice>
              <mc:Fallback>
                <p:oleObj name="Visio" r:id="rId17" imgW="579120" imgH="915478" progId="Visio.Drawing.11">
                  <p:embed/>
                  <p:pic>
                    <p:nvPicPr>
                      <p:cNvPr id="153"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6829" y="1909919"/>
                        <a:ext cx="277204" cy="403859"/>
                      </a:xfrm>
                      <a:prstGeom prst="rect">
                        <a:avLst/>
                      </a:prstGeom>
                      <a:noFill/>
                      <a:ln>
                        <a:noFill/>
                      </a:ln>
                      <a:effectLst/>
                      <a:extLst/>
                    </p:spPr>
                  </p:pic>
                </p:oleObj>
              </mc:Fallback>
            </mc:AlternateContent>
          </a:graphicData>
        </a:graphic>
      </p:graphicFrame>
      <p:sp>
        <p:nvSpPr>
          <p:cNvPr id="246" name="Text Box 60"/>
          <p:cNvSpPr txBox="1">
            <a:spLocks noChangeArrowheads="1"/>
          </p:cNvSpPr>
          <p:nvPr/>
        </p:nvSpPr>
        <p:spPr bwMode="auto">
          <a:xfrm>
            <a:off x="4298606" y="2222488"/>
            <a:ext cx="184698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MIT Touchstone Authentication</a:t>
            </a:r>
            <a:endParaRPr lang="en-US" altLang="en-US" sz="1000" dirty="0">
              <a:latin typeface="Times New Roman" panose="02020603050405020304" pitchFamily="18" charset="0"/>
            </a:endParaRPr>
          </a:p>
        </p:txBody>
      </p:sp>
      <p:graphicFrame>
        <p:nvGraphicFramePr>
          <p:cNvPr id="247" name="Object 33"/>
          <p:cNvGraphicFramePr>
            <a:graphicFrameLocks noChangeAspect="1"/>
          </p:cNvGraphicFramePr>
          <p:nvPr>
            <p:extLst>
              <p:ext uri="{D42A27DB-BD31-4B8C-83A1-F6EECF244321}">
                <p14:modId xmlns:p14="http://schemas.microsoft.com/office/powerpoint/2010/main" val="1015365118"/>
              </p:ext>
            </p:extLst>
          </p:nvPr>
        </p:nvGraphicFramePr>
        <p:xfrm>
          <a:off x="5037751" y="1879652"/>
          <a:ext cx="438300" cy="379598"/>
        </p:xfrm>
        <a:graphic>
          <a:graphicData uri="http://schemas.openxmlformats.org/presentationml/2006/ole">
            <mc:AlternateContent xmlns:mc="http://schemas.openxmlformats.org/markup-compatibility/2006">
              <mc:Choice xmlns:v="urn:schemas-microsoft-com:vml" Requires="v">
                <p:oleObj spid="_x0000_s13662" name="Visio" r:id="rId12" imgW="767737" imgH="666391" progId="Visio.Drawing.11">
                  <p:embed/>
                </p:oleObj>
              </mc:Choice>
              <mc:Fallback>
                <p:oleObj name="Visio" r:id="rId12" imgW="767737" imgH="666391" progId="Visio.Drawing.11">
                  <p:embed/>
                  <p:pic>
                    <p:nvPicPr>
                      <p:cNvPr id="140" name="Object 3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037751" y="1879652"/>
                        <a:ext cx="438300" cy="379598"/>
                      </a:xfrm>
                      <a:prstGeom prst="rect">
                        <a:avLst/>
                      </a:prstGeom>
                      <a:noFill/>
                      <a:ln>
                        <a:noFill/>
                      </a:ln>
                      <a:effectLst/>
                      <a:extLst/>
                    </p:spPr>
                  </p:pic>
                </p:oleObj>
              </mc:Fallback>
            </mc:AlternateContent>
          </a:graphicData>
        </a:graphic>
      </p:graphicFrame>
      <p:sp>
        <p:nvSpPr>
          <p:cNvPr id="248" name="Line 15"/>
          <p:cNvSpPr>
            <a:spLocks noChangeShapeType="1"/>
          </p:cNvSpPr>
          <p:nvPr/>
        </p:nvSpPr>
        <p:spPr bwMode="auto">
          <a:xfrm flipH="1" flipV="1">
            <a:off x="4103993" y="1986769"/>
            <a:ext cx="520435" cy="7379"/>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249" name="Line 108"/>
          <p:cNvSpPr>
            <a:spLocks noChangeShapeType="1"/>
          </p:cNvSpPr>
          <p:nvPr/>
        </p:nvSpPr>
        <p:spPr bwMode="auto">
          <a:xfrm flipH="1" flipV="1">
            <a:off x="5473699" y="2114082"/>
            <a:ext cx="2142735" cy="13703"/>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251" name="Line 108"/>
          <p:cNvSpPr>
            <a:spLocks noChangeShapeType="1"/>
          </p:cNvSpPr>
          <p:nvPr/>
        </p:nvSpPr>
        <p:spPr bwMode="auto">
          <a:xfrm flipH="1">
            <a:off x="2590687" y="2864753"/>
            <a:ext cx="3340269" cy="1539977"/>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Tree>
    <p:extLst>
      <p:ext uri="{BB962C8B-B14F-4D97-AF65-F5344CB8AC3E}">
        <p14:creationId xmlns:p14="http://schemas.microsoft.com/office/powerpoint/2010/main" val="1871755602"/>
      </p:ext>
    </p:extLst>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4"/>
                                        </p:tgtEl>
                                        <p:attrNameLst>
                                          <p:attrName>style.visibility</p:attrName>
                                        </p:attrNameLst>
                                      </p:cBhvr>
                                      <p:to>
                                        <p:strVal val="visible"/>
                                      </p:to>
                                    </p:set>
                                    <p:animEffect transition="in" filter="fade">
                                      <p:cBhvr>
                                        <p:cTn id="7" dur="2000"/>
                                        <p:tgtEl>
                                          <p:spTgt spid="1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latin typeface="Times New Roman" panose="02020603050405020304" pitchFamily="18" charset="0"/>
                <a:cs typeface="Times New Roman" panose="02020603050405020304" pitchFamily="18" charset="0"/>
              </a:rPr>
              <a:t>Distributed Denial-of-Service attack - </a:t>
            </a:r>
            <a:r>
              <a:rPr lang="en-US" sz="2800" dirty="0" smtClean="0"/>
              <a:t>12/03/18</a:t>
            </a:r>
            <a:endParaRPr lang="en-US" sz="2800" dirty="0"/>
          </a:p>
        </p:txBody>
      </p:sp>
      <p:sp>
        <p:nvSpPr>
          <p:cNvPr id="3" name="Content Placeholder 2"/>
          <p:cNvSpPr>
            <a:spLocks noGrp="1"/>
          </p:cNvSpPr>
          <p:nvPr>
            <p:ph idx="1"/>
          </p:nvPr>
        </p:nvSpPr>
        <p:spPr>
          <a:xfrm>
            <a:off x="457200" y="1447800"/>
            <a:ext cx="8229600" cy="4419600"/>
          </a:xfrm>
        </p:spPr>
        <p:txBody>
          <a:bodyPr/>
          <a:lstStyle/>
          <a:p>
            <a:pPr marL="0" indent="0" algn="just">
              <a:buNone/>
            </a:pPr>
            <a:endParaRPr lang="en-US" sz="2400" dirty="0">
              <a:latin typeface="Times New Roman" panose="02020603050405020304" pitchFamily="18" charset="0"/>
              <a:cs typeface="Times New Roman" panose="02020603050405020304" pitchFamily="18" charset="0"/>
            </a:endParaRPr>
          </a:p>
          <a:p>
            <a:pPr algn="just"/>
            <a:r>
              <a:rPr lang="en-US" sz="1800" dirty="0">
                <a:latin typeface="Times New Roman" panose="02020603050405020304" pitchFamily="18" charset="0"/>
                <a:cs typeface="Times New Roman" panose="02020603050405020304" pitchFamily="18" charset="0"/>
              </a:rPr>
              <a:t>MIT’s on-premises email filtering infrastructure came under attack on </a:t>
            </a:r>
            <a:r>
              <a:rPr lang="en-US" sz="1800" dirty="0" smtClean="0">
                <a:latin typeface="Times New Roman" panose="02020603050405020304" pitchFamily="18" charset="0"/>
                <a:cs typeface="Times New Roman" panose="02020603050405020304" pitchFamily="18" charset="0"/>
              </a:rPr>
              <a:t>the morning of 12/3/18</a:t>
            </a:r>
            <a:r>
              <a:rPr lang="en-US" sz="1800" dirty="0">
                <a:latin typeface="Times New Roman" panose="02020603050405020304" pitchFamily="18" charset="0"/>
                <a:cs typeface="Times New Roman" panose="02020603050405020304" pitchFamily="18" charset="0"/>
              </a:rPr>
              <a:t>.</a:t>
            </a:r>
          </a:p>
          <a:p>
            <a:pPr algn="just"/>
            <a:endParaRPr lang="en-US" sz="1800" dirty="0">
              <a:latin typeface="Times New Roman" panose="02020603050405020304" pitchFamily="18" charset="0"/>
              <a:cs typeface="Times New Roman" panose="02020603050405020304" pitchFamily="18" charset="0"/>
            </a:endParaRPr>
          </a:p>
          <a:p>
            <a:pPr algn="just"/>
            <a:r>
              <a:rPr lang="en-US" sz="1800" dirty="0">
                <a:latin typeface="Times New Roman" panose="02020603050405020304" pitchFamily="18" charset="0"/>
                <a:cs typeface="Times New Roman" panose="02020603050405020304" pitchFamily="18" charset="0"/>
              </a:rPr>
              <a:t>This distributed denial-of-service (DDoS) attack disrupted delivery of email from external senders to </a:t>
            </a:r>
            <a:r>
              <a:rPr lang="en-US" sz="1800" dirty="0" smtClean="0">
                <a:latin typeface="Times New Roman" panose="02020603050405020304" pitchFamily="18" charset="0"/>
                <a:cs typeface="Times New Roman" panose="02020603050405020304" pitchFamily="18" charset="0"/>
              </a:rPr>
              <a:t>mit.edu </a:t>
            </a:r>
            <a:r>
              <a:rPr lang="en-US" sz="1800" dirty="0">
                <a:latin typeface="Times New Roman" panose="02020603050405020304" pitchFamily="18" charset="0"/>
                <a:cs typeface="Times New Roman" panose="02020603050405020304" pitchFamily="18" charset="0"/>
              </a:rPr>
              <a:t>and </a:t>
            </a:r>
            <a:r>
              <a:rPr lang="en-US" sz="1800" dirty="0" smtClean="0">
                <a:latin typeface="Times New Roman" panose="02020603050405020304" pitchFamily="18" charset="0"/>
                <a:cs typeface="Times New Roman" panose="02020603050405020304" pitchFamily="18" charset="0"/>
              </a:rPr>
              <a:t>alum.mit.edu </a:t>
            </a:r>
            <a:r>
              <a:rPr lang="en-US" sz="1800" dirty="0">
                <a:latin typeface="Times New Roman" panose="02020603050405020304" pitchFamily="18" charset="0"/>
                <a:cs typeface="Times New Roman" panose="02020603050405020304" pitchFamily="18" charset="0"/>
              </a:rPr>
              <a:t>addresses.  Due to lack of available resources to accept incoming mail, deliveries were delayed by hours.</a:t>
            </a:r>
          </a:p>
          <a:p>
            <a:pPr algn="just"/>
            <a:endParaRPr lang="en-US" sz="1800" dirty="0">
              <a:latin typeface="Times New Roman" panose="02020603050405020304" pitchFamily="18" charset="0"/>
              <a:cs typeface="Times New Roman" panose="02020603050405020304" pitchFamily="18" charset="0"/>
            </a:endParaRPr>
          </a:p>
          <a:p>
            <a:pPr algn="just"/>
            <a:r>
              <a:rPr lang="en-US" sz="1800" dirty="0">
                <a:latin typeface="Times New Roman" panose="02020603050405020304" pitchFamily="18" charset="0"/>
                <a:cs typeface="Times New Roman" panose="02020603050405020304" pitchFamily="18" charset="0"/>
              </a:rPr>
              <a:t>MIT uses Akamai Prolexic’s DDoS prevention service to protect against this class of attacks, but due to the specific nature of this attack was unable to mitigate it</a:t>
            </a:r>
            <a:r>
              <a:rPr lang="en-US" sz="1800" dirty="0" smtClean="0">
                <a:latin typeface="Times New Roman" panose="02020603050405020304" pitchFamily="18" charset="0"/>
                <a:cs typeface="Times New Roman" panose="02020603050405020304" pitchFamily="18" charset="0"/>
              </a:rPr>
              <a:t>.</a:t>
            </a:r>
          </a:p>
          <a:p>
            <a:pPr algn="just"/>
            <a:endParaRPr lang="en-US" sz="1800" dirty="0">
              <a:latin typeface="Times New Roman" panose="02020603050405020304" pitchFamily="18" charset="0"/>
              <a:cs typeface="Times New Roman" panose="02020603050405020304" pitchFamily="18" charset="0"/>
            </a:endParaRPr>
          </a:p>
          <a:p>
            <a:pPr algn="just"/>
            <a:r>
              <a:rPr lang="en-US" sz="1800" dirty="0" smtClean="0">
                <a:latin typeface="Times New Roman" panose="02020603050405020304" pitchFamily="18" charset="0"/>
                <a:cs typeface="Times New Roman" panose="02020603050405020304" pitchFamily="18" charset="0"/>
              </a:rPr>
              <a:t>Attackers were targeting mit.edu and alum.mit.edu incoming mail via their MX records with legitimate looking traffic that Prolexic could not filter. </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56582127"/>
      </p:ext>
    </p:extLst>
  </p:cSld>
  <p:clrMapOvr>
    <a:masterClrMapping/>
  </p:clrMapOvr>
  <p:transition>
    <p:pull dir="r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latin typeface="Times New Roman" panose="02020603050405020304" pitchFamily="18" charset="0"/>
                <a:cs typeface="Times New Roman" panose="02020603050405020304" pitchFamily="18" charset="0"/>
              </a:rPr>
              <a:t>IS&amp;T’s initial response</a:t>
            </a:r>
            <a:endParaRPr lang="en-US" sz="2800" dirty="0"/>
          </a:p>
        </p:txBody>
      </p:sp>
      <p:sp>
        <p:nvSpPr>
          <p:cNvPr id="3" name="Content Placeholder 2"/>
          <p:cNvSpPr>
            <a:spLocks noGrp="1"/>
          </p:cNvSpPr>
          <p:nvPr>
            <p:ph idx="1"/>
          </p:nvPr>
        </p:nvSpPr>
        <p:spPr>
          <a:xfrm>
            <a:off x="457200" y="1295400"/>
            <a:ext cx="8229600" cy="5257800"/>
          </a:xfrm>
        </p:spPr>
        <p:txBody>
          <a:bodyPr/>
          <a:lstStyle/>
          <a:p>
            <a:pPr marL="0" indent="0" algn="just">
              <a:buNone/>
            </a:pPr>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IS&amp;T determined that the best path to mitigating this attack was to advance the timeline for our proposed email modernization strategy and migrate to a cloud-based email ingestion and content filtering platform: Microsoft Exchange Online Protection (EOP), part of Office 365.</a:t>
            </a:r>
          </a:p>
          <a:p>
            <a:pPr algn="just"/>
            <a:endParaRPr lang="en-US" sz="800" dirty="0" smtClean="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This </a:t>
            </a:r>
            <a:r>
              <a:rPr lang="en-US" sz="1600" dirty="0">
                <a:latin typeface="Times New Roman" panose="02020603050405020304" pitchFamily="18" charset="0"/>
                <a:cs typeface="Times New Roman" panose="02020603050405020304" pitchFamily="18" charset="0"/>
              </a:rPr>
              <a:t>migration leveraged previous work by IS&amp;T to support the Office 365 platform and import the MIT campus population into O365’s user directory</a:t>
            </a:r>
            <a:r>
              <a:rPr lang="en-US" sz="1600" dirty="0" smtClean="0">
                <a:latin typeface="Times New Roman" panose="02020603050405020304" pitchFamily="18" charset="0"/>
                <a:cs typeface="Times New Roman" panose="02020603050405020304" pitchFamily="18" charset="0"/>
              </a:rPr>
              <a:t>.</a:t>
            </a:r>
            <a:endParaRPr lang="en-US" sz="1600" dirty="0">
              <a:latin typeface="Times New Roman" panose="02020603050405020304" pitchFamily="18" charset="0"/>
              <a:cs typeface="Times New Roman" panose="02020603050405020304" pitchFamily="18" charset="0"/>
            </a:endParaRPr>
          </a:p>
          <a:p>
            <a:pPr algn="just"/>
            <a:endParaRPr lang="en-US" sz="800" dirty="0" smtClean="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The </a:t>
            </a:r>
            <a:r>
              <a:rPr lang="en-US" sz="1600" dirty="0">
                <a:latin typeface="Times New Roman" panose="02020603050405020304" pitchFamily="18" charset="0"/>
                <a:cs typeface="Times New Roman" panose="02020603050405020304" pitchFamily="18" charset="0"/>
              </a:rPr>
              <a:t>cloud-scale infrastructure provided absorbed the malicious traffic directed at MIT without affecting delivery of legitimate email</a:t>
            </a:r>
            <a:r>
              <a:rPr lang="en-US" sz="1600" dirty="0" smtClean="0">
                <a:latin typeface="Times New Roman" panose="02020603050405020304" pitchFamily="18" charset="0"/>
                <a:cs typeface="Times New Roman" panose="02020603050405020304" pitchFamily="18" charset="0"/>
              </a:rPr>
              <a:t>.</a:t>
            </a:r>
            <a:endParaRPr lang="en-US" sz="1600" dirty="0">
              <a:latin typeface="Times New Roman" panose="02020603050405020304" pitchFamily="18" charset="0"/>
              <a:cs typeface="Times New Roman" panose="02020603050405020304" pitchFamily="18" charset="0"/>
            </a:endParaRPr>
          </a:p>
          <a:p>
            <a:pPr algn="just"/>
            <a:endParaRPr lang="en-US" sz="800" dirty="0" smtClean="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Incoming </a:t>
            </a:r>
            <a:r>
              <a:rPr lang="en-US" sz="1600" dirty="0">
                <a:latin typeface="Times New Roman" panose="02020603050405020304" pitchFamily="18" charset="0"/>
                <a:cs typeface="Times New Roman" panose="02020603050405020304" pitchFamily="18" charset="0"/>
              </a:rPr>
              <a:t>mail to MIT.EDU addresses was completely migrated to the EOP platform </a:t>
            </a:r>
            <a:r>
              <a:rPr lang="en-US" sz="1600" dirty="0" smtClean="0">
                <a:latin typeface="Times New Roman" panose="02020603050405020304" pitchFamily="18" charset="0"/>
                <a:cs typeface="Times New Roman" panose="02020603050405020304" pitchFamily="18" charset="0"/>
              </a:rPr>
              <a:t>the afternoon </a:t>
            </a:r>
            <a:r>
              <a:rPr lang="en-US" sz="1600" dirty="0">
                <a:latin typeface="Times New Roman" panose="02020603050405020304" pitchFamily="18" charset="0"/>
                <a:cs typeface="Times New Roman" panose="02020603050405020304" pitchFamily="18" charset="0"/>
              </a:rPr>
              <a:t>of 12/3/18</a:t>
            </a:r>
            <a:r>
              <a:rPr lang="en-US" sz="1600" dirty="0" smtClean="0">
                <a:latin typeface="Times New Roman" panose="02020603050405020304" pitchFamily="18" charset="0"/>
                <a:cs typeface="Times New Roman" panose="02020603050405020304" pitchFamily="18" charset="0"/>
              </a:rPr>
              <a:t>.</a:t>
            </a:r>
            <a:endParaRPr lang="en-US" sz="1600" dirty="0">
              <a:latin typeface="Times New Roman" panose="02020603050405020304" pitchFamily="18" charset="0"/>
              <a:cs typeface="Times New Roman" panose="02020603050405020304" pitchFamily="18" charset="0"/>
            </a:endParaRPr>
          </a:p>
          <a:p>
            <a:pPr algn="just"/>
            <a:endParaRPr lang="en-US" sz="800" dirty="0" smtClean="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Incoming </a:t>
            </a:r>
            <a:r>
              <a:rPr lang="en-US" sz="1600" dirty="0">
                <a:latin typeface="Times New Roman" panose="02020603050405020304" pitchFamily="18" charset="0"/>
                <a:cs typeface="Times New Roman" panose="02020603050405020304" pitchFamily="18" charset="0"/>
              </a:rPr>
              <a:t>mail for </a:t>
            </a:r>
            <a:r>
              <a:rPr lang="en-US" sz="1600" dirty="0" smtClean="0">
                <a:latin typeface="Times New Roman" panose="02020603050405020304" pitchFamily="18" charset="0"/>
                <a:cs typeface="Times New Roman" panose="02020603050405020304" pitchFamily="18" charset="0"/>
              </a:rPr>
              <a:t>alum.mit.edu </a:t>
            </a:r>
            <a:r>
              <a:rPr lang="en-US" sz="1600" dirty="0">
                <a:latin typeface="Times New Roman" panose="02020603050405020304" pitchFamily="18" charset="0"/>
                <a:cs typeface="Times New Roman" panose="02020603050405020304" pitchFamily="18" charset="0"/>
              </a:rPr>
              <a:t>addresses was migrated to the EOP platform the evening of 12/4/18 in response to continued attacks.</a:t>
            </a:r>
          </a:p>
          <a:p>
            <a:pPr marL="0" indent="0" algn="just">
              <a:buNone/>
            </a:pPr>
            <a:endParaRPr lang="en-US" sz="800" dirty="0" smtClean="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Leveraged </a:t>
            </a:r>
            <a:r>
              <a:rPr lang="en-US" sz="1600" dirty="0">
                <a:latin typeface="Times New Roman" panose="02020603050405020304" pitchFamily="18" charset="0"/>
                <a:cs typeface="Times New Roman" panose="02020603050405020304" pitchFamily="18" charset="0"/>
              </a:rPr>
              <a:t>work done as part of previous day’s campus migration to keep email filtering platforms in sync between campus and EFL environments as they were previously.</a:t>
            </a:r>
          </a:p>
          <a:p>
            <a:pPr algn="just"/>
            <a:endParaRPr lang="en-US" sz="800" dirty="0" smtClean="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Simpler </a:t>
            </a:r>
            <a:r>
              <a:rPr lang="en-US" sz="1600" dirty="0">
                <a:latin typeface="Times New Roman" panose="02020603050405020304" pitchFamily="18" charset="0"/>
                <a:cs typeface="Times New Roman" panose="02020603050405020304" pitchFamily="18" charset="0"/>
              </a:rPr>
              <a:t>migration path than alternative platforms, e.g. Google / Gmail, with fewer namespace conflicts to resolve</a:t>
            </a:r>
            <a:r>
              <a:rPr lang="en-US" sz="1600" dirty="0" smtClean="0">
                <a:latin typeface="Times New Roman" panose="02020603050405020304" pitchFamily="18" charset="0"/>
                <a:cs typeface="Times New Roman" panose="02020603050405020304" pitchFamily="18" charset="0"/>
              </a:rPr>
              <a:t>.</a:t>
            </a: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9997798"/>
      </p:ext>
    </p:extLst>
  </p:cSld>
  <p:clrMapOvr>
    <a:masterClrMapping/>
  </p:clrMapOvr>
  <p:transition>
    <p:pull dir="r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7" name="Rectangle 2"/>
          <p:cNvSpPr>
            <a:spLocks noGrp="1" noChangeArrowheads="1"/>
          </p:cNvSpPr>
          <p:nvPr>
            <p:ph type="title"/>
          </p:nvPr>
        </p:nvSpPr>
        <p:spPr/>
        <p:txBody>
          <a:bodyPr/>
          <a:lstStyle/>
          <a:p>
            <a:pPr eaLnBrk="1" hangingPunct="1"/>
            <a:r>
              <a:rPr lang="en-US" altLang="en-US" sz="2400" dirty="0"/>
              <a:t>MIT </a:t>
            </a:r>
            <a:r>
              <a:rPr lang="en-US" altLang="en-US" sz="2400" dirty="0" smtClean="0"/>
              <a:t>email</a:t>
            </a:r>
            <a:r>
              <a:rPr lang="en-US" altLang="en-US" sz="2400" dirty="0"/>
              <a:t>: Logical view </a:t>
            </a:r>
            <a:r>
              <a:rPr lang="en-US" altLang="en-US" sz="2400" dirty="0" smtClean="0"/>
              <a:t>Exchange and ExchangeOnline + EOP</a:t>
            </a:r>
          </a:p>
        </p:txBody>
      </p:sp>
      <p:graphicFrame>
        <p:nvGraphicFramePr>
          <p:cNvPr id="1030" name="Object 10"/>
          <p:cNvGraphicFramePr>
            <a:graphicFrameLocks noChangeAspect="1"/>
          </p:cNvGraphicFramePr>
          <p:nvPr>
            <p:extLst>
              <p:ext uri="{D42A27DB-BD31-4B8C-83A1-F6EECF244321}">
                <p14:modId xmlns:p14="http://schemas.microsoft.com/office/powerpoint/2010/main" val="572271352"/>
              </p:ext>
            </p:extLst>
          </p:nvPr>
        </p:nvGraphicFramePr>
        <p:xfrm>
          <a:off x="1529781" y="2602652"/>
          <a:ext cx="271462" cy="430213"/>
        </p:xfrm>
        <a:graphic>
          <a:graphicData uri="http://schemas.openxmlformats.org/presentationml/2006/ole">
            <mc:AlternateContent xmlns:mc="http://schemas.openxmlformats.org/markup-compatibility/2006">
              <mc:Choice xmlns:v="urn:schemas-microsoft-com:vml" Requires="v">
                <p:oleObj spid="_x0000_s15585" name="Visio" r:id="rId3" imgW="579120" imgH="915478" progId="Visio.Drawing.11">
                  <p:embed/>
                </p:oleObj>
              </mc:Choice>
              <mc:Fallback>
                <p:oleObj name="Visio" r:id="rId3" imgW="579120" imgH="915478" progId="Visio.Drawing.11">
                  <p:embed/>
                  <p:pic>
                    <p:nvPicPr>
                      <p:cNvPr id="103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9781" y="2602652"/>
                        <a:ext cx="271462" cy="430213"/>
                      </a:xfrm>
                      <a:prstGeom prst="rect">
                        <a:avLst/>
                      </a:prstGeom>
                      <a:noFill/>
                      <a:ln>
                        <a:noFill/>
                      </a:ln>
                      <a:effectLst/>
                      <a:extLst/>
                    </p:spPr>
                  </p:pic>
                </p:oleObj>
              </mc:Fallback>
            </mc:AlternateContent>
          </a:graphicData>
        </a:graphic>
      </p:graphicFrame>
      <p:graphicFrame>
        <p:nvGraphicFramePr>
          <p:cNvPr id="1031" name="Object 11"/>
          <p:cNvGraphicFramePr>
            <a:graphicFrameLocks noChangeAspect="1"/>
          </p:cNvGraphicFramePr>
          <p:nvPr>
            <p:extLst>
              <p:ext uri="{D42A27DB-BD31-4B8C-83A1-F6EECF244321}">
                <p14:modId xmlns:p14="http://schemas.microsoft.com/office/powerpoint/2010/main" val="1684714760"/>
              </p:ext>
            </p:extLst>
          </p:nvPr>
        </p:nvGraphicFramePr>
        <p:xfrm>
          <a:off x="1629793" y="2728065"/>
          <a:ext cx="288925" cy="457200"/>
        </p:xfrm>
        <a:graphic>
          <a:graphicData uri="http://schemas.openxmlformats.org/presentationml/2006/ole">
            <mc:AlternateContent xmlns:mc="http://schemas.openxmlformats.org/markup-compatibility/2006">
              <mc:Choice xmlns:v="urn:schemas-microsoft-com:vml" Requires="v">
                <p:oleObj spid="_x0000_s15586" name="Visio" r:id="rId5" imgW="579120" imgH="915478" progId="Visio.Drawing.11">
                  <p:embed/>
                </p:oleObj>
              </mc:Choice>
              <mc:Fallback>
                <p:oleObj name="Visio" r:id="rId5" imgW="579120" imgH="915478" progId="Visio.Drawing.11">
                  <p:embed/>
                  <p:pic>
                    <p:nvPicPr>
                      <p:cNvPr id="1031"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29793" y="2728065"/>
                        <a:ext cx="288925" cy="457200"/>
                      </a:xfrm>
                      <a:prstGeom prst="rect">
                        <a:avLst/>
                      </a:prstGeom>
                      <a:noFill/>
                      <a:ln>
                        <a:noFill/>
                      </a:ln>
                      <a:effectLst/>
                      <a:extLst/>
                    </p:spPr>
                  </p:pic>
                </p:oleObj>
              </mc:Fallback>
            </mc:AlternateContent>
          </a:graphicData>
        </a:graphic>
      </p:graphicFrame>
      <p:graphicFrame>
        <p:nvGraphicFramePr>
          <p:cNvPr id="1032" name="Object 12"/>
          <p:cNvGraphicFramePr>
            <a:graphicFrameLocks noChangeAspect="1"/>
          </p:cNvGraphicFramePr>
          <p:nvPr>
            <p:extLst>
              <p:ext uri="{D42A27DB-BD31-4B8C-83A1-F6EECF244321}">
                <p14:modId xmlns:p14="http://schemas.microsoft.com/office/powerpoint/2010/main" val="4012117763"/>
              </p:ext>
            </p:extLst>
          </p:nvPr>
        </p:nvGraphicFramePr>
        <p:xfrm>
          <a:off x="1782193" y="2880465"/>
          <a:ext cx="288925" cy="457200"/>
        </p:xfrm>
        <a:graphic>
          <a:graphicData uri="http://schemas.openxmlformats.org/presentationml/2006/ole">
            <mc:AlternateContent xmlns:mc="http://schemas.openxmlformats.org/markup-compatibility/2006">
              <mc:Choice xmlns:v="urn:schemas-microsoft-com:vml" Requires="v">
                <p:oleObj spid="_x0000_s15587" name="Visio" r:id="rId6" imgW="579120" imgH="915478" progId="Visio.Drawing.11">
                  <p:embed/>
                </p:oleObj>
              </mc:Choice>
              <mc:Fallback>
                <p:oleObj name="Visio" r:id="rId6" imgW="579120" imgH="915478" progId="Visio.Drawing.11">
                  <p:embed/>
                  <p:pic>
                    <p:nvPicPr>
                      <p:cNvPr id="1032" name="Object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2193" y="2880465"/>
                        <a:ext cx="288925" cy="457200"/>
                      </a:xfrm>
                      <a:prstGeom prst="rect">
                        <a:avLst/>
                      </a:prstGeom>
                      <a:noFill/>
                      <a:ln>
                        <a:noFill/>
                      </a:ln>
                      <a:effectLst/>
                      <a:extLst/>
                    </p:spPr>
                  </p:pic>
                </p:oleObj>
              </mc:Fallback>
            </mc:AlternateContent>
          </a:graphicData>
        </a:graphic>
      </p:graphicFrame>
      <p:graphicFrame>
        <p:nvGraphicFramePr>
          <p:cNvPr id="1033" name="Object 13"/>
          <p:cNvGraphicFramePr>
            <a:graphicFrameLocks noChangeAspect="1"/>
          </p:cNvGraphicFramePr>
          <p:nvPr>
            <p:extLst>
              <p:ext uri="{D42A27DB-BD31-4B8C-83A1-F6EECF244321}">
                <p14:modId xmlns:p14="http://schemas.microsoft.com/office/powerpoint/2010/main" val="3081015593"/>
              </p:ext>
            </p:extLst>
          </p:nvPr>
        </p:nvGraphicFramePr>
        <p:xfrm>
          <a:off x="1934593" y="3032865"/>
          <a:ext cx="288925" cy="457200"/>
        </p:xfrm>
        <a:graphic>
          <a:graphicData uri="http://schemas.openxmlformats.org/presentationml/2006/ole">
            <mc:AlternateContent xmlns:mc="http://schemas.openxmlformats.org/markup-compatibility/2006">
              <mc:Choice xmlns:v="urn:schemas-microsoft-com:vml" Requires="v">
                <p:oleObj spid="_x0000_s15588" name="Visio" r:id="rId7" imgW="579120" imgH="915478" progId="Visio.Drawing.11">
                  <p:embed/>
                </p:oleObj>
              </mc:Choice>
              <mc:Fallback>
                <p:oleObj name="Visio" r:id="rId7" imgW="579120" imgH="915478" progId="Visio.Drawing.11">
                  <p:embed/>
                  <p:pic>
                    <p:nvPicPr>
                      <p:cNvPr id="1033" name="Object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34593" y="3032865"/>
                        <a:ext cx="288925" cy="457200"/>
                      </a:xfrm>
                      <a:prstGeom prst="rect">
                        <a:avLst/>
                      </a:prstGeom>
                      <a:noFill/>
                      <a:ln>
                        <a:noFill/>
                      </a:ln>
                      <a:effectLst/>
                      <a:extLst/>
                    </p:spPr>
                  </p:pic>
                </p:oleObj>
              </mc:Fallback>
            </mc:AlternateContent>
          </a:graphicData>
        </a:graphic>
      </p:graphicFrame>
      <p:sp>
        <p:nvSpPr>
          <p:cNvPr id="1091" name="Text Box 19"/>
          <p:cNvSpPr txBox="1">
            <a:spLocks noChangeArrowheads="1"/>
          </p:cNvSpPr>
          <p:nvPr/>
        </p:nvSpPr>
        <p:spPr bwMode="auto">
          <a:xfrm>
            <a:off x="1292177" y="3402946"/>
            <a:ext cx="13208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DMZ inbound mailers</a:t>
            </a:r>
          </a:p>
        </p:txBody>
      </p:sp>
      <p:graphicFrame>
        <p:nvGraphicFramePr>
          <p:cNvPr id="1047" name="Object 33"/>
          <p:cNvGraphicFramePr>
            <a:graphicFrameLocks noChangeAspect="1"/>
          </p:cNvGraphicFramePr>
          <p:nvPr>
            <p:extLst>
              <p:ext uri="{D42A27DB-BD31-4B8C-83A1-F6EECF244321}">
                <p14:modId xmlns:p14="http://schemas.microsoft.com/office/powerpoint/2010/main" val="3170416835"/>
              </p:ext>
            </p:extLst>
          </p:nvPr>
        </p:nvGraphicFramePr>
        <p:xfrm>
          <a:off x="5407455" y="3413151"/>
          <a:ext cx="533400" cy="461962"/>
        </p:xfrm>
        <a:graphic>
          <a:graphicData uri="http://schemas.openxmlformats.org/presentationml/2006/ole">
            <mc:AlternateContent xmlns:mc="http://schemas.openxmlformats.org/markup-compatibility/2006">
              <mc:Choice xmlns:v="urn:schemas-microsoft-com:vml" Requires="v">
                <p:oleObj spid="_x0000_s15589" name="Visio" r:id="rId8" imgW="767737" imgH="666391" progId="Visio.Drawing.11">
                  <p:embed/>
                </p:oleObj>
              </mc:Choice>
              <mc:Fallback>
                <p:oleObj name="Visio" r:id="rId8" imgW="767737" imgH="666391" progId="Visio.Drawing.11">
                  <p:embed/>
                  <p:pic>
                    <p:nvPicPr>
                      <p:cNvPr id="1047" name="Object 3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07455" y="3413151"/>
                        <a:ext cx="533400"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49" name="Object 38"/>
          <p:cNvGraphicFramePr>
            <a:graphicFrameLocks noChangeAspect="1"/>
          </p:cNvGraphicFramePr>
          <p:nvPr/>
        </p:nvGraphicFramePr>
        <p:xfrm>
          <a:off x="5919788" y="3279775"/>
          <a:ext cx="271462" cy="430213"/>
        </p:xfrm>
        <a:graphic>
          <a:graphicData uri="http://schemas.openxmlformats.org/presentationml/2006/ole">
            <mc:AlternateContent xmlns:mc="http://schemas.openxmlformats.org/markup-compatibility/2006">
              <mc:Choice xmlns:v="urn:schemas-microsoft-com:vml" Requires="v">
                <p:oleObj spid="_x0000_s15590" name="Visio" r:id="rId10" imgW="579120" imgH="915478" progId="Visio.Drawing.11">
                  <p:embed/>
                </p:oleObj>
              </mc:Choice>
              <mc:Fallback>
                <p:oleObj name="Visio" r:id="rId10" imgW="579120" imgH="915478" progId="Visio.Drawing.11">
                  <p:embed/>
                  <p:pic>
                    <p:nvPicPr>
                      <p:cNvPr id="1049" name="Objec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19788" y="3279775"/>
                        <a:ext cx="271462"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0" name="Object 39"/>
          <p:cNvGraphicFramePr>
            <a:graphicFrameLocks noChangeAspect="1"/>
          </p:cNvGraphicFramePr>
          <p:nvPr/>
        </p:nvGraphicFramePr>
        <p:xfrm>
          <a:off x="6019800" y="3405188"/>
          <a:ext cx="288925" cy="457200"/>
        </p:xfrm>
        <a:graphic>
          <a:graphicData uri="http://schemas.openxmlformats.org/presentationml/2006/ole">
            <mc:AlternateContent xmlns:mc="http://schemas.openxmlformats.org/markup-compatibility/2006">
              <mc:Choice xmlns:v="urn:schemas-microsoft-com:vml" Requires="v">
                <p:oleObj spid="_x0000_s15591" name="Visio" r:id="rId11" imgW="579120" imgH="915478" progId="Visio.Drawing.11">
                  <p:embed/>
                </p:oleObj>
              </mc:Choice>
              <mc:Fallback>
                <p:oleObj name="Visio" r:id="rId11" imgW="579120" imgH="915478" progId="Visio.Drawing.11">
                  <p:embed/>
                  <p:pic>
                    <p:nvPicPr>
                      <p:cNvPr id="1050" name="Object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34051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1" name="Object 40"/>
          <p:cNvGraphicFramePr>
            <a:graphicFrameLocks noChangeAspect="1"/>
          </p:cNvGraphicFramePr>
          <p:nvPr/>
        </p:nvGraphicFramePr>
        <p:xfrm>
          <a:off x="6172200" y="3557588"/>
          <a:ext cx="288925" cy="457200"/>
        </p:xfrm>
        <a:graphic>
          <a:graphicData uri="http://schemas.openxmlformats.org/presentationml/2006/ole">
            <mc:AlternateContent xmlns:mc="http://schemas.openxmlformats.org/markup-compatibility/2006">
              <mc:Choice xmlns:v="urn:schemas-microsoft-com:vml" Requires="v">
                <p:oleObj spid="_x0000_s15592" name="Visio" r:id="rId12" imgW="579120" imgH="915478" progId="Visio.Drawing.11">
                  <p:embed/>
                </p:oleObj>
              </mc:Choice>
              <mc:Fallback>
                <p:oleObj name="Visio" r:id="rId12" imgW="579120" imgH="915478" progId="Visio.Drawing.11">
                  <p:embed/>
                  <p:pic>
                    <p:nvPicPr>
                      <p:cNvPr id="1051"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0" y="35575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52" name="Object 41"/>
          <p:cNvGraphicFramePr>
            <a:graphicFrameLocks noChangeAspect="1"/>
          </p:cNvGraphicFramePr>
          <p:nvPr/>
        </p:nvGraphicFramePr>
        <p:xfrm>
          <a:off x="6324600" y="3709988"/>
          <a:ext cx="288925" cy="457200"/>
        </p:xfrm>
        <a:graphic>
          <a:graphicData uri="http://schemas.openxmlformats.org/presentationml/2006/ole">
            <mc:AlternateContent xmlns:mc="http://schemas.openxmlformats.org/markup-compatibility/2006">
              <mc:Choice xmlns:v="urn:schemas-microsoft-com:vml" Requires="v">
                <p:oleObj spid="_x0000_s15593" name="Visio" r:id="rId13" imgW="579120" imgH="915478" progId="Visio.Drawing.11">
                  <p:embed/>
                </p:oleObj>
              </mc:Choice>
              <mc:Fallback>
                <p:oleObj name="Visio" r:id="rId13" imgW="579120" imgH="915478" progId="Visio.Drawing.11">
                  <p:embed/>
                  <p:pic>
                    <p:nvPicPr>
                      <p:cNvPr id="1052"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4600" y="37099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99" name="Text Box 46"/>
          <p:cNvSpPr txBox="1">
            <a:spLocks noChangeArrowheads="1"/>
          </p:cNvSpPr>
          <p:nvPr/>
        </p:nvSpPr>
        <p:spPr bwMode="auto">
          <a:xfrm>
            <a:off x="5918200" y="4068947"/>
            <a:ext cx="10699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Outgoing mailers</a:t>
            </a:r>
          </a:p>
          <a:p>
            <a:pPr eaLnBrk="1" hangingPunct="1"/>
            <a:r>
              <a:rPr lang="en-US" altLang="en-US" sz="1000" dirty="0">
                <a:latin typeface="Times New Roman" panose="02020603050405020304" pitchFamily="18" charset="0"/>
              </a:rPr>
              <a:t>Load balanced</a:t>
            </a:r>
          </a:p>
        </p:txBody>
      </p:sp>
      <p:sp>
        <p:nvSpPr>
          <p:cNvPr id="1105" name="Line 55"/>
          <p:cNvSpPr>
            <a:spLocks noChangeShapeType="1"/>
          </p:cNvSpPr>
          <p:nvPr/>
        </p:nvSpPr>
        <p:spPr bwMode="auto">
          <a:xfrm flipV="1">
            <a:off x="6553199" y="2300031"/>
            <a:ext cx="1191847" cy="1424092"/>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08" name="Line 58"/>
          <p:cNvSpPr>
            <a:spLocks noChangeShapeType="1"/>
          </p:cNvSpPr>
          <p:nvPr/>
        </p:nvSpPr>
        <p:spPr bwMode="auto">
          <a:xfrm flipH="1" flipV="1">
            <a:off x="5808568" y="3879056"/>
            <a:ext cx="1090763" cy="686645"/>
          </a:xfrm>
          <a:prstGeom prst="line">
            <a:avLst/>
          </a:prstGeom>
          <a:noFill/>
          <a:ln w="12700">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064" name="Object 76"/>
          <p:cNvGraphicFramePr>
            <a:graphicFrameLocks noChangeAspect="1"/>
          </p:cNvGraphicFramePr>
          <p:nvPr/>
        </p:nvGraphicFramePr>
        <p:xfrm>
          <a:off x="509588" y="5360988"/>
          <a:ext cx="271462" cy="430212"/>
        </p:xfrm>
        <a:graphic>
          <a:graphicData uri="http://schemas.openxmlformats.org/presentationml/2006/ole">
            <mc:AlternateContent xmlns:mc="http://schemas.openxmlformats.org/markup-compatibility/2006">
              <mc:Choice xmlns:v="urn:schemas-microsoft-com:vml" Requires="v">
                <p:oleObj spid="_x0000_s15594" name="Visio" r:id="rId14" imgW="579120" imgH="915478" progId="Visio.Drawing.11">
                  <p:embed/>
                </p:oleObj>
              </mc:Choice>
              <mc:Fallback>
                <p:oleObj name="Visio" r:id="rId14" imgW="579120" imgH="915478" progId="Visio.Drawing.11">
                  <p:embed/>
                  <p:pic>
                    <p:nvPicPr>
                      <p:cNvPr id="1064" name="Object 7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588" y="5360988"/>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5" name="Object 77"/>
          <p:cNvGraphicFramePr>
            <a:graphicFrameLocks noChangeAspect="1"/>
          </p:cNvGraphicFramePr>
          <p:nvPr/>
        </p:nvGraphicFramePr>
        <p:xfrm>
          <a:off x="609600" y="5486400"/>
          <a:ext cx="288925" cy="457200"/>
        </p:xfrm>
        <a:graphic>
          <a:graphicData uri="http://schemas.openxmlformats.org/presentationml/2006/ole">
            <mc:AlternateContent xmlns:mc="http://schemas.openxmlformats.org/markup-compatibility/2006">
              <mc:Choice xmlns:v="urn:schemas-microsoft-com:vml" Requires="v">
                <p:oleObj spid="_x0000_s15595" name="Visio" r:id="rId15" imgW="579120" imgH="915478" progId="Visio.Drawing.11">
                  <p:embed/>
                </p:oleObj>
              </mc:Choice>
              <mc:Fallback>
                <p:oleObj name="Visio" r:id="rId15" imgW="579120" imgH="915478" progId="Visio.Drawing.11">
                  <p:embed/>
                  <p:pic>
                    <p:nvPicPr>
                      <p:cNvPr id="1065" name="Object 7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54864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6" name="Object 78"/>
          <p:cNvGraphicFramePr>
            <a:graphicFrameLocks noChangeAspect="1"/>
          </p:cNvGraphicFramePr>
          <p:nvPr/>
        </p:nvGraphicFramePr>
        <p:xfrm>
          <a:off x="762000" y="5638800"/>
          <a:ext cx="288925" cy="457200"/>
        </p:xfrm>
        <a:graphic>
          <a:graphicData uri="http://schemas.openxmlformats.org/presentationml/2006/ole">
            <mc:AlternateContent xmlns:mc="http://schemas.openxmlformats.org/markup-compatibility/2006">
              <mc:Choice xmlns:v="urn:schemas-microsoft-com:vml" Requires="v">
                <p:oleObj spid="_x0000_s15596" name="Visio" r:id="rId16" imgW="579120" imgH="915478" progId="Visio.Drawing.11">
                  <p:embed/>
                </p:oleObj>
              </mc:Choice>
              <mc:Fallback>
                <p:oleObj name="Visio" r:id="rId16" imgW="579120" imgH="915478" progId="Visio.Drawing.11">
                  <p:embed/>
                  <p:pic>
                    <p:nvPicPr>
                      <p:cNvPr id="1066" name="Object 7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56388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7" name="Object 79"/>
          <p:cNvGraphicFramePr>
            <a:graphicFrameLocks noChangeAspect="1"/>
          </p:cNvGraphicFramePr>
          <p:nvPr/>
        </p:nvGraphicFramePr>
        <p:xfrm>
          <a:off x="914400" y="5791200"/>
          <a:ext cx="288925" cy="457200"/>
        </p:xfrm>
        <a:graphic>
          <a:graphicData uri="http://schemas.openxmlformats.org/presentationml/2006/ole">
            <mc:AlternateContent xmlns:mc="http://schemas.openxmlformats.org/markup-compatibility/2006">
              <mc:Choice xmlns:v="urn:schemas-microsoft-com:vml" Requires="v">
                <p:oleObj spid="_x0000_s15597" name="Visio" r:id="rId17" imgW="579120" imgH="915478" progId="Visio.Drawing.11">
                  <p:embed/>
                </p:oleObj>
              </mc:Choice>
              <mc:Fallback>
                <p:oleObj name="Visio" r:id="rId17" imgW="579120" imgH="915478" progId="Visio.Drawing.11">
                  <p:embed/>
                  <p:pic>
                    <p:nvPicPr>
                      <p:cNvPr id="1067" name="Object 7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5791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68" name="Object 80"/>
          <p:cNvGraphicFramePr>
            <a:graphicFrameLocks noChangeAspect="1"/>
          </p:cNvGraphicFramePr>
          <p:nvPr/>
        </p:nvGraphicFramePr>
        <p:xfrm>
          <a:off x="990600" y="6019800"/>
          <a:ext cx="423863" cy="457200"/>
        </p:xfrm>
        <a:graphic>
          <a:graphicData uri="http://schemas.openxmlformats.org/presentationml/2006/ole">
            <mc:AlternateContent xmlns:mc="http://schemas.openxmlformats.org/markup-compatibility/2006">
              <mc:Choice xmlns:v="urn:schemas-microsoft-com:vml" Requires="v">
                <p:oleObj spid="_x0000_s15598" name="Visio" r:id="rId18" imgW="1768557" imgH="1907875" progId="Visio.Drawing.11">
                  <p:embed/>
                </p:oleObj>
              </mc:Choice>
              <mc:Fallback>
                <p:oleObj name="Visio" r:id="rId18" imgW="1768557" imgH="1907875" progId="Visio.Drawing.11">
                  <p:embed/>
                  <p:pic>
                    <p:nvPicPr>
                      <p:cNvPr id="1068" name="Object 80"/>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990600" y="6019800"/>
                        <a:ext cx="4238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13" name="Text Box 81"/>
          <p:cNvSpPr txBox="1">
            <a:spLocks noChangeArrowheads="1"/>
          </p:cNvSpPr>
          <p:nvPr/>
        </p:nvSpPr>
        <p:spPr bwMode="auto">
          <a:xfrm>
            <a:off x="1371600" y="6172200"/>
            <a:ext cx="8382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a:latin typeface="Times New Roman" panose="02020603050405020304" pitchFamily="18" charset="0"/>
              </a:rPr>
              <a:t>SAN storage</a:t>
            </a:r>
          </a:p>
        </p:txBody>
      </p:sp>
      <p:sp>
        <p:nvSpPr>
          <p:cNvPr id="1115" name="Text Box 83"/>
          <p:cNvSpPr txBox="1">
            <a:spLocks noChangeArrowheads="1"/>
          </p:cNvSpPr>
          <p:nvPr/>
        </p:nvSpPr>
        <p:spPr bwMode="auto">
          <a:xfrm>
            <a:off x="304800" y="6400800"/>
            <a:ext cx="152876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a:latin typeface="Times New Roman" panose="02020603050405020304" pitchFamily="18" charset="0"/>
              </a:rPr>
              <a:t>Exchange mailbox servers</a:t>
            </a:r>
          </a:p>
        </p:txBody>
      </p:sp>
      <p:graphicFrame>
        <p:nvGraphicFramePr>
          <p:cNvPr id="1069" name="Object 84"/>
          <p:cNvGraphicFramePr>
            <a:graphicFrameLocks noChangeAspect="1"/>
          </p:cNvGraphicFramePr>
          <p:nvPr>
            <p:extLst>
              <p:ext uri="{D42A27DB-BD31-4B8C-83A1-F6EECF244321}">
                <p14:modId xmlns:p14="http://schemas.microsoft.com/office/powerpoint/2010/main" val="3658921020"/>
              </p:ext>
            </p:extLst>
          </p:nvPr>
        </p:nvGraphicFramePr>
        <p:xfrm>
          <a:off x="1874410" y="4109151"/>
          <a:ext cx="271462" cy="430212"/>
        </p:xfrm>
        <a:graphic>
          <a:graphicData uri="http://schemas.openxmlformats.org/presentationml/2006/ole">
            <mc:AlternateContent xmlns:mc="http://schemas.openxmlformats.org/markup-compatibility/2006">
              <mc:Choice xmlns:v="urn:schemas-microsoft-com:vml" Requires="v">
                <p:oleObj spid="_x0000_s15599" name="Visio" r:id="rId20" imgW="579120" imgH="915478" progId="Visio.Drawing.11">
                  <p:embed/>
                </p:oleObj>
              </mc:Choice>
              <mc:Fallback>
                <p:oleObj name="Visio" r:id="rId20" imgW="579120" imgH="915478" progId="Visio.Drawing.11">
                  <p:embed/>
                  <p:pic>
                    <p:nvPicPr>
                      <p:cNvPr id="1069" name="Object 8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74410" y="4109151"/>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0" name="Object 85"/>
          <p:cNvGraphicFramePr>
            <a:graphicFrameLocks noChangeAspect="1"/>
          </p:cNvGraphicFramePr>
          <p:nvPr>
            <p:extLst>
              <p:ext uri="{D42A27DB-BD31-4B8C-83A1-F6EECF244321}">
                <p14:modId xmlns:p14="http://schemas.microsoft.com/office/powerpoint/2010/main" val="913878240"/>
              </p:ext>
            </p:extLst>
          </p:nvPr>
        </p:nvGraphicFramePr>
        <p:xfrm>
          <a:off x="1974422" y="4234563"/>
          <a:ext cx="288925" cy="457200"/>
        </p:xfrm>
        <a:graphic>
          <a:graphicData uri="http://schemas.openxmlformats.org/presentationml/2006/ole">
            <mc:AlternateContent xmlns:mc="http://schemas.openxmlformats.org/markup-compatibility/2006">
              <mc:Choice xmlns:v="urn:schemas-microsoft-com:vml" Requires="v">
                <p:oleObj spid="_x0000_s15600" name="Visio" r:id="rId21" imgW="579120" imgH="915478" progId="Visio.Drawing.11">
                  <p:embed/>
                </p:oleObj>
              </mc:Choice>
              <mc:Fallback>
                <p:oleObj name="Visio" r:id="rId21" imgW="579120" imgH="915478" progId="Visio.Drawing.11">
                  <p:embed/>
                  <p:pic>
                    <p:nvPicPr>
                      <p:cNvPr id="1070" name="Object 8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4422" y="4234563"/>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1" name="Object 86"/>
          <p:cNvGraphicFramePr>
            <a:graphicFrameLocks noChangeAspect="1"/>
          </p:cNvGraphicFramePr>
          <p:nvPr>
            <p:extLst>
              <p:ext uri="{D42A27DB-BD31-4B8C-83A1-F6EECF244321}">
                <p14:modId xmlns:p14="http://schemas.microsoft.com/office/powerpoint/2010/main" val="4060826143"/>
              </p:ext>
            </p:extLst>
          </p:nvPr>
        </p:nvGraphicFramePr>
        <p:xfrm>
          <a:off x="2126822" y="4386963"/>
          <a:ext cx="288925" cy="457200"/>
        </p:xfrm>
        <a:graphic>
          <a:graphicData uri="http://schemas.openxmlformats.org/presentationml/2006/ole">
            <mc:AlternateContent xmlns:mc="http://schemas.openxmlformats.org/markup-compatibility/2006">
              <mc:Choice xmlns:v="urn:schemas-microsoft-com:vml" Requires="v">
                <p:oleObj spid="_x0000_s15601" name="Visio" r:id="rId22" imgW="579120" imgH="915478" progId="Visio.Drawing.11">
                  <p:embed/>
                </p:oleObj>
              </mc:Choice>
              <mc:Fallback>
                <p:oleObj name="Visio" r:id="rId22" imgW="579120" imgH="915478" progId="Visio.Drawing.11">
                  <p:embed/>
                  <p:pic>
                    <p:nvPicPr>
                      <p:cNvPr id="1071" name="Object 8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6822" y="4386963"/>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2" name="Object 87"/>
          <p:cNvGraphicFramePr>
            <a:graphicFrameLocks noChangeAspect="1"/>
          </p:cNvGraphicFramePr>
          <p:nvPr>
            <p:extLst>
              <p:ext uri="{D42A27DB-BD31-4B8C-83A1-F6EECF244321}">
                <p14:modId xmlns:p14="http://schemas.microsoft.com/office/powerpoint/2010/main" val="3896766559"/>
              </p:ext>
            </p:extLst>
          </p:nvPr>
        </p:nvGraphicFramePr>
        <p:xfrm>
          <a:off x="2279222" y="4539363"/>
          <a:ext cx="288925" cy="457200"/>
        </p:xfrm>
        <a:graphic>
          <a:graphicData uri="http://schemas.openxmlformats.org/presentationml/2006/ole">
            <mc:AlternateContent xmlns:mc="http://schemas.openxmlformats.org/markup-compatibility/2006">
              <mc:Choice xmlns:v="urn:schemas-microsoft-com:vml" Requires="v">
                <p:oleObj spid="_x0000_s15602" name="Visio" r:id="rId23" imgW="579120" imgH="915478" progId="Visio.Drawing.11">
                  <p:embed/>
                </p:oleObj>
              </mc:Choice>
              <mc:Fallback>
                <p:oleObj name="Visio" r:id="rId23" imgW="579120" imgH="915478" progId="Visio.Drawing.11">
                  <p:embed/>
                  <p:pic>
                    <p:nvPicPr>
                      <p:cNvPr id="1072" name="Object 8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79222" y="4539363"/>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16" name="Text Box 88"/>
          <p:cNvSpPr txBox="1">
            <a:spLocks noChangeArrowheads="1"/>
          </p:cNvSpPr>
          <p:nvPr/>
        </p:nvSpPr>
        <p:spPr bwMode="auto">
          <a:xfrm>
            <a:off x="1745822" y="4996563"/>
            <a:ext cx="96693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Exchange </a:t>
            </a:r>
            <a:r>
              <a:rPr lang="en-US" altLang="en-US" sz="1000" dirty="0" smtClean="0">
                <a:latin typeface="Times New Roman" panose="02020603050405020304" pitchFamily="18" charset="0"/>
              </a:rPr>
              <a:t>hubs</a:t>
            </a:r>
            <a:endParaRPr lang="en-US" altLang="en-US" sz="1000" dirty="0">
              <a:latin typeface="Times New Roman" panose="02020603050405020304" pitchFamily="18" charset="0"/>
            </a:endParaRPr>
          </a:p>
        </p:txBody>
      </p:sp>
      <p:graphicFrame>
        <p:nvGraphicFramePr>
          <p:cNvPr id="1073" name="Object 89"/>
          <p:cNvGraphicFramePr>
            <a:graphicFrameLocks noChangeAspect="1"/>
          </p:cNvGraphicFramePr>
          <p:nvPr/>
        </p:nvGraphicFramePr>
        <p:xfrm>
          <a:off x="3515605" y="3939408"/>
          <a:ext cx="271462" cy="430212"/>
        </p:xfrm>
        <a:graphic>
          <a:graphicData uri="http://schemas.openxmlformats.org/presentationml/2006/ole">
            <mc:AlternateContent xmlns:mc="http://schemas.openxmlformats.org/markup-compatibility/2006">
              <mc:Choice xmlns:v="urn:schemas-microsoft-com:vml" Requires="v">
                <p:oleObj spid="_x0000_s15603" name="Visio" r:id="rId24" imgW="579120" imgH="915478" progId="Visio.Drawing.11">
                  <p:embed/>
                </p:oleObj>
              </mc:Choice>
              <mc:Fallback>
                <p:oleObj name="Visio" r:id="rId24" imgW="579120" imgH="915478" progId="Visio.Drawing.11">
                  <p:embed/>
                  <p:pic>
                    <p:nvPicPr>
                      <p:cNvPr id="1073" name="Object 8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5605" y="3939408"/>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4" name="Object 90"/>
          <p:cNvGraphicFramePr>
            <a:graphicFrameLocks noChangeAspect="1"/>
          </p:cNvGraphicFramePr>
          <p:nvPr/>
        </p:nvGraphicFramePr>
        <p:xfrm>
          <a:off x="3615617" y="4064820"/>
          <a:ext cx="288925" cy="457200"/>
        </p:xfrm>
        <a:graphic>
          <a:graphicData uri="http://schemas.openxmlformats.org/presentationml/2006/ole">
            <mc:AlternateContent xmlns:mc="http://schemas.openxmlformats.org/markup-compatibility/2006">
              <mc:Choice xmlns:v="urn:schemas-microsoft-com:vml" Requires="v">
                <p:oleObj spid="_x0000_s15604" name="Visio" r:id="rId25" imgW="579120" imgH="915478" progId="Visio.Drawing.11">
                  <p:embed/>
                </p:oleObj>
              </mc:Choice>
              <mc:Fallback>
                <p:oleObj name="Visio" r:id="rId25" imgW="579120" imgH="915478" progId="Visio.Drawing.11">
                  <p:embed/>
                  <p:pic>
                    <p:nvPicPr>
                      <p:cNvPr id="1074" name="Object 9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5617" y="406482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5" name="Object 91"/>
          <p:cNvGraphicFramePr>
            <a:graphicFrameLocks noChangeAspect="1"/>
          </p:cNvGraphicFramePr>
          <p:nvPr/>
        </p:nvGraphicFramePr>
        <p:xfrm>
          <a:off x="3768017" y="4217220"/>
          <a:ext cx="288925" cy="457200"/>
        </p:xfrm>
        <a:graphic>
          <a:graphicData uri="http://schemas.openxmlformats.org/presentationml/2006/ole">
            <mc:AlternateContent xmlns:mc="http://schemas.openxmlformats.org/markup-compatibility/2006">
              <mc:Choice xmlns:v="urn:schemas-microsoft-com:vml" Requires="v">
                <p:oleObj spid="_x0000_s15605" name="Visio" r:id="rId26" imgW="579120" imgH="915478" progId="Visio.Drawing.11">
                  <p:embed/>
                </p:oleObj>
              </mc:Choice>
              <mc:Fallback>
                <p:oleObj name="Visio" r:id="rId26" imgW="579120" imgH="915478" progId="Visio.Drawing.11">
                  <p:embed/>
                  <p:pic>
                    <p:nvPicPr>
                      <p:cNvPr id="1075" name="Object 9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8017" y="421722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6" name="Object 92"/>
          <p:cNvGraphicFramePr>
            <a:graphicFrameLocks noChangeAspect="1"/>
          </p:cNvGraphicFramePr>
          <p:nvPr/>
        </p:nvGraphicFramePr>
        <p:xfrm>
          <a:off x="3920417" y="4369620"/>
          <a:ext cx="288925" cy="457200"/>
        </p:xfrm>
        <a:graphic>
          <a:graphicData uri="http://schemas.openxmlformats.org/presentationml/2006/ole">
            <mc:AlternateContent xmlns:mc="http://schemas.openxmlformats.org/markup-compatibility/2006">
              <mc:Choice xmlns:v="urn:schemas-microsoft-com:vml" Requires="v">
                <p:oleObj spid="_x0000_s15606" name="Visio" r:id="rId27" imgW="579120" imgH="915478" progId="Visio.Drawing.11">
                  <p:embed/>
                </p:oleObj>
              </mc:Choice>
              <mc:Fallback>
                <p:oleObj name="Visio" r:id="rId27" imgW="579120" imgH="915478" progId="Visio.Drawing.11">
                  <p:embed/>
                  <p:pic>
                    <p:nvPicPr>
                      <p:cNvPr id="1076" name="Object 9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0417" y="436962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17" name="Text Box 93"/>
          <p:cNvSpPr txBox="1">
            <a:spLocks noChangeArrowheads="1"/>
          </p:cNvSpPr>
          <p:nvPr/>
        </p:nvSpPr>
        <p:spPr bwMode="auto">
          <a:xfrm>
            <a:off x="3387017" y="4750620"/>
            <a:ext cx="14922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a:latin typeface="Times New Roman" panose="02020603050405020304" pitchFamily="18" charset="0"/>
              </a:rPr>
              <a:t>Exchange outbound Edge</a:t>
            </a:r>
          </a:p>
          <a:p>
            <a:pPr eaLnBrk="1" hangingPunct="1"/>
            <a:r>
              <a:rPr lang="en-US" altLang="en-US" sz="1000">
                <a:latin typeface="Times New Roman" panose="02020603050405020304" pitchFamily="18" charset="0"/>
              </a:rPr>
              <a:t>Transport servers</a:t>
            </a:r>
          </a:p>
        </p:txBody>
      </p:sp>
      <p:sp>
        <p:nvSpPr>
          <p:cNvPr id="1118" name="Line 94"/>
          <p:cNvSpPr>
            <a:spLocks noChangeShapeType="1"/>
          </p:cNvSpPr>
          <p:nvPr/>
        </p:nvSpPr>
        <p:spPr bwMode="auto">
          <a:xfrm flipH="1">
            <a:off x="998535" y="4750620"/>
            <a:ext cx="1064301" cy="896568"/>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19" name="Line 95"/>
          <p:cNvSpPr>
            <a:spLocks noChangeShapeType="1"/>
          </p:cNvSpPr>
          <p:nvPr/>
        </p:nvSpPr>
        <p:spPr bwMode="auto">
          <a:xfrm flipV="1">
            <a:off x="2429689" y="4369619"/>
            <a:ext cx="1121944" cy="69418"/>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20" name="Line 96"/>
          <p:cNvSpPr>
            <a:spLocks noChangeShapeType="1"/>
          </p:cNvSpPr>
          <p:nvPr/>
        </p:nvSpPr>
        <p:spPr bwMode="auto">
          <a:xfrm>
            <a:off x="4101224" y="4342633"/>
            <a:ext cx="942722" cy="216666"/>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077" name="Object 97"/>
          <p:cNvGraphicFramePr>
            <a:graphicFrameLocks noChangeAspect="1"/>
          </p:cNvGraphicFramePr>
          <p:nvPr/>
        </p:nvGraphicFramePr>
        <p:xfrm>
          <a:off x="5919787" y="5588538"/>
          <a:ext cx="533400" cy="461963"/>
        </p:xfrm>
        <a:graphic>
          <a:graphicData uri="http://schemas.openxmlformats.org/presentationml/2006/ole">
            <mc:AlternateContent xmlns:mc="http://schemas.openxmlformats.org/markup-compatibility/2006">
              <mc:Choice xmlns:v="urn:schemas-microsoft-com:vml" Requires="v">
                <p:oleObj spid="_x0000_s15607" name="Visio" r:id="rId28" imgW="767737" imgH="666391" progId="Visio.Drawing.11">
                  <p:embed/>
                </p:oleObj>
              </mc:Choice>
              <mc:Fallback>
                <p:oleObj name="Visio" r:id="rId28" imgW="767737" imgH="666391" progId="Visio.Drawing.11">
                  <p:embed/>
                  <p:pic>
                    <p:nvPicPr>
                      <p:cNvPr id="1077" name="Object 9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19787" y="5588538"/>
                        <a:ext cx="5334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8" name="Object 98"/>
          <p:cNvGraphicFramePr>
            <a:graphicFrameLocks noChangeAspect="1"/>
          </p:cNvGraphicFramePr>
          <p:nvPr/>
        </p:nvGraphicFramePr>
        <p:xfrm>
          <a:off x="5334000" y="5410200"/>
          <a:ext cx="288925" cy="457200"/>
        </p:xfrm>
        <a:graphic>
          <a:graphicData uri="http://schemas.openxmlformats.org/presentationml/2006/ole">
            <mc:AlternateContent xmlns:mc="http://schemas.openxmlformats.org/markup-compatibility/2006">
              <mc:Choice xmlns:v="urn:schemas-microsoft-com:vml" Requires="v">
                <p:oleObj spid="_x0000_s15608" name="Visio" r:id="rId29" imgW="579120" imgH="915478" progId="Visio.Drawing.11">
                  <p:embed/>
                </p:oleObj>
              </mc:Choice>
              <mc:Fallback>
                <p:oleObj name="Visio" r:id="rId29" imgW="579120" imgH="915478" progId="Visio.Drawing.11">
                  <p:embed/>
                  <p:pic>
                    <p:nvPicPr>
                      <p:cNvPr id="1078" name="Object 9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5410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79" name="Object 99"/>
          <p:cNvGraphicFramePr>
            <a:graphicFrameLocks noChangeAspect="1"/>
          </p:cNvGraphicFramePr>
          <p:nvPr/>
        </p:nvGraphicFramePr>
        <p:xfrm>
          <a:off x="5486400" y="5562600"/>
          <a:ext cx="288925" cy="457200"/>
        </p:xfrm>
        <a:graphic>
          <a:graphicData uri="http://schemas.openxmlformats.org/presentationml/2006/ole">
            <mc:AlternateContent xmlns:mc="http://schemas.openxmlformats.org/markup-compatibility/2006">
              <mc:Choice xmlns:v="urn:schemas-microsoft-com:vml" Requires="v">
                <p:oleObj spid="_x0000_s15609" name="Visio" r:id="rId30" imgW="579120" imgH="915478" progId="Visio.Drawing.11">
                  <p:embed/>
                </p:oleObj>
              </mc:Choice>
              <mc:Fallback>
                <p:oleObj name="Visio" r:id="rId30" imgW="579120" imgH="915478" progId="Visio.Drawing.11">
                  <p:embed/>
                  <p:pic>
                    <p:nvPicPr>
                      <p:cNvPr id="1079" name="Object 9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55626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80" name="Object 100"/>
          <p:cNvGraphicFramePr>
            <a:graphicFrameLocks noChangeAspect="1"/>
          </p:cNvGraphicFramePr>
          <p:nvPr/>
        </p:nvGraphicFramePr>
        <p:xfrm>
          <a:off x="5638800" y="5715000"/>
          <a:ext cx="288925" cy="457200"/>
        </p:xfrm>
        <a:graphic>
          <a:graphicData uri="http://schemas.openxmlformats.org/presentationml/2006/ole">
            <mc:AlternateContent xmlns:mc="http://schemas.openxmlformats.org/markup-compatibility/2006">
              <mc:Choice xmlns:v="urn:schemas-microsoft-com:vml" Requires="v">
                <p:oleObj spid="_x0000_s15610" name="Visio" r:id="rId31" imgW="579120" imgH="915478" progId="Visio.Drawing.11">
                  <p:embed/>
                </p:oleObj>
              </mc:Choice>
              <mc:Fallback>
                <p:oleObj name="Visio" r:id="rId31" imgW="579120" imgH="915478" progId="Visio.Drawing.11">
                  <p:embed/>
                  <p:pic>
                    <p:nvPicPr>
                      <p:cNvPr id="1080" name="Object 1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57150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81" name="Object 101"/>
          <p:cNvGraphicFramePr>
            <a:graphicFrameLocks noChangeAspect="1"/>
          </p:cNvGraphicFramePr>
          <p:nvPr/>
        </p:nvGraphicFramePr>
        <p:xfrm>
          <a:off x="5791200" y="5867400"/>
          <a:ext cx="271463" cy="430213"/>
        </p:xfrm>
        <a:graphic>
          <a:graphicData uri="http://schemas.openxmlformats.org/presentationml/2006/ole">
            <mc:AlternateContent xmlns:mc="http://schemas.openxmlformats.org/markup-compatibility/2006">
              <mc:Choice xmlns:v="urn:schemas-microsoft-com:vml" Requires="v">
                <p:oleObj spid="_x0000_s15611" name="Visio" r:id="rId32" imgW="579120" imgH="915478" progId="Visio.Drawing.11">
                  <p:embed/>
                </p:oleObj>
              </mc:Choice>
              <mc:Fallback>
                <p:oleObj name="Visio" r:id="rId32" imgW="579120" imgH="915478" progId="Visio.Drawing.11">
                  <p:embed/>
                  <p:pic>
                    <p:nvPicPr>
                      <p:cNvPr id="1081" name="Object 1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5867400"/>
                        <a:ext cx="271463"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1" name="Text Box 103"/>
          <p:cNvSpPr txBox="1">
            <a:spLocks noChangeArrowheads="1"/>
          </p:cNvSpPr>
          <p:nvPr/>
        </p:nvSpPr>
        <p:spPr bwMode="auto">
          <a:xfrm>
            <a:off x="4648200" y="6224232"/>
            <a:ext cx="236154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Exchange webmail and web proxy servers</a:t>
            </a:r>
          </a:p>
          <a:p>
            <a:pPr eaLnBrk="1" hangingPunct="1"/>
            <a:r>
              <a:rPr lang="en-US" altLang="en-US" sz="1000" dirty="0">
                <a:latin typeface="Times New Roman" panose="02020603050405020304" pitchFamily="18" charset="0"/>
              </a:rPr>
              <a:t>Load </a:t>
            </a:r>
            <a:r>
              <a:rPr lang="en-US" altLang="en-US" sz="1000" dirty="0" smtClean="0">
                <a:latin typeface="Times New Roman" panose="02020603050405020304" pitchFamily="18" charset="0"/>
              </a:rPr>
              <a:t>balanced: https and IMAP</a:t>
            </a:r>
            <a:endParaRPr lang="en-US" altLang="en-US" sz="1000" dirty="0">
              <a:latin typeface="Times New Roman" panose="02020603050405020304" pitchFamily="18" charset="0"/>
            </a:endParaRPr>
          </a:p>
          <a:p>
            <a:pPr eaLnBrk="1" hangingPunct="1"/>
            <a:endParaRPr lang="en-US" altLang="en-US" sz="1000" dirty="0">
              <a:latin typeface="Times New Roman" panose="02020603050405020304" pitchFamily="18" charset="0"/>
            </a:endParaRPr>
          </a:p>
        </p:txBody>
      </p:sp>
      <p:graphicFrame>
        <p:nvGraphicFramePr>
          <p:cNvPr id="1082" name="Object 104"/>
          <p:cNvGraphicFramePr>
            <a:graphicFrameLocks noChangeAspect="1"/>
          </p:cNvGraphicFramePr>
          <p:nvPr/>
        </p:nvGraphicFramePr>
        <p:xfrm>
          <a:off x="7348448" y="5638800"/>
          <a:ext cx="346075" cy="381000"/>
        </p:xfrm>
        <a:graphic>
          <a:graphicData uri="http://schemas.openxmlformats.org/presentationml/2006/ole">
            <mc:AlternateContent xmlns:mc="http://schemas.openxmlformats.org/markup-compatibility/2006">
              <mc:Choice xmlns:v="urn:schemas-microsoft-com:vml" Requires="v">
                <p:oleObj spid="_x0000_s15612" name="Visio" r:id="rId33" imgW="1021618" imgH="1125747" progId="Visio.Drawing.11">
                  <p:embed/>
                </p:oleObj>
              </mc:Choice>
              <mc:Fallback>
                <p:oleObj name="Visio" r:id="rId33" imgW="1021618" imgH="1125747" progId="Visio.Drawing.11">
                  <p:embed/>
                  <p:pic>
                    <p:nvPicPr>
                      <p:cNvPr id="1082" name="Object 104"/>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7348448" y="5638800"/>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83" name="Object 105"/>
          <p:cNvGraphicFramePr>
            <a:graphicFrameLocks noChangeAspect="1"/>
          </p:cNvGraphicFramePr>
          <p:nvPr/>
        </p:nvGraphicFramePr>
        <p:xfrm>
          <a:off x="7272248" y="5562600"/>
          <a:ext cx="346075" cy="381000"/>
        </p:xfrm>
        <a:graphic>
          <a:graphicData uri="http://schemas.openxmlformats.org/presentationml/2006/ole">
            <mc:AlternateContent xmlns:mc="http://schemas.openxmlformats.org/markup-compatibility/2006">
              <mc:Choice xmlns:v="urn:schemas-microsoft-com:vml" Requires="v">
                <p:oleObj spid="_x0000_s15613" name="Visio" r:id="rId35" imgW="1021618" imgH="1125747" progId="Visio.Drawing.11">
                  <p:embed/>
                </p:oleObj>
              </mc:Choice>
              <mc:Fallback>
                <p:oleObj name="Visio" r:id="rId35" imgW="1021618" imgH="1125747" progId="Visio.Drawing.11">
                  <p:embed/>
                  <p:pic>
                    <p:nvPicPr>
                      <p:cNvPr id="1083" name="Object 105"/>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7272248" y="5562600"/>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84" name="Object 106"/>
          <p:cNvGraphicFramePr>
            <a:graphicFrameLocks noChangeAspect="1"/>
          </p:cNvGraphicFramePr>
          <p:nvPr/>
        </p:nvGraphicFramePr>
        <p:xfrm>
          <a:off x="7196048" y="5486400"/>
          <a:ext cx="346075" cy="381000"/>
        </p:xfrm>
        <a:graphic>
          <a:graphicData uri="http://schemas.openxmlformats.org/presentationml/2006/ole">
            <mc:AlternateContent xmlns:mc="http://schemas.openxmlformats.org/markup-compatibility/2006">
              <mc:Choice xmlns:v="urn:schemas-microsoft-com:vml" Requires="v">
                <p:oleObj spid="_x0000_s15614" name="Visio" r:id="rId37" imgW="1021618" imgH="1125747" progId="Visio.Drawing.11">
                  <p:embed/>
                </p:oleObj>
              </mc:Choice>
              <mc:Fallback>
                <p:oleObj name="Visio" r:id="rId37" imgW="1021618" imgH="1125747" progId="Visio.Drawing.11">
                  <p:embed/>
                  <p:pic>
                    <p:nvPicPr>
                      <p:cNvPr id="1084" name="Object 106"/>
                      <p:cNvPicPr>
                        <a:picLocks noChangeAspect="1" noChangeArrowheads="1"/>
                      </p:cNvPicPr>
                      <p:nvPr/>
                    </p:nvPicPr>
                    <p:blipFill>
                      <a:blip r:embed="rId38">
                        <a:extLst>
                          <a:ext uri="{28A0092B-C50C-407E-A947-70E740481C1C}">
                            <a14:useLocalDpi xmlns:a14="http://schemas.microsoft.com/office/drawing/2010/main" val="0"/>
                          </a:ext>
                        </a:extLst>
                      </a:blip>
                      <a:srcRect/>
                      <a:stretch>
                        <a:fillRect/>
                      </a:stretch>
                    </p:blipFill>
                    <p:spPr bwMode="auto">
                      <a:xfrm>
                        <a:off x="7196048" y="5486400"/>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22" name="Text Box 107"/>
          <p:cNvSpPr txBox="1">
            <a:spLocks noChangeArrowheads="1"/>
          </p:cNvSpPr>
          <p:nvPr/>
        </p:nvSpPr>
        <p:spPr bwMode="auto">
          <a:xfrm>
            <a:off x="7217479" y="5923819"/>
            <a:ext cx="6873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a:latin typeface="Times New Roman" panose="02020603050405020304" pitchFamily="18" charset="0"/>
              </a:rPr>
              <a:t>Exchange</a:t>
            </a:r>
          </a:p>
          <a:p>
            <a:pPr eaLnBrk="1" hangingPunct="1"/>
            <a:r>
              <a:rPr lang="en-US" altLang="en-US" sz="1000" dirty="0">
                <a:latin typeface="Times New Roman" panose="02020603050405020304" pitchFamily="18" charset="0"/>
              </a:rPr>
              <a:t>Clients</a:t>
            </a:r>
          </a:p>
        </p:txBody>
      </p:sp>
      <p:sp>
        <p:nvSpPr>
          <p:cNvPr id="1123" name="Line 108"/>
          <p:cNvSpPr>
            <a:spLocks noChangeShapeType="1"/>
          </p:cNvSpPr>
          <p:nvPr/>
        </p:nvSpPr>
        <p:spPr bwMode="auto">
          <a:xfrm flipH="1">
            <a:off x="6472250" y="5799462"/>
            <a:ext cx="727073" cy="5963"/>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24" name="Line 109"/>
          <p:cNvSpPr>
            <a:spLocks noChangeShapeType="1"/>
          </p:cNvSpPr>
          <p:nvPr/>
        </p:nvSpPr>
        <p:spPr bwMode="auto">
          <a:xfrm flipH="1">
            <a:off x="1219198" y="5782244"/>
            <a:ext cx="4095738" cy="14919"/>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04" name="Object 38"/>
          <p:cNvGraphicFramePr>
            <a:graphicFrameLocks noChangeAspect="1"/>
          </p:cNvGraphicFramePr>
          <p:nvPr/>
        </p:nvGraphicFramePr>
        <p:xfrm>
          <a:off x="6889950" y="4244428"/>
          <a:ext cx="271462" cy="430213"/>
        </p:xfrm>
        <a:graphic>
          <a:graphicData uri="http://schemas.openxmlformats.org/presentationml/2006/ole">
            <mc:AlternateContent xmlns:mc="http://schemas.openxmlformats.org/markup-compatibility/2006">
              <mc:Choice xmlns:v="urn:schemas-microsoft-com:vml" Requires="v">
                <p:oleObj spid="_x0000_s15615" name="Visio" r:id="rId10" imgW="579120" imgH="915478" progId="Visio.Drawing.11">
                  <p:embed/>
                </p:oleObj>
              </mc:Choice>
              <mc:Fallback>
                <p:oleObj name="Visio" r:id="rId10" imgW="579120" imgH="915478" progId="Visio.Drawing.11">
                  <p:embed/>
                  <p:pic>
                    <p:nvPicPr>
                      <p:cNvPr id="104" name="Objec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9950" y="4244428"/>
                        <a:ext cx="271462" cy="430213"/>
                      </a:xfrm>
                      <a:prstGeom prst="rect">
                        <a:avLst/>
                      </a:prstGeom>
                      <a:noFill/>
                      <a:ln>
                        <a:noFill/>
                      </a:ln>
                      <a:effectLst/>
                      <a:extLst/>
                    </p:spPr>
                  </p:pic>
                </p:oleObj>
              </mc:Fallback>
            </mc:AlternateContent>
          </a:graphicData>
        </a:graphic>
      </p:graphicFrame>
      <p:graphicFrame>
        <p:nvGraphicFramePr>
          <p:cNvPr id="105" name="Object 39"/>
          <p:cNvGraphicFramePr>
            <a:graphicFrameLocks noChangeAspect="1"/>
          </p:cNvGraphicFramePr>
          <p:nvPr/>
        </p:nvGraphicFramePr>
        <p:xfrm>
          <a:off x="6989962" y="4369841"/>
          <a:ext cx="288925" cy="457200"/>
        </p:xfrm>
        <a:graphic>
          <a:graphicData uri="http://schemas.openxmlformats.org/presentationml/2006/ole">
            <mc:AlternateContent xmlns:mc="http://schemas.openxmlformats.org/markup-compatibility/2006">
              <mc:Choice xmlns:v="urn:schemas-microsoft-com:vml" Requires="v">
                <p:oleObj spid="_x0000_s15616" name="Visio" r:id="rId11" imgW="579120" imgH="915478" progId="Visio.Drawing.11">
                  <p:embed/>
                </p:oleObj>
              </mc:Choice>
              <mc:Fallback>
                <p:oleObj name="Visio" r:id="rId11" imgW="579120" imgH="915478" progId="Visio.Drawing.11">
                  <p:embed/>
                  <p:pic>
                    <p:nvPicPr>
                      <p:cNvPr id="105" name="Object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9962" y="4369841"/>
                        <a:ext cx="288925" cy="457200"/>
                      </a:xfrm>
                      <a:prstGeom prst="rect">
                        <a:avLst/>
                      </a:prstGeom>
                      <a:noFill/>
                      <a:ln>
                        <a:noFill/>
                      </a:ln>
                      <a:effectLst/>
                      <a:extLst/>
                    </p:spPr>
                  </p:pic>
                </p:oleObj>
              </mc:Fallback>
            </mc:AlternateContent>
          </a:graphicData>
        </a:graphic>
      </p:graphicFrame>
      <p:graphicFrame>
        <p:nvGraphicFramePr>
          <p:cNvPr id="106" name="Object 40"/>
          <p:cNvGraphicFramePr>
            <a:graphicFrameLocks noChangeAspect="1"/>
          </p:cNvGraphicFramePr>
          <p:nvPr/>
        </p:nvGraphicFramePr>
        <p:xfrm>
          <a:off x="7142362" y="4522241"/>
          <a:ext cx="288925" cy="457200"/>
        </p:xfrm>
        <a:graphic>
          <a:graphicData uri="http://schemas.openxmlformats.org/presentationml/2006/ole">
            <mc:AlternateContent xmlns:mc="http://schemas.openxmlformats.org/markup-compatibility/2006">
              <mc:Choice xmlns:v="urn:schemas-microsoft-com:vml" Requires="v">
                <p:oleObj spid="_x0000_s15617" name="Visio" r:id="rId12" imgW="579120" imgH="915478" progId="Visio.Drawing.11">
                  <p:embed/>
                </p:oleObj>
              </mc:Choice>
              <mc:Fallback>
                <p:oleObj name="Visio" r:id="rId12" imgW="579120" imgH="915478" progId="Visio.Drawing.11">
                  <p:embed/>
                  <p:pic>
                    <p:nvPicPr>
                      <p:cNvPr id="106"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2362" y="4522241"/>
                        <a:ext cx="288925" cy="457200"/>
                      </a:xfrm>
                      <a:prstGeom prst="rect">
                        <a:avLst/>
                      </a:prstGeom>
                      <a:noFill/>
                      <a:ln>
                        <a:noFill/>
                      </a:ln>
                      <a:effectLst/>
                      <a:extLst/>
                    </p:spPr>
                  </p:pic>
                </p:oleObj>
              </mc:Fallback>
            </mc:AlternateContent>
          </a:graphicData>
        </a:graphic>
      </p:graphicFrame>
      <p:graphicFrame>
        <p:nvGraphicFramePr>
          <p:cNvPr id="107" name="Object 41"/>
          <p:cNvGraphicFramePr>
            <a:graphicFrameLocks noChangeAspect="1"/>
          </p:cNvGraphicFramePr>
          <p:nvPr/>
        </p:nvGraphicFramePr>
        <p:xfrm>
          <a:off x="7294762" y="4674641"/>
          <a:ext cx="288925" cy="457200"/>
        </p:xfrm>
        <a:graphic>
          <a:graphicData uri="http://schemas.openxmlformats.org/presentationml/2006/ole">
            <mc:AlternateContent xmlns:mc="http://schemas.openxmlformats.org/markup-compatibility/2006">
              <mc:Choice xmlns:v="urn:schemas-microsoft-com:vml" Requires="v">
                <p:oleObj spid="_x0000_s15618" name="Visio" r:id="rId13" imgW="579120" imgH="915478" progId="Visio.Drawing.11">
                  <p:embed/>
                </p:oleObj>
              </mc:Choice>
              <mc:Fallback>
                <p:oleObj name="Visio" r:id="rId13" imgW="579120" imgH="915478" progId="Visio.Drawing.11">
                  <p:embed/>
                  <p:pic>
                    <p:nvPicPr>
                      <p:cNvPr id="107"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94762" y="4674641"/>
                        <a:ext cx="288925" cy="457200"/>
                      </a:xfrm>
                      <a:prstGeom prst="rect">
                        <a:avLst/>
                      </a:prstGeom>
                      <a:noFill/>
                      <a:ln>
                        <a:noFill/>
                      </a:ln>
                      <a:effectLst/>
                      <a:extLst/>
                    </p:spPr>
                  </p:pic>
                </p:oleObj>
              </mc:Fallback>
            </mc:AlternateContent>
          </a:graphicData>
        </a:graphic>
      </p:graphicFrame>
      <p:graphicFrame>
        <p:nvGraphicFramePr>
          <p:cNvPr id="108" name="Object 38"/>
          <p:cNvGraphicFramePr>
            <a:graphicFrameLocks noChangeAspect="1"/>
          </p:cNvGraphicFramePr>
          <p:nvPr/>
        </p:nvGraphicFramePr>
        <p:xfrm>
          <a:off x="5222950" y="4008824"/>
          <a:ext cx="271462" cy="430213"/>
        </p:xfrm>
        <a:graphic>
          <a:graphicData uri="http://schemas.openxmlformats.org/presentationml/2006/ole">
            <mc:AlternateContent xmlns:mc="http://schemas.openxmlformats.org/markup-compatibility/2006">
              <mc:Choice xmlns:v="urn:schemas-microsoft-com:vml" Requires="v">
                <p:oleObj spid="_x0000_s15619" name="Visio" r:id="rId10" imgW="579120" imgH="915478" progId="Visio.Drawing.11">
                  <p:embed/>
                </p:oleObj>
              </mc:Choice>
              <mc:Fallback>
                <p:oleObj name="Visio" r:id="rId10" imgW="579120" imgH="915478" progId="Visio.Drawing.11">
                  <p:embed/>
                  <p:pic>
                    <p:nvPicPr>
                      <p:cNvPr id="108" name="Objec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2950" y="4008824"/>
                        <a:ext cx="271462" cy="430213"/>
                      </a:xfrm>
                      <a:prstGeom prst="rect">
                        <a:avLst/>
                      </a:prstGeom>
                      <a:noFill/>
                      <a:ln>
                        <a:noFill/>
                      </a:ln>
                      <a:effectLst/>
                      <a:extLst/>
                    </p:spPr>
                  </p:pic>
                </p:oleObj>
              </mc:Fallback>
            </mc:AlternateContent>
          </a:graphicData>
        </a:graphic>
      </p:graphicFrame>
      <p:graphicFrame>
        <p:nvGraphicFramePr>
          <p:cNvPr id="109" name="Object 39"/>
          <p:cNvGraphicFramePr>
            <a:graphicFrameLocks noChangeAspect="1"/>
          </p:cNvGraphicFramePr>
          <p:nvPr/>
        </p:nvGraphicFramePr>
        <p:xfrm>
          <a:off x="5322962" y="4134237"/>
          <a:ext cx="288925" cy="457200"/>
        </p:xfrm>
        <a:graphic>
          <a:graphicData uri="http://schemas.openxmlformats.org/presentationml/2006/ole">
            <mc:AlternateContent xmlns:mc="http://schemas.openxmlformats.org/markup-compatibility/2006">
              <mc:Choice xmlns:v="urn:schemas-microsoft-com:vml" Requires="v">
                <p:oleObj spid="_x0000_s15620" name="Visio" r:id="rId11" imgW="579120" imgH="915478" progId="Visio.Drawing.11">
                  <p:embed/>
                </p:oleObj>
              </mc:Choice>
              <mc:Fallback>
                <p:oleObj name="Visio" r:id="rId11" imgW="579120" imgH="915478" progId="Visio.Drawing.11">
                  <p:embed/>
                  <p:pic>
                    <p:nvPicPr>
                      <p:cNvPr id="109" name="Object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22962" y="4134237"/>
                        <a:ext cx="288925" cy="457200"/>
                      </a:xfrm>
                      <a:prstGeom prst="rect">
                        <a:avLst/>
                      </a:prstGeom>
                      <a:noFill/>
                      <a:ln>
                        <a:noFill/>
                      </a:ln>
                      <a:effectLst/>
                      <a:extLst/>
                    </p:spPr>
                  </p:pic>
                </p:oleObj>
              </mc:Fallback>
            </mc:AlternateContent>
          </a:graphicData>
        </a:graphic>
      </p:graphicFrame>
      <p:graphicFrame>
        <p:nvGraphicFramePr>
          <p:cNvPr id="110" name="Object 40"/>
          <p:cNvGraphicFramePr>
            <a:graphicFrameLocks noChangeAspect="1"/>
          </p:cNvGraphicFramePr>
          <p:nvPr/>
        </p:nvGraphicFramePr>
        <p:xfrm>
          <a:off x="5475362" y="4286637"/>
          <a:ext cx="288925" cy="457200"/>
        </p:xfrm>
        <a:graphic>
          <a:graphicData uri="http://schemas.openxmlformats.org/presentationml/2006/ole">
            <mc:AlternateContent xmlns:mc="http://schemas.openxmlformats.org/markup-compatibility/2006">
              <mc:Choice xmlns:v="urn:schemas-microsoft-com:vml" Requires="v">
                <p:oleObj spid="_x0000_s15621" name="Visio" r:id="rId12" imgW="579120" imgH="915478" progId="Visio.Drawing.11">
                  <p:embed/>
                </p:oleObj>
              </mc:Choice>
              <mc:Fallback>
                <p:oleObj name="Visio" r:id="rId12" imgW="579120" imgH="915478" progId="Visio.Drawing.11">
                  <p:embed/>
                  <p:pic>
                    <p:nvPicPr>
                      <p:cNvPr id="110"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75362" y="4286637"/>
                        <a:ext cx="288925" cy="457200"/>
                      </a:xfrm>
                      <a:prstGeom prst="rect">
                        <a:avLst/>
                      </a:prstGeom>
                      <a:noFill/>
                      <a:ln>
                        <a:noFill/>
                      </a:ln>
                      <a:effectLst/>
                      <a:extLst/>
                    </p:spPr>
                  </p:pic>
                </p:oleObj>
              </mc:Fallback>
            </mc:AlternateContent>
          </a:graphicData>
        </a:graphic>
      </p:graphicFrame>
      <p:graphicFrame>
        <p:nvGraphicFramePr>
          <p:cNvPr id="111" name="Object 41"/>
          <p:cNvGraphicFramePr>
            <a:graphicFrameLocks noChangeAspect="1"/>
          </p:cNvGraphicFramePr>
          <p:nvPr/>
        </p:nvGraphicFramePr>
        <p:xfrm>
          <a:off x="5627762" y="4439037"/>
          <a:ext cx="288925" cy="457200"/>
        </p:xfrm>
        <a:graphic>
          <a:graphicData uri="http://schemas.openxmlformats.org/presentationml/2006/ole">
            <mc:AlternateContent xmlns:mc="http://schemas.openxmlformats.org/markup-compatibility/2006">
              <mc:Choice xmlns:v="urn:schemas-microsoft-com:vml" Requires="v">
                <p:oleObj spid="_x0000_s15622" name="Visio" r:id="rId13" imgW="579120" imgH="915478" progId="Visio.Drawing.11">
                  <p:embed/>
                </p:oleObj>
              </mc:Choice>
              <mc:Fallback>
                <p:oleObj name="Visio" r:id="rId13" imgW="579120" imgH="915478" progId="Visio.Drawing.11">
                  <p:embed/>
                  <p:pic>
                    <p:nvPicPr>
                      <p:cNvPr id="111"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27762" y="4439037"/>
                        <a:ext cx="288925" cy="457200"/>
                      </a:xfrm>
                      <a:prstGeom prst="rect">
                        <a:avLst/>
                      </a:prstGeom>
                      <a:noFill/>
                      <a:ln>
                        <a:noFill/>
                      </a:ln>
                      <a:effectLst/>
                      <a:extLst/>
                    </p:spPr>
                  </p:pic>
                </p:oleObj>
              </mc:Fallback>
            </mc:AlternateContent>
          </a:graphicData>
        </a:graphic>
      </p:graphicFrame>
      <p:graphicFrame>
        <p:nvGraphicFramePr>
          <p:cNvPr id="112" name="Object 33"/>
          <p:cNvGraphicFramePr>
            <a:graphicFrameLocks noChangeAspect="1"/>
          </p:cNvGraphicFramePr>
          <p:nvPr/>
        </p:nvGraphicFramePr>
        <p:xfrm>
          <a:off x="5045609" y="4430104"/>
          <a:ext cx="428090" cy="370756"/>
        </p:xfrm>
        <a:graphic>
          <a:graphicData uri="http://schemas.openxmlformats.org/presentationml/2006/ole">
            <mc:AlternateContent xmlns:mc="http://schemas.openxmlformats.org/markup-compatibility/2006">
              <mc:Choice xmlns:v="urn:schemas-microsoft-com:vml" Requires="v">
                <p:oleObj spid="_x0000_s15623" name="Visio" r:id="rId8" imgW="767737" imgH="666391" progId="Visio.Drawing.11">
                  <p:embed/>
                </p:oleObj>
              </mc:Choice>
              <mc:Fallback>
                <p:oleObj name="Visio" r:id="rId8" imgW="767737" imgH="666391" progId="Visio.Drawing.11">
                  <p:embed/>
                  <p:pic>
                    <p:nvPicPr>
                      <p:cNvPr id="112" name="Object 3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45609" y="4430104"/>
                        <a:ext cx="428090" cy="370756"/>
                      </a:xfrm>
                      <a:prstGeom prst="rect">
                        <a:avLst/>
                      </a:prstGeom>
                      <a:noFill/>
                      <a:ln>
                        <a:noFill/>
                      </a:ln>
                      <a:effectLst/>
                      <a:extLst/>
                    </p:spPr>
                  </p:pic>
                </p:oleObj>
              </mc:Fallback>
            </mc:AlternateContent>
          </a:graphicData>
        </a:graphic>
      </p:graphicFrame>
      <p:graphicFrame>
        <p:nvGraphicFramePr>
          <p:cNvPr id="113" name="Object 33"/>
          <p:cNvGraphicFramePr>
            <a:graphicFrameLocks noChangeAspect="1"/>
          </p:cNvGraphicFramePr>
          <p:nvPr/>
        </p:nvGraphicFramePr>
        <p:xfrm>
          <a:off x="6762830" y="4718774"/>
          <a:ext cx="438300" cy="379598"/>
        </p:xfrm>
        <a:graphic>
          <a:graphicData uri="http://schemas.openxmlformats.org/presentationml/2006/ole">
            <mc:AlternateContent xmlns:mc="http://schemas.openxmlformats.org/markup-compatibility/2006">
              <mc:Choice xmlns:v="urn:schemas-microsoft-com:vml" Requires="v">
                <p:oleObj spid="_x0000_s15624" name="Visio" r:id="rId8" imgW="767737" imgH="666391" progId="Visio.Drawing.11">
                  <p:embed/>
                </p:oleObj>
              </mc:Choice>
              <mc:Fallback>
                <p:oleObj name="Visio" r:id="rId8" imgW="767737" imgH="666391" progId="Visio.Drawing.11">
                  <p:embed/>
                  <p:pic>
                    <p:nvPicPr>
                      <p:cNvPr id="113" name="Object 3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62830" y="4718774"/>
                        <a:ext cx="438300" cy="379598"/>
                      </a:xfrm>
                      <a:prstGeom prst="rect">
                        <a:avLst/>
                      </a:prstGeom>
                      <a:noFill/>
                      <a:ln>
                        <a:noFill/>
                      </a:ln>
                      <a:effectLst/>
                      <a:extLst/>
                    </p:spPr>
                  </p:pic>
                </p:oleObj>
              </mc:Fallback>
            </mc:AlternateContent>
          </a:graphicData>
        </a:graphic>
      </p:graphicFrame>
      <p:sp>
        <p:nvSpPr>
          <p:cNvPr id="114" name="Text Box 46"/>
          <p:cNvSpPr txBox="1">
            <a:spLocks noChangeArrowheads="1"/>
          </p:cNvSpPr>
          <p:nvPr/>
        </p:nvSpPr>
        <p:spPr bwMode="auto">
          <a:xfrm>
            <a:off x="4877262" y="4829175"/>
            <a:ext cx="159067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dirty="0" smtClean="0"/>
              <a:t>Outgoing </a:t>
            </a:r>
            <a:r>
              <a:rPr lang="en-US" altLang="en-US" sz="1000" dirty="0"/>
              <a:t>mailers</a:t>
            </a:r>
          </a:p>
          <a:p>
            <a:pPr eaLnBrk="1" hangingPunct="1"/>
            <a:r>
              <a:rPr lang="en-US" altLang="en-US" sz="1000" dirty="0"/>
              <a:t>outgoing-exchange.mit.edu</a:t>
            </a:r>
          </a:p>
          <a:p>
            <a:pPr eaLnBrk="1" hangingPunct="1"/>
            <a:r>
              <a:rPr lang="en-US" altLang="en-US" sz="1000" dirty="0"/>
              <a:t>Load balanced </a:t>
            </a:r>
          </a:p>
        </p:txBody>
      </p:sp>
      <p:sp>
        <p:nvSpPr>
          <p:cNvPr id="115" name="Line 95"/>
          <p:cNvSpPr>
            <a:spLocks noChangeShapeType="1"/>
          </p:cNvSpPr>
          <p:nvPr/>
        </p:nvSpPr>
        <p:spPr bwMode="auto">
          <a:xfrm flipV="1">
            <a:off x="5686426" y="3833812"/>
            <a:ext cx="35092" cy="438015"/>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6" name="Line 95"/>
          <p:cNvSpPr>
            <a:spLocks noChangeShapeType="1"/>
          </p:cNvSpPr>
          <p:nvPr/>
        </p:nvSpPr>
        <p:spPr bwMode="auto">
          <a:xfrm>
            <a:off x="5949950" y="4718102"/>
            <a:ext cx="828600" cy="137859"/>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7" name="Text Box 60"/>
          <p:cNvSpPr txBox="1">
            <a:spLocks noChangeArrowheads="1"/>
          </p:cNvSpPr>
          <p:nvPr/>
        </p:nvSpPr>
        <p:spPr bwMode="auto">
          <a:xfrm>
            <a:off x="6492875" y="5025031"/>
            <a:ext cx="187423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dirty="0"/>
              <a:t>exchange-forwarding.mit.edu</a:t>
            </a:r>
          </a:p>
          <a:p>
            <a:pPr eaLnBrk="1" hangingPunct="1"/>
            <a:r>
              <a:rPr lang="en-US" altLang="en-US" sz="1000" dirty="0"/>
              <a:t>s</a:t>
            </a:r>
            <a:r>
              <a:rPr lang="en-US" altLang="en-US" sz="1000" dirty="0" smtClean="0"/>
              <a:t>plit/forwarded </a:t>
            </a:r>
            <a:r>
              <a:rPr lang="en-US" altLang="en-US" sz="1000" dirty="0"/>
              <a:t>for internal users</a:t>
            </a:r>
          </a:p>
        </p:txBody>
      </p:sp>
      <p:sp>
        <p:nvSpPr>
          <p:cNvPr id="119" name="Line 15"/>
          <p:cNvSpPr>
            <a:spLocks noChangeShapeType="1"/>
          </p:cNvSpPr>
          <p:nvPr/>
        </p:nvSpPr>
        <p:spPr bwMode="auto">
          <a:xfrm>
            <a:off x="2164876" y="3006500"/>
            <a:ext cx="3235768" cy="586013"/>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36" name="Object 38"/>
          <p:cNvGraphicFramePr>
            <a:graphicFrameLocks noChangeAspect="1"/>
          </p:cNvGraphicFramePr>
          <p:nvPr>
            <p:extLst>
              <p:ext uri="{D42A27DB-BD31-4B8C-83A1-F6EECF244321}">
                <p14:modId xmlns:p14="http://schemas.microsoft.com/office/powerpoint/2010/main" val="2486146911"/>
              </p:ext>
            </p:extLst>
          </p:nvPr>
        </p:nvGraphicFramePr>
        <p:xfrm>
          <a:off x="6078568" y="2614791"/>
          <a:ext cx="271462" cy="430213"/>
        </p:xfrm>
        <a:graphic>
          <a:graphicData uri="http://schemas.openxmlformats.org/presentationml/2006/ole">
            <mc:AlternateContent xmlns:mc="http://schemas.openxmlformats.org/markup-compatibility/2006">
              <mc:Choice xmlns:v="urn:schemas-microsoft-com:vml" Requires="v">
                <p:oleObj spid="_x0000_s15625" name="Visio" r:id="rId10" imgW="579120" imgH="915478" progId="Visio.Drawing.11">
                  <p:embed/>
                </p:oleObj>
              </mc:Choice>
              <mc:Fallback>
                <p:oleObj name="Visio" r:id="rId10" imgW="579120" imgH="915478" progId="Visio.Drawing.11">
                  <p:embed/>
                  <p:pic>
                    <p:nvPicPr>
                      <p:cNvPr id="136" name="Objec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78568" y="2614791"/>
                        <a:ext cx="271462" cy="430213"/>
                      </a:xfrm>
                      <a:prstGeom prst="rect">
                        <a:avLst/>
                      </a:prstGeom>
                      <a:noFill/>
                      <a:ln>
                        <a:noFill/>
                      </a:ln>
                      <a:effectLst/>
                      <a:extLst/>
                    </p:spPr>
                  </p:pic>
                </p:oleObj>
              </mc:Fallback>
            </mc:AlternateContent>
          </a:graphicData>
        </a:graphic>
      </p:graphicFrame>
      <p:graphicFrame>
        <p:nvGraphicFramePr>
          <p:cNvPr id="137" name="Object 39"/>
          <p:cNvGraphicFramePr>
            <a:graphicFrameLocks noChangeAspect="1"/>
          </p:cNvGraphicFramePr>
          <p:nvPr>
            <p:extLst>
              <p:ext uri="{D42A27DB-BD31-4B8C-83A1-F6EECF244321}">
                <p14:modId xmlns:p14="http://schemas.microsoft.com/office/powerpoint/2010/main" val="1523803635"/>
              </p:ext>
            </p:extLst>
          </p:nvPr>
        </p:nvGraphicFramePr>
        <p:xfrm>
          <a:off x="6178580" y="2740204"/>
          <a:ext cx="288925" cy="457200"/>
        </p:xfrm>
        <a:graphic>
          <a:graphicData uri="http://schemas.openxmlformats.org/presentationml/2006/ole">
            <mc:AlternateContent xmlns:mc="http://schemas.openxmlformats.org/markup-compatibility/2006">
              <mc:Choice xmlns:v="urn:schemas-microsoft-com:vml" Requires="v">
                <p:oleObj spid="_x0000_s15626" name="Visio" r:id="rId11" imgW="579120" imgH="915478" progId="Visio.Drawing.11">
                  <p:embed/>
                </p:oleObj>
              </mc:Choice>
              <mc:Fallback>
                <p:oleObj name="Visio" r:id="rId11" imgW="579120" imgH="915478" progId="Visio.Drawing.11">
                  <p:embed/>
                  <p:pic>
                    <p:nvPicPr>
                      <p:cNvPr id="137" name="Object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8580" y="2740204"/>
                        <a:ext cx="288925" cy="457200"/>
                      </a:xfrm>
                      <a:prstGeom prst="rect">
                        <a:avLst/>
                      </a:prstGeom>
                      <a:noFill/>
                      <a:ln>
                        <a:noFill/>
                      </a:ln>
                      <a:effectLst/>
                      <a:extLst/>
                    </p:spPr>
                  </p:pic>
                </p:oleObj>
              </mc:Fallback>
            </mc:AlternateContent>
          </a:graphicData>
        </a:graphic>
      </p:graphicFrame>
      <p:graphicFrame>
        <p:nvGraphicFramePr>
          <p:cNvPr id="138" name="Object 40"/>
          <p:cNvGraphicFramePr>
            <a:graphicFrameLocks noChangeAspect="1"/>
          </p:cNvGraphicFramePr>
          <p:nvPr>
            <p:extLst>
              <p:ext uri="{D42A27DB-BD31-4B8C-83A1-F6EECF244321}">
                <p14:modId xmlns:p14="http://schemas.microsoft.com/office/powerpoint/2010/main" val="478487240"/>
              </p:ext>
            </p:extLst>
          </p:nvPr>
        </p:nvGraphicFramePr>
        <p:xfrm>
          <a:off x="6330980" y="2892604"/>
          <a:ext cx="288925" cy="457200"/>
        </p:xfrm>
        <a:graphic>
          <a:graphicData uri="http://schemas.openxmlformats.org/presentationml/2006/ole">
            <mc:AlternateContent xmlns:mc="http://schemas.openxmlformats.org/markup-compatibility/2006">
              <mc:Choice xmlns:v="urn:schemas-microsoft-com:vml" Requires="v">
                <p:oleObj spid="_x0000_s15627" name="Visio" r:id="rId12" imgW="579120" imgH="915478" progId="Visio.Drawing.11">
                  <p:embed/>
                </p:oleObj>
              </mc:Choice>
              <mc:Fallback>
                <p:oleObj name="Visio" r:id="rId12" imgW="579120" imgH="915478" progId="Visio.Drawing.11">
                  <p:embed/>
                  <p:pic>
                    <p:nvPicPr>
                      <p:cNvPr id="138"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30980" y="2892604"/>
                        <a:ext cx="288925" cy="457200"/>
                      </a:xfrm>
                      <a:prstGeom prst="rect">
                        <a:avLst/>
                      </a:prstGeom>
                      <a:noFill/>
                      <a:ln>
                        <a:noFill/>
                      </a:ln>
                      <a:effectLst/>
                      <a:extLst/>
                    </p:spPr>
                  </p:pic>
                </p:oleObj>
              </mc:Fallback>
            </mc:AlternateContent>
          </a:graphicData>
        </a:graphic>
      </p:graphicFrame>
      <p:graphicFrame>
        <p:nvGraphicFramePr>
          <p:cNvPr id="139" name="Object 41"/>
          <p:cNvGraphicFramePr>
            <a:graphicFrameLocks noChangeAspect="1"/>
          </p:cNvGraphicFramePr>
          <p:nvPr>
            <p:extLst>
              <p:ext uri="{D42A27DB-BD31-4B8C-83A1-F6EECF244321}">
                <p14:modId xmlns:p14="http://schemas.microsoft.com/office/powerpoint/2010/main" val="842489521"/>
              </p:ext>
            </p:extLst>
          </p:nvPr>
        </p:nvGraphicFramePr>
        <p:xfrm>
          <a:off x="6483380" y="3045004"/>
          <a:ext cx="288925" cy="457200"/>
        </p:xfrm>
        <a:graphic>
          <a:graphicData uri="http://schemas.openxmlformats.org/presentationml/2006/ole">
            <mc:AlternateContent xmlns:mc="http://schemas.openxmlformats.org/markup-compatibility/2006">
              <mc:Choice xmlns:v="urn:schemas-microsoft-com:vml" Requires="v">
                <p:oleObj spid="_x0000_s15628" name="Visio" r:id="rId13" imgW="579120" imgH="915478" progId="Visio.Drawing.11">
                  <p:embed/>
                </p:oleObj>
              </mc:Choice>
              <mc:Fallback>
                <p:oleObj name="Visio" r:id="rId13" imgW="579120" imgH="915478" progId="Visio.Drawing.11">
                  <p:embed/>
                  <p:pic>
                    <p:nvPicPr>
                      <p:cNvPr id="139"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83380" y="3045004"/>
                        <a:ext cx="288925" cy="457200"/>
                      </a:xfrm>
                      <a:prstGeom prst="rect">
                        <a:avLst/>
                      </a:prstGeom>
                      <a:noFill/>
                      <a:ln>
                        <a:noFill/>
                      </a:ln>
                      <a:effectLst/>
                      <a:extLst/>
                    </p:spPr>
                  </p:pic>
                </p:oleObj>
              </mc:Fallback>
            </mc:AlternateContent>
          </a:graphicData>
        </a:graphic>
      </p:graphicFrame>
      <p:graphicFrame>
        <p:nvGraphicFramePr>
          <p:cNvPr id="140" name="Object 33"/>
          <p:cNvGraphicFramePr>
            <a:graphicFrameLocks noChangeAspect="1"/>
          </p:cNvGraphicFramePr>
          <p:nvPr>
            <p:extLst>
              <p:ext uri="{D42A27DB-BD31-4B8C-83A1-F6EECF244321}">
                <p14:modId xmlns:p14="http://schemas.microsoft.com/office/powerpoint/2010/main" val="2737445382"/>
              </p:ext>
            </p:extLst>
          </p:nvPr>
        </p:nvGraphicFramePr>
        <p:xfrm>
          <a:off x="6475436" y="2696235"/>
          <a:ext cx="438300" cy="379598"/>
        </p:xfrm>
        <a:graphic>
          <a:graphicData uri="http://schemas.openxmlformats.org/presentationml/2006/ole">
            <mc:AlternateContent xmlns:mc="http://schemas.openxmlformats.org/markup-compatibility/2006">
              <mc:Choice xmlns:v="urn:schemas-microsoft-com:vml" Requires="v">
                <p:oleObj spid="_x0000_s15629" name="Visio" r:id="rId8" imgW="767737" imgH="666391" progId="Visio.Drawing.11">
                  <p:embed/>
                </p:oleObj>
              </mc:Choice>
              <mc:Fallback>
                <p:oleObj name="Visio" r:id="rId8" imgW="767737" imgH="666391" progId="Visio.Drawing.11">
                  <p:embed/>
                  <p:pic>
                    <p:nvPicPr>
                      <p:cNvPr id="140" name="Object 3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75436" y="2696235"/>
                        <a:ext cx="438300" cy="379598"/>
                      </a:xfrm>
                      <a:prstGeom prst="rect">
                        <a:avLst/>
                      </a:prstGeom>
                      <a:noFill/>
                      <a:ln>
                        <a:noFill/>
                      </a:ln>
                      <a:effectLst/>
                      <a:extLst/>
                    </p:spPr>
                  </p:pic>
                </p:oleObj>
              </mc:Fallback>
            </mc:AlternateContent>
          </a:graphicData>
        </a:graphic>
      </p:graphicFrame>
      <p:sp>
        <p:nvSpPr>
          <p:cNvPr id="141" name="Text Box 60"/>
          <p:cNvSpPr txBox="1">
            <a:spLocks noChangeArrowheads="1"/>
          </p:cNvSpPr>
          <p:nvPr/>
        </p:nvSpPr>
        <p:spPr bwMode="auto">
          <a:xfrm>
            <a:off x="5064716" y="2619010"/>
            <a:ext cx="112082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dirty="0" smtClean="0"/>
              <a:t>Exchange Hybrid </a:t>
            </a:r>
          </a:p>
          <a:p>
            <a:pPr eaLnBrk="1" hangingPunct="1"/>
            <a:r>
              <a:rPr lang="en-US" altLang="en-US" sz="1000" dirty="0"/>
              <a:t>front </a:t>
            </a:r>
            <a:r>
              <a:rPr lang="en-US" altLang="en-US" sz="1000" dirty="0" smtClean="0"/>
              <a:t>end pool </a:t>
            </a:r>
          </a:p>
          <a:p>
            <a:pPr eaLnBrk="1" hangingPunct="1"/>
            <a:r>
              <a:rPr lang="en-US" altLang="en-US" sz="1000" dirty="0" smtClean="0"/>
              <a:t>https and smtp</a:t>
            </a:r>
            <a:endParaRPr lang="en-US" altLang="en-US" sz="1000" dirty="0"/>
          </a:p>
        </p:txBody>
      </p:sp>
      <p:graphicFrame>
        <p:nvGraphicFramePr>
          <p:cNvPr id="142" name="Object 38"/>
          <p:cNvGraphicFramePr>
            <a:graphicFrameLocks noChangeAspect="1"/>
          </p:cNvGraphicFramePr>
          <p:nvPr>
            <p:extLst>
              <p:ext uri="{D42A27DB-BD31-4B8C-83A1-F6EECF244321}">
                <p14:modId xmlns:p14="http://schemas.microsoft.com/office/powerpoint/2010/main" val="873545278"/>
              </p:ext>
            </p:extLst>
          </p:nvPr>
        </p:nvGraphicFramePr>
        <p:xfrm>
          <a:off x="1161145" y="1630739"/>
          <a:ext cx="239791" cy="380021"/>
        </p:xfrm>
        <a:graphic>
          <a:graphicData uri="http://schemas.openxmlformats.org/presentationml/2006/ole">
            <mc:AlternateContent xmlns:mc="http://schemas.openxmlformats.org/markup-compatibility/2006">
              <mc:Choice xmlns:v="urn:schemas-microsoft-com:vml" Requires="v">
                <p:oleObj spid="_x0000_s15630" name="Visio" r:id="rId10" imgW="579120" imgH="915478" progId="Visio.Drawing.11">
                  <p:embed/>
                </p:oleObj>
              </mc:Choice>
              <mc:Fallback>
                <p:oleObj name="Visio" r:id="rId10" imgW="579120" imgH="915478" progId="Visio.Drawing.11">
                  <p:embed/>
                  <p:pic>
                    <p:nvPicPr>
                      <p:cNvPr id="142" name="Objec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1145" y="1630739"/>
                        <a:ext cx="239791" cy="380021"/>
                      </a:xfrm>
                      <a:prstGeom prst="rect">
                        <a:avLst/>
                      </a:prstGeom>
                      <a:noFill/>
                      <a:ln>
                        <a:noFill/>
                      </a:ln>
                      <a:effectLst/>
                      <a:extLst/>
                    </p:spPr>
                  </p:pic>
                </p:oleObj>
              </mc:Fallback>
            </mc:AlternateContent>
          </a:graphicData>
        </a:graphic>
      </p:graphicFrame>
      <p:graphicFrame>
        <p:nvGraphicFramePr>
          <p:cNvPr id="143" name="Object 39"/>
          <p:cNvGraphicFramePr>
            <a:graphicFrameLocks noChangeAspect="1"/>
          </p:cNvGraphicFramePr>
          <p:nvPr>
            <p:extLst>
              <p:ext uri="{D42A27DB-BD31-4B8C-83A1-F6EECF244321}">
                <p14:modId xmlns:p14="http://schemas.microsoft.com/office/powerpoint/2010/main" val="625229160"/>
              </p:ext>
            </p:extLst>
          </p:nvPr>
        </p:nvGraphicFramePr>
        <p:xfrm>
          <a:off x="1282910" y="1740276"/>
          <a:ext cx="255216" cy="403859"/>
        </p:xfrm>
        <a:graphic>
          <a:graphicData uri="http://schemas.openxmlformats.org/presentationml/2006/ole">
            <mc:AlternateContent xmlns:mc="http://schemas.openxmlformats.org/markup-compatibility/2006">
              <mc:Choice xmlns:v="urn:schemas-microsoft-com:vml" Requires="v">
                <p:oleObj spid="_x0000_s15631" name="Visio" r:id="rId11" imgW="579120" imgH="915478" progId="Visio.Drawing.11">
                  <p:embed/>
                </p:oleObj>
              </mc:Choice>
              <mc:Fallback>
                <p:oleObj name="Visio" r:id="rId11" imgW="579120" imgH="915478" progId="Visio.Drawing.11">
                  <p:embed/>
                  <p:pic>
                    <p:nvPicPr>
                      <p:cNvPr id="143" name="Object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2910" y="1740276"/>
                        <a:ext cx="255216" cy="403859"/>
                      </a:xfrm>
                      <a:prstGeom prst="rect">
                        <a:avLst/>
                      </a:prstGeom>
                      <a:noFill/>
                      <a:ln>
                        <a:noFill/>
                      </a:ln>
                      <a:effectLst/>
                      <a:extLst/>
                    </p:spPr>
                  </p:pic>
                </p:oleObj>
              </mc:Fallback>
            </mc:AlternateContent>
          </a:graphicData>
        </a:graphic>
      </p:graphicFrame>
      <p:graphicFrame>
        <p:nvGraphicFramePr>
          <p:cNvPr id="144" name="Object 40"/>
          <p:cNvGraphicFramePr>
            <a:graphicFrameLocks noChangeAspect="1"/>
          </p:cNvGraphicFramePr>
          <p:nvPr>
            <p:extLst>
              <p:ext uri="{D42A27DB-BD31-4B8C-83A1-F6EECF244321}">
                <p14:modId xmlns:p14="http://schemas.microsoft.com/office/powerpoint/2010/main" val="4193658777"/>
              </p:ext>
            </p:extLst>
          </p:nvPr>
        </p:nvGraphicFramePr>
        <p:xfrm>
          <a:off x="1435310" y="1861852"/>
          <a:ext cx="255216" cy="403859"/>
        </p:xfrm>
        <a:graphic>
          <a:graphicData uri="http://schemas.openxmlformats.org/presentationml/2006/ole">
            <mc:AlternateContent xmlns:mc="http://schemas.openxmlformats.org/markup-compatibility/2006">
              <mc:Choice xmlns:v="urn:schemas-microsoft-com:vml" Requires="v">
                <p:oleObj spid="_x0000_s15632" name="Visio" r:id="rId12" imgW="579120" imgH="915478" progId="Visio.Drawing.11">
                  <p:embed/>
                </p:oleObj>
              </mc:Choice>
              <mc:Fallback>
                <p:oleObj name="Visio" r:id="rId12" imgW="579120" imgH="915478" progId="Visio.Drawing.11">
                  <p:embed/>
                  <p:pic>
                    <p:nvPicPr>
                      <p:cNvPr id="144"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35310" y="1861852"/>
                        <a:ext cx="255216" cy="403859"/>
                      </a:xfrm>
                      <a:prstGeom prst="rect">
                        <a:avLst/>
                      </a:prstGeom>
                      <a:noFill/>
                      <a:ln>
                        <a:noFill/>
                      </a:ln>
                      <a:effectLst/>
                      <a:extLst/>
                    </p:spPr>
                  </p:pic>
                </p:oleObj>
              </mc:Fallback>
            </mc:AlternateContent>
          </a:graphicData>
        </a:graphic>
      </p:graphicFrame>
      <p:graphicFrame>
        <p:nvGraphicFramePr>
          <p:cNvPr id="149" name="Object 38"/>
          <p:cNvGraphicFramePr>
            <a:graphicFrameLocks noChangeAspect="1"/>
          </p:cNvGraphicFramePr>
          <p:nvPr>
            <p:extLst>
              <p:ext uri="{D42A27DB-BD31-4B8C-83A1-F6EECF244321}">
                <p14:modId xmlns:p14="http://schemas.microsoft.com/office/powerpoint/2010/main" val="462301029"/>
              </p:ext>
            </p:extLst>
          </p:nvPr>
        </p:nvGraphicFramePr>
        <p:xfrm>
          <a:off x="469558" y="1836873"/>
          <a:ext cx="239791" cy="380021"/>
        </p:xfrm>
        <a:graphic>
          <a:graphicData uri="http://schemas.openxmlformats.org/presentationml/2006/ole">
            <mc:AlternateContent xmlns:mc="http://schemas.openxmlformats.org/markup-compatibility/2006">
              <mc:Choice xmlns:v="urn:schemas-microsoft-com:vml" Requires="v">
                <p:oleObj spid="_x0000_s15633" name="Visio" r:id="rId10" imgW="579120" imgH="915478" progId="Visio.Drawing.11">
                  <p:embed/>
                </p:oleObj>
              </mc:Choice>
              <mc:Fallback>
                <p:oleObj name="Visio" r:id="rId10" imgW="579120" imgH="915478" progId="Visio.Drawing.11">
                  <p:embed/>
                  <p:pic>
                    <p:nvPicPr>
                      <p:cNvPr id="149" name="Objec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558" y="1836873"/>
                        <a:ext cx="239791" cy="380021"/>
                      </a:xfrm>
                      <a:prstGeom prst="rect">
                        <a:avLst/>
                      </a:prstGeom>
                      <a:noFill/>
                      <a:ln>
                        <a:noFill/>
                      </a:ln>
                      <a:effectLst/>
                      <a:extLst/>
                    </p:spPr>
                  </p:pic>
                </p:oleObj>
              </mc:Fallback>
            </mc:AlternateContent>
          </a:graphicData>
        </a:graphic>
      </p:graphicFrame>
      <p:graphicFrame>
        <p:nvGraphicFramePr>
          <p:cNvPr id="151" name="Object 40"/>
          <p:cNvGraphicFramePr>
            <a:graphicFrameLocks noChangeAspect="1"/>
          </p:cNvGraphicFramePr>
          <p:nvPr>
            <p:extLst>
              <p:ext uri="{D42A27DB-BD31-4B8C-83A1-F6EECF244321}">
                <p14:modId xmlns:p14="http://schemas.microsoft.com/office/powerpoint/2010/main" val="3813286695"/>
              </p:ext>
            </p:extLst>
          </p:nvPr>
        </p:nvGraphicFramePr>
        <p:xfrm>
          <a:off x="824397" y="2330972"/>
          <a:ext cx="255216" cy="403859"/>
        </p:xfrm>
        <a:graphic>
          <a:graphicData uri="http://schemas.openxmlformats.org/presentationml/2006/ole">
            <mc:AlternateContent xmlns:mc="http://schemas.openxmlformats.org/markup-compatibility/2006">
              <mc:Choice xmlns:v="urn:schemas-microsoft-com:vml" Requires="v">
                <p:oleObj spid="_x0000_s15634" name="Visio" r:id="rId12" imgW="579120" imgH="915478" progId="Visio.Drawing.11">
                  <p:embed/>
                </p:oleObj>
              </mc:Choice>
              <mc:Fallback>
                <p:oleObj name="Visio" r:id="rId12" imgW="579120" imgH="915478" progId="Visio.Drawing.11">
                  <p:embed/>
                  <p:pic>
                    <p:nvPicPr>
                      <p:cNvPr id="151"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397" y="2330972"/>
                        <a:ext cx="255216" cy="403859"/>
                      </a:xfrm>
                      <a:prstGeom prst="rect">
                        <a:avLst/>
                      </a:prstGeom>
                      <a:noFill/>
                      <a:ln>
                        <a:noFill/>
                      </a:ln>
                      <a:effectLst/>
                      <a:extLst/>
                    </p:spPr>
                  </p:pic>
                </p:oleObj>
              </mc:Fallback>
            </mc:AlternateContent>
          </a:graphicData>
        </a:graphic>
      </p:graphicFrame>
      <p:graphicFrame>
        <p:nvGraphicFramePr>
          <p:cNvPr id="153" name="Object 41"/>
          <p:cNvGraphicFramePr>
            <a:graphicFrameLocks noChangeAspect="1"/>
          </p:cNvGraphicFramePr>
          <p:nvPr>
            <p:extLst>
              <p:ext uri="{D42A27DB-BD31-4B8C-83A1-F6EECF244321}">
                <p14:modId xmlns:p14="http://schemas.microsoft.com/office/powerpoint/2010/main" val="849146162"/>
              </p:ext>
            </p:extLst>
          </p:nvPr>
        </p:nvGraphicFramePr>
        <p:xfrm>
          <a:off x="973993" y="2426746"/>
          <a:ext cx="255216" cy="403859"/>
        </p:xfrm>
        <a:graphic>
          <a:graphicData uri="http://schemas.openxmlformats.org/presentationml/2006/ole">
            <mc:AlternateContent xmlns:mc="http://schemas.openxmlformats.org/markup-compatibility/2006">
              <mc:Choice xmlns:v="urn:schemas-microsoft-com:vml" Requires="v">
                <p:oleObj spid="_x0000_s15635" name="Visio" r:id="rId13" imgW="579120" imgH="915478" progId="Visio.Drawing.11">
                  <p:embed/>
                </p:oleObj>
              </mc:Choice>
              <mc:Fallback>
                <p:oleObj name="Visio" r:id="rId13" imgW="579120" imgH="915478" progId="Visio.Drawing.11">
                  <p:embed/>
                  <p:pic>
                    <p:nvPicPr>
                      <p:cNvPr id="153"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3993" y="2426746"/>
                        <a:ext cx="255216" cy="403859"/>
                      </a:xfrm>
                      <a:prstGeom prst="rect">
                        <a:avLst/>
                      </a:prstGeom>
                      <a:noFill/>
                      <a:ln>
                        <a:noFill/>
                      </a:ln>
                      <a:effectLst/>
                      <a:extLst/>
                    </p:spPr>
                  </p:pic>
                </p:oleObj>
              </mc:Fallback>
            </mc:AlternateContent>
          </a:graphicData>
        </a:graphic>
      </p:graphicFrame>
      <p:sp>
        <p:nvSpPr>
          <p:cNvPr id="154" name="Text Box 60"/>
          <p:cNvSpPr txBox="1">
            <a:spLocks noChangeArrowheads="1"/>
          </p:cNvSpPr>
          <p:nvPr/>
        </p:nvSpPr>
        <p:spPr bwMode="auto">
          <a:xfrm>
            <a:off x="894235" y="1438539"/>
            <a:ext cx="105349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Active Directory</a:t>
            </a:r>
            <a:endParaRPr lang="en-US" altLang="en-US" sz="1000" dirty="0">
              <a:latin typeface="Times New Roman" panose="02020603050405020304" pitchFamily="18" charset="0"/>
            </a:endParaRPr>
          </a:p>
        </p:txBody>
      </p:sp>
      <p:sp>
        <p:nvSpPr>
          <p:cNvPr id="156" name="Text Box 60"/>
          <p:cNvSpPr txBox="1">
            <a:spLocks noChangeArrowheads="1"/>
          </p:cNvSpPr>
          <p:nvPr/>
        </p:nvSpPr>
        <p:spPr bwMode="auto">
          <a:xfrm>
            <a:off x="288249" y="2133510"/>
            <a:ext cx="49885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Moira</a:t>
            </a:r>
            <a:endParaRPr lang="en-US" altLang="en-US" sz="1000" dirty="0">
              <a:latin typeface="Times New Roman" panose="02020603050405020304" pitchFamily="18" charset="0"/>
            </a:endParaRPr>
          </a:p>
        </p:txBody>
      </p:sp>
      <p:sp>
        <p:nvSpPr>
          <p:cNvPr id="157" name="Line 15"/>
          <p:cNvSpPr>
            <a:spLocks noChangeShapeType="1"/>
          </p:cNvSpPr>
          <p:nvPr/>
        </p:nvSpPr>
        <p:spPr bwMode="auto">
          <a:xfrm flipV="1">
            <a:off x="732808" y="1978502"/>
            <a:ext cx="454546" cy="21467"/>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58" name="Text Box 60"/>
          <p:cNvSpPr txBox="1">
            <a:spLocks noChangeArrowheads="1"/>
          </p:cNvSpPr>
          <p:nvPr/>
        </p:nvSpPr>
        <p:spPr bwMode="auto">
          <a:xfrm>
            <a:off x="476529" y="2739059"/>
            <a:ext cx="82586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ldap.mit.edu</a:t>
            </a:r>
            <a:endParaRPr lang="en-US" altLang="en-US" sz="1000" dirty="0">
              <a:latin typeface="Times New Roman" panose="02020603050405020304" pitchFamily="18" charset="0"/>
            </a:endParaRPr>
          </a:p>
        </p:txBody>
      </p:sp>
      <p:sp>
        <p:nvSpPr>
          <p:cNvPr id="159" name="Line 15"/>
          <p:cNvSpPr>
            <a:spLocks noChangeShapeType="1"/>
          </p:cNvSpPr>
          <p:nvPr/>
        </p:nvSpPr>
        <p:spPr bwMode="auto">
          <a:xfrm flipV="1">
            <a:off x="1229210" y="2086026"/>
            <a:ext cx="76894" cy="373317"/>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60" name="Object 41"/>
          <p:cNvGraphicFramePr>
            <a:graphicFrameLocks noChangeAspect="1"/>
          </p:cNvGraphicFramePr>
          <p:nvPr>
            <p:extLst>
              <p:ext uri="{D42A27DB-BD31-4B8C-83A1-F6EECF244321}">
                <p14:modId xmlns:p14="http://schemas.microsoft.com/office/powerpoint/2010/main" val="3240979282"/>
              </p:ext>
            </p:extLst>
          </p:nvPr>
        </p:nvGraphicFramePr>
        <p:xfrm>
          <a:off x="4030592" y="1600461"/>
          <a:ext cx="255216" cy="403859"/>
        </p:xfrm>
        <a:graphic>
          <a:graphicData uri="http://schemas.openxmlformats.org/presentationml/2006/ole">
            <mc:AlternateContent xmlns:mc="http://schemas.openxmlformats.org/markup-compatibility/2006">
              <mc:Choice xmlns:v="urn:schemas-microsoft-com:vml" Requires="v">
                <p:oleObj spid="_x0000_s15636" name="Visio" r:id="rId13" imgW="579120" imgH="915478" progId="Visio.Drawing.11">
                  <p:embed/>
                </p:oleObj>
              </mc:Choice>
              <mc:Fallback>
                <p:oleObj name="Visio" r:id="rId13" imgW="579120" imgH="915478" progId="Visio.Drawing.11">
                  <p:embed/>
                  <p:pic>
                    <p:nvPicPr>
                      <p:cNvPr id="160"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0592" y="1600461"/>
                        <a:ext cx="255216" cy="403859"/>
                      </a:xfrm>
                      <a:prstGeom prst="rect">
                        <a:avLst/>
                      </a:prstGeom>
                      <a:noFill/>
                      <a:ln>
                        <a:noFill/>
                      </a:ln>
                      <a:effectLst/>
                      <a:extLst/>
                    </p:spPr>
                  </p:pic>
                </p:oleObj>
              </mc:Fallback>
            </mc:AlternateContent>
          </a:graphicData>
        </a:graphic>
      </p:graphicFrame>
      <p:graphicFrame>
        <p:nvGraphicFramePr>
          <p:cNvPr id="161" name="Object 41"/>
          <p:cNvGraphicFramePr>
            <a:graphicFrameLocks noChangeAspect="1"/>
          </p:cNvGraphicFramePr>
          <p:nvPr>
            <p:extLst>
              <p:ext uri="{D42A27DB-BD31-4B8C-83A1-F6EECF244321}">
                <p14:modId xmlns:p14="http://schemas.microsoft.com/office/powerpoint/2010/main" val="4125525997"/>
              </p:ext>
            </p:extLst>
          </p:nvPr>
        </p:nvGraphicFramePr>
        <p:xfrm>
          <a:off x="4158200" y="1717200"/>
          <a:ext cx="255216" cy="403859"/>
        </p:xfrm>
        <a:graphic>
          <a:graphicData uri="http://schemas.openxmlformats.org/presentationml/2006/ole">
            <mc:AlternateContent xmlns:mc="http://schemas.openxmlformats.org/markup-compatibility/2006">
              <mc:Choice xmlns:v="urn:schemas-microsoft-com:vml" Requires="v">
                <p:oleObj spid="_x0000_s15637" name="Visio" r:id="rId13" imgW="579120" imgH="915478" progId="Visio.Drawing.11">
                  <p:embed/>
                </p:oleObj>
              </mc:Choice>
              <mc:Fallback>
                <p:oleObj name="Visio" r:id="rId13" imgW="579120" imgH="915478" progId="Visio.Drawing.11">
                  <p:embed/>
                  <p:pic>
                    <p:nvPicPr>
                      <p:cNvPr id="161"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58200" y="1717200"/>
                        <a:ext cx="255216" cy="403859"/>
                      </a:xfrm>
                      <a:prstGeom prst="rect">
                        <a:avLst/>
                      </a:prstGeom>
                      <a:noFill/>
                      <a:ln>
                        <a:noFill/>
                      </a:ln>
                      <a:effectLst/>
                      <a:extLst/>
                    </p:spPr>
                  </p:pic>
                </p:oleObj>
              </mc:Fallback>
            </mc:AlternateContent>
          </a:graphicData>
        </a:graphic>
      </p:graphicFrame>
      <p:sp>
        <p:nvSpPr>
          <p:cNvPr id="162" name="Text Box 60"/>
          <p:cNvSpPr txBox="1">
            <a:spLocks noChangeArrowheads="1"/>
          </p:cNvSpPr>
          <p:nvPr/>
        </p:nvSpPr>
        <p:spPr bwMode="auto">
          <a:xfrm>
            <a:off x="3684637" y="1423900"/>
            <a:ext cx="96693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Directory Sync</a:t>
            </a:r>
            <a:endParaRPr lang="en-US" altLang="en-US" sz="1000" dirty="0">
              <a:latin typeface="Times New Roman" panose="02020603050405020304" pitchFamily="18" charset="0"/>
            </a:endParaRPr>
          </a:p>
        </p:txBody>
      </p:sp>
      <p:sp>
        <p:nvSpPr>
          <p:cNvPr id="163" name="Line 94"/>
          <p:cNvSpPr>
            <a:spLocks noChangeShapeType="1"/>
          </p:cNvSpPr>
          <p:nvPr/>
        </p:nvSpPr>
        <p:spPr bwMode="auto">
          <a:xfrm>
            <a:off x="1488270" y="1716750"/>
            <a:ext cx="2529840" cy="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pic>
        <p:nvPicPr>
          <p:cNvPr id="164" name="Picture 6"/>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7609034" y="1478666"/>
            <a:ext cx="1274510" cy="975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grpSp>
        <p:nvGrpSpPr>
          <p:cNvPr id="165" name="Group 20"/>
          <p:cNvGrpSpPr>
            <a:grpSpLocks noChangeAspect="1"/>
          </p:cNvGrpSpPr>
          <p:nvPr/>
        </p:nvGrpSpPr>
        <p:grpSpPr bwMode="auto">
          <a:xfrm>
            <a:off x="7778750" y="1848579"/>
            <a:ext cx="862561" cy="240921"/>
            <a:chOff x="720" y="3072"/>
            <a:chExt cx="865" cy="662"/>
          </a:xfrm>
        </p:grpSpPr>
        <p:sp>
          <p:nvSpPr>
            <p:cNvPr id="166" name="AutoShape 21"/>
            <p:cNvSpPr>
              <a:spLocks noChangeAspect="1" noChangeArrowheads="1" noTextEdit="1"/>
            </p:cNvSpPr>
            <p:nvPr/>
          </p:nvSpPr>
          <p:spPr bwMode="auto">
            <a:xfrm>
              <a:off x="720" y="3072"/>
              <a:ext cx="865" cy="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7" name="Freeform 22"/>
            <p:cNvSpPr>
              <a:spLocks noEditPoints="1"/>
            </p:cNvSpPr>
            <p:nvPr/>
          </p:nvSpPr>
          <p:spPr bwMode="auto">
            <a:xfrm>
              <a:off x="849" y="3176"/>
              <a:ext cx="607" cy="439"/>
            </a:xfrm>
            <a:custGeom>
              <a:avLst/>
              <a:gdLst>
                <a:gd name="T0" fmla="*/ 102 w 607"/>
                <a:gd name="T1" fmla="*/ 379 h 439"/>
                <a:gd name="T2" fmla="*/ 303 w 607"/>
                <a:gd name="T3" fmla="*/ 227 h 439"/>
                <a:gd name="T4" fmla="*/ 303 w 607"/>
                <a:gd name="T5" fmla="*/ 439 h 439"/>
                <a:gd name="T6" fmla="*/ 303 w 607"/>
                <a:gd name="T7" fmla="*/ 227 h 439"/>
                <a:gd name="T8" fmla="*/ 506 w 607"/>
                <a:gd name="T9" fmla="*/ 379 h 439"/>
                <a:gd name="T10" fmla="*/ 303 w 607"/>
                <a:gd name="T11" fmla="*/ 227 h 439"/>
                <a:gd name="T12" fmla="*/ 607 w 607"/>
                <a:gd name="T13" fmla="*/ 227 h 439"/>
                <a:gd name="T14" fmla="*/ 303 w 607"/>
                <a:gd name="T15" fmla="*/ 227 h 439"/>
                <a:gd name="T16" fmla="*/ 506 w 607"/>
                <a:gd name="T17" fmla="*/ 76 h 439"/>
                <a:gd name="T18" fmla="*/ 303 w 607"/>
                <a:gd name="T19" fmla="*/ 227 h 439"/>
                <a:gd name="T20" fmla="*/ 303 w 607"/>
                <a:gd name="T21" fmla="*/ 0 h 439"/>
                <a:gd name="T22" fmla="*/ 303 w 607"/>
                <a:gd name="T23" fmla="*/ 227 h 439"/>
                <a:gd name="T24" fmla="*/ 165 w 607"/>
                <a:gd name="T25" fmla="*/ 101 h 439"/>
                <a:gd name="T26" fmla="*/ 303 w 607"/>
                <a:gd name="T27" fmla="*/ 227 h 439"/>
                <a:gd name="T28" fmla="*/ 0 w 607"/>
                <a:gd name="T29" fmla="*/ 227 h 439"/>
                <a:gd name="T30" fmla="*/ 303 w 607"/>
                <a:gd name="T31" fmla="*/ 227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7" h="439">
                  <a:moveTo>
                    <a:pt x="102" y="379"/>
                  </a:moveTo>
                  <a:lnTo>
                    <a:pt x="303" y="227"/>
                  </a:lnTo>
                  <a:moveTo>
                    <a:pt x="303" y="439"/>
                  </a:moveTo>
                  <a:lnTo>
                    <a:pt x="303" y="227"/>
                  </a:lnTo>
                  <a:moveTo>
                    <a:pt x="506" y="379"/>
                  </a:moveTo>
                  <a:lnTo>
                    <a:pt x="303" y="227"/>
                  </a:lnTo>
                  <a:moveTo>
                    <a:pt x="607" y="227"/>
                  </a:moveTo>
                  <a:lnTo>
                    <a:pt x="303" y="227"/>
                  </a:lnTo>
                  <a:moveTo>
                    <a:pt x="506" y="76"/>
                  </a:moveTo>
                  <a:lnTo>
                    <a:pt x="303" y="227"/>
                  </a:lnTo>
                  <a:moveTo>
                    <a:pt x="303" y="0"/>
                  </a:moveTo>
                  <a:lnTo>
                    <a:pt x="303" y="227"/>
                  </a:lnTo>
                  <a:moveTo>
                    <a:pt x="165" y="101"/>
                  </a:moveTo>
                  <a:lnTo>
                    <a:pt x="303" y="227"/>
                  </a:lnTo>
                  <a:moveTo>
                    <a:pt x="0" y="227"/>
                  </a:moveTo>
                  <a:lnTo>
                    <a:pt x="303" y="227"/>
                  </a:lnTo>
                </a:path>
              </a:pathLst>
            </a:custGeom>
            <a:noFill/>
            <a:ln w="428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8" name="Rectangle 23"/>
            <p:cNvSpPr>
              <a:spLocks noChangeArrowheads="1"/>
            </p:cNvSpPr>
            <p:nvPr/>
          </p:nvSpPr>
          <p:spPr bwMode="auto">
            <a:xfrm>
              <a:off x="739" y="3091"/>
              <a:ext cx="829" cy="10"/>
            </a:xfrm>
            <a:prstGeom prst="rect">
              <a:avLst/>
            </a:prstGeom>
            <a:solidFill>
              <a:srgbClr val="4E8E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9" name="Rectangle 24"/>
            <p:cNvSpPr>
              <a:spLocks noChangeArrowheads="1"/>
            </p:cNvSpPr>
            <p:nvPr/>
          </p:nvSpPr>
          <p:spPr bwMode="auto">
            <a:xfrm>
              <a:off x="739" y="3101"/>
              <a:ext cx="829" cy="9"/>
            </a:xfrm>
            <a:prstGeom prst="rect">
              <a:avLst/>
            </a:prstGeom>
            <a:solidFill>
              <a:srgbClr val="4D8C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0" name="Rectangle 25"/>
            <p:cNvSpPr>
              <a:spLocks noChangeArrowheads="1"/>
            </p:cNvSpPr>
            <p:nvPr/>
          </p:nvSpPr>
          <p:spPr bwMode="auto">
            <a:xfrm>
              <a:off x="739" y="3110"/>
              <a:ext cx="829" cy="10"/>
            </a:xfrm>
            <a:prstGeom prst="rect">
              <a:avLst/>
            </a:prstGeom>
            <a:solidFill>
              <a:srgbClr val="4B89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1" name="Rectangle 26"/>
            <p:cNvSpPr>
              <a:spLocks noChangeArrowheads="1"/>
            </p:cNvSpPr>
            <p:nvPr/>
          </p:nvSpPr>
          <p:spPr bwMode="auto">
            <a:xfrm>
              <a:off x="739" y="3120"/>
              <a:ext cx="829" cy="9"/>
            </a:xfrm>
            <a:prstGeom prst="rect">
              <a:avLst/>
            </a:prstGeom>
            <a:solidFill>
              <a:srgbClr val="4A87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2" name="Rectangle 27"/>
            <p:cNvSpPr>
              <a:spLocks noChangeArrowheads="1"/>
            </p:cNvSpPr>
            <p:nvPr/>
          </p:nvSpPr>
          <p:spPr bwMode="auto">
            <a:xfrm>
              <a:off x="739" y="3129"/>
              <a:ext cx="829" cy="10"/>
            </a:xfrm>
            <a:prstGeom prst="rect">
              <a:avLst/>
            </a:prstGeom>
            <a:solidFill>
              <a:srgbClr val="4985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3" name="Rectangle 28"/>
            <p:cNvSpPr>
              <a:spLocks noChangeArrowheads="1"/>
            </p:cNvSpPr>
            <p:nvPr/>
          </p:nvSpPr>
          <p:spPr bwMode="auto">
            <a:xfrm>
              <a:off x="739" y="3139"/>
              <a:ext cx="829" cy="9"/>
            </a:xfrm>
            <a:prstGeom prst="rect">
              <a:avLst/>
            </a:prstGeom>
            <a:solidFill>
              <a:srgbClr val="488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4" name="Rectangle 29"/>
            <p:cNvSpPr>
              <a:spLocks noChangeArrowheads="1"/>
            </p:cNvSpPr>
            <p:nvPr/>
          </p:nvSpPr>
          <p:spPr bwMode="auto">
            <a:xfrm>
              <a:off x="739" y="3148"/>
              <a:ext cx="829" cy="10"/>
            </a:xfrm>
            <a:prstGeom prst="rect">
              <a:avLst/>
            </a:prstGeom>
            <a:solidFill>
              <a:srgbClr val="4781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5" name="Rectangle 30"/>
            <p:cNvSpPr>
              <a:spLocks noChangeArrowheads="1"/>
            </p:cNvSpPr>
            <p:nvPr/>
          </p:nvSpPr>
          <p:spPr bwMode="auto">
            <a:xfrm>
              <a:off x="739" y="3158"/>
              <a:ext cx="829" cy="9"/>
            </a:xfrm>
            <a:prstGeom prst="rect">
              <a:avLst/>
            </a:prstGeom>
            <a:solidFill>
              <a:srgbClr val="457E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6" name="Rectangle 31"/>
            <p:cNvSpPr>
              <a:spLocks noChangeArrowheads="1"/>
            </p:cNvSpPr>
            <p:nvPr/>
          </p:nvSpPr>
          <p:spPr bwMode="auto">
            <a:xfrm>
              <a:off x="739" y="3167"/>
              <a:ext cx="829" cy="10"/>
            </a:xfrm>
            <a:prstGeom prst="rect">
              <a:avLst/>
            </a:prstGeom>
            <a:solidFill>
              <a:srgbClr val="447C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7" name="Rectangle 32"/>
            <p:cNvSpPr>
              <a:spLocks noChangeArrowheads="1"/>
            </p:cNvSpPr>
            <p:nvPr/>
          </p:nvSpPr>
          <p:spPr bwMode="auto">
            <a:xfrm>
              <a:off x="739" y="3177"/>
              <a:ext cx="829" cy="9"/>
            </a:xfrm>
            <a:prstGeom prst="rect">
              <a:avLst/>
            </a:prstGeom>
            <a:solidFill>
              <a:srgbClr val="437A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8" name="Rectangle 33"/>
            <p:cNvSpPr>
              <a:spLocks noChangeArrowheads="1"/>
            </p:cNvSpPr>
            <p:nvPr/>
          </p:nvSpPr>
          <p:spPr bwMode="auto">
            <a:xfrm>
              <a:off x="739" y="3186"/>
              <a:ext cx="829" cy="10"/>
            </a:xfrm>
            <a:prstGeom prst="rect">
              <a:avLst/>
            </a:prstGeom>
            <a:solidFill>
              <a:srgbClr val="4278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9" name="Rectangle 34"/>
            <p:cNvSpPr>
              <a:spLocks noChangeArrowheads="1"/>
            </p:cNvSpPr>
            <p:nvPr/>
          </p:nvSpPr>
          <p:spPr bwMode="auto">
            <a:xfrm>
              <a:off x="739" y="3196"/>
              <a:ext cx="829" cy="9"/>
            </a:xfrm>
            <a:prstGeom prst="rect">
              <a:avLst/>
            </a:prstGeom>
            <a:solidFill>
              <a:srgbClr val="4176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0" name="Rectangle 35"/>
            <p:cNvSpPr>
              <a:spLocks noChangeArrowheads="1"/>
            </p:cNvSpPr>
            <p:nvPr/>
          </p:nvSpPr>
          <p:spPr bwMode="auto">
            <a:xfrm>
              <a:off x="739" y="3205"/>
              <a:ext cx="829" cy="10"/>
            </a:xfrm>
            <a:prstGeom prst="rect">
              <a:avLst/>
            </a:prstGeom>
            <a:solidFill>
              <a:srgbClr val="3F74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1" name="Rectangle 36"/>
            <p:cNvSpPr>
              <a:spLocks noChangeArrowheads="1"/>
            </p:cNvSpPr>
            <p:nvPr/>
          </p:nvSpPr>
          <p:spPr bwMode="auto">
            <a:xfrm>
              <a:off x="739" y="3215"/>
              <a:ext cx="829" cy="9"/>
            </a:xfrm>
            <a:prstGeom prst="rect">
              <a:avLst/>
            </a:prstGeom>
            <a:solidFill>
              <a:srgbClr val="3E72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2" name="Rectangle 37"/>
            <p:cNvSpPr>
              <a:spLocks noChangeArrowheads="1"/>
            </p:cNvSpPr>
            <p:nvPr/>
          </p:nvSpPr>
          <p:spPr bwMode="auto">
            <a:xfrm>
              <a:off x="739" y="3224"/>
              <a:ext cx="829" cy="10"/>
            </a:xfrm>
            <a:prstGeom prst="rect">
              <a:avLst/>
            </a:prstGeom>
            <a:solidFill>
              <a:srgbClr val="3D70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3" name="Rectangle 38"/>
            <p:cNvSpPr>
              <a:spLocks noChangeArrowheads="1"/>
            </p:cNvSpPr>
            <p:nvPr/>
          </p:nvSpPr>
          <p:spPr bwMode="auto">
            <a:xfrm>
              <a:off x="739" y="3234"/>
              <a:ext cx="829" cy="9"/>
            </a:xfrm>
            <a:prstGeom prst="rect">
              <a:avLst/>
            </a:prstGeom>
            <a:solidFill>
              <a:srgbClr val="3C6E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4" name="Rectangle 39"/>
            <p:cNvSpPr>
              <a:spLocks noChangeArrowheads="1"/>
            </p:cNvSpPr>
            <p:nvPr/>
          </p:nvSpPr>
          <p:spPr bwMode="auto">
            <a:xfrm>
              <a:off x="739" y="3243"/>
              <a:ext cx="829" cy="10"/>
            </a:xfrm>
            <a:prstGeom prst="rect">
              <a:avLst/>
            </a:prstGeom>
            <a:solidFill>
              <a:srgbClr val="3B6C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5" name="Rectangle 40"/>
            <p:cNvSpPr>
              <a:spLocks noChangeArrowheads="1"/>
            </p:cNvSpPr>
            <p:nvPr/>
          </p:nvSpPr>
          <p:spPr bwMode="auto">
            <a:xfrm>
              <a:off x="739" y="3253"/>
              <a:ext cx="829" cy="9"/>
            </a:xfrm>
            <a:prstGeom prst="rect">
              <a:avLst/>
            </a:prstGeom>
            <a:solidFill>
              <a:srgbClr val="3A6A9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6" name="Rectangle 41"/>
            <p:cNvSpPr>
              <a:spLocks noChangeArrowheads="1"/>
            </p:cNvSpPr>
            <p:nvPr/>
          </p:nvSpPr>
          <p:spPr bwMode="auto">
            <a:xfrm>
              <a:off x="739" y="3262"/>
              <a:ext cx="829" cy="10"/>
            </a:xfrm>
            <a:prstGeom prst="rect">
              <a:avLst/>
            </a:prstGeom>
            <a:solidFill>
              <a:srgbClr val="3967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7" name="Rectangle 42"/>
            <p:cNvSpPr>
              <a:spLocks noChangeArrowheads="1"/>
            </p:cNvSpPr>
            <p:nvPr/>
          </p:nvSpPr>
          <p:spPr bwMode="auto">
            <a:xfrm>
              <a:off x="739" y="3272"/>
              <a:ext cx="829" cy="9"/>
            </a:xfrm>
            <a:prstGeom prst="rect">
              <a:avLst/>
            </a:prstGeom>
            <a:solidFill>
              <a:srgbClr val="3865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8" name="Rectangle 43"/>
            <p:cNvSpPr>
              <a:spLocks noChangeArrowheads="1"/>
            </p:cNvSpPr>
            <p:nvPr/>
          </p:nvSpPr>
          <p:spPr bwMode="auto">
            <a:xfrm>
              <a:off x="739" y="3281"/>
              <a:ext cx="829" cy="10"/>
            </a:xfrm>
            <a:prstGeom prst="rect">
              <a:avLst/>
            </a:prstGeom>
            <a:solidFill>
              <a:srgbClr val="37638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9" name="Rectangle 44"/>
            <p:cNvSpPr>
              <a:spLocks noChangeArrowheads="1"/>
            </p:cNvSpPr>
            <p:nvPr/>
          </p:nvSpPr>
          <p:spPr bwMode="auto">
            <a:xfrm>
              <a:off x="739" y="3291"/>
              <a:ext cx="829" cy="9"/>
            </a:xfrm>
            <a:prstGeom prst="rect">
              <a:avLst/>
            </a:prstGeom>
            <a:solidFill>
              <a:srgbClr val="35618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0" name="Rectangle 45"/>
            <p:cNvSpPr>
              <a:spLocks noChangeArrowheads="1"/>
            </p:cNvSpPr>
            <p:nvPr/>
          </p:nvSpPr>
          <p:spPr bwMode="auto">
            <a:xfrm>
              <a:off x="739" y="3300"/>
              <a:ext cx="829" cy="10"/>
            </a:xfrm>
            <a:prstGeom prst="rect">
              <a:avLst/>
            </a:prstGeom>
            <a:solidFill>
              <a:srgbClr val="345F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1" name="Rectangle 46"/>
            <p:cNvSpPr>
              <a:spLocks noChangeArrowheads="1"/>
            </p:cNvSpPr>
            <p:nvPr/>
          </p:nvSpPr>
          <p:spPr bwMode="auto">
            <a:xfrm>
              <a:off x="739" y="3310"/>
              <a:ext cx="829" cy="10"/>
            </a:xfrm>
            <a:prstGeom prst="rect">
              <a:avLst/>
            </a:prstGeom>
            <a:solidFill>
              <a:srgbClr val="335C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2" name="Rectangle 47"/>
            <p:cNvSpPr>
              <a:spLocks noChangeArrowheads="1"/>
            </p:cNvSpPr>
            <p:nvPr/>
          </p:nvSpPr>
          <p:spPr bwMode="auto">
            <a:xfrm>
              <a:off x="739" y="3320"/>
              <a:ext cx="829" cy="9"/>
            </a:xfrm>
            <a:prstGeom prst="rect">
              <a:avLst/>
            </a:prstGeom>
            <a:solidFill>
              <a:srgbClr val="325A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3" name="Rectangle 48"/>
            <p:cNvSpPr>
              <a:spLocks noChangeArrowheads="1"/>
            </p:cNvSpPr>
            <p:nvPr/>
          </p:nvSpPr>
          <p:spPr bwMode="auto">
            <a:xfrm>
              <a:off x="739" y="3329"/>
              <a:ext cx="829" cy="10"/>
            </a:xfrm>
            <a:prstGeom prst="rect">
              <a:avLst/>
            </a:prstGeom>
            <a:solidFill>
              <a:srgbClr val="3058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4" name="Rectangle 49"/>
            <p:cNvSpPr>
              <a:spLocks noChangeArrowheads="1"/>
            </p:cNvSpPr>
            <p:nvPr/>
          </p:nvSpPr>
          <p:spPr bwMode="auto">
            <a:xfrm>
              <a:off x="739" y="3339"/>
              <a:ext cx="829" cy="9"/>
            </a:xfrm>
            <a:prstGeom prst="rect">
              <a:avLst/>
            </a:prstGeom>
            <a:solidFill>
              <a:srgbClr val="2F56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5" name="Rectangle 50"/>
            <p:cNvSpPr>
              <a:spLocks noChangeArrowheads="1"/>
            </p:cNvSpPr>
            <p:nvPr/>
          </p:nvSpPr>
          <p:spPr bwMode="auto">
            <a:xfrm>
              <a:off x="739" y="3348"/>
              <a:ext cx="829" cy="10"/>
            </a:xfrm>
            <a:prstGeom prst="rect">
              <a:avLst/>
            </a:prstGeom>
            <a:solidFill>
              <a:srgbClr val="2E54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6" name="Rectangle 51"/>
            <p:cNvSpPr>
              <a:spLocks noChangeArrowheads="1"/>
            </p:cNvSpPr>
            <p:nvPr/>
          </p:nvSpPr>
          <p:spPr bwMode="auto">
            <a:xfrm>
              <a:off x="739" y="3358"/>
              <a:ext cx="829" cy="9"/>
            </a:xfrm>
            <a:prstGeom prst="rect">
              <a:avLst/>
            </a:prstGeom>
            <a:solidFill>
              <a:srgbClr val="2D516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7" name="Rectangle 52"/>
            <p:cNvSpPr>
              <a:spLocks noChangeArrowheads="1"/>
            </p:cNvSpPr>
            <p:nvPr/>
          </p:nvSpPr>
          <p:spPr bwMode="auto">
            <a:xfrm>
              <a:off x="739" y="3367"/>
              <a:ext cx="829" cy="10"/>
            </a:xfrm>
            <a:prstGeom prst="rect">
              <a:avLst/>
            </a:prstGeom>
            <a:solidFill>
              <a:srgbClr val="2C4F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8" name="Rectangle 53"/>
            <p:cNvSpPr>
              <a:spLocks noChangeArrowheads="1"/>
            </p:cNvSpPr>
            <p:nvPr/>
          </p:nvSpPr>
          <p:spPr bwMode="auto">
            <a:xfrm>
              <a:off x="739" y="3377"/>
              <a:ext cx="829" cy="9"/>
            </a:xfrm>
            <a:prstGeom prst="rect">
              <a:avLst/>
            </a:prstGeom>
            <a:solidFill>
              <a:srgbClr val="2A4D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9" name="Rectangle 54"/>
            <p:cNvSpPr>
              <a:spLocks noChangeArrowheads="1"/>
            </p:cNvSpPr>
            <p:nvPr/>
          </p:nvSpPr>
          <p:spPr bwMode="auto">
            <a:xfrm>
              <a:off x="739" y="3386"/>
              <a:ext cx="829" cy="10"/>
            </a:xfrm>
            <a:prstGeom prst="rect">
              <a:avLst/>
            </a:prstGeom>
            <a:solidFill>
              <a:srgbClr val="294B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0" name="Rectangle 55"/>
            <p:cNvSpPr>
              <a:spLocks noChangeArrowheads="1"/>
            </p:cNvSpPr>
            <p:nvPr/>
          </p:nvSpPr>
          <p:spPr bwMode="auto">
            <a:xfrm>
              <a:off x="739" y="3396"/>
              <a:ext cx="829" cy="9"/>
            </a:xfrm>
            <a:prstGeom prst="rect">
              <a:avLst/>
            </a:prstGeom>
            <a:solidFill>
              <a:srgbClr val="2849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1" name="Rectangle 56"/>
            <p:cNvSpPr>
              <a:spLocks noChangeArrowheads="1"/>
            </p:cNvSpPr>
            <p:nvPr/>
          </p:nvSpPr>
          <p:spPr bwMode="auto">
            <a:xfrm>
              <a:off x="739" y="3405"/>
              <a:ext cx="829" cy="10"/>
            </a:xfrm>
            <a:prstGeom prst="rect">
              <a:avLst/>
            </a:prstGeom>
            <a:solidFill>
              <a:srgbClr val="2746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2" name="Rectangle 57"/>
            <p:cNvSpPr>
              <a:spLocks noChangeArrowheads="1"/>
            </p:cNvSpPr>
            <p:nvPr/>
          </p:nvSpPr>
          <p:spPr bwMode="auto">
            <a:xfrm>
              <a:off x="739" y="3415"/>
              <a:ext cx="829" cy="9"/>
            </a:xfrm>
            <a:prstGeom prst="rect">
              <a:avLst/>
            </a:prstGeom>
            <a:solidFill>
              <a:srgbClr val="2544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3" name="Rectangle 58"/>
            <p:cNvSpPr>
              <a:spLocks noChangeArrowheads="1"/>
            </p:cNvSpPr>
            <p:nvPr/>
          </p:nvSpPr>
          <p:spPr bwMode="auto">
            <a:xfrm>
              <a:off x="739" y="3424"/>
              <a:ext cx="829" cy="10"/>
            </a:xfrm>
            <a:prstGeom prst="rect">
              <a:avLst/>
            </a:prstGeom>
            <a:solidFill>
              <a:srgbClr val="2442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4" name="Rectangle 59"/>
            <p:cNvSpPr>
              <a:spLocks noChangeArrowheads="1"/>
            </p:cNvSpPr>
            <p:nvPr/>
          </p:nvSpPr>
          <p:spPr bwMode="auto">
            <a:xfrm>
              <a:off x="739" y="3434"/>
              <a:ext cx="829" cy="9"/>
            </a:xfrm>
            <a:prstGeom prst="rect">
              <a:avLst/>
            </a:prstGeom>
            <a:solidFill>
              <a:srgbClr val="2340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5" name="Rectangle 60"/>
            <p:cNvSpPr>
              <a:spLocks noChangeArrowheads="1"/>
            </p:cNvSpPr>
            <p:nvPr/>
          </p:nvSpPr>
          <p:spPr bwMode="auto">
            <a:xfrm>
              <a:off x="739" y="3443"/>
              <a:ext cx="829" cy="10"/>
            </a:xfrm>
            <a:prstGeom prst="rect">
              <a:avLst/>
            </a:prstGeom>
            <a:solidFill>
              <a:srgbClr val="223E5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6" name="Rectangle 61"/>
            <p:cNvSpPr>
              <a:spLocks noChangeArrowheads="1"/>
            </p:cNvSpPr>
            <p:nvPr/>
          </p:nvSpPr>
          <p:spPr bwMode="auto">
            <a:xfrm>
              <a:off x="739" y="3453"/>
              <a:ext cx="829" cy="9"/>
            </a:xfrm>
            <a:prstGeom prst="rect">
              <a:avLst/>
            </a:prstGeom>
            <a:solidFill>
              <a:srgbClr val="213C5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7" name="Rectangle 62"/>
            <p:cNvSpPr>
              <a:spLocks noChangeArrowheads="1"/>
            </p:cNvSpPr>
            <p:nvPr/>
          </p:nvSpPr>
          <p:spPr bwMode="auto">
            <a:xfrm>
              <a:off x="739" y="3462"/>
              <a:ext cx="829" cy="10"/>
            </a:xfrm>
            <a:prstGeom prst="rect">
              <a:avLst/>
            </a:prstGeom>
            <a:solidFill>
              <a:srgbClr val="1F39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8" name="Rectangle 63"/>
            <p:cNvSpPr>
              <a:spLocks noChangeArrowheads="1"/>
            </p:cNvSpPr>
            <p:nvPr/>
          </p:nvSpPr>
          <p:spPr bwMode="auto">
            <a:xfrm>
              <a:off x="739" y="3472"/>
              <a:ext cx="829" cy="9"/>
            </a:xfrm>
            <a:prstGeom prst="rect">
              <a:avLst/>
            </a:prstGeom>
            <a:solidFill>
              <a:srgbClr val="1E374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9" name="Rectangle 64"/>
            <p:cNvSpPr>
              <a:spLocks noChangeArrowheads="1"/>
            </p:cNvSpPr>
            <p:nvPr/>
          </p:nvSpPr>
          <p:spPr bwMode="auto">
            <a:xfrm>
              <a:off x="739" y="3481"/>
              <a:ext cx="829" cy="10"/>
            </a:xfrm>
            <a:prstGeom prst="rect">
              <a:avLst/>
            </a:prstGeom>
            <a:solidFill>
              <a:srgbClr val="1D35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0" name="Rectangle 65"/>
            <p:cNvSpPr>
              <a:spLocks noChangeArrowheads="1"/>
            </p:cNvSpPr>
            <p:nvPr/>
          </p:nvSpPr>
          <p:spPr bwMode="auto">
            <a:xfrm>
              <a:off x="739" y="3491"/>
              <a:ext cx="829" cy="9"/>
            </a:xfrm>
            <a:prstGeom prst="rect">
              <a:avLst/>
            </a:prstGeom>
            <a:solidFill>
              <a:srgbClr val="1C33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1" name="Rectangle 66"/>
            <p:cNvSpPr>
              <a:spLocks noChangeArrowheads="1"/>
            </p:cNvSpPr>
            <p:nvPr/>
          </p:nvSpPr>
          <p:spPr bwMode="auto">
            <a:xfrm>
              <a:off x="739" y="3500"/>
              <a:ext cx="829" cy="10"/>
            </a:xfrm>
            <a:prstGeom prst="rect">
              <a:avLst/>
            </a:prstGeom>
            <a:solidFill>
              <a:srgbClr val="1B314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2" name="Rectangle 67"/>
            <p:cNvSpPr>
              <a:spLocks noChangeArrowheads="1"/>
            </p:cNvSpPr>
            <p:nvPr/>
          </p:nvSpPr>
          <p:spPr bwMode="auto">
            <a:xfrm>
              <a:off x="739" y="3510"/>
              <a:ext cx="829" cy="9"/>
            </a:xfrm>
            <a:prstGeom prst="rect">
              <a:avLst/>
            </a:prstGeom>
            <a:solidFill>
              <a:srgbClr val="192E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3" name="Rectangle 68"/>
            <p:cNvSpPr>
              <a:spLocks noChangeArrowheads="1"/>
            </p:cNvSpPr>
            <p:nvPr/>
          </p:nvSpPr>
          <p:spPr bwMode="auto">
            <a:xfrm>
              <a:off x="739" y="3519"/>
              <a:ext cx="829" cy="10"/>
            </a:xfrm>
            <a:prstGeom prst="rect">
              <a:avLst/>
            </a:prstGeom>
            <a:solidFill>
              <a:srgbClr val="182C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4" name="Rectangle 69"/>
            <p:cNvSpPr>
              <a:spLocks noChangeArrowheads="1"/>
            </p:cNvSpPr>
            <p:nvPr/>
          </p:nvSpPr>
          <p:spPr bwMode="auto">
            <a:xfrm>
              <a:off x="739" y="3529"/>
              <a:ext cx="829" cy="10"/>
            </a:xfrm>
            <a:prstGeom prst="rect">
              <a:avLst/>
            </a:prstGeom>
            <a:solidFill>
              <a:srgbClr val="172A3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5" name="Rectangle 70"/>
            <p:cNvSpPr>
              <a:spLocks noChangeArrowheads="1"/>
            </p:cNvSpPr>
            <p:nvPr/>
          </p:nvSpPr>
          <p:spPr bwMode="auto">
            <a:xfrm>
              <a:off x="739" y="3539"/>
              <a:ext cx="829" cy="9"/>
            </a:xfrm>
            <a:prstGeom prst="rect">
              <a:avLst/>
            </a:prstGeom>
            <a:solidFill>
              <a:srgbClr val="1628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6" name="Rectangle 71"/>
            <p:cNvSpPr>
              <a:spLocks noChangeArrowheads="1"/>
            </p:cNvSpPr>
            <p:nvPr/>
          </p:nvSpPr>
          <p:spPr bwMode="auto">
            <a:xfrm>
              <a:off x="739" y="3548"/>
              <a:ext cx="829" cy="10"/>
            </a:xfrm>
            <a:prstGeom prst="rect">
              <a:avLst/>
            </a:prstGeom>
            <a:solidFill>
              <a:srgbClr val="15263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7" name="Rectangle 72"/>
            <p:cNvSpPr>
              <a:spLocks noChangeArrowheads="1"/>
            </p:cNvSpPr>
            <p:nvPr/>
          </p:nvSpPr>
          <p:spPr bwMode="auto">
            <a:xfrm>
              <a:off x="739" y="3558"/>
              <a:ext cx="829" cy="9"/>
            </a:xfrm>
            <a:prstGeom prst="rect">
              <a:avLst/>
            </a:prstGeom>
            <a:solidFill>
              <a:srgbClr val="14243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8" name="Rectangle 73"/>
            <p:cNvSpPr>
              <a:spLocks noChangeArrowheads="1"/>
            </p:cNvSpPr>
            <p:nvPr/>
          </p:nvSpPr>
          <p:spPr bwMode="auto">
            <a:xfrm>
              <a:off x="739" y="3567"/>
              <a:ext cx="829" cy="10"/>
            </a:xfrm>
            <a:prstGeom prst="rect">
              <a:avLst/>
            </a:prstGeom>
            <a:solidFill>
              <a:srgbClr val="1322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9" name="Rectangle 74"/>
            <p:cNvSpPr>
              <a:spLocks noChangeArrowheads="1"/>
            </p:cNvSpPr>
            <p:nvPr/>
          </p:nvSpPr>
          <p:spPr bwMode="auto">
            <a:xfrm>
              <a:off x="739" y="3577"/>
              <a:ext cx="829" cy="9"/>
            </a:xfrm>
            <a:prstGeom prst="rect">
              <a:avLst/>
            </a:prstGeom>
            <a:solidFill>
              <a:srgbClr val="12202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0" name="Rectangle 75"/>
            <p:cNvSpPr>
              <a:spLocks noChangeArrowheads="1"/>
            </p:cNvSpPr>
            <p:nvPr/>
          </p:nvSpPr>
          <p:spPr bwMode="auto">
            <a:xfrm>
              <a:off x="739" y="3586"/>
              <a:ext cx="829" cy="10"/>
            </a:xfrm>
            <a:prstGeom prst="rect">
              <a:avLst/>
            </a:prstGeom>
            <a:solidFill>
              <a:srgbClr val="111E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1" name="Rectangle 76"/>
            <p:cNvSpPr>
              <a:spLocks noChangeArrowheads="1"/>
            </p:cNvSpPr>
            <p:nvPr/>
          </p:nvSpPr>
          <p:spPr bwMode="auto">
            <a:xfrm>
              <a:off x="739" y="3596"/>
              <a:ext cx="829" cy="9"/>
            </a:xfrm>
            <a:prstGeom prst="rect">
              <a:avLst/>
            </a:prstGeom>
            <a:solidFill>
              <a:srgbClr val="0F1C2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2" name="Rectangle 77"/>
            <p:cNvSpPr>
              <a:spLocks noChangeArrowheads="1"/>
            </p:cNvSpPr>
            <p:nvPr/>
          </p:nvSpPr>
          <p:spPr bwMode="auto">
            <a:xfrm>
              <a:off x="739" y="3605"/>
              <a:ext cx="829" cy="10"/>
            </a:xfrm>
            <a:prstGeom prst="rect">
              <a:avLst/>
            </a:prstGeom>
            <a:solidFill>
              <a:srgbClr val="0E192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3" name="Rectangle 78"/>
            <p:cNvSpPr>
              <a:spLocks noChangeArrowheads="1"/>
            </p:cNvSpPr>
            <p:nvPr/>
          </p:nvSpPr>
          <p:spPr bwMode="auto">
            <a:xfrm>
              <a:off x="739" y="3615"/>
              <a:ext cx="829" cy="9"/>
            </a:xfrm>
            <a:prstGeom prst="rect">
              <a:avLst/>
            </a:prstGeom>
            <a:solidFill>
              <a:srgbClr val="0D171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4" name="Rectangle 79"/>
            <p:cNvSpPr>
              <a:spLocks noChangeArrowheads="1"/>
            </p:cNvSpPr>
            <p:nvPr/>
          </p:nvSpPr>
          <p:spPr bwMode="auto">
            <a:xfrm>
              <a:off x="739" y="3624"/>
              <a:ext cx="829" cy="10"/>
            </a:xfrm>
            <a:prstGeom prst="rect">
              <a:avLst/>
            </a:prstGeom>
            <a:solidFill>
              <a:srgbClr val="0C151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5" name="Rectangle 80"/>
            <p:cNvSpPr>
              <a:spLocks noChangeArrowheads="1"/>
            </p:cNvSpPr>
            <p:nvPr/>
          </p:nvSpPr>
          <p:spPr bwMode="auto">
            <a:xfrm>
              <a:off x="739" y="3634"/>
              <a:ext cx="829" cy="9"/>
            </a:xfrm>
            <a:prstGeom prst="rect">
              <a:avLst/>
            </a:prstGeom>
            <a:solidFill>
              <a:srgbClr val="0A13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6" name="Rectangle 81"/>
            <p:cNvSpPr>
              <a:spLocks noChangeArrowheads="1"/>
            </p:cNvSpPr>
            <p:nvPr/>
          </p:nvSpPr>
          <p:spPr bwMode="auto">
            <a:xfrm>
              <a:off x="739" y="3643"/>
              <a:ext cx="829" cy="10"/>
            </a:xfrm>
            <a:prstGeom prst="rect">
              <a:avLst/>
            </a:prstGeom>
            <a:solidFill>
              <a:srgbClr val="09111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7" name="Rectangle 82"/>
            <p:cNvSpPr>
              <a:spLocks noChangeArrowheads="1"/>
            </p:cNvSpPr>
            <p:nvPr/>
          </p:nvSpPr>
          <p:spPr bwMode="auto">
            <a:xfrm>
              <a:off x="739" y="3653"/>
              <a:ext cx="829" cy="9"/>
            </a:xfrm>
            <a:prstGeom prst="rect">
              <a:avLst/>
            </a:prstGeom>
            <a:solidFill>
              <a:srgbClr val="080E1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8" name="Rectangle 83"/>
            <p:cNvSpPr>
              <a:spLocks noChangeArrowheads="1"/>
            </p:cNvSpPr>
            <p:nvPr/>
          </p:nvSpPr>
          <p:spPr bwMode="auto">
            <a:xfrm>
              <a:off x="739" y="3662"/>
              <a:ext cx="829" cy="10"/>
            </a:xfrm>
            <a:prstGeom prst="rect">
              <a:avLst/>
            </a:prstGeom>
            <a:solidFill>
              <a:srgbClr val="070C1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9" name="Rectangle 84"/>
            <p:cNvSpPr>
              <a:spLocks noChangeArrowheads="1"/>
            </p:cNvSpPr>
            <p:nvPr/>
          </p:nvSpPr>
          <p:spPr bwMode="auto">
            <a:xfrm>
              <a:off x="739" y="3672"/>
              <a:ext cx="829" cy="9"/>
            </a:xfrm>
            <a:prstGeom prst="rect">
              <a:avLst/>
            </a:prstGeom>
            <a:solidFill>
              <a:srgbClr val="060A0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0" name="Rectangle 85"/>
            <p:cNvSpPr>
              <a:spLocks noChangeArrowheads="1"/>
            </p:cNvSpPr>
            <p:nvPr/>
          </p:nvSpPr>
          <p:spPr bwMode="auto">
            <a:xfrm>
              <a:off x="739" y="3681"/>
              <a:ext cx="829" cy="10"/>
            </a:xfrm>
            <a:prstGeom prst="rect">
              <a:avLst/>
            </a:prstGeom>
            <a:solidFill>
              <a:srgbClr val="04080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1" name="Rectangle 86"/>
            <p:cNvSpPr>
              <a:spLocks noChangeArrowheads="1"/>
            </p:cNvSpPr>
            <p:nvPr/>
          </p:nvSpPr>
          <p:spPr bwMode="auto">
            <a:xfrm>
              <a:off x="739" y="3691"/>
              <a:ext cx="829" cy="9"/>
            </a:xfrm>
            <a:prstGeom prst="rect">
              <a:avLst/>
            </a:prstGeom>
            <a:solidFill>
              <a:srgbClr val="03060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2" name="Rectangle 87"/>
            <p:cNvSpPr>
              <a:spLocks noChangeArrowheads="1"/>
            </p:cNvSpPr>
            <p:nvPr/>
          </p:nvSpPr>
          <p:spPr bwMode="auto">
            <a:xfrm>
              <a:off x="739" y="3700"/>
              <a:ext cx="829" cy="10"/>
            </a:xfrm>
            <a:prstGeom prst="rect">
              <a:avLst/>
            </a:prstGeom>
            <a:solidFill>
              <a:srgbClr val="02030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3" name="Rectangle 88"/>
            <p:cNvSpPr>
              <a:spLocks noChangeArrowheads="1"/>
            </p:cNvSpPr>
            <p:nvPr/>
          </p:nvSpPr>
          <p:spPr bwMode="auto">
            <a:xfrm>
              <a:off x="739" y="3710"/>
              <a:ext cx="829" cy="9"/>
            </a:xfrm>
            <a:prstGeom prst="rect">
              <a:avLst/>
            </a:prstGeom>
            <a:solidFill>
              <a:srgbClr val="01010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4" name="Freeform 89"/>
            <p:cNvSpPr>
              <a:spLocks/>
            </p:cNvSpPr>
            <p:nvPr/>
          </p:nvSpPr>
          <p:spPr bwMode="auto">
            <a:xfrm>
              <a:off x="741" y="3090"/>
              <a:ext cx="817" cy="634"/>
            </a:xfrm>
            <a:custGeom>
              <a:avLst/>
              <a:gdLst>
                <a:gd name="T0" fmla="*/ 62 w 817"/>
                <a:gd name="T1" fmla="*/ 294 h 634"/>
                <a:gd name="T2" fmla="*/ 199 w 817"/>
                <a:gd name="T3" fmla="*/ 173 h 634"/>
                <a:gd name="T4" fmla="*/ 238 w 817"/>
                <a:gd name="T5" fmla="*/ 193 h 634"/>
                <a:gd name="T6" fmla="*/ 337 w 817"/>
                <a:gd name="T7" fmla="*/ 117 h 634"/>
                <a:gd name="T8" fmla="*/ 380 w 817"/>
                <a:gd name="T9" fmla="*/ 155 h 634"/>
                <a:gd name="T10" fmla="*/ 404 w 817"/>
                <a:gd name="T11" fmla="*/ 75 h 634"/>
                <a:gd name="T12" fmla="*/ 454 w 817"/>
                <a:gd name="T13" fmla="*/ 87 h 634"/>
                <a:gd name="T14" fmla="*/ 547 w 817"/>
                <a:gd name="T15" fmla="*/ 70 h 634"/>
                <a:gd name="T16" fmla="*/ 628 w 817"/>
                <a:gd name="T17" fmla="*/ 14 h 634"/>
                <a:gd name="T18" fmla="*/ 671 w 817"/>
                <a:gd name="T19" fmla="*/ 73 h 634"/>
                <a:gd name="T20" fmla="*/ 771 w 817"/>
                <a:gd name="T21" fmla="*/ 157 h 634"/>
                <a:gd name="T22" fmla="*/ 767 w 817"/>
                <a:gd name="T23" fmla="*/ 221 h 634"/>
                <a:gd name="T24" fmla="*/ 816 w 817"/>
                <a:gd name="T25" fmla="*/ 287 h 634"/>
                <a:gd name="T26" fmla="*/ 792 w 817"/>
                <a:gd name="T27" fmla="*/ 343 h 634"/>
                <a:gd name="T28" fmla="*/ 707 w 817"/>
                <a:gd name="T29" fmla="*/ 504 h 634"/>
                <a:gd name="T30" fmla="*/ 671 w 817"/>
                <a:gd name="T31" fmla="*/ 504 h 634"/>
                <a:gd name="T32" fmla="*/ 613 w 817"/>
                <a:gd name="T33" fmla="*/ 538 h 634"/>
                <a:gd name="T34" fmla="*/ 594 w 817"/>
                <a:gd name="T35" fmla="*/ 519 h 634"/>
                <a:gd name="T36" fmla="*/ 493 w 817"/>
                <a:gd name="T37" fmla="*/ 568 h 634"/>
                <a:gd name="T38" fmla="*/ 405 w 817"/>
                <a:gd name="T39" fmla="*/ 578 h 634"/>
                <a:gd name="T40" fmla="*/ 241 w 817"/>
                <a:gd name="T41" fmla="*/ 565 h 634"/>
                <a:gd name="T42" fmla="*/ 236 w 817"/>
                <a:gd name="T43" fmla="*/ 556 h 634"/>
                <a:gd name="T44" fmla="*/ 182 w 817"/>
                <a:gd name="T45" fmla="*/ 554 h 634"/>
                <a:gd name="T46" fmla="*/ 171 w 817"/>
                <a:gd name="T47" fmla="*/ 518 h 634"/>
                <a:gd name="T48" fmla="*/ 60 w 817"/>
                <a:gd name="T49" fmla="*/ 475 h 634"/>
                <a:gd name="T50" fmla="*/ 9 w 817"/>
                <a:gd name="T51" fmla="*/ 361 h 634"/>
                <a:gd name="T52" fmla="*/ 62 w 817"/>
                <a:gd name="T53" fmla="*/ 294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17" h="634">
                  <a:moveTo>
                    <a:pt x="62" y="294"/>
                  </a:moveTo>
                  <a:cubicBezTo>
                    <a:pt x="74" y="210"/>
                    <a:pt x="136" y="156"/>
                    <a:pt x="199" y="173"/>
                  </a:cubicBezTo>
                  <a:cubicBezTo>
                    <a:pt x="213" y="177"/>
                    <a:pt x="226" y="183"/>
                    <a:pt x="238" y="193"/>
                  </a:cubicBezTo>
                  <a:cubicBezTo>
                    <a:pt x="249" y="136"/>
                    <a:pt x="294" y="102"/>
                    <a:pt x="337" y="117"/>
                  </a:cubicBezTo>
                  <a:cubicBezTo>
                    <a:pt x="354" y="123"/>
                    <a:pt x="369" y="136"/>
                    <a:pt x="380" y="155"/>
                  </a:cubicBezTo>
                  <a:cubicBezTo>
                    <a:pt x="370" y="124"/>
                    <a:pt x="381" y="88"/>
                    <a:pt x="404" y="75"/>
                  </a:cubicBezTo>
                  <a:cubicBezTo>
                    <a:pt x="422" y="65"/>
                    <a:pt x="441" y="69"/>
                    <a:pt x="454" y="87"/>
                  </a:cubicBezTo>
                  <a:cubicBezTo>
                    <a:pt x="481" y="61"/>
                    <a:pt x="516" y="54"/>
                    <a:pt x="547" y="70"/>
                  </a:cubicBezTo>
                  <a:cubicBezTo>
                    <a:pt x="558" y="25"/>
                    <a:pt x="594" y="0"/>
                    <a:pt x="628" y="14"/>
                  </a:cubicBezTo>
                  <a:cubicBezTo>
                    <a:pt x="650" y="23"/>
                    <a:pt x="666" y="45"/>
                    <a:pt x="671" y="73"/>
                  </a:cubicBezTo>
                  <a:cubicBezTo>
                    <a:pt x="716" y="60"/>
                    <a:pt x="761" y="97"/>
                    <a:pt x="771" y="157"/>
                  </a:cubicBezTo>
                  <a:cubicBezTo>
                    <a:pt x="774" y="178"/>
                    <a:pt x="772" y="200"/>
                    <a:pt x="767" y="221"/>
                  </a:cubicBezTo>
                  <a:cubicBezTo>
                    <a:pt x="794" y="221"/>
                    <a:pt x="817" y="250"/>
                    <a:pt x="816" y="287"/>
                  </a:cubicBezTo>
                  <a:cubicBezTo>
                    <a:pt x="816" y="310"/>
                    <a:pt x="806" y="332"/>
                    <a:pt x="792" y="343"/>
                  </a:cubicBezTo>
                  <a:cubicBezTo>
                    <a:pt x="802" y="419"/>
                    <a:pt x="764" y="491"/>
                    <a:pt x="707" y="504"/>
                  </a:cubicBezTo>
                  <a:cubicBezTo>
                    <a:pt x="695" y="507"/>
                    <a:pt x="683" y="507"/>
                    <a:pt x="671" y="504"/>
                  </a:cubicBezTo>
                  <a:cubicBezTo>
                    <a:pt x="663" y="535"/>
                    <a:pt x="637" y="550"/>
                    <a:pt x="613" y="538"/>
                  </a:cubicBezTo>
                  <a:cubicBezTo>
                    <a:pt x="606" y="534"/>
                    <a:pt x="599" y="528"/>
                    <a:pt x="594" y="519"/>
                  </a:cubicBezTo>
                  <a:cubicBezTo>
                    <a:pt x="577" y="566"/>
                    <a:pt x="533" y="587"/>
                    <a:pt x="493" y="568"/>
                  </a:cubicBezTo>
                  <a:cubicBezTo>
                    <a:pt x="465" y="584"/>
                    <a:pt x="434" y="587"/>
                    <a:pt x="405" y="578"/>
                  </a:cubicBezTo>
                  <a:cubicBezTo>
                    <a:pt x="357" y="634"/>
                    <a:pt x="283" y="628"/>
                    <a:pt x="241" y="565"/>
                  </a:cubicBezTo>
                  <a:cubicBezTo>
                    <a:pt x="239" y="562"/>
                    <a:pt x="237" y="559"/>
                    <a:pt x="236" y="556"/>
                  </a:cubicBezTo>
                  <a:cubicBezTo>
                    <a:pt x="220" y="575"/>
                    <a:pt x="196" y="575"/>
                    <a:pt x="182" y="554"/>
                  </a:cubicBezTo>
                  <a:cubicBezTo>
                    <a:pt x="175" y="545"/>
                    <a:pt x="171" y="532"/>
                    <a:pt x="171" y="518"/>
                  </a:cubicBezTo>
                  <a:cubicBezTo>
                    <a:pt x="132" y="543"/>
                    <a:pt x="83" y="525"/>
                    <a:pt x="60" y="475"/>
                  </a:cubicBezTo>
                  <a:cubicBezTo>
                    <a:pt x="22" y="462"/>
                    <a:pt x="0" y="411"/>
                    <a:pt x="9" y="361"/>
                  </a:cubicBezTo>
                  <a:cubicBezTo>
                    <a:pt x="16" y="328"/>
                    <a:pt x="36" y="302"/>
                    <a:pt x="62" y="294"/>
                  </a:cubicBezTo>
                </a:path>
              </a:pathLst>
            </a:custGeom>
            <a:noFill/>
            <a:ln w="428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pic>
          <p:nvPicPr>
            <p:cNvPr id="235" name="Picture 90"/>
            <p:cNvPicPr>
              <a:picLocks noChangeAspect="1" noChangeArrowheads="1"/>
            </p:cNvPicPr>
            <p:nvPr/>
          </p:nvPicPr>
          <p:blipFill>
            <a:blip r:embed="rId40">
              <a:extLst>
                <a:ext uri="{28A0092B-C50C-407E-A947-70E740481C1C}">
                  <a14:useLocalDpi xmlns:a14="http://schemas.microsoft.com/office/drawing/2010/main" val="0"/>
                </a:ext>
              </a:extLst>
            </a:blip>
            <a:srcRect/>
            <a:stretch>
              <a:fillRect/>
            </a:stretch>
          </p:blipFill>
          <p:spPr bwMode="auto">
            <a:xfrm>
              <a:off x="777" y="3300"/>
              <a:ext cx="639"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6" name="Picture 91"/>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777" y="3300"/>
              <a:ext cx="639"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7" name="Picture 92"/>
            <p:cNvPicPr>
              <a:picLocks noChangeAspect="1" noChangeArrowheads="1"/>
            </p:cNvPicPr>
            <p:nvPr/>
          </p:nvPicPr>
          <p:blipFill>
            <a:blip r:embed="rId42">
              <a:extLst>
                <a:ext uri="{28A0092B-C50C-407E-A947-70E740481C1C}">
                  <a14:useLocalDpi xmlns:a14="http://schemas.microsoft.com/office/drawing/2010/main" val="0"/>
                </a:ext>
              </a:extLst>
            </a:blip>
            <a:srcRect/>
            <a:stretch>
              <a:fillRect/>
            </a:stretch>
          </p:blipFill>
          <p:spPr bwMode="auto">
            <a:xfrm>
              <a:off x="1120" y="3120"/>
              <a:ext cx="334"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8" name="Picture 93"/>
            <p:cNvPicPr>
              <a:picLocks noChangeAspect="1" noChangeArrowheads="1"/>
            </p:cNvPicPr>
            <p:nvPr/>
          </p:nvPicPr>
          <p:blipFill>
            <a:blip r:embed="rId43">
              <a:extLst>
                <a:ext uri="{28A0092B-C50C-407E-A947-70E740481C1C}">
                  <a14:useLocalDpi xmlns:a14="http://schemas.microsoft.com/office/drawing/2010/main" val="0"/>
                </a:ext>
              </a:extLst>
            </a:blip>
            <a:srcRect/>
            <a:stretch>
              <a:fillRect/>
            </a:stretch>
          </p:blipFill>
          <p:spPr bwMode="auto">
            <a:xfrm>
              <a:off x="1120" y="3120"/>
              <a:ext cx="334"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9" name="Picture 94"/>
            <p:cNvPicPr>
              <a:picLocks noChangeAspect="1" noChangeArrowheads="1"/>
            </p:cNvPicPr>
            <p:nvPr/>
          </p:nvPicPr>
          <p:blipFill>
            <a:blip r:embed="rId44">
              <a:extLst>
                <a:ext uri="{28A0092B-C50C-407E-A947-70E740481C1C}">
                  <a14:useLocalDpi xmlns:a14="http://schemas.microsoft.com/office/drawing/2010/main" val="0"/>
                </a:ext>
              </a:extLst>
            </a:blip>
            <a:srcRect/>
            <a:stretch>
              <a:fillRect/>
            </a:stretch>
          </p:blipFill>
          <p:spPr bwMode="auto">
            <a:xfrm>
              <a:off x="1187" y="3367"/>
              <a:ext cx="324"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0" name="Picture 95"/>
            <p:cNvPicPr>
              <a:picLocks noChangeAspect="1" noChangeArrowheads="1"/>
            </p:cNvPicPr>
            <p:nvPr/>
          </p:nvPicPr>
          <p:blipFill>
            <a:blip r:embed="rId45">
              <a:extLst>
                <a:ext uri="{28A0092B-C50C-407E-A947-70E740481C1C}">
                  <a14:useLocalDpi xmlns:a14="http://schemas.microsoft.com/office/drawing/2010/main" val="0"/>
                </a:ext>
              </a:extLst>
            </a:blip>
            <a:srcRect/>
            <a:stretch>
              <a:fillRect/>
            </a:stretch>
          </p:blipFill>
          <p:spPr bwMode="auto">
            <a:xfrm>
              <a:off x="1187" y="3367"/>
              <a:ext cx="324"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1" name="TextBox 240"/>
          <p:cNvSpPr txBox="1"/>
          <p:nvPr/>
        </p:nvSpPr>
        <p:spPr>
          <a:xfrm>
            <a:off x="7559390" y="2537584"/>
            <a:ext cx="1513556" cy="769441"/>
          </a:xfrm>
          <a:prstGeom prst="rect">
            <a:avLst/>
          </a:prstGeom>
          <a:noFill/>
        </p:spPr>
        <p:txBody>
          <a:bodyPr wrap="none" rtlCol="0">
            <a:spAutoFit/>
          </a:bodyPr>
          <a:lstStyle/>
          <a:p>
            <a:r>
              <a:rPr lang="en-US" sz="1100" dirty="0" smtClean="0"/>
              <a:t>Inbound mail </a:t>
            </a:r>
          </a:p>
          <a:p>
            <a:r>
              <a:rPr lang="en-US" sz="1100" dirty="0" smtClean="0"/>
              <a:t>MX record for mit.edu</a:t>
            </a:r>
          </a:p>
          <a:p>
            <a:r>
              <a:rPr lang="en-US" sz="1100" dirty="0" smtClean="0"/>
              <a:t>ExchangeOnline</a:t>
            </a:r>
          </a:p>
          <a:p>
            <a:r>
              <a:rPr lang="en-US" sz="1100" dirty="0" smtClean="0"/>
              <a:t>Azure Active Directory</a:t>
            </a:r>
          </a:p>
        </p:txBody>
      </p:sp>
      <p:sp>
        <p:nvSpPr>
          <p:cNvPr id="242" name="Line 15"/>
          <p:cNvSpPr>
            <a:spLocks noChangeShapeType="1"/>
          </p:cNvSpPr>
          <p:nvPr/>
        </p:nvSpPr>
        <p:spPr bwMode="auto">
          <a:xfrm>
            <a:off x="4432361" y="1864309"/>
            <a:ext cx="3260719" cy="8653"/>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243" name="Line 108"/>
          <p:cNvSpPr>
            <a:spLocks noChangeShapeType="1"/>
          </p:cNvSpPr>
          <p:nvPr/>
        </p:nvSpPr>
        <p:spPr bwMode="auto">
          <a:xfrm flipH="1">
            <a:off x="6798709" y="2250061"/>
            <a:ext cx="894372" cy="50750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244" name="Object 40"/>
          <p:cNvGraphicFramePr>
            <a:graphicFrameLocks noChangeAspect="1"/>
          </p:cNvGraphicFramePr>
          <p:nvPr>
            <p:extLst>
              <p:ext uri="{D42A27DB-BD31-4B8C-83A1-F6EECF244321}">
                <p14:modId xmlns:p14="http://schemas.microsoft.com/office/powerpoint/2010/main" val="1958190305"/>
              </p:ext>
            </p:extLst>
          </p:nvPr>
        </p:nvGraphicFramePr>
        <p:xfrm>
          <a:off x="2210961" y="1829795"/>
          <a:ext cx="277204" cy="403859"/>
        </p:xfrm>
        <a:graphic>
          <a:graphicData uri="http://schemas.openxmlformats.org/presentationml/2006/ole">
            <mc:AlternateContent xmlns:mc="http://schemas.openxmlformats.org/markup-compatibility/2006">
              <mc:Choice xmlns:v="urn:schemas-microsoft-com:vml" Requires="v">
                <p:oleObj spid="_x0000_s15638" name="Visio" r:id="rId12" imgW="579120" imgH="915478" progId="Visio.Drawing.11">
                  <p:embed/>
                </p:oleObj>
              </mc:Choice>
              <mc:Fallback>
                <p:oleObj name="Visio" r:id="rId12" imgW="579120" imgH="915478" progId="Visio.Drawing.11">
                  <p:embed/>
                  <p:pic>
                    <p:nvPicPr>
                      <p:cNvPr id="244"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10961" y="1829795"/>
                        <a:ext cx="277204" cy="403859"/>
                      </a:xfrm>
                      <a:prstGeom prst="rect">
                        <a:avLst/>
                      </a:prstGeom>
                      <a:noFill/>
                      <a:ln>
                        <a:noFill/>
                      </a:ln>
                      <a:effectLst/>
                      <a:extLst/>
                    </p:spPr>
                  </p:pic>
                </p:oleObj>
              </mc:Fallback>
            </mc:AlternateContent>
          </a:graphicData>
        </a:graphic>
      </p:graphicFrame>
      <p:graphicFrame>
        <p:nvGraphicFramePr>
          <p:cNvPr id="245" name="Object 41"/>
          <p:cNvGraphicFramePr>
            <a:graphicFrameLocks noChangeAspect="1"/>
          </p:cNvGraphicFramePr>
          <p:nvPr>
            <p:extLst>
              <p:ext uri="{D42A27DB-BD31-4B8C-83A1-F6EECF244321}">
                <p14:modId xmlns:p14="http://schemas.microsoft.com/office/powerpoint/2010/main" val="3145366086"/>
              </p:ext>
            </p:extLst>
          </p:nvPr>
        </p:nvGraphicFramePr>
        <p:xfrm>
          <a:off x="2360557" y="1925569"/>
          <a:ext cx="277204" cy="403859"/>
        </p:xfrm>
        <a:graphic>
          <a:graphicData uri="http://schemas.openxmlformats.org/presentationml/2006/ole">
            <mc:AlternateContent xmlns:mc="http://schemas.openxmlformats.org/markup-compatibility/2006">
              <mc:Choice xmlns:v="urn:schemas-microsoft-com:vml" Requires="v">
                <p:oleObj spid="_x0000_s15639" name="Visio" r:id="rId13" imgW="579120" imgH="915478" progId="Visio.Drawing.11">
                  <p:embed/>
                </p:oleObj>
              </mc:Choice>
              <mc:Fallback>
                <p:oleObj name="Visio" r:id="rId13" imgW="579120" imgH="915478" progId="Visio.Drawing.11">
                  <p:embed/>
                  <p:pic>
                    <p:nvPicPr>
                      <p:cNvPr id="245"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0557" y="1925569"/>
                        <a:ext cx="277204" cy="403859"/>
                      </a:xfrm>
                      <a:prstGeom prst="rect">
                        <a:avLst/>
                      </a:prstGeom>
                      <a:noFill/>
                      <a:ln>
                        <a:noFill/>
                      </a:ln>
                      <a:effectLst/>
                      <a:extLst/>
                    </p:spPr>
                  </p:pic>
                </p:oleObj>
              </mc:Fallback>
            </mc:AlternateContent>
          </a:graphicData>
        </a:graphic>
      </p:graphicFrame>
      <p:sp>
        <p:nvSpPr>
          <p:cNvPr id="246" name="Text Box 60"/>
          <p:cNvSpPr txBox="1">
            <a:spLocks noChangeArrowheads="1"/>
          </p:cNvSpPr>
          <p:nvPr/>
        </p:nvSpPr>
        <p:spPr bwMode="auto">
          <a:xfrm>
            <a:off x="1882334" y="2238138"/>
            <a:ext cx="184698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MIT Touchstone Authentication</a:t>
            </a:r>
            <a:endParaRPr lang="en-US" altLang="en-US" sz="1000" dirty="0">
              <a:latin typeface="Times New Roman" panose="02020603050405020304" pitchFamily="18" charset="0"/>
            </a:endParaRPr>
          </a:p>
        </p:txBody>
      </p:sp>
      <p:graphicFrame>
        <p:nvGraphicFramePr>
          <p:cNvPr id="247" name="Object 33"/>
          <p:cNvGraphicFramePr>
            <a:graphicFrameLocks noChangeAspect="1"/>
          </p:cNvGraphicFramePr>
          <p:nvPr>
            <p:extLst>
              <p:ext uri="{D42A27DB-BD31-4B8C-83A1-F6EECF244321}">
                <p14:modId xmlns:p14="http://schemas.microsoft.com/office/powerpoint/2010/main" val="2974005167"/>
              </p:ext>
            </p:extLst>
          </p:nvPr>
        </p:nvGraphicFramePr>
        <p:xfrm>
          <a:off x="2621479" y="1895302"/>
          <a:ext cx="438300" cy="379598"/>
        </p:xfrm>
        <a:graphic>
          <a:graphicData uri="http://schemas.openxmlformats.org/presentationml/2006/ole">
            <mc:AlternateContent xmlns:mc="http://schemas.openxmlformats.org/markup-compatibility/2006">
              <mc:Choice xmlns:v="urn:schemas-microsoft-com:vml" Requires="v">
                <p:oleObj spid="_x0000_s15640" name="Visio" r:id="rId8" imgW="767737" imgH="666391" progId="Visio.Drawing.11">
                  <p:embed/>
                </p:oleObj>
              </mc:Choice>
              <mc:Fallback>
                <p:oleObj name="Visio" r:id="rId8" imgW="767737" imgH="666391" progId="Visio.Drawing.11">
                  <p:embed/>
                  <p:pic>
                    <p:nvPicPr>
                      <p:cNvPr id="247" name="Object 3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21479" y="1895302"/>
                        <a:ext cx="438300" cy="379598"/>
                      </a:xfrm>
                      <a:prstGeom prst="rect">
                        <a:avLst/>
                      </a:prstGeom>
                      <a:noFill/>
                      <a:ln>
                        <a:noFill/>
                      </a:ln>
                      <a:effectLst/>
                      <a:extLst/>
                    </p:spPr>
                  </p:pic>
                </p:oleObj>
              </mc:Fallback>
            </mc:AlternateContent>
          </a:graphicData>
        </a:graphic>
      </p:graphicFrame>
      <p:sp>
        <p:nvSpPr>
          <p:cNvPr id="248" name="Line 15"/>
          <p:cNvSpPr>
            <a:spLocks noChangeShapeType="1"/>
          </p:cNvSpPr>
          <p:nvPr/>
        </p:nvSpPr>
        <p:spPr bwMode="auto">
          <a:xfrm flipH="1" flipV="1">
            <a:off x="1687721" y="2002419"/>
            <a:ext cx="520435" cy="7379"/>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249" name="Line 108"/>
          <p:cNvSpPr>
            <a:spLocks noChangeShapeType="1"/>
          </p:cNvSpPr>
          <p:nvPr/>
        </p:nvSpPr>
        <p:spPr bwMode="auto">
          <a:xfrm flipH="1">
            <a:off x="3059778" y="2127784"/>
            <a:ext cx="4556655" cy="4611"/>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250" name="Line 55"/>
          <p:cNvSpPr>
            <a:spLocks noChangeShapeType="1"/>
          </p:cNvSpPr>
          <p:nvPr/>
        </p:nvSpPr>
        <p:spPr bwMode="auto">
          <a:xfrm flipH="1" flipV="1">
            <a:off x="8421766" y="2377685"/>
            <a:ext cx="347584" cy="308298"/>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253" name="Line 108"/>
          <p:cNvSpPr>
            <a:spLocks noChangeShapeType="1"/>
          </p:cNvSpPr>
          <p:nvPr/>
        </p:nvSpPr>
        <p:spPr bwMode="auto">
          <a:xfrm flipH="1">
            <a:off x="2265147" y="3065497"/>
            <a:ext cx="3888161" cy="1220873"/>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254" name="Line 108"/>
          <p:cNvSpPr>
            <a:spLocks noChangeShapeType="1"/>
          </p:cNvSpPr>
          <p:nvPr/>
        </p:nvSpPr>
        <p:spPr bwMode="auto">
          <a:xfrm flipH="1">
            <a:off x="2062836" y="2188474"/>
            <a:ext cx="5593342" cy="74628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255" name="Text Box 19"/>
          <p:cNvSpPr txBox="1">
            <a:spLocks noChangeArrowheads="1"/>
          </p:cNvSpPr>
          <p:nvPr/>
        </p:nvSpPr>
        <p:spPr bwMode="auto">
          <a:xfrm>
            <a:off x="3928270" y="2361248"/>
            <a:ext cx="107593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Forwarding only </a:t>
            </a:r>
          </a:p>
        </p:txBody>
      </p:sp>
      <p:sp>
        <p:nvSpPr>
          <p:cNvPr id="256" name="Line 108"/>
          <p:cNvSpPr>
            <a:spLocks noChangeShapeType="1"/>
          </p:cNvSpPr>
          <p:nvPr/>
        </p:nvSpPr>
        <p:spPr bwMode="auto">
          <a:xfrm flipV="1">
            <a:off x="6367884" y="2220157"/>
            <a:ext cx="1314913" cy="503377"/>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257" name="Line 108"/>
          <p:cNvSpPr>
            <a:spLocks noChangeShapeType="1"/>
          </p:cNvSpPr>
          <p:nvPr/>
        </p:nvSpPr>
        <p:spPr bwMode="auto">
          <a:xfrm flipV="1">
            <a:off x="2323211" y="3119108"/>
            <a:ext cx="3852428" cy="1223525"/>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Tree>
    <p:extLst>
      <p:ext uri="{BB962C8B-B14F-4D97-AF65-F5344CB8AC3E}">
        <p14:creationId xmlns:p14="http://schemas.microsoft.com/office/powerpoint/2010/main" val="3501549632"/>
      </p:ext>
    </p:extLst>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4"/>
                                        </p:tgtEl>
                                        <p:attrNameLst>
                                          <p:attrName>style.visibility</p:attrName>
                                        </p:attrNameLst>
                                      </p:cBhvr>
                                      <p:to>
                                        <p:strVal val="visible"/>
                                      </p:to>
                                    </p:set>
                                    <p:animEffect transition="in" filter="fade">
                                      <p:cBhvr>
                                        <p:cTn id="7" dur="2000"/>
                                        <p:tgtEl>
                                          <p:spTgt spid="1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Email Security Technologies</a:t>
            </a:r>
            <a:endParaRPr lang="en-US" sz="2800" dirty="0"/>
          </a:p>
        </p:txBody>
      </p:sp>
      <p:sp>
        <p:nvSpPr>
          <p:cNvPr id="3" name="Content Placeholder 2"/>
          <p:cNvSpPr>
            <a:spLocks noGrp="1"/>
          </p:cNvSpPr>
          <p:nvPr>
            <p:ph idx="1"/>
          </p:nvPr>
        </p:nvSpPr>
        <p:spPr>
          <a:xfrm>
            <a:off x="448200" y="1676400"/>
            <a:ext cx="8229600" cy="4572000"/>
          </a:xfrm>
        </p:spPr>
        <p:txBody>
          <a:bodyPr/>
          <a:lstStyle/>
          <a:p>
            <a:pPr algn="just"/>
            <a:r>
              <a:rPr lang="en-US" sz="1400" dirty="0">
                <a:latin typeface="Times New Roman" panose="02020603050405020304" pitchFamily="18" charset="0"/>
                <a:cs typeface="Times New Roman" panose="02020603050405020304" pitchFamily="18" charset="0"/>
              </a:rPr>
              <a:t>SPF (Sender Permitted From) – Initial standard for improved email source authorization; allows for sites to designated IP addresses permitted to send mail from a domain.</a:t>
            </a:r>
          </a:p>
          <a:p>
            <a:pPr algn="just"/>
            <a:r>
              <a:rPr lang="en-US" sz="1400" dirty="0">
                <a:latin typeface="Times New Roman" panose="02020603050405020304" pitchFamily="18" charset="0"/>
                <a:cs typeface="Times New Roman" panose="02020603050405020304" pitchFamily="18" charset="0"/>
              </a:rPr>
              <a:t>At MIT, many decentralized systems send mail from @mit.edu addresses directly to external sites without going through central infrastructure, i.e. outgoing.mit.edu.</a:t>
            </a:r>
          </a:p>
          <a:p>
            <a:pPr algn="just"/>
            <a:r>
              <a:rPr lang="en-US" sz="1400" dirty="0">
                <a:latin typeface="Times New Roman" panose="02020603050405020304" pitchFamily="18" charset="0"/>
                <a:cs typeface="Times New Roman" panose="02020603050405020304" pitchFamily="18" charset="0"/>
              </a:rPr>
              <a:t>Use of third-party email marketing services frequently requires addition to </a:t>
            </a:r>
            <a:r>
              <a:rPr lang="en-US" sz="1400" dirty="0" smtClean="0">
                <a:latin typeface="Times New Roman" panose="02020603050405020304" pitchFamily="18" charset="0"/>
                <a:cs typeface="Times New Roman" panose="02020603050405020304" pitchFamily="18" charset="0"/>
              </a:rPr>
              <a:t>mit.edu </a:t>
            </a:r>
            <a:r>
              <a:rPr lang="en-US" sz="1400" dirty="0">
                <a:latin typeface="Times New Roman" panose="02020603050405020304" pitchFamily="18" charset="0"/>
                <a:cs typeface="Times New Roman" panose="02020603050405020304" pitchFamily="18" charset="0"/>
              </a:rPr>
              <a:t>SPF record – concerns about scaling.</a:t>
            </a:r>
          </a:p>
          <a:p>
            <a:pPr algn="just"/>
            <a:r>
              <a:rPr lang="en-US" sz="1400" dirty="0">
                <a:latin typeface="Times New Roman" panose="02020603050405020304" pitchFamily="18" charset="0"/>
                <a:cs typeface="Times New Roman" panose="02020603050405020304" pitchFamily="18" charset="0"/>
              </a:rPr>
              <a:t>Breaks simple email forwarding without adoption of additional standards, e.g. SRS. </a:t>
            </a:r>
          </a:p>
          <a:p>
            <a:pPr algn="just"/>
            <a:r>
              <a:rPr lang="en-US" sz="1400" dirty="0">
                <a:latin typeface="Times New Roman" panose="02020603050405020304" pitchFamily="18" charset="0"/>
                <a:cs typeface="Times New Roman" panose="02020603050405020304" pitchFamily="18" charset="0"/>
              </a:rPr>
              <a:t>Resulted in intermittent issues with </a:t>
            </a:r>
            <a:r>
              <a:rPr lang="en-US" sz="1400" dirty="0" smtClean="0">
                <a:latin typeface="Times New Roman" panose="02020603050405020304" pitchFamily="18" charset="0"/>
                <a:cs typeface="Times New Roman" panose="02020603050405020304" pitchFamily="18" charset="0"/>
              </a:rPr>
              <a:t>mit.edu </a:t>
            </a:r>
            <a:r>
              <a:rPr lang="en-US" sz="1400" dirty="0">
                <a:latin typeface="Times New Roman" panose="02020603050405020304" pitchFamily="18" charset="0"/>
                <a:cs typeface="Times New Roman" panose="02020603050405020304" pitchFamily="18" charset="0"/>
              </a:rPr>
              <a:t>email forwarding to Google / Gmail</a:t>
            </a:r>
            <a:r>
              <a:rPr lang="en-US"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a:p>
            <a:pPr algn="just"/>
            <a:r>
              <a:rPr lang="en-US" sz="1400" dirty="0">
                <a:latin typeface="Times New Roman" panose="02020603050405020304" pitchFamily="18" charset="0"/>
                <a:cs typeface="Times New Roman" panose="02020603050405020304" pitchFamily="18" charset="0"/>
              </a:rPr>
              <a:t>DKIM (</a:t>
            </a:r>
            <a:r>
              <a:rPr lang="en-US" sz="1400" dirty="0" smtClean="0">
                <a:latin typeface="Times New Roman" panose="02020603050405020304" pitchFamily="18" charset="0"/>
                <a:cs typeface="Times New Roman" panose="02020603050405020304" pitchFamily="18" charset="0"/>
              </a:rPr>
              <a:t>Domain Keys </a:t>
            </a:r>
            <a:r>
              <a:rPr lang="en-US" sz="1400" dirty="0">
                <a:latin typeface="Times New Roman" panose="02020603050405020304" pitchFamily="18" charset="0"/>
                <a:cs typeface="Times New Roman" panose="02020603050405020304" pitchFamily="18" charset="0"/>
              </a:rPr>
              <a:t>Identified Mail) – Follow-on standard to SPF; allows for sites to cryptographically sign outgoing mail to ensure address isn’t forged and can be validated by remote recipients.</a:t>
            </a:r>
          </a:p>
          <a:p>
            <a:pPr algn="just"/>
            <a:r>
              <a:rPr lang="en-US" sz="1400" dirty="0">
                <a:latin typeface="Times New Roman" panose="02020603050405020304" pitchFamily="18" charset="0"/>
                <a:cs typeface="Times New Roman" panose="02020603050405020304" pitchFamily="18" charset="0"/>
              </a:rPr>
              <a:t>Improves upon SPF to validate more than origin IP of the email message.</a:t>
            </a:r>
          </a:p>
          <a:p>
            <a:pPr algn="just"/>
            <a:r>
              <a:rPr lang="en-US" sz="1400" dirty="0">
                <a:latin typeface="Times New Roman" panose="02020603050405020304" pitchFamily="18" charset="0"/>
                <a:cs typeface="Times New Roman" panose="02020603050405020304" pitchFamily="18" charset="0"/>
              </a:rPr>
              <a:t>Requires all mail being sent go through systems with access to private (signing) key.</a:t>
            </a:r>
          </a:p>
          <a:p>
            <a:pPr algn="just"/>
            <a:r>
              <a:rPr lang="en-US" sz="1400" dirty="0" smtClean="0">
                <a:latin typeface="Times New Roman" panose="02020603050405020304" pitchFamily="18" charset="0"/>
                <a:cs typeface="Times New Roman" panose="02020603050405020304" pitchFamily="18" charset="0"/>
              </a:rPr>
              <a:t>Currently not in use at MIT.</a:t>
            </a:r>
          </a:p>
          <a:p>
            <a:pPr algn="just"/>
            <a:r>
              <a:rPr lang="en-US" sz="1400" dirty="0" smtClean="0">
                <a:latin typeface="Times New Roman" panose="02020603050405020304" pitchFamily="18" charset="0"/>
                <a:cs typeface="Times New Roman" panose="02020603050405020304" pitchFamily="18" charset="0"/>
              </a:rPr>
              <a:t>Similar </a:t>
            </a:r>
            <a:r>
              <a:rPr lang="en-US" sz="1400" dirty="0">
                <a:latin typeface="Times New Roman" panose="02020603050405020304" pitchFamily="18" charset="0"/>
                <a:cs typeface="Times New Roman" panose="02020603050405020304" pitchFamily="18" charset="0"/>
              </a:rPr>
              <a:t>scaling concerns to SPF</a:t>
            </a:r>
            <a:r>
              <a:rPr lang="en-US"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a:p>
            <a:pPr algn="just"/>
            <a:r>
              <a:rPr lang="en-US" sz="1400" dirty="0">
                <a:latin typeface="Times New Roman" panose="02020603050405020304" pitchFamily="18" charset="0"/>
                <a:cs typeface="Times New Roman" panose="02020603050405020304" pitchFamily="18" charset="0"/>
              </a:rPr>
              <a:t>ARC (Authenticated Received Chain) – Successor to SPF / DKIM that resolves distribution list and forwarding issues introduced by prior technologies.</a:t>
            </a:r>
          </a:p>
          <a:p>
            <a:pPr algn="just"/>
            <a:r>
              <a:rPr lang="en-US" sz="1400" dirty="0">
                <a:latin typeface="Times New Roman" panose="02020603050405020304" pitchFamily="18" charset="0"/>
                <a:cs typeface="Times New Roman" panose="02020603050405020304" pitchFamily="18" charset="0"/>
              </a:rPr>
              <a:t>Supported by major cloud provided (Google, Microsoft)</a:t>
            </a:r>
          </a:p>
          <a:p>
            <a:pPr algn="just"/>
            <a:r>
              <a:rPr lang="en-US" sz="1400" dirty="0">
                <a:latin typeface="Times New Roman" panose="02020603050405020304" pitchFamily="18" charset="0"/>
                <a:cs typeface="Times New Roman" panose="02020603050405020304" pitchFamily="18" charset="0"/>
              </a:rPr>
              <a:t>Not currently supported by legacy MIT email handling infrastructure (Brightmail).</a:t>
            </a:r>
          </a:p>
        </p:txBody>
      </p:sp>
    </p:spTree>
    <p:extLst>
      <p:ext uri="{BB962C8B-B14F-4D97-AF65-F5344CB8AC3E}">
        <p14:creationId xmlns:p14="http://schemas.microsoft.com/office/powerpoint/2010/main" val="1897023950"/>
      </p:ext>
    </p:extLst>
  </p:cSld>
  <p:clrMapOvr>
    <a:masterClrMapping/>
  </p:clrMapOvr>
  <p:transition>
    <p:pull dir="rd"/>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Community Impact – New Behaviors to email forwarding</a:t>
            </a:r>
            <a:endParaRPr lang="en-US" sz="2800" dirty="0"/>
          </a:p>
        </p:txBody>
      </p:sp>
      <p:sp>
        <p:nvSpPr>
          <p:cNvPr id="3" name="Content Placeholder 2"/>
          <p:cNvSpPr>
            <a:spLocks noGrp="1"/>
          </p:cNvSpPr>
          <p:nvPr>
            <p:ph idx="1"/>
          </p:nvPr>
        </p:nvSpPr>
        <p:spPr>
          <a:xfrm>
            <a:off x="457200" y="1417638"/>
            <a:ext cx="8229600" cy="5029200"/>
          </a:xfrm>
        </p:spPr>
        <p:txBody>
          <a:bodyPr/>
          <a:lstStyle/>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Following these changes, email forwarding from @mit.edu email addresses to other email providers became less reliable due to forwarded messages failing email validation policies published and used by major email providers (Google, Yahoo, etc.).</a:t>
            </a:r>
          </a:p>
          <a:p>
            <a:pPr marL="0" indent="0" algn="just">
              <a:buNone/>
            </a:pPr>
            <a:endParaRPr lang="en-US" sz="800" dirty="0" smtClean="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IS&amp;T </a:t>
            </a:r>
            <a:r>
              <a:rPr lang="en-US" sz="1600" dirty="0">
                <a:latin typeface="Times New Roman" panose="02020603050405020304" pitchFamily="18" charset="0"/>
                <a:cs typeface="Times New Roman" panose="02020603050405020304" pitchFamily="18" charset="0"/>
              </a:rPr>
              <a:t>has implemented support for Sender Rewriting Scheme (SRS) on the portion of MIT’s email infrastructure that handles email forwarding to ensure forwarded messages comply with other provider’s published policies for IP addresses allowed to originate mail from their domain.</a:t>
            </a:r>
          </a:p>
          <a:p>
            <a:pPr algn="just"/>
            <a:endParaRPr lang="en-US" sz="800" dirty="0" smtClean="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IS&amp;T </a:t>
            </a:r>
            <a:r>
              <a:rPr lang="en-US" sz="1600" dirty="0">
                <a:latin typeface="Times New Roman" panose="02020603050405020304" pitchFamily="18" charset="0"/>
                <a:cs typeface="Times New Roman" panose="02020603050405020304" pitchFamily="18" charset="0"/>
              </a:rPr>
              <a:t>has identified an issue with MIT’s on-premises Exchange email environment invalidating digital signatures applied to messages (DKIM) </a:t>
            </a:r>
            <a:r>
              <a:rPr lang="en-US" sz="1600" dirty="0" smtClean="0">
                <a:latin typeface="Times New Roman" panose="02020603050405020304" pitchFamily="18" charset="0"/>
                <a:cs typeface="Times New Roman" panose="02020603050405020304" pitchFamily="18" charset="0"/>
              </a:rPr>
              <a:t>for </a:t>
            </a:r>
            <a:r>
              <a:rPr lang="en-US" sz="1600" dirty="0">
                <a:latin typeface="Times New Roman" panose="02020603050405020304" pitchFamily="18" charset="0"/>
                <a:cs typeface="Times New Roman" panose="02020603050405020304" pitchFamily="18" charset="0"/>
              </a:rPr>
              <a:t>users who forward their </a:t>
            </a:r>
            <a:r>
              <a:rPr lang="en-US" sz="1600" dirty="0" smtClean="0">
                <a:latin typeface="Times New Roman" panose="02020603050405020304" pitchFamily="18" charset="0"/>
                <a:cs typeface="Times New Roman" panose="02020603050405020304" pitchFamily="18" charset="0"/>
              </a:rPr>
              <a:t>email.</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In April, IS&amp;T created a routing rule on Office 365 to route messages for users who forward their mail only (based on an ACL we created) to our DMZ mailers to avoid passing through the on premise Exchange environment and breaking the DKIM signed form of the email messages. This is because the Exchange mailbox server alters the message slightly and Microsoft has stated they have no plans to support a fix for this. Microsoft has implemented a solution only for Office 365. </a:t>
            </a:r>
          </a:p>
          <a:p>
            <a:pPr algn="just"/>
            <a:endParaRPr lang="en-US" sz="16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22816956"/>
      </p:ext>
    </p:extLst>
  </p:cSld>
  <p:clrMapOvr>
    <a:masterClrMapping/>
  </p:clrMapOvr>
  <p:transition>
    <p:pull dir="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2800" dirty="0">
                <a:ea typeface="ＭＳ Ｐゴシック" panose="020B0600070205080204" pitchFamily="34" charset="-128"/>
              </a:rPr>
              <a:t>What </a:t>
            </a:r>
            <a:r>
              <a:rPr lang="en-US" altLang="en-US" sz="2800" dirty="0" smtClean="0">
                <a:ea typeface="ＭＳ Ｐゴシック" panose="020B0600070205080204" pitchFamily="34" charset="-128"/>
              </a:rPr>
              <a:t>is Office </a:t>
            </a:r>
            <a:r>
              <a:rPr lang="en-US" altLang="en-US" sz="2800" dirty="0">
                <a:ea typeface="ＭＳ Ｐゴシック" panose="020B0600070205080204" pitchFamily="34" charset="-128"/>
              </a:rPr>
              <a:t>365?</a:t>
            </a:r>
            <a:endParaRPr lang="en-US" sz="2800" dirty="0"/>
          </a:p>
        </p:txBody>
      </p:sp>
      <p:sp>
        <p:nvSpPr>
          <p:cNvPr id="3" name="Content Placeholder 2"/>
          <p:cNvSpPr>
            <a:spLocks noGrp="1"/>
          </p:cNvSpPr>
          <p:nvPr>
            <p:ph idx="1"/>
          </p:nvPr>
        </p:nvSpPr>
        <p:spPr>
          <a:xfrm>
            <a:off x="457200" y="1143000"/>
            <a:ext cx="8229600" cy="5486400"/>
          </a:xfrm>
        </p:spPr>
        <p:txBody>
          <a:bodyPr/>
          <a:lstStyle/>
          <a:p>
            <a:pPr algn="just"/>
            <a:endPar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a:p>
            <a:pPr algn="just"/>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Office </a:t>
            </a:r>
            <a:r>
              <a:rPr lang="en-US" altLang="en-US" sz="2000" dirty="0">
                <a:latin typeface="Times New Roman" panose="02020603050405020304" pitchFamily="18" charset="0"/>
                <a:ea typeface="ＭＳ Ｐゴシック" panose="020B0600070205080204" pitchFamily="34" charset="-128"/>
                <a:cs typeface="Times New Roman" panose="02020603050405020304" pitchFamily="18" charset="0"/>
              </a:rPr>
              <a:t>365 is a subscription based Cloud </a:t>
            </a:r>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platform that combines cloud based services with Office software as a service </a:t>
            </a:r>
          </a:p>
          <a:p>
            <a:pPr lvl="1" algn="just"/>
            <a:r>
              <a:rPr lang="en-US" altLang="en-US" sz="1600" dirty="0" smtClean="0">
                <a:latin typeface="Times New Roman" panose="02020603050405020304" pitchFamily="18" charset="0"/>
                <a:ea typeface="ＭＳ Ｐゴシック" panose="020B0600070205080204" pitchFamily="34" charset="-128"/>
                <a:cs typeface="Times New Roman" panose="02020603050405020304" pitchFamily="18" charset="0"/>
              </a:rPr>
              <a:t>Traditionally distributed Office software can connect to the cloud services as well</a:t>
            </a:r>
          </a:p>
          <a:p>
            <a:pPr lvl="1" algn="just"/>
            <a:r>
              <a:rPr lang="en-US" altLang="en-US" sz="1600" dirty="0" smtClean="0">
                <a:latin typeface="Times New Roman" panose="02020603050405020304" pitchFamily="18" charset="0"/>
                <a:ea typeface="ＭＳ Ｐゴシック" panose="020B0600070205080204" pitchFamily="34" charset="-128"/>
                <a:cs typeface="Times New Roman" panose="02020603050405020304" pitchFamily="18" charset="0"/>
              </a:rPr>
              <a:t>Office </a:t>
            </a:r>
            <a:r>
              <a:rPr lang="en-US" altLang="en-US" sz="1600" dirty="0">
                <a:latin typeface="Times New Roman" panose="02020603050405020304" pitchFamily="18" charset="0"/>
                <a:ea typeface="ＭＳ Ｐゴシック" panose="020B0600070205080204" pitchFamily="34" charset="-128"/>
                <a:cs typeface="Times New Roman" panose="02020603050405020304" pitchFamily="18" charset="0"/>
              </a:rPr>
              <a:t>Mobile </a:t>
            </a:r>
            <a:r>
              <a:rPr lang="en-US" altLang="en-US" sz="1600" dirty="0" smtClean="0">
                <a:latin typeface="Times New Roman" panose="02020603050405020304" pitchFamily="18" charset="0"/>
                <a:ea typeface="ＭＳ Ｐゴシック" panose="020B0600070205080204" pitchFamily="34" charset="-128"/>
                <a:cs typeface="Times New Roman" panose="02020603050405020304" pitchFamily="18" charset="0"/>
              </a:rPr>
              <a:t>clients</a:t>
            </a:r>
            <a:r>
              <a:rPr lang="en-US" altLang="en-US" sz="1600"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en-US" altLang="en-US" sz="1600" dirty="0" smtClean="0">
                <a:latin typeface="Times New Roman" panose="02020603050405020304" pitchFamily="18" charset="0"/>
                <a:ea typeface="ＭＳ Ｐゴシック" panose="020B0600070205080204" pitchFamily="34" charset="-128"/>
                <a:cs typeface="Times New Roman" panose="02020603050405020304" pitchFamily="18" charset="0"/>
              </a:rPr>
              <a:t>are distributed via an app store</a:t>
            </a:r>
          </a:p>
          <a:p>
            <a:pPr algn="just"/>
            <a:endParaRPr lang="en-US" altLang="en-US" sz="800" dirty="0">
              <a:latin typeface="Times New Roman" panose="02020603050405020304" pitchFamily="18" charset="0"/>
              <a:ea typeface="ＭＳ Ｐゴシック" panose="020B0600070205080204" pitchFamily="34" charset="-128"/>
              <a:cs typeface="Times New Roman" panose="02020603050405020304" pitchFamily="18" charset="0"/>
            </a:endParaRPr>
          </a:p>
          <a:p>
            <a:pPr algn="just"/>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Office 365 is available </a:t>
            </a:r>
            <a:r>
              <a:rPr lang="en-US" altLang="en-US" sz="2000" dirty="0">
                <a:latin typeface="Times New Roman" panose="02020603050405020304" pitchFamily="18" charset="0"/>
                <a:ea typeface="ＭＳ Ｐゴシック" panose="020B0600070205080204" pitchFamily="34" charset="-128"/>
                <a:cs typeface="Times New Roman" panose="02020603050405020304" pitchFamily="18" charset="0"/>
              </a:rPr>
              <a:t>to all Faculty, Staff, Students and Affiliates</a:t>
            </a:r>
            <a:r>
              <a:rPr lang="en-US" altLang="en-US" sz="2400" dirty="0" smtClean="0">
                <a:latin typeface="Times New Roman" panose="02020603050405020304" pitchFamily="18" charset="0"/>
                <a:ea typeface="ＭＳ Ｐゴシック" panose="020B0600070205080204" pitchFamily="34" charset="-128"/>
                <a:cs typeface="Times New Roman" panose="02020603050405020304" pitchFamily="18" charset="0"/>
              </a:rPr>
              <a:t>.</a:t>
            </a:r>
          </a:p>
          <a:p>
            <a:pPr lvl="1" algn="just"/>
            <a:r>
              <a:rPr lang="en-US" altLang="en-US" sz="1600" dirty="0" smtClean="0">
                <a:latin typeface="Times New Roman" panose="02020603050405020304" pitchFamily="18" charset="0"/>
                <a:ea typeface="ＭＳ Ｐゴシック" panose="020B0600070205080204" pitchFamily="34" charset="-128"/>
                <a:cs typeface="Times New Roman" panose="02020603050405020304" pitchFamily="18" charset="0"/>
              </a:rPr>
              <a:t>MIT’s integration with Office 365 automatically provisions accounts and activates supported Office 365 features</a:t>
            </a:r>
          </a:p>
          <a:p>
            <a:pPr lvl="1" algn="just"/>
            <a:r>
              <a:rPr lang="en-US" altLang="en-US" sz="1600" dirty="0" smtClean="0">
                <a:latin typeface="Times New Roman" panose="02020603050405020304" pitchFamily="18" charset="0"/>
                <a:ea typeface="ＭＳ Ｐゴシック" panose="020B0600070205080204" pitchFamily="34" charset="-128"/>
                <a:cs typeface="Times New Roman" panose="02020603050405020304" pitchFamily="18" charset="0"/>
              </a:rPr>
              <a:t>Users logon with their MIT email address</a:t>
            </a:r>
          </a:p>
          <a:p>
            <a:pPr lvl="1" algn="just"/>
            <a:r>
              <a:rPr lang="en-US" altLang="en-US" sz="1600" dirty="0" smtClean="0">
                <a:latin typeface="Times New Roman" panose="02020603050405020304" pitchFamily="18" charset="0"/>
                <a:ea typeface="ＭＳ Ｐゴシック" panose="020B0600070205080204" pitchFamily="34" charset="-128"/>
                <a:cs typeface="Times New Roman" panose="02020603050405020304" pitchFamily="18" charset="0"/>
              </a:rPr>
              <a:t>Authentication for mobile and web clients is Touchstone enabled.</a:t>
            </a:r>
          </a:p>
          <a:p>
            <a:pPr lvl="1" algn="just"/>
            <a:r>
              <a:rPr lang="en-US" altLang="en-US" sz="1600" dirty="0" smtClean="0">
                <a:latin typeface="Times New Roman" panose="02020603050405020304" pitchFamily="18" charset="0"/>
                <a:ea typeface="ＭＳ Ｐゴシック" panose="020B0600070205080204" pitchFamily="34" charset="-128"/>
                <a:cs typeface="Times New Roman" panose="02020603050405020304" pitchFamily="18" charset="0"/>
              </a:rPr>
              <a:t>Office 2016 supports Touchstone authentication from within the Office App</a:t>
            </a:r>
          </a:p>
          <a:p>
            <a:pPr lvl="2" algn="just"/>
            <a:r>
              <a:rPr lang="en-US" altLang="en-US" sz="1200" dirty="0" smtClean="0">
                <a:latin typeface="Times New Roman" panose="02020603050405020304" pitchFamily="18" charset="0"/>
                <a:ea typeface="ＭＳ Ｐゴシック" panose="020B0600070205080204" pitchFamily="34" charset="-128"/>
                <a:cs typeface="Times New Roman" panose="02020603050405020304" pitchFamily="18" charset="0"/>
              </a:rPr>
              <a:t>Except for Skype</a:t>
            </a:r>
            <a:endParaRPr lang="en-US" altLang="en-US" sz="1200" dirty="0">
              <a:latin typeface="Times New Roman" panose="02020603050405020304" pitchFamily="18" charset="0"/>
              <a:ea typeface="ＭＳ Ｐゴシック" panose="020B0600070205080204" pitchFamily="34" charset="-128"/>
              <a:cs typeface="Times New Roman" panose="02020603050405020304" pitchFamily="18" charset="0"/>
            </a:endParaRPr>
          </a:p>
          <a:p>
            <a:pPr lvl="1" algn="just"/>
            <a:r>
              <a:rPr lang="en-US" sz="1600" dirty="0">
                <a:latin typeface="Times New Roman" panose="02020603050405020304" pitchFamily="18" charset="0"/>
                <a:cs typeface="Times New Roman" panose="02020603050405020304" pitchFamily="18" charset="0"/>
              </a:rPr>
              <a:t>Install Office products on up to 5 devices PCs or Macs and on other mobile devices, including Android, iPad, iPhone, and Windows tablets</a:t>
            </a:r>
            <a:r>
              <a:rPr lang="en-US" sz="1600" dirty="0" smtClean="0">
                <a:latin typeface="Times New Roman" panose="02020603050405020304" pitchFamily="18" charset="0"/>
                <a:cs typeface="Times New Roman" panose="02020603050405020304" pitchFamily="18" charset="0"/>
              </a:rPr>
              <a:t>.</a:t>
            </a:r>
          </a:p>
          <a:p>
            <a:pPr lvl="1" algn="just"/>
            <a:r>
              <a:rPr lang="en-US" sz="1600" dirty="0">
                <a:latin typeface="Times New Roman" panose="02020603050405020304" pitchFamily="18" charset="0"/>
                <a:cs typeface="Times New Roman" panose="02020603050405020304" pitchFamily="18" charset="0"/>
              </a:rPr>
              <a:t>Product activation requires logging in to Office 365 via the app using the MIT provisioned </a:t>
            </a:r>
            <a:r>
              <a:rPr lang="en-US" sz="1600" dirty="0" smtClean="0">
                <a:latin typeface="Times New Roman" panose="02020603050405020304" pitchFamily="18" charset="0"/>
                <a:cs typeface="Times New Roman" panose="02020603050405020304" pitchFamily="18" charset="0"/>
              </a:rPr>
              <a:t>account</a:t>
            </a:r>
          </a:p>
          <a:p>
            <a:pPr lvl="1" algn="just"/>
            <a:r>
              <a:rPr lang="en-US" sz="1600" dirty="0">
                <a:latin typeface="Times New Roman" panose="02020603050405020304" pitchFamily="18" charset="0"/>
                <a:cs typeface="Times New Roman" panose="02020603050405020304" pitchFamily="18" charset="0"/>
              </a:rPr>
              <a:t>Apps check online for account validation every 30 days to maintain activation. Account validation is checking to see if the account is still active.</a:t>
            </a:r>
          </a:p>
          <a:p>
            <a:pPr lvl="1" algn="just"/>
            <a:endParaRPr lang="en-US" sz="1600" dirty="0">
              <a:latin typeface="Times New Roman" panose="02020603050405020304" pitchFamily="18" charset="0"/>
              <a:cs typeface="Times New Roman" panose="02020603050405020304" pitchFamily="18" charset="0"/>
            </a:endParaRPr>
          </a:p>
          <a:p>
            <a:pPr lvl="1" algn="just"/>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3595144"/>
      </p:ext>
    </p:extLst>
  </p:cSld>
  <p:clrMapOvr>
    <a:masterClrMapping/>
  </p:clrMapOvr>
  <p:transition>
    <p:pull dir="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Additional Community Impact</a:t>
            </a:r>
            <a:endParaRPr lang="en-US" sz="2800" dirty="0"/>
          </a:p>
        </p:txBody>
      </p:sp>
      <p:sp>
        <p:nvSpPr>
          <p:cNvPr id="3" name="Content Placeholder 2"/>
          <p:cNvSpPr>
            <a:spLocks noGrp="1"/>
          </p:cNvSpPr>
          <p:nvPr>
            <p:ph idx="1"/>
          </p:nvPr>
        </p:nvSpPr>
        <p:spPr>
          <a:xfrm>
            <a:off x="457200" y="1752600"/>
            <a:ext cx="8229600" cy="4419600"/>
          </a:xfrm>
        </p:spPr>
        <p:txBody>
          <a:bodyPr/>
          <a:lstStyle/>
          <a:p>
            <a:pPr algn="just"/>
            <a:endParaRPr lang="en-US" sz="800" dirty="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Bulk </a:t>
            </a:r>
            <a:r>
              <a:rPr lang="en-US" sz="1600" dirty="0">
                <a:latin typeface="Times New Roman" panose="02020603050405020304" pitchFamily="18" charset="0"/>
                <a:cs typeface="Times New Roman" panose="02020603050405020304" pitchFamily="18" charset="0"/>
              </a:rPr>
              <a:t>delivery via email marketing services (Mailchimp, Mailjet, etc.) affected due to more aggressive filtering performed by EOP platform:</a:t>
            </a:r>
          </a:p>
          <a:p>
            <a:pPr algn="just"/>
            <a:endParaRPr lang="en-US" sz="800" dirty="0" smtClean="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IP </a:t>
            </a:r>
            <a:r>
              <a:rPr lang="en-US" sz="1600" dirty="0">
                <a:latin typeface="Times New Roman" panose="02020603050405020304" pitchFamily="18" charset="0"/>
                <a:cs typeface="Times New Roman" panose="02020603050405020304" pitchFamily="18" charset="0"/>
              </a:rPr>
              <a:t>address rate-limiting and blocking.</a:t>
            </a:r>
          </a:p>
          <a:p>
            <a:pPr algn="just"/>
            <a:endParaRPr lang="en-US" sz="800" dirty="0" smtClean="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Spam </a:t>
            </a:r>
            <a:r>
              <a:rPr lang="en-US" sz="1600" dirty="0">
                <a:latin typeface="Times New Roman" panose="02020603050405020304" pitchFamily="18" charset="0"/>
                <a:cs typeface="Times New Roman" panose="02020603050405020304" pitchFamily="18" charset="0"/>
              </a:rPr>
              <a:t>and bulk email scoring.</a:t>
            </a:r>
          </a:p>
          <a:p>
            <a:pPr algn="just"/>
            <a:endParaRPr lang="en-US" sz="800" dirty="0" smtClean="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Many </a:t>
            </a:r>
            <a:r>
              <a:rPr lang="en-US" sz="1600" dirty="0">
                <a:latin typeface="Times New Roman" panose="02020603050405020304" pitchFamily="18" charset="0"/>
                <a:cs typeface="Times New Roman" panose="02020603050405020304" pitchFamily="18" charset="0"/>
              </a:rPr>
              <a:t>email activities at MIT are not best practices on the modern internet but have worked in the past due to lax enforcement by previous email filtering technology.</a:t>
            </a:r>
          </a:p>
          <a:p>
            <a:pPr algn="just"/>
            <a:endParaRPr lang="en-US" sz="8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On-campus community required to use new interface for spam </a:t>
            </a:r>
            <a:r>
              <a:rPr lang="en-US" sz="1600" dirty="0" smtClean="0">
                <a:latin typeface="Times New Roman" panose="02020603050405020304" pitchFamily="18" charset="0"/>
                <a:cs typeface="Times New Roman" panose="02020603050405020304" pitchFamily="18" charset="0"/>
              </a:rPr>
              <a:t>management.</a:t>
            </a:r>
            <a:endParaRPr lang="en-US" sz="1600" dirty="0">
              <a:latin typeface="Times New Roman" panose="02020603050405020304" pitchFamily="18" charset="0"/>
              <a:cs typeface="Times New Roman" panose="02020603050405020304" pitchFamily="18" charset="0"/>
            </a:endParaRPr>
          </a:p>
          <a:p>
            <a:pPr algn="just"/>
            <a:endParaRPr lang="en-US" sz="8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Alumni email-for-life (EFL) users currently without self-service access to spam </a:t>
            </a:r>
            <a:r>
              <a:rPr lang="en-US" sz="1600" dirty="0" smtClean="0">
                <a:latin typeface="Times New Roman" panose="02020603050405020304" pitchFamily="18" charset="0"/>
                <a:cs typeface="Times New Roman" panose="02020603050405020304" pitchFamily="18" charset="0"/>
              </a:rPr>
              <a:t>management </a:t>
            </a:r>
            <a:r>
              <a:rPr lang="en-US" sz="1600" dirty="0">
                <a:latin typeface="Times New Roman" panose="02020603050405020304" pitchFamily="18" charset="0"/>
                <a:cs typeface="Times New Roman" panose="02020603050405020304" pitchFamily="18" charset="0"/>
              </a:rPr>
              <a:t>functionality</a:t>
            </a:r>
            <a:r>
              <a:rPr lang="en-US" sz="1600" dirty="0" smtClean="0">
                <a:latin typeface="Times New Roman" panose="02020603050405020304" pitchFamily="18" charset="0"/>
                <a:cs typeface="Times New Roman" panose="02020603050405020304" pitchFamily="18" charset="0"/>
              </a:rPr>
              <a:t>.</a:t>
            </a:r>
          </a:p>
          <a:p>
            <a:pPr algn="just"/>
            <a:endParaRPr lang="en-US" sz="8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IS&amp;T has prepared both documentation </a:t>
            </a:r>
            <a:r>
              <a:rPr lang="en-US" sz="1600" dirty="0" smtClean="0">
                <a:latin typeface="Times New Roman" panose="02020603050405020304" pitchFamily="18" charset="0"/>
                <a:cs typeface="Times New Roman" panose="02020603050405020304" pitchFamily="18" charset="0"/>
              </a:rPr>
              <a:t>for the </a:t>
            </a:r>
            <a:r>
              <a:rPr lang="en-US" sz="1600" dirty="0">
                <a:latin typeface="Times New Roman" panose="02020603050405020304" pitchFamily="18" charset="0"/>
                <a:cs typeface="Times New Roman" panose="02020603050405020304" pitchFamily="18" charset="0"/>
              </a:rPr>
              <a:t>MIT community to raise awareness of </a:t>
            </a:r>
            <a:r>
              <a:rPr lang="en-US" sz="1600" dirty="0" smtClean="0">
                <a:latin typeface="Times New Roman" panose="02020603050405020304" pitchFamily="18" charset="0"/>
                <a:cs typeface="Times New Roman" panose="02020603050405020304" pitchFamily="18" charset="0"/>
              </a:rPr>
              <a:t>these issues </a:t>
            </a:r>
            <a:r>
              <a:rPr lang="en-US" sz="1600" dirty="0">
                <a:latin typeface="Times New Roman" panose="02020603050405020304" pitchFamily="18" charset="0"/>
                <a:cs typeface="Times New Roman" panose="02020603050405020304" pitchFamily="18" charset="0"/>
              </a:rPr>
              <a:t>and share our steps for addressing </a:t>
            </a:r>
            <a:r>
              <a:rPr lang="en-US" sz="1600" dirty="0" smtClean="0">
                <a:latin typeface="Times New Roman" panose="02020603050405020304" pitchFamily="18" charset="0"/>
                <a:cs typeface="Times New Roman" panose="02020603050405020304" pitchFamily="18" charset="0"/>
              </a:rPr>
              <a:t>them.</a:t>
            </a: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6438063"/>
      </p:ext>
    </p:extLst>
  </p:cSld>
  <p:clrMapOvr>
    <a:masterClrMapping/>
  </p:clrMapOvr>
  <p:transition>
    <p:pull dir="r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Community Feedback &amp; Corrective Actions</a:t>
            </a:r>
          </a:p>
        </p:txBody>
      </p:sp>
      <p:sp>
        <p:nvSpPr>
          <p:cNvPr id="3" name="Content Placeholder 2"/>
          <p:cNvSpPr>
            <a:spLocks noGrp="1"/>
          </p:cNvSpPr>
          <p:nvPr>
            <p:ph idx="1"/>
          </p:nvPr>
        </p:nvSpPr>
        <p:spPr>
          <a:xfrm>
            <a:off x="457200" y="1295400"/>
            <a:ext cx="8229600" cy="5257800"/>
          </a:xfrm>
        </p:spPr>
        <p:txBody>
          <a:bodyPr/>
          <a:lstStyle/>
          <a:p>
            <a:pPr algn="just"/>
            <a:endParaRPr lang="en-US" sz="1400" dirty="0">
              <a:latin typeface="Times New Roman" panose="02020603050405020304" pitchFamily="18" charset="0"/>
              <a:cs typeface="Times New Roman" panose="02020603050405020304" pitchFamily="18" charset="0"/>
            </a:endParaRPr>
          </a:p>
          <a:p>
            <a:pPr algn="just"/>
            <a:r>
              <a:rPr lang="en-US" sz="1400" dirty="0">
                <a:latin typeface="Times New Roman" panose="02020603050405020304" pitchFamily="18" charset="0"/>
                <a:cs typeface="Times New Roman" panose="02020603050405020304" pitchFamily="18" charset="0"/>
              </a:rPr>
              <a:t>Following the migration of email filtering to EOP, IS&amp;T has received feedback from the user community via many avenues and has worked to tune the new product to better meet the community’s needs:</a:t>
            </a:r>
          </a:p>
          <a:p>
            <a:pPr algn="just"/>
            <a:endParaRPr lang="en-US" sz="1400" dirty="0" smtClean="0">
              <a:latin typeface="Times New Roman" panose="02020603050405020304" pitchFamily="18" charset="0"/>
              <a:cs typeface="Times New Roman" panose="02020603050405020304" pitchFamily="18" charset="0"/>
            </a:endParaRPr>
          </a:p>
          <a:p>
            <a:pPr algn="just"/>
            <a:r>
              <a:rPr lang="en-US" sz="1400" dirty="0" smtClean="0">
                <a:latin typeface="Times New Roman" panose="02020603050405020304" pitchFamily="18" charset="0"/>
                <a:cs typeface="Times New Roman" panose="02020603050405020304" pitchFamily="18" charset="0"/>
              </a:rPr>
              <a:t>Disabled </a:t>
            </a:r>
            <a:r>
              <a:rPr lang="en-US" sz="1400" dirty="0">
                <a:latin typeface="Times New Roman" panose="02020603050405020304" pitchFamily="18" charset="0"/>
                <a:cs typeface="Times New Roman" panose="02020603050405020304" pitchFamily="18" charset="0"/>
              </a:rPr>
              <a:t>Microsoft’s “bulk” email filtering – this feature is intended to quarantine messages such as newsletters and email marketing sent to many recipients.  Many members of the community considered this mail solicited and wished to receive it.</a:t>
            </a:r>
          </a:p>
          <a:p>
            <a:pPr algn="just"/>
            <a:endParaRPr lang="en-US" sz="1400" dirty="0" smtClean="0">
              <a:latin typeface="Times New Roman" panose="02020603050405020304" pitchFamily="18" charset="0"/>
              <a:cs typeface="Times New Roman" panose="02020603050405020304" pitchFamily="18" charset="0"/>
            </a:endParaRPr>
          </a:p>
          <a:p>
            <a:pPr algn="just"/>
            <a:r>
              <a:rPr lang="en-US" sz="1400" dirty="0" smtClean="0">
                <a:latin typeface="Times New Roman" panose="02020603050405020304" pitchFamily="18" charset="0"/>
                <a:cs typeface="Times New Roman" panose="02020603050405020304" pitchFamily="18" charset="0"/>
              </a:rPr>
              <a:t>Added </a:t>
            </a:r>
            <a:r>
              <a:rPr lang="en-US" sz="1400" dirty="0">
                <a:latin typeface="Times New Roman" panose="02020603050405020304" pitchFamily="18" charset="0"/>
                <a:cs typeface="Times New Roman" panose="02020603050405020304" pitchFamily="18" charset="0"/>
              </a:rPr>
              <a:t>internal infrastructure to “safe senders” list – IS&amp;T has explicitly permitted MIT’s internal systems (Exchange, outgoing.mit.edu, Mailman, DLC infrastructure for CSAIL, Media Lab, MIT Medical) to send without being marked as spam.</a:t>
            </a:r>
          </a:p>
          <a:p>
            <a:pPr algn="just"/>
            <a:endParaRPr lang="en-US" sz="1400" dirty="0" smtClean="0">
              <a:latin typeface="Times New Roman" panose="02020603050405020304" pitchFamily="18" charset="0"/>
              <a:cs typeface="Times New Roman" panose="02020603050405020304" pitchFamily="18" charset="0"/>
            </a:endParaRPr>
          </a:p>
          <a:p>
            <a:pPr algn="just"/>
            <a:r>
              <a:rPr lang="en-US" sz="1400" dirty="0" smtClean="0">
                <a:latin typeface="Times New Roman" panose="02020603050405020304" pitchFamily="18" charset="0"/>
                <a:cs typeface="Times New Roman" panose="02020603050405020304" pitchFamily="18" charset="0"/>
              </a:rPr>
              <a:t>Raised </a:t>
            </a:r>
            <a:r>
              <a:rPr lang="en-US" sz="1400" dirty="0">
                <a:latin typeface="Times New Roman" panose="02020603050405020304" pitchFamily="18" charset="0"/>
                <a:cs typeface="Times New Roman" panose="02020603050405020304" pitchFamily="18" charset="0"/>
              </a:rPr>
              <a:t>product issues with Microsoft – IS&amp;T has engaged MIT’s Microsoft Premier Support team on a number of reported product issues, including anomalous spam scoring (both false positives and unexpected negatives) and performance &amp; user experience issues in the EOP quarantine dashboard</a:t>
            </a:r>
            <a:r>
              <a:rPr lang="en-US" sz="1400" dirty="0" smtClean="0">
                <a:latin typeface="Times New Roman" panose="02020603050405020304" pitchFamily="18" charset="0"/>
                <a:cs typeface="Times New Roman" panose="02020603050405020304" pitchFamily="18" charset="0"/>
              </a:rPr>
              <a:t>.</a:t>
            </a:r>
          </a:p>
          <a:p>
            <a:pPr algn="just"/>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0951869"/>
      </p:ext>
    </p:extLst>
  </p:cSld>
  <p:clrMapOvr>
    <a:masterClrMapping/>
  </p:clrMapOvr>
  <p:transition>
    <p:pull dir="rd"/>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Community Impact – Alumni Email Services</a:t>
            </a:r>
          </a:p>
        </p:txBody>
      </p:sp>
      <p:sp>
        <p:nvSpPr>
          <p:cNvPr id="3" name="Content Placeholder 2"/>
          <p:cNvSpPr>
            <a:spLocks noGrp="1"/>
          </p:cNvSpPr>
          <p:nvPr>
            <p:ph idx="1"/>
          </p:nvPr>
        </p:nvSpPr>
        <p:spPr>
          <a:xfrm>
            <a:off x="457200" y="1600200"/>
            <a:ext cx="8229600" cy="4876800"/>
          </a:xfrm>
        </p:spPr>
        <p:txBody>
          <a:bodyPr/>
          <a:lstStyle/>
          <a:p>
            <a:pPr algn="just"/>
            <a:r>
              <a:rPr lang="en-US" sz="1600" dirty="0" smtClean="0">
                <a:latin typeface="Times New Roman" panose="02020603050405020304" pitchFamily="18" charset="0"/>
                <a:cs typeface="Times New Roman" panose="02020603050405020304" pitchFamily="18" charset="0"/>
              </a:rPr>
              <a:t>IS&amp;T implemented a quick mail routing fix on EOP for the alum.mit.edu domain to route to on campus alum mailers to mitigate the DDOS attack.</a:t>
            </a:r>
            <a:endParaRPr lang="en-US" sz="1600" dirty="0">
              <a:latin typeface="Times New Roman" panose="02020603050405020304" pitchFamily="18" charset="0"/>
              <a:cs typeface="Times New Roman" panose="02020603050405020304" pitchFamily="18" charset="0"/>
            </a:endParaRPr>
          </a:p>
          <a:p>
            <a:pPr algn="just"/>
            <a:endParaRPr lang="en-US" sz="1600" dirty="0" smtClean="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Alumni </a:t>
            </a:r>
            <a:r>
              <a:rPr lang="en-US" sz="1600" dirty="0">
                <a:latin typeface="Times New Roman" panose="02020603050405020304" pitchFamily="18" charset="0"/>
                <a:cs typeface="Times New Roman" panose="02020603050405020304" pitchFamily="18" charset="0"/>
              </a:rPr>
              <a:t>Email Forwarding for Life (EFL) users did not have accounts in MIT’s identity management systems (Active Directory, etc.) and were unable to log into Office 365 for self-service spam management after the transition to EOP.</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IS&amp;T initially planned to provision alumni users into MIT’s main Office 365 tenant but this proved unworkable due to technical limitations </a:t>
            </a:r>
            <a:r>
              <a:rPr lang="en-US" sz="1600" dirty="0" smtClean="0">
                <a:latin typeface="Times New Roman" panose="02020603050405020304" pitchFamily="18" charset="0"/>
                <a:cs typeface="Times New Roman" panose="02020603050405020304" pitchFamily="18" charset="0"/>
              </a:rPr>
              <a:t>sharing a directory space with Moira integrated namespaces as they are propagated to Active Directory and Office 365.</a:t>
            </a:r>
            <a:endParaRPr lang="en-US" sz="1600" dirty="0">
              <a:latin typeface="Times New Roman" panose="02020603050405020304" pitchFamily="18" charset="0"/>
              <a:cs typeface="Times New Roman" panose="02020603050405020304" pitchFamily="18" charset="0"/>
            </a:endParaRPr>
          </a:p>
          <a:p>
            <a:pPr algn="just"/>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Working around these limitations required </a:t>
            </a:r>
            <a:r>
              <a:rPr lang="en-US" sz="1600" dirty="0" smtClean="0">
                <a:latin typeface="Times New Roman" panose="02020603050405020304" pitchFamily="18" charset="0"/>
                <a:cs typeface="Times New Roman" panose="02020603050405020304" pitchFamily="18" charset="0"/>
              </a:rPr>
              <a:t>obtaining </a:t>
            </a:r>
            <a:r>
              <a:rPr lang="en-US" sz="1600" dirty="0">
                <a:latin typeface="Times New Roman" panose="02020603050405020304" pitchFamily="18" charset="0"/>
                <a:cs typeface="Times New Roman" panose="02020603050405020304" pitchFamily="18" charset="0"/>
              </a:rPr>
              <a:t>new O365 tenants from Microsoft.  These were obtained and alumni users provisioned </a:t>
            </a:r>
            <a:r>
              <a:rPr lang="en-US" sz="1600" dirty="0" smtClean="0">
                <a:latin typeface="Times New Roman" panose="02020603050405020304" pitchFamily="18" charset="0"/>
                <a:cs typeface="Times New Roman" panose="02020603050405020304" pitchFamily="18" charset="0"/>
              </a:rPr>
              <a:t>at the end of January. On campus, a new Active Directory domain was provisioned just for the existing MIT Alum environment.</a:t>
            </a:r>
            <a:endParaRPr lang="en-US" sz="1600" dirty="0">
              <a:latin typeface="Times New Roman" panose="02020603050405020304" pitchFamily="18" charset="0"/>
              <a:cs typeface="Times New Roman" panose="02020603050405020304" pitchFamily="18" charset="0"/>
            </a:endParaRPr>
          </a:p>
          <a:p>
            <a:pPr algn="just"/>
            <a:endParaRPr lang="en-US" sz="1600" dirty="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IS&amp;T provisioned about 100,000 accounts for MIT Alums on ExchangeOnline in February. These accounts are integrated with Touchstone (the Alum instance) and are still a forward only email service. </a:t>
            </a: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29682223"/>
      </p:ext>
    </p:extLst>
  </p:cSld>
  <p:clrMapOvr>
    <a:masterClrMapping/>
  </p:clrMapOvr>
  <p:transition>
    <p:pull dir="r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sz="quarter"/>
          </p:nvPr>
        </p:nvSpPr>
        <p:spPr/>
        <p:txBody>
          <a:bodyPr/>
          <a:lstStyle/>
          <a:p>
            <a:r>
              <a:rPr lang="en-US" altLang="en-US" sz="2800" dirty="0"/>
              <a:t>MIT email </a:t>
            </a:r>
            <a:r>
              <a:rPr lang="en-US" altLang="en-US" sz="2800" dirty="0" smtClean="0"/>
              <a:t>– </a:t>
            </a:r>
            <a:r>
              <a:rPr lang="en-US" altLang="en-US" sz="2800" dirty="0"/>
              <a:t>MIT Alum </a:t>
            </a:r>
            <a:r>
              <a:rPr lang="en-US" altLang="en-US" sz="2800" dirty="0" smtClean="0"/>
              <a:t>email architecture</a:t>
            </a:r>
            <a:r>
              <a:rPr lang="en-US" altLang="en-US" sz="2800" dirty="0"/>
              <a:t>: Logical view</a:t>
            </a:r>
            <a:r>
              <a:rPr lang="en-US" altLang="en-US" dirty="0"/>
              <a:t>  </a:t>
            </a:r>
          </a:p>
        </p:txBody>
      </p:sp>
      <p:graphicFrame>
        <p:nvGraphicFramePr>
          <p:cNvPr id="21508" name="Object 4"/>
          <p:cNvGraphicFramePr>
            <a:graphicFrameLocks noGrp="1" noChangeAspect="1"/>
          </p:cNvGraphicFramePr>
          <p:nvPr>
            <p:ph sz="quarter" idx="1"/>
            <p:extLst>
              <p:ext uri="{D42A27DB-BD31-4B8C-83A1-F6EECF244321}">
                <p14:modId xmlns:p14="http://schemas.microsoft.com/office/powerpoint/2010/main" val="3103396285"/>
              </p:ext>
            </p:extLst>
          </p:nvPr>
        </p:nvGraphicFramePr>
        <p:xfrm>
          <a:off x="4702941" y="3453229"/>
          <a:ext cx="271462" cy="430212"/>
        </p:xfrm>
        <a:graphic>
          <a:graphicData uri="http://schemas.openxmlformats.org/presentationml/2006/ole">
            <mc:AlternateContent xmlns:mc="http://schemas.openxmlformats.org/markup-compatibility/2006">
              <mc:Choice xmlns:v="urn:schemas-microsoft-com:vml" Requires="v">
                <p:oleObj spid="_x0000_s16939" name="Visio" r:id="rId3" imgW="579120" imgH="915478" progId="Visio.Drawing.11">
                  <p:embed/>
                </p:oleObj>
              </mc:Choice>
              <mc:Fallback>
                <p:oleObj name="Visio" r:id="rId3" imgW="579120" imgH="915478" progId="Visio.Drawing.11">
                  <p:embed/>
                  <p:pic>
                    <p:nvPicPr>
                      <p:cNvPr id="21508"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02941" y="3453229"/>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12" name="Object 8"/>
          <p:cNvGraphicFramePr>
            <a:graphicFrameLocks noGrp="1" noChangeAspect="1"/>
          </p:cNvGraphicFramePr>
          <p:nvPr>
            <p:ph sz="quarter" idx="3"/>
            <p:extLst>
              <p:ext uri="{D42A27DB-BD31-4B8C-83A1-F6EECF244321}">
                <p14:modId xmlns:p14="http://schemas.microsoft.com/office/powerpoint/2010/main" val="2730944533"/>
              </p:ext>
            </p:extLst>
          </p:nvPr>
        </p:nvGraphicFramePr>
        <p:xfrm>
          <a:off x="4802953" y="3578641"/>
          <a:ext cx="288925" cy="457200"/>
        </p:xfrm>
        <a:graphic>
          <a:graphicData uri="http://schemas.openxmlformats.org/presentationml/2006/ole">
            <mc:AlternateContent xmlns:mc="http://schemas.openxmlformats.org/markup-compatibility/2006">
              <mc:Choice xmlns:v="urn:schemas-microsoft-com:vml" Requires="v">
                <p:oleObj spid="_x0000_s16940" name="Visio" r:id="rId5" imgW="579120" imgH="915478" progId="Visio.Drawing.11">
                  <p:embed/>
                </p:oleObj>
              </mc:Choice>
              <mc:Fallback>
                <p:oleObj name="Visio" r:id="rId5" imgW="579120" imgH="915478" progId="Visio.Drawing.11">
                  <p:embed/>
                  <p:pic>
                    <p:nvPicPr>
                      <p:cNvPr id="21512"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2953" y="3578641"/>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14" name="Object 10"/>
          <p:cNvGraphicFramePr>
            <a:graphicFrameLocks noGrp="1" noChangeAspect="1"/>
          </p:cNvGraphicFramePr>
          <p:nvPr>
            <p:ph sz="quarter" idx="4"/>
            <p:extLst>
              <p:ext uri="{D42A27DB-BD31-4B8C-83A1-F6EECF244321}">
                <p14:modId xmlns:p14="http://schemas.microsoft.com/office/powerpoint/2010/main" val="110347291"/>
              </p:ext>
            </p:extLst>
          </p:nvPr>
        </p:nvGraphicFramePr>
        <p:xfrm>
          <a:off x="4955353" y="3731041"/>
          <a:ext cx="288925" cy="457200"/>
        </p:xfrm>
        <a:graphic>
          <a:graphicData uri="http://schemas.openxmlformats.org/presentationml/2006/ole">
            <mc:AlternateContent xmlns:mc="http://schemas.openxmlformats.org/markup-compatibility/2006">
              <mc:Choice xmlns:v="urn:schemas-microsoft-com:vml" Requires="v">
                <p:oleObj spid="_x0000_s16941" name="Visio" r:id="rId6" imgW="579120" imgH="915478" progId="Visio.Drawing.11">
                  <p:embed/>
                </p:oleObj>
              </mc:Choice>
              <mc:Fallback>
                <p:oleObj name="Visio" r:id="rId6" imgW="579120" imgH="915478" progId="Visio.Drawing.11">
                  <p:embed/>
                  <p:pic>
                    <p:nvPicPr>
                      <p:cNvPr id="21514"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5353" y="3731041"/>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10" name="Object 6"/>
          <p:cNvGraphicFramePr>
            <a:graphicFrameLocks noGrp="1" noChangeAspect="1"/>
          </p:cNvGraphicFramePr>
          <p:nvPr>
            <p:ph sz="quarter" idx="2"/>
            <p:extLst>
              <p:ext uri="{D42A27DB-BD31-4B8C-83A1-F6EECF244321}">
                <p14:modId xmlns:p14="http://schemas.microsoft.com/office/powerpoint/2010/main" val="1374187284"/>
              </p:ext>
            </p:extLst>
          </p:nvPr>
        </p:nvGraphicFramePr>
        <p:xfrm>
          <a:off x="5107753" y="3883441"/>
          <a:ext cx="288925" cy="457200"/>
        </p:xfrm>
        <a:graphic>
          <a:graphicData uri="http://schemas.openxmlformats.org/presentationml/2006/ole">
            <mc:AlternateContent xmlns:mc="http://schemas.openxmlformats.org/markup-compatibility/2006">
              <mc:Choice xmlns:v="urn:schemas-microsoft-com:vml" Requires="v">
                <p:oleObj spid="_x0000_s16942" name="Visio" r:id="rId7" imgW="579120" imgH="915478" progId="Visio.Drawing.11">
                  <p:embed/>
                </p:oleObj>
              </mc:Choice>
              <mc:Fallback>
                <p:oleObj name="Visio" r:id="rId7" imgW="579120" imgH="915478" progId="Visio.Drawing.11">
                  <p:embed/>
                  <p:pic>
                    <p:nvPicPr>
                      <p:cNvPr id="2151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7753" y="3883441"/>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551" name="Line 47"/>
          <p:cNvSpPr>
            <a:spLocks noChangeShapeType="1"/>
          </p:cNvSpPr>
          <p:nvPr/>
        </p:nvSpPr>
        <p:spPr bwMode="auto">
          <a:xfrm flipH="1" flipV="1">
            <a:off x="4410253" y="5439550"/>
            <a:ext cx="1469391" cy="844"/>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graphicFrame>
        <p:nvGraphicFramePr>
          <p:cNvPr id="21556" name="Object 52"/>
          <p:cNvGraphicFramePr>
            <a:graphicFrameLocks noChangeAspect="1"/>
          </p:cNvGraphicFramePr>
          <p:nvPr>
            <p:extLst>
              <p:ext uri="{D42A27DB-BD31-4B8C-83A1-F6EECF244321}">
                <p14:modId xmlns:p14="http://schemas.microsoft.com/office/powerpoint/2010/main" val="782960801"/>
              </p:ext>
            </p:extLst>
          </p:nvPr>
        </p:nvGraphicFramePr>
        <p:xfrm>
          <a:off x="4006914" y="5111803"/>
          <a:ext cx="271462" cy="430212"/>
        </p:xfrm>
        <a:graphic>
          <a:graphicData uri="http://schemas.openxmlformats.org/presentationml/2006/ole">
            <mc:AlternateContent xmlns:mc="http://schemas.openxmlformats.org/markup-compatibility/2006">
              <mc:Choice xmlns:v="urn:schemas-microsoft-com:vml" Requires="v">
                <p:oleObj spid="_x0000_s16943" name="Visio" r:id="rId8" imgW="579120" imgH="915478" progId="Visio.Drawing.11">
                  <p:embed/>
                </p:oleObj>
              </mc:Choice>
              <mc:Fallback>
                <p:oleObj name="Visio" r:id="rId8" imgW="579120" imgH="915478" progId="Visio.Drawing.11">
                  <p:embed/>
                  <p:pic>
                    <p:nvPicPr>
                      <p:cNvPr id="21556" name="Object 5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6914" y="5111803"/>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57" name="Object 53"/>
          <p:cNvGraphicFramePr>
            <a:graphicFrameLocks noChangeAspect="1"/>
          </p:cNvGraphicFramePr>
          <p:nvPr>
            <p:extLst>
              <p:ext uri="{D42A27DB-BD31-4B8C-83A1-F6EECF244321}">
                <p14:modId xmlns:p14="http://schemas.microsoft.com/office/powerpoint/2010/main" val="1136149807"/>
              </p:ext>
            </p:extLst>
          </p:nvPr>
        </p:nvGraphicFramePr>
        <p:xfrm>
          <a:off x="4106926" y="5237215"/>
          <a:ext cx="288925" cy="457200"/>
        </p:xfrm>
        <a:graphic>
          <a:graphicData uri="http://schemas.openxmlformats.org/presentationml/2006/ole">
            <mc:AlternateContent xmlns:mc="http://schemas.openxmlformats.org/markup-compatibility/2006">
              <mc:Choice xmlns:v="urn:schemas-microsoft-com:vml" Requires="v">
                <p:oleObj spid="_x0000_s16944" name="Visio" r:id="rId9" imgW="579120" imgH="915478" progId="Visio.Drawing.11">
                  <p:embed/>
                </p:oleObj>
              </mc:Choice>
              <mc:Fallback>
                <p:oleObj name="Visio" r:id="rId9" imgW="579120" imgH="915478" progId="Visio.Drawing.11">
                  <p:embed/>
                  <p:pic>
                    <p:nvPicPr>
                      <p:cNvPr id="21557" name="Object 5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06926" y="5237215"/>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564" name="Text Box 60"/>
          <p:cNvSpPr txBox="1">
            <a:spLocks noChangeArrowheads="1"/>
          </p:cNvSpPr>
          <p:nvPr/>
        </p:nvSpPr>
        <p:spPr bwMode="auto">
          <a:xfrm>
            <a:off x="2505658" y="5384502"/>
            <a:ext cx="163698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dirty="0" smtClean="0">
                <a:latin typeface="Times New Roman" panose="02020603050405020304" pitchFamily="18" charset="0"/>
              </a:rPr>
              <a:t>MIT Alum LDAP Directory</a:t>
            </a:r>
          </a:p>
        </p:txBody>
      </p:sp>
      <p:graphicFrame>
        <p:nvGraphicFramePr>
          <p:cNvPr id="21569" name="Object 65"/>
          <p:cNvGraphicFramePr>
            <a:graphicFrameLocks noChangeAspect="1"/>
          </p:cNvGraphicFramePr>
          <p:nvPr>
            <p:extLst>
              <p:ext uri="{D42A27DB-BD31-4B8C-83A1-F6EECF244321}">
                <p14:modId xmlns:p14="http://schemas.microsoft.com/office/powerpoint/2010/main" val="2599230559"/>
              </p:ext>
            </p:extLst>
          </p:nvPr>
        </p:nvGraphicFramePr>
        <p:xfrm>
          <a:off x="7845620" y="5317113"/>
          <a:ext cx="346075" cy="381000"/>
        </p:xfrm>
        <a:graphic>
          <a:graphicData uri="http://schemas.openxmlformats.org/presentationml/2006/ole">
            <mc:AlternateContent xmlns:mc="http://schemas.openxmlformats.org/markup-compatibility/2006">
              <mc:Choice xmlns:v="urn:schemas-microsoft-com:vml" Requires="v">
                <p:oleObj spid="_x0000_s16945" name="Visio" r:id="rId10" imgW="1021618" imgH="1125747" progId="Visio.Drawing.11">
                  <p:embed/>
                </p:oleObj>
              </mc:Choice>
              <mc:Fallback>
                <p:oleObj name="Visio" r:id="rId10" imgW="1021618" imgH="1125747" progId="Visio.Drawing.11">
                  <p:embed/>
                  <p:pic>
                    <p:nvPicPr>
                      <p:cNvPr id="21569" name="Object 6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845620" y="5317113"/>
                        <a:ext cx="346075" cy="381000"/>
                      </a:xfrm>
                      <a:prstGeom prst="rect">
                        <a:avLst/>
                      </a:prstGeom>
                      <a:noFill/>
                      <a:ln>
                        <a:noFill/>
                      </a:ln>
                      <a:effectLst/>
                      <a:extLst/>
                    </p:spPr>
                  </p:pic>
                </p:oleObj>
              </mc:Fallback>
            </mc:AlternateContent>
          </a:graphicData>
        </a:graphic>
      </p:graphicFrame>
      <p:graphicFrame>
        <p:nvGraphicFramePr>
          <p:cNvPr id="21570" name="Object 66"/>
          <p:cNvGraphicFramePr>
            <a:graphicFrameLocks noChangeAspect="1"/>
          </p:cNvGraphicFramePr>
          <p:nvPr>
            <p:extLst>
              <p:ext uri="{D42A27DB-BD31-4B8C-83A1-F6EECF244321}">
                <p14:modId xmlns:p14="http://schemas.microsoft.com/office/powerpoint/2010/main" val="554836755"/>
              </p:ext>
            </p:extLst>
          </p:nvPr>
        </p:nvGraphicFramePr>
        <p:xfrm>
          <a:off x="7769420" y="5240913"/>
          <a:ext cx="346075" cy="381000"/>
        </p:xfrm>
        <a:graphic>
          <a:graphicData uri="http://schemas.openxmlformats.org/presentationml/2006/ole">
            <mc:AlternateContent xmlns:mc="http://schemas.openxmlformats.org/markup-compatibility/2006">
              <mc:Choice xmlns:v="urn:schemas-microsoft-com:vml" Requires="v">
                <p:oleObj spid="_x0000_s16946" name="Visio" r:id="rId12" imgW="1021618" imgH="1125747" progId="Visio.Drawing.11">
                  <p:embed/>
                </p:oleObj>
              </mc:Choice>
              <mc:Fallback>
                <p:oleObj name="Visio" r:id="rId12" imgW="1021618" imgH="1125747" progId="Visio.Drawing.11">
                  <p:embed/>
                  <p:pic>
                    <p:nvPicPr>
                      <p:cNvPr id="21570" name="Object 6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769420" y="5240913"/>
                        <a:ext cx="346075" cy="381000"/>
                      </a:xfrm>
                      <a:prstGeom prst="rect">
                        <a:avLst/>
                      </a:prstGeom>
                      <a:noFill/>
                      <a:ln>
                        <a:noFill/>
                      </a:ln>
                      <a:effectLst/>
                      <a:extLst/>
                    </p:spPr>
                  </p:pic>
                </p:oleObj>
              </mc:Fallback>
            </mc:AlternateContent>
          </a:graphicData>
        </a:graphic>
      </p:graphicFrame>
      <p:graphicFrame>
        <p:nvGraphicFramePr>
          <p:cNvPr id="21571" name="Object 67"/>
          <p:cNvGraphicFramePr>
            <a:graphicFrameLocks noChangeAspect="1"/>
          </p:cNvGraphicFramePr>
          <p:nvPr>
            <p:extLst>
              <p:ext uri="{D42A27DB-BD31-4B8C-83A1-F6EECF244321}">
                <p14:modId xmlns:p14="http://schemas.microsoft.com/office/powerpoint/2010/main" val="542014690"/>
              </p:ext>
            </p:extLst>
          </p:nvPr>
        </p:nvGraphicFramePr>
        <p:xfrm>
          <a:off x="7693220" y="5164713"/>
          <a:ext cx="346075" cy="381000"/>
        </p:xfrm>
        <a:graphic>
          <a:graphicData uri="http://schemas.openxmlformats.org/presentationml/2006/ole">
            <mc:AlternateContent xmlns:mc="http://schemas.openxmlformats.org/markup-compatibility/2006">
              <mc:Choice xmlns:v="urn:schemas-microsoft-com:vml" Requires="v">
                <p:oleObj spid="_x0000_s16947" name="Visio" r:id="rId14" imgW="1021618" imgH="1125747" progId="Visio.Drawing.11">
                  <p:embed/>
                </p:oleObj>
              </mc:Choice>
              <mc:Fallback>
                <p:oleObj name="Visio" r:id="rId14" imgW="1021618" imgH="1125747" progId="Visio.Drawing.11">
                  <p:embed/>
                  <p:pic>
                    <p:nvPicPr>
                      <p:cNvPr id="21571" name="Object 6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93220" y="5164713"/>
                        <a:ext cx="346075" cy="381000"/>
                      </a:xfrm>
                      <a:prstGeom prst="rect">
                        <a:avLst/>
                      </a:prstGeom>
                      <a:noFill/>
                      <a:ln>
                        <a:noFill/>
                      </a:ln>
                      <a:effectLst/>
                      <a:extLst/>
                    </p:spPr>
                  </p:pic>
                </p:oleObj>
              </mc:Fallback>
            </mc:AlternateContent>
          </a:graphicData>
        </a:graphic>
      </p:graphicFrame>
      <p:sp>
        <p:nvSpPr>
          <p:cNvPr id="21572" name="Text Box 68"/>
          <p:cNvSpPr txBox="1">
            <a:spLocks noChangeArrowheads="1"/>
          </p:cNvSpPr>
          <p:nvPr/>
        </p:nvSpPr>
        <p:spPr bwMode="auto">
          <a:xfrm>
            <a:off x="7531126" y="4956592"/>
            <a:ext cx="822661"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dirty="0" smtClean="0">
                <a:latin typeface="Times New Roman" panose="02020603050405020304" pitchFamily="18" charset="0"/>
              </a:rPr>
              <a:t>Web Clients</a:t>
            </a:r>
            <a:endParaRPr lang="en-US" altLang="en-US" sz="1000" dirty="0">
              <a:latin typeface="Times New Roman" panose="02020603050405020304" pitchFamily="18" charset="0"/>
            </a:endParaRPr>
          </a:p>
        </p:txBody>
      </p:sp>
      <p:sp>
        <p:nvSpPr>
          <p:cNvPr id="21578" name="Text Box 74"/>
          <p:cNvSpPr txBox="1">
            <a:spLocks noChangeArrowheads="1"/>
          </p:cNvSpPr>
          <p:nvPr/>
        </p:nvSpPr>
        <p:spPr bwMode="auto">
          <a:xfrm>
            <a:off x="6974174" y="4208327"/>
            <a:ext cx="143180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dirty="0">
                <a:latin typeface="Times New Roman" panose="02020603050405020304" pitchFamily="18" charset="0"/>
              </a:rPr>
              <a:t>DMZ outbound </a:t>
            </a:r>
            <a:r>
              <a:rPr lang="en-US" altLang="en-US" sz="1000" dirty="0" smtClean="0">
                <a:latin typeface="Times New Roman" panose="02020603050405020304" pitchFamily="18" charset="0"/>
              </a:rPr>
              <a:t>mailers/</a:t>
            </a:r>
          </a:p>
          <a:p>
            <a:r>
              <a:rPr lang="en-US" altLang="en-US" sz="1000" dirty="0" smtClean="0"/>
              <a:t>Anti-spam appliances</a:t>
            </a:r>
            <a:endParaRPr lang="en-US" altLang="en-US" sz="1000" dirty="0">
              <a:latin typeface="Times New Roman" panose="02020603050405020304" pitchFamily="18" charset="0"/>
            </a:endParaRPr>
          </a:p>
        </p:txBody>
      </p:sp>
      <p:sp>
        <p:nvSpPr>
          <p:cNvPr id="21585" name="Line 81"/>
          <p:cNvSpPr>
            <a:spLocks noChangeShapeType="1"/>
          </p:cNvSpPr>
          <p:nvPr/>
        </p:nvSpPr>
        <p:spPr bwMode="auto">
          <a:xfrm flipV="1">
            <a:off x="8094584" y="3979699"/>
            <a:ext cx="799734" cy="1"/>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21586" name="Text Box 82"/>
          <p:cNvSpPr txBox="1">
            <a:spLocks noChangeArrowheads="1"/>
          </p:cNvSpPr>
          <p:nvPr/>
        </p:nvSpPr>
        <p:spPr bwMode="auto">
          <a:xfrm>
            <a:off x="8094583" y="3706708"/>
            <a:ext cx="9207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dirty="0">
                <a:latin typeface="Times New Roman" panose="02020603050405020304" pitchFamily="18" charset="0"/>
              </a:rPr>
              <a:t>outbound mail</a:t>
            </a:r>
          </a:p>
        </p:txBody>
      </p:sp>
      <p:graphicFrame>
        <p:nvGraphicFramePr>
          <p:cNvPr id="61" name="Object 58"/>
          <p:cNvGraphicFramePr>
            <a:graphicFrameLocks noChangeAspect="1"/>
          </p:cNvGraphicFramePr>
          <p:nvPr>
            <p:extLst>
              <p:ext uri="{D42A27DB-BD31-4B8C-83A1-F6EECF244321}">
                <p14:modId xmlns:p14="http://schemas.microsoft.com/office/powerpoint/2010/main" val="2765345588"/>
              </p:ext>
            </p:extLst>
          </p:nvPr>
        </p:nvGraphicFramePr>
        <p:xfrm>
          <a:off x="5909861" y="5112646"/>
          <a:ext cx="288925" cy="457200"/>
        </p:xfrm>
        <a:graphic>
          <a:graphicData uri="http://schemas.openxmlformats.org/presentationml/2006/ole">
            <mc:AlternateContent xmlns:mc="http://schemas.openxmlformats.org/markup-compatibility/2006">
              <mc:Choice xmlns:v="urn:schemas-microsoft-com:vml" Requires="v">
                <p:oleObj spid="_x0000_s16948" name="Visio" r:id="rId16" imgW="579120" imgH="915478" progId="Visio.Drawing.11">
                  <p:embed/>
                </p:oleObj>
              </mc:Choice>
              <mc:Fallback>
                <p:oleObj name="Visio" r:id="rId16" imgW="579120" imgH="915478" progId="Visio.Drawing.11">
                  <p:embed/>
                  <p:pic>
                    <p:nvPicPr>
                      <p:cNvPr id="61" name="Object 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9861" y="5112646"/>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2" name="Object 59"/>
          <p:cNvGraphicFramePr>
            <a:graphicFrameLocks noChangeAspect="1"/>
          </p:cNvGraphicFramePr>
          <p:nvPr>
            <p:extLst>
              <p:ext uri="{D42A27DB-BD31-4B8C-83A1-F6EECF244321}">
                <p14:modId xmlns:p14="http://schemas.microsoft.com/office/powerpoint/2010/main" val="2379037932"/>
              </p:ext>
            </p:extLst>
          </p:nvPr>
        </p:nvGraphicFramePr>
        <p:xfrm>
          <a:off x="6062261" y="5265046"/>
          <a:ext cx="288925" cy="457200"/>
        </p:xfrm>
        <a:graphic>
          <a:graphicData uri="http://schemas.openxmlformats.org/presentationml/2006/ole">
            <mc:AlternateContent xmlns:mc="http://schemas.openxmlformats.org/markup-compatibility/2006">
              <mc:Choice xmlns:v="urn:schemas-microsoft-com:vml" Requires="v">
                <p:oleObj spid="_x0000_s16949" name="Visio" r:id="rId17" imgW="579120" imgH="915478" progId="Visio.Drawing.11">
                  <p:embed/>
                </p:oleObj>
              </mc:Choice>
              <mc:Fallback>
                <p:oleObj name="Visio" r:id="rId17" imgW="579120" imgH="915478" progId="Visio.Drawing.11">
                  <p:embed/>
                  <p:pic>
                    <p:nvPicPr>
                      <p:cNvPr id="62" name="Object 5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62261" y="5265046"/>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3" name="Text Box 68"/>
          <p:cNvSpPr txBox="1">
            <a:spLocks noChangeArrowheads="1"/>
          </p:cNvSpPr>
          <p:nvPr/>
        </p:nvSpPr>
        <p:spPr bwMode="auto">
          <a:xfrm>
            <a:off x="5388504" y="4865581"/>
            <a:ext cx="168817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1000" dirty="0" smtClean="0">
                <a:latin typeface="Times New Roman" panose="02020603050405020304" pitchFamily="18" charset="0"/>
              </a:rPr>
              <a:t>Infinite Connection website </a:t>
            </a:r>
            <a:endParaRPr lang="en-US" altLang="en-US" sz="1000" dirty="0">
              <a:latin typeface="Times New Roman" panose="02020603050405020304" pitchFamily="18" charset="0"/>
            </a:endParaRPr>
          </a:p>
        </p:txBody>
      </p:sp>
      <p:sp>
        <p:nvSpPr>
          <p:cNvPr id="64" name="Line 47"/>
          <p:cNvSpPr>
            <a:spLocks noChangeShapeType="1"/>
          </p:cNvSpPr>
          <p:nvPr/>
        </p:nvSpPr>
        <p:spPr bwMode="auto">
          <a:xfrm flipH="1" flipV="1">
            <a:off x="6381604" y="5443734"/>
            <a:ext cx="1348954" cy="16223"/>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41" name="Text Box 19"/>
          <p:cNvSpPr txBox="1">
            <a:spLocks noChangeArrowheads="1"/>
          </p:cNvSpPr>
          <p:nvPr/>
        </p:nvSpPr>
        <p:spPr bwMode="auto">
          <a:xfrm>
            <a:off x="4560644" y="4233381"/>
            <a:ext cx="165622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Alum DMZ </a:t>
            </a:r>
            <a:r>
              <a:rPr lang="en-US" altLang="en-US" sz="1000" dirty="0">
                <a:latin typeface="Times New Roman" panose="02020603050405020304" pitchFamily="18" charset="0"/>
              </a:rPr>
              <a:t>inbound mailers</a:t>
            </a:r>
          </a:p>
        </p:txBody>
      </p:sp>
      <p:graphicFrame>
        <p:nvGraphicFramePr>
          <p:cNvPr id="54" name="Object 38"/>
          <p:cNvGraphicFramePr>
            <a:graphicFrameLocks noChangeAspect="1"/>
          </p:cNvGraphicFramePr>
          <p:nvPr>
            <p:extLst>
              <p:ext uri="{D42A27DB-BD31-4B8C-83A1-F6EECF244321}">
                <p14:modId xmlns:p14="http://schemas.microsoft.com/office/powerpoint/2010/main" val="386045189"/>
              </p:ext>
            </p:extLst>
          </p:nvPr>
        </p:nvGraphicFramePr>
        <p:xfrm>
          <a:off x="1161145" y="1630739"/>
          <a:ext cx="239791" cy="380021"/>
        </p:xfrm>
        <a:graphic>
          <a:graphicData uri="http://schemas.openxmlformats.org/presentationml/2006/ole">
            <mc:AlternateContent xmlns:mc="http://schemas.openxmlformats.org/markup-compatibility/2006">
              <mc:Choice xmlns:v="urn:schemas-microsoft-com:vml" Requires="v">
                <p:oleObj spid="_x0000_s16950" name="Visio" r:id="rId18" imgW="579120" imgH="915478" progId="Visio.Drawing.11">
                  <p:embed/>
                </p:oleObj>
              </mc:Choice>
              <mc:Fallback>
                <p:oleObj name="Visio" r:id="rId18" imgW="579120" imgH="915478" progId="Visio.Drawing.11">
                  <p:embed/>
                  <p:pic>
                    <p:nvPicPr>
                      <p:cNvPr id="142" name="Objec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1145" y="1630739"/>
                        <a:ext cx="239791" cy="380021"/>
                      </a:xfrm>
                      <a:prstGeom prst="rect">
                        <a:avLst/>
                      </a:prstGeom>
                      <a:noFill/>
                      <a:ln>
                        <a:noFill/>
                      </a:ln>
                      <a:effectLst/>
                      <a:extLst/>
                    </p:spPr>
                  </p:pic>
                </p:oleObj>
              </mc:Fallback>
            </mc:AlternateContent>
          </a:graphicData>
        </a:graphic>
      </p:graphicFrame>
      <p:graphicFrame>
        <p:nvGraphicFramePr>
          <p:cNvPr id="55" name="Object 39"/>
          <p:cNvGraphicFramePr>
            <a:graphicFrameLocks noChangeAspect="1"/>
          </p:cNvGraphicFramePr>
          <p:nvPr>
            <p:extLst>
              <p:ext uri="{D42A27DB-BD31-4B8C-83A1-F6EECF244321}">
                <p14:modId xmlns:p14="http://schemas.microsoft.com/office/powerpoint/2010/main" val="3180229919"/>
              </p:ext>
            </p:extLst>
          </p:nvPr>
        </p:nvGraphicFramePr>
        <p:xfrm>
          <a:off x="1282910" y="1740276"/>
          <a:ext cx="255216" cy="403859"/>
        </p:xfrm>
        <a:graphic>
          <a:graphicData uri="http://schemas.openxmlformats.org/presentationml/2006/ole">
            <mc:AlternateContent xmlns:mc="http://schemas.openxmlformats.org/markup-compatibility/2006">
              <mc:Choice xmlns:v="urn:schemas-microsoft-com:vml" Requires="v">
                <p:oleObj spid="_x0000_s16951" name="Visio" r:id="rId19" imgW="579120" imgH="915478" progId="Visio.Drawing.11">
                  <p:embed/>
                </p:oleObj>
              </mc:Choice>
              <mc:Fallback>
                <p:oleObj name="Visio" r:id="rId19" imgW="579120" imgH="915478" progId="Visio.Drawing.11">
                  <p:embed/>
                  <p:pic>
                    <p:nvPicPr>
                      <p:cNvPr id="143" name="Object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2910" y="1740276"/>
                        <a:ext cx="255216" cy="403859"/>
                      </a:xfrm>
                      <a:prstGeom prst="rect">
                        <a:avLst/>
                      </a:prstGeom>
                      <a:noFill/>
                      <a:ln>
                        <a:noFill/>
                      </a:ln>
                      <a:effectLst/>
                      <a:extLst/>
                    </p:spPr>
                  </p:pic>
                </p:oleObj>
              </mc:Fallback>
            </mc:AlternateContent>
          </a:graphicData>
        </a:graphic>
      </p:graphicFrame>
      <p:graphicFrame>
        <p:nvGraphicFramePr>
          <p:cNvPr id="56" name="Object 40"/>
          <p:cNvGraphicFramePr>
            <a:graphicFrameLocks noChangeAspect="1"/>
          </p:cNvGraphicFramePr>
          <p:nvPr>
            <p:extLst>
              <p:ext uri="{D42A27DB-BD31-4B8C-83A1-F6EECF244321}">
                <p14:modId xmlns:p14="http://schemas.microsoft.com/office/powerpoint/2010/main" val="4121104654"/>
              </p:ext>
            </p:extLst>
          </p:nvPr>
        </p:nvGraphicFramePr>
        <p:xfrm>
          <a:off x="1435310" y="1861852"/>
          <a:ext cx="255216" cy="403859"/>
        </p:xfrm>
        <a:graphic>
          <a:graphicData uri="http://schemas.openxmlformats.org/presentationml/2006/ole">
            <mc:AlternateContent xmlns:mc="http://schemas.openxmlformats.org/markup-compatibility/2006">
              <mc:Choice xmlns:v="urn:schemas-microsoft-com:vml" Requires="v">
                <p:oleObj spid="_x0000_s16952" name="Visio" r:id="rId20" imgW="579120" imgH="915478" progId="Visio.Drawing.11">
                  <p:embed/>
                </p:oleObj>
              </mc:Choice>
              <mc:Fallback>
                <p:oleObj name="Visio" r:id="rId20" imgW="579120" imgH="915478" progId="Visio.Drawing.11">
                  <p:embed/>
                  <p:pic>
                    <p:nvPicPr>
                      <p:cNvPr id="144"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35310" y="1861852"/>
                        <a:ext cx="255216" cy="403859"/>
                      </a:xfrm>
                      <a:prstGeom prst="rect">
                        <a:avLst/>
                      </a:prstGeom>
                      <a:noFill/>
                      <a:ln>
                        <a:noFill/>
                      </a:ln>
                      <a:effectLst/>
                      <a:extLst/>
                    </p:spPr>
                  </p:pic>
                </p:oleObj>
              </mc:Fallback>
            </mc:AlternateContent>
          </a:graphicData>
        </a:graphic>
      </p:graphicFrame>
      <p:graphicFrame>
        <p:nvGraphicFramePr>
          <p:cNvPr id="59" name="Object 41"/>
          <p:cNvGraphicFramePr>
            <a:graphicFrameLocks noChangeAspect="1"/>
          </p:cNvGraphicFramePr>
          <p:nvPr>
            <p:extLst>
              <p:ext uri="{D42A27DB-BD31-4B8C-83A1-F6EECF244321}">
                <p14:modId xmlns:p14="http://schemas.microsoft.com/office/powerpoint/2010/main" val="2528553377"/>
              </p:ext>
            </p:extLst>
          </p:nvPr>
        </p:nvGraphicFramePr>
        <p:xfrm>
          <a:off x="973993" y="2426746"/>
          <a:ext cx="255216" cy="403859"/>
        </p:xfrm>
        <a:graphic>
          <a:graphicData uri="http://schemas.openxmlformats.org/presentationml/2006/ole">
            <mc:AlternateContent xmlns:mc="http://schemas.openxmlformats.org/markup-compatibility/2006">
              <mc:Choice xmlns:v="urn:schemas-microsoft-com:vml" Requires="v">
                <p:oleObj spid="_x0000_s16953" name="Visio" r:id="rId21" imgW="579120" imgH="915478" progId="Visio.Drawing.11">
                  <p:embed/>
                </p:oleObj>
              </mc:Choice>
              <mc:Fallback>
                <p:oleObj name="Visio" r:id="rId21" imgW="579120" imgH="915478" progId="Visio.Drawing.11">
                  <p:embed/>
                  <p:pic>
                    <p:nvPicPr>
                      <p:cNvPr id="153"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3993" y="2426746"/>
                        <a:ext cx="255216" cy="403859"/>
                      </a:xfrm>
                      <a:prstGeom prst="rect">
                        <a:avLst/>
                      </a:prstGeom>
                      <a:noFill/>
                      <a:ln>
                        <a:noFill/>
                      </a:ln>
                      <a:effectLst/>
                      <a:extLst/>
                    </p:spPr>
                  </p:pic>
                </p:oleObj>
              </mc:Fallback>
            </mc:AlternateContent>
          </a:graphicData>
        </a:graphic>
      </p:graphicFrame>
      <p:sp>
        <p:nvSpPr>
          <p:cNvPr id="60" name="Text Box 60"/>
          <p:cNvSpPr txBox="1">
            <a:spLocks noChangeArrowheads="1"/>
          </p:cNvSpPr>
          <p:nvPr/>
        </p:nvSpPr>
        <p:spPr bwMode="auto">
          <a:xfrm>
            <a:off x="894235" y="1438539"/>
            <a:ext cx="105349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Active Directory</a:t>
            </a:r>
            <a:endParaRPr lang="en-US" altLang="en-US" sz="1000" dirty="0">
              <a:latin typeface="Times New Roman" panose="02020603050405020304" pitchFamily="18" charset="0"/>
            </a:endParaRPr>
          </a:p>
        </p:txBody>
      </p:sp>
      <p:sp>
        <p:nvSpPr>
          <p:cNvPr id="65" name="Line 15"/>
          <p:cNvSpPr>
            <a:spLocks noChangeShapeType="1"/>
          </p:cNvSpPr>
          <p:nvPr/>
        </p:nvSpPr>
        <p:spPr bwMode="auto">
          <a:xfrm flipH="1" flipV="1">
            <a:off x="1229209" y="2732042"/>
            <a:ext cx="2821767" cy="2420457"/>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67" name="Line 15"/>
          <p:cNvSpPr>
            <a:spLocks noChangeShapeType="1"/>
          </p:cNvSpPr>
          <p:nvPr/>
        </p:nvSpPr>
        <p:spPr bwMode="auto">
          <a:xfrm flipV="1">
            <a:off x="1229210" y="2086026"/>
            <a:ext cx="76894" cy="373317"/>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68" name="Object 41"/>
          <p:cNvGraphicFramePr>
            <a:graphicFrameLocks noChangeAspect="1"/>
          </p:cNvGraphicFramePr>
          <p:nvPr>
            <p:extLst>
              <p:ext uri="{D42A27DB-BD31-4B8C-83A1-F6EECF244321}">
                <p14:modId xmlns:p14="http://schemas.microsoft.com/office/powerpoint/2010/main" val="3514506131"/>
              </p:ext>
            </p:extLst>
          </p:nvPr>
        </p:nvGraphicFramePr>
        <p:xfrm>
          <a:off x="4030592" y="1600461"/>
          <a:ext cx="255216" cy="403859"/>
        </p:xfrm>
        <a:graphic>
          <a:graphicData uri="http://schemas.openxmlformats.org/presentationml/2006/ole">
            <mc:AlternateContent xmlns:mc="http://schemas.openxmlformats.org/markup-compatibility/2006">
              <mc:Choice xmlns:v="urn:schemas-microsoft-com:vml" Requires="v">
                <p:oleObj spid="_x0000_s16954" name="Visio" r:id="rId21" imgW="579120" imgH="915478" progId="Visio.Drawing.11">
                  <p:embed/>
                </p:oleObj>
              </mc:Choice>
              <mc:Fallback>
                <p:oleObj name="Visio" r:id="rId21" imgW="579120" imgH="915478" progId="Visio.Drawing.11">
                  <p:embed/>
                  <p:pic>
                    <p:nvPicPr>
                      <p:cNvPr id="160"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0592" y="1600461"/>
                        <a:ext cx="255216" cy="403859"/>
                      </a:xfrm>
                      <a:prstGeom prst="rect">
                        <a:avLst/>
                      </a:prstGeom>
                      <a:noFill/>
                      <a:ln>
                        <a:noFill/>
                      </a:ln>
                      <a:effectLst/>
                      <a:extLst/>
                    </p:spPr>
                  </p:pic>
                </p:oleObj>
              </mc:Fallback>
            </mc:AlternateContent>
          </a:graphicData>
        </a:graphic>
      </p:graphicFrame>
      <p:graphicFrame>
        <p:nvGraphicFramePr>
          <p:cNvPr id="69" name="Object 41"/>
          <p:cNvGraphicFramePr>
            <a:graphicFrameLocks noChangeAspect="1"/>
          </p:cNvGraphicFramePr>
          <p:nvPr>
            <p:extLst>
              <p:ext uri="{D42A27DB-BD31-4B8C-83A1-F6EECF244321}">
                <p14:modId xmlns:p14="http://schemas.microsoft.com/office/powerpoint/2010/main" val="1581270302"/>
              </p:ext>
            </p:extLst>
          </p:nvPr>
        </p:nvGraphicFramePr>
        <p:xfrm>
          <a:off x="4158200" y="1717200"/>
          <a:ext cx="255216" cy="403859"/>
        </p:xfrm>
        <a:graphic>
          <a:graphicData uri="http://schemas.openxmlformats.org/presentationml/2006/ole">
            <mc:AlternateContent xmlns:mc="http://schemas.openxmlformats.org/markup-compatibility/2006">
              <mc:Choice xmlns:v="urn:schemas-microsoft-com:vml" Requires="v">
                <p:oleObj spid="_x0000_s16955" name="Visio" r:id="rId21" imgW="579120" imgH="915478" progId="Visio.Drawing.11">
                  <p:embed/>
                </p:oleObj>
              </mc:Choice>
              <mc:Fallback>
                <p:oleObj name="Visio" r:id="rId21" imgW="579120" imgH="915478" progId="Visio.Drawing.11">
                  <p:embed/>
                  <p:pic>
                    <p:nvPicPr>
                      <p:cNvPr id="161"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58200" y="1717200"/>
                        <a:ext cx="255216" cy="403859"/>
                      </a:xfrm>
                      <a:prstGeom prst="rect">
                        <a:avLst/>
                      </a:prstGeom>
                      <a:noFill/>
                      <a:ln>
                        <a:noFill/>
                      </a:ln>
                      <a:effectLst/>
                      <a:extLst/>
                    </p:spPr>
                  </p:pic>
                </p:oleObj>
              </mc:Fallback>
            </mc:AlternateContent>
          </a:graphicData>
        </a:graphic>
      </p:graphicFrame>
      <p:sp>
        <p:nvSpPr>
          <p:cNvPr id="70" name="Text Box 60"/>
          <p:cNvSpPr txBox="1">
            <a:spLocks noChangeArrowheads="1"/>
          </p:cNvSpPr>
          <p:nvPr/>
        </p:nvSpPr>
        <p:spPr bwMode="auto">
          <a:xfrm>
            <a:off x="3684637" y="1423900"/>
            <a:ext cx="96693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Directory Sync</a:t>
            </a:r>
            <a:endParaRPr lang="en-US" altLang="en-US" sz="1000" dirty="0">
              <a:latin typeface="Times New Roman" panose="02020603050405020304" pitchFamily="18" charset="0"/>
            </a:endParaRPr>
          </a:p>
        </p:txBody>
      </p:sp>
      <p:sp>
        <p:nvSpPr>
          <p:cNvPr id="71" name="Line 94"/>
          <p:cNvSpPr>
            <a:spLocks noChangeShapeType="1"/>
          </p:cNvSpPr>
          <p:nvPr/>
        </p:nvSpPr>
        <p:spPr bwMode="auto">
          <a:xfrm flipV="1">
            <a:off x="1570652" y="1848578"/>
            <a:ext cx="2455120" cy="4489"/>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pic>
        <p:nvPicPr>
          <p:cNvPr id="72" name="Picture 6"/>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609034" y="1478666"/>
            <a:ext cx="1274510" cy="975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grpSp>
        <p:nvGrpSpPr>
          <p:cNvPr id="73" name="Group 20"/>
          <p:cNvGrpSpPr>
            <a:grpSpLocks noChangeAspect="1"/>
          </p:cNvGrpSpPr>
          <p:nvPr/>
        </p:nvGrpSpPr>
        <p:grpSpPr bwMode="auto">
          <a:xfrm>
            <a:off x="7778750" y="1848579"/>
            <a:ext cx="862561" cy="240921"/>
            <a:chOff x="720" y="3072"/>
            <a:chExt cx="865" cy="662"/>
          </a:xfrm>
        </p:grpSpPr>
        <p:sp>
          <p:nvSpPr>
            <p:cNvPr id="74" name="AutoShape 21"/>
            <p:cNvSpPr>
              <a:spLocks noChangeAspect="1" noChangeArrowheads="1" noTextEdit="1"/>
            </p:cNvSpPr>
            <p:nvPr/>
          </p:nvSpPr>
          <p:spPr bwMode="auto">
            <a:xfrm>
              <a:off x="720" y="3072"/>
              <a:ext cx="865" cy="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5" name="Freeform 22"/>
            <p:cNvSpPr>
              <a:spLocks noEditPoints="1"/>
            </p:cNvSpPr>
            <p:nvPr/>
          </p:nvSpPr>
          <p:spPr bwMode="auto">
            <a:xfrm>
              <a:off x="849" y="3176"/>
              <a:ext cx="607" cy="439"/>
            </a:xfrm>
            <a:custGeom>
              <a:avLst/>
              <a:gdLst>
                <a:gd name="T0" fmla="*/ 102 w 607"/>
                <a:gd name="T1" fmla="*/ 379 h 439"/>
                <a:gd name="T2" fmla="*/ 303 w 607"/>
                <a:gd name="T3" fmla="*/ 227 h 439"/>
                <a:gd name="T4" fmla="*/ 303 w 607"/>
                <a:gd name="T5" fmla="*/ 439 h 439"/>
                <a:gd name="T6" fmla="*/ 303 w 607"/>
                <a:gd name="T7" fmla="*/ 227 h 439"/>
                <a:gd name="T8" fmla="*/ 506 w 607"/>
                <a:gd name="T9" fmla="*/ 379 h 439"/>
                <a:gd name="T10" fmla="*/ 303 w 607"/>
                <a:gd name="T11" fmla="*/ 227 h 439"/>
                <a:gd name="T12" fmla="*/ 607 w 607"/>
                <a:gd name="T13" fmla="*/ 227 h 439"/>
                <a:gd name="T14" fmla="*/ 303 w 607"/>
                <a:gd name="T15" fmla="*/ 227 h 439"/>
                <a:gd name="T16" fmla="*/ 506 w 607"/>
                <a:gd name="T17" fmla="*/ 76 h 439"/>
                <a:gd name="T18" fmla="*/ 303 w 607"/>
                <a:gd name="T19" fmla="*/ 227 h 439"/>
                <a:gd name="T20" fmla="*/ 303 w 607"/>
                <a:gd name="T21" fmla="*/ 0 h 439"/>
                <a:gd name="T22" fmla="*/ 303 w 607"/>
                <a:gd name="T23" fmla="*/ 227 h 439"/>
                <a:gd name="T24" fmla="*/ 165 w 607"/>
                <a:gd name="T25" fmla="*/ 101 h 439"/>
                <a:gd name="T26" fmla="*/ 303 w 607"/>
                <a:gd name="T27" fmla="*/ 227 h 439"/>
                <a:gd name="T28" fmla="*/ 0 w 607"/>
                <a:gd name="T29" fmla="*/ 227 h 439"/>
                <a:gd name="T30" fmla="*/ 303 w 607"/>
                <a:gd name="T31" fmla="*/ 227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7" h="439">
                  <a:moveTo>
                    <a:pt x="102" y="379"/>
                  </a:moveTo>
                  <a:lnTo>
                    <a:pt x="303" y="227"/>
                  </a:lnTo>
                  <a:moveTo>
                    <a:pt x="303" y="439"/>
                  </a:moveTo>
                  <a:lnTo>
                    <a:pt x="303" y="227"/>
                  </a:lnTo>
                  <a:moveTo>
                    <a:pt x="506" y="379"/>
                  </a:moveTo>
                  <a:lnTo>
                    <a:pt x="303" y="227"/>
                  </a:lnTo>
                  <a:moveTo>
                    <a:pt x="607" y="227"/>
                  </a:moveTo>
                  <a:lnTo>
                    <a:pt x="303" y="227"/>
                  </a:lnTo>
                  <a:moveTo>
                    <a:pt x="506" y="76"/>
                  </a:moveTo>
                  <a:lnTo>
                    <a:pt x="303" y="227"/>
                  </a:lnTo>
                  <a:moveTo>
                    <a:pt x="303" y="0"/>
                  </a:moveTo>
                  <a:lnTo>
                    <a:pt x="303" y="227"/>
                  </a:lnTo>
                  <a:moveTo>
                    <a:pt x="165" y="101"/>
                  </a:moveTo>
                  <a:lnTo>
                    <a:pt x="303" y="227"/>
                  </a:lnTo>
                  <a:moveTo>
                    <a:pt x="0" y="227"/>
                  </a:moveTo>
                  <a:lnTo>
                    <a:pt x="303" y="227"/>
                  </a:lnTo>
                </a:path>
              </a:pathLst>
            </a:custGeom>
            <a:noFill/>
            <a:ln w="428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6" name="Rectangle 23"/>
            <p:cNvSpPr>
              <a:spLocks noChangeArrowheads="1"/>
            </p:cNvSpPr>
            <p:nvPr/>
          </p:nvSpPr>
          <p:spPr bwMode="auto">
            <a:xfrm>
              <a:off x="739" y="3091"/>
              <a:ext cx="829" cy="10"/>
            </a:xfrm>
            <a:prstGeom prst="rect">
              <a:avLst/>
            </a:prstGeom>
            <a:solidFill>
              <a:srgbClr val="4E8E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7" name="Rectangle 24"/>
            <p:cNvSpPr>
              <a:spLocks noChangeArrowheads="1"/>
            </p:cNvSpPr>
            <p:nvPr/>
          </p:nvSpPr>
          <p:spPr bwMode="auto">
            <a:xfrm>
              <a:off x="739" y="3101"/>
              <a:ext cx="829" cy="9"/>
            </a:xfrm>
            <a:prstGeom prst="rect">
              <a:avLst/>
            </a:prstGeom>
            <a:solidFill>
              <a:srgbClr val="4D8C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8" name="Rectangle 25"/>
            <p:cNvSpPr>
              <a:spLocks noChangeArrowheads="1"/>
            </p:cNvSpPr>
            <p:nvPr/>
          </p:nvSpPr>
          <p:spPr bwMode="auto">
            <a:xfrm>
              <a:off x="739" y="3110"/>
              <a:ext cx="829" cy="10"/>
            </a:xfrm>
            <a:prstGeom prst="rect">
              <a:avLst/>
            </a:prstGeom>
            <a:solidFill>
              <a:srgbClr val="4B89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9" name="Rectangle 26"/>
            <p:cNvSpPr>
              <a:spLocks noChangeArrowheads="1"/>
            </p:cNvSpPr>
            <p:nvPr/>
          </p:nvSpPr>
          <p:spPr bwMode="auto">
            <a:xfrm>
              <a:off x="739" y="3120"/>
              <a:ext cx="829" cy="9"/>
            </a:xfrm>
            <a:prstGeom prst="rect">
              <a:avLst/>
            </a:prstGeom>
            <a:solidFill>
              <a:srgbClr val="4A87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0" name="Rectangle 27"/>
            <p:cNvSpPr>
              <a:spLocks noChangeArrowheads="1"/>
            </p:cNvSpPr>
            <p:nvPr/>
          </p:nvSpPr>
          <p:spPr bwMode="auto">
            <a:xfrm>
              <a:off x="739" y="3129"/>
              <a:ext cx="829" cy="10"/>
            </a:xfrm>
            <a:prstGeom prst="rect">
              <a:avLst/>
            </a:prstGeom>
            <a:solidFill>
              <a:srgbClr val="4985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1" name="Rectangle 28"/>
            <p:cNvSpPr>
              <a:spLocks noChangeArrowheads="1"/>
            </p:cNvSpPr>
            <p:nvPr/>
          </p:nvSpPr>
          <p:spPr bwMode="auto">
            <a:xfrm>
              <a:off x="739" y="3139"/>
              <a:ext cx="829" cy="9"/>
            </a:xfrm>
            <a:prstGeom prst="rect">
              <a:avLst/>
            </a:prstGeom>
            <a:solidFill>
              <a:srgbClr val="488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2" name="Rectangle 29"/>
            <p:cNvSpPr>
              <a:spLocks noChangeArrowheads="1"/>
            </p:cNvSpPr>
            <p:nvPr/>
          </p:nvSpPr>
          <p:spPr bwMode="auto">
            <a:xfrm>
              <a:off x="739" y="3148"/>
              <a:ext cx="829" cy="10"/>
            </a:xfrm>
            <a:prstGeom prst="rect">
              <a:avLst/>
            </a:prstGeom>
            <a:solidFill>
              <a:srgbClr val="4781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3" name="Rectangle 30"/>
            <p:cNvSpPr>
              <a:spLocks noChangeArrowheads="1"/>
            </p:cNvSpPr>
            <p:nvPr/>
          </p:nvSpPr>
          <p:spPr bwMode="auto">
            <a:xfrm>
              <a:off x="739" y="3158"/>
              <a:ext cx="829" cy="9"/>
            </a:xfrm>
            <a:prstGeom prst="rect">
              <a:avLst/>
            </a:prstGeom>
            <a:solidFill>
              <a:srgbClr val="457E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4" name="Rectangle 31"/>
            <p:cNvSpPr>
              <a:spLocks noChangeArrowheads="1"/>
            </p:cNvSpPr>
            <p:nvPr/>
          </p:nvSpPr>
          <p:spPr bwMode="auto">
            <a:xfrm>
              <a:off x="739" y="3167"/>
              <a:ext cx="829" cy="10"/>
            </a:xfrm>
            <a:prstGeom prst="rect">
              <a:avLst/>
            </a:prstGeom>
            <a:solidFill>
              <a:srgbClr val="447C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5" name="Rectangle 32"/>
            <p:cNvSpPr>
              <a:spLocks noChangeArrowheads="1"/>
            </p:cNvSpPr>
            <p:nvPr/>
          </p:nvSpPr>
          <p:spPr bwMode="auto">
            <a:xfrm>
              <a:off x="739" y="3177"/>
              <a:ext cx="829" cy="9"/>
            </a:xfrm>
            <a:prstGeom prst="rect">
              <a:avLst/>
            </a:prstGeom>
            <a:solidFill>
              <a:srgbClr val="437A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6" name="Rectangle 33"/>
            <p:cNvSpPr>
              <a:spLocks noChangeArrowheads="1"/>
            </p:cNvSpPr>
            <p:nvPr/>
          </p:nvSpPr>
          <p:spPr bwMode="auto">
            <a:xfrm>
              <a:off x="739" y="3186"/>
              <a:ext cx="829" cy="10"/>
            </a:xfrm>
            <a:prstGeom prst="rect">
              <a:avLst/>
            </a:prstGeom>
            <a:solidFill>
              <a:srgbClr val="4278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7" name="Rectangle 34"/>
            <p:cNvSpPr>
              <a:spLocks noChangeArrowheads="1"/>
            </p:cNvSpPr>
            <p:nvPr/>
          </p:nvSpPr>
          <p:spPr bwMode="auto">
            <a:xfrm>
              <a:off x="739" y="3196"/>
              <a:ext cx="829" cy="9"/>
            </a:xfrm>
            <a:prstGeom prst="rect">
              <a:avLst/>
            </a:prstGeom>
            <a:solidFill>
              <a:srgbClr val="4176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8" name="Rectangle 35"/>
            <p:cNvSpPr>
              <a:spLocks noChangeArrowheads="1"/>
            </p:cNvSpPr>
            <p:nvPr/>
          </p:nvSpPr>
          <p:spPr bwMode="auto">
            <a:xfrm>
              <a:off x="739" y="3205"/>
              <a:ext cx="829" cy="10"/>
            </a:xfrm>
            <a:prstGeom prst="rect">
              <a:avLst/>
            </a:prstGeom>
            <a:solidFill>
              <a:srgbClr val="3F74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9" name="Rectangle 36"/>
            <p:cNvSpPr>
              <a:spLocks noChangeArrowheads="1"/>
            </p:cNvSpPr>
            <p:nvPr/>
          </p:nvSpPr>
          <p:spPr bwMode="auto">
            <a:xfrm>
              <a:off x="739" y="3215"/>
              <a:ext cx="829" cy="9"/>
            </a:xfrm>
            <a:prstGeom prst="rect">
              <a:avLst/>
            </a:prstGeom>
            <a:solidFill>
              <a:srgbClr val="3E72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0" name="Rectangle 37"/>
            <p:cNvSpPr>
              <a:spLocks noChangeArrowheads="1"/>
            </p:cNvSpPr>
            <p:nvPr/>
          </p:nvSpPr>
          <p:spPr bwMode="auto">
            <a:xfrm>
              <a:off x="739" y="3224"/>
              <a:ext cx="829" cy="10"/>
            </a:xfrm>
            <a:prstGeom prst="rect">
              <a:avLst/>
            </a:prstGeom>
            <a:solidFill>
              <a:srgbClr val="3D70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1" name="Rectangle 38"/>
            <p:cNvSpPr>
              <a:spLocks noChangeArrowheads="1"/>
            </p:cNvSpPr>
            <p:nvPr/>
          </p:nvSpPr>
          <p:spPr bwMode="auto">
            <a:xfrm>
              <a:off x="739" y="3234"/>
              <a:ext cx="829" cy="9"/>
            </a:xfrm>
            <a:prstGeom prst="rect">
              <a:avLst/>
            </a:prstGeom>
            <a:solidFill>
              <a:srgbClr val="3C6E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2" name="Rectangle 39"/>
            <p:cNvSpPr>
              <a:spLocks noChangeArrowheads="1"/>
            </p:cNvSpPr>
            <p:nvPr/>
          </p:nvSpPr>
          <p:spPr bwMode="auto">
            <a:xfrm>
              <a:off x="739" y="3243"/>
              <a:ext cx="829" cy="10"/>
            </a:xfrm>
            <a:prstGeom prst="rect">
              <a:avLst/>
            </a:prstGeom>
            <a:solidFill>
              <a:srgbClr val="3B6C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3" name="Rectangle 40"/>
            <p:cNvSpPr>
              <a:spLocks noChangeArrowheads="1"/>
            </p:cNvSpPr>
            <p:nvPr/>
          </p:nvSpPr>
          <p:spPr bwMode="auto">
            <a:xfrm>
              <a:off x="739" y="3253"/>
              <a:ext cx="829" cy="9"/>
            </a:xfrm>
            <a:prstGeom prst="rect">
              <a:avLst/>
            </a:prstGeom>
            <a:solidFill>
              <a:srgbClr val="3A6A9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4" name="Rectangle 41"/>
            <p:cNvSpPr>
              <a:spLocks noChangeArrowheads="1"/>
            </p:cNvSpPr>
            <p:nvPr/>
          </p:nvSpPr>
          <p:spPr bwMode="auto">
            <a:xfrm>
              <a:off x="739" y="3262"/>
              <a:ext cx="829" cy="10"/>
            </a:xfrm>
            <a:prstGeom prst="rect">
              <a:avLst/>
            </a:prstGeom>
            <a:solidFill>
              <a:srgbClr val="3967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5" name="Rectangle 42"/>
            <p:cNvSpPr>
              <a:spLocks noChangeArrowheads="1"/>
            </p:cNvSpPr>
            <p:nvPr/>
          </p:nvSpPr>
          <p:spPr bwMode="auto">
            <a:xfrm>
              <a:off x="739" y="3272"/>
              <a:ext cx="829" cy="9"/>
            </a:xfrm>
            <a:prstGeom prst="rect">
              <a:avLst/>
            </a:prstGeom>
            <a:solidFill>
              <a:srgbClr val="3865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6" name="Rectangle 43"/>
            <p:cNvSpPr>
              <a:spLocks noChangeArrowheads="1"/>
            </p:cNvSpPr>
            <p:nvPr/>
          </p:nvSpPr>
          <p:spPr bwMode="auto">
            <a:xfrm>
              <a:off x="739" y="3281"/>
              <a:ext cx="829" cy="10"/>
            </a:xfrm>
            <a:prstGeom prst="rect">
              <a:avLst/>
            </a:prstGeom>
            <a:solidFill>
              <a:srgbClr val="37638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7" name="Rectangle 44"/>
            <p:cNvSpPr>
              <a:spLocks noChangeArrowheads="1"/>
            </p:cNvSpPr>
            <p:nvPr/>
          </p:nvSpPr>
          <p:spPr bwMode="auto">
            <a:xfrm>
              <a:off x="739" y="3291"/>
              <a:ext cx="829" cy="9"/>
            </a:xfrm>
            <a:prstGeom prst="rect">
              <a:avLst/>
            </a:prstGeom>
            <a:solidFill>
              <a:srgbClr val="35618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8" name="Rectangle 45"/>
            <p:cNvSpPr>
              <a:spLocks noChangeArrowheads="1"/>
            </p:cNvSpPr>
            <p:nvPr/>
          </p:nvSpPr>
          <p:spPr bwMode="auto">
            <a:xfrm>
              <a:off x="739" y="3300"/>
              <a:ext cx="829" cy="10"/>
            </a:xfrm>
            <a:prstGeom prst="rect">
              <a:avLst/>
            </a:prstGeom>
            <a:solidFill>
              <a:srgbClr val="345F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9" name="Rectangle 46"/>
            <p:cNvSpPr>
              <a:spLocks noChangeArrowheads="1"/>
            </p:cNvSpPr>
            <p:nvPr/>
          </p:nvSpPr>
          <p:spPr bwMode="auto">
            <a:xfrm>
              <a:off x="739" y="3310"/>
              <a:ext cx="829" cy="10"/>
            </a:xfrm>
            <a:prstGeom prst="rect">
              <a:avLst/>
            </a:prstGeom>
            <a:solidFill>
              <a:srgbClr val="335C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0" name="Rectangle 47"/>
            <p:cNvSpPr>
              <a:spLocks noChangeArrowheads="1"/>
            </p:cNvSpPr>
            <p:nvPr/>
          </p:nvSpPr>
          <p:spPr bwMode="auto">
            <a:xfrm>
              <a:off x="739" y="3320"/>
              <a:ext cx="829" cy="9"/>
            </a:xfrm>
            <a:prstGeom prst="rect">
              <a:avLst/>
            </a:prstGeom>
            <a:solidFill>
              <a:srgbClr val="325A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1" name="Rectangle 48"/>
            <p:cNvSpPr>
              <a:spLocks noChangeArrowheads="1"/>
            </p:cNvSpPr>
            <p:nvPr/>
          </p:nvSpPr>
          <p:spPr bwMode="auto">
            <a:xfrm>
              <a:off x="739" y="3329"/>
              <a:ext cx="829" cy="10"/>
            </a:xfrm>
            <a:prstGeom prst="rect">
              <a:avLst/>
            </a:prstGeom>
            <a:solidFill>
              <a:srgbClr val="3058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 name="Rectangle 49"/>
            <p:cNvSpPr>
              <a:spLocks noChangeArrowheads="1"/>
            </p:cNvSpPr>
            <p:nvPr/>
          </p:nvSpPr>
          <p:spPr bwMode="auto">
            <a:xfrm>
              <a:off x="739" y="3339"/>
              <a:ext cx="829" cy="9"/>
            </a:xfrm>
            <a:prstGeom prst="rect">
              <a:avLst/>
            </a:prstGeom>
            <a:solidFill>
              <a:srgbClr val="2F56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3" name="Rectangle 50"/>
            <p:cNvSpPr>
              <a:spLocks noChangeArrowheads="1"/>
            </p:cNvSpPr>
            <p:nvPr/>
          </p:nvSpPr>
          <p:spPr bwMode="auto">
            <a:xfrm>
              <a:off x="739" y="3348"/>
              <a:ext cx="829" cy="10"/>
            </a:xfrm>
            <a:prstGeom prst="rect">
              <a:avLst/>
            </a:prstGeom>
            <a:solidFill>
              <a:srgbClr val="2E54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4" name="Rectangle 51"/>
            <p:cNvSpPr>
              <a:spLocks noChangeArrowheads="1"/>
            </p:cNvSpPr>
            <p:nvPr/>
          </p:nvSpPr>
          <p:spPr bwMode="auto">
            <a:xfrm>
              <a:off x="739" y="3358"/>
              <a:ext cx="829" cy="9"/>
            </a:xfrm>
            <a:prstGeom prst="rect">
              <a:avLst/>
            </a:prstGeom>
            <a:solidFill>
              <a:srgbClr val="2D516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5" name="Rectangle 52"/>
            <p:cNvSpPr>
              <a:spLocks noChangeArrowheads="1"/>
            </p:cNvSpPr>
            <p:nvPr/>
          </p:nvSpPr>
          <p:spPr bwMode="auto">
            <a:xfrm>
              <a:off x="739" y="3367"/>
              <a:ext cx="829" cy="10"/>
            </a:xfrm>
            <a:prstGeom prst="rect">
              <a:avLst/>
            </a:prstGeom>
            <a:solidFill>
              <a:srgbClr val="2C4F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6" name="Rectangle 53"/>
            <p:cNvSpPr>
              <a:spLocks noChangeArrowheads="1"/>
            </p:cNvSpPr>
            <p:nvPr/>
          </p:nvSpPr>
          <p:spPr bwMode="auto">
            <a:xfrm>
              <a:off x="739" y="3377"/>
              <a:ext cx="829" cy="9"/>
            </a:xfrm>
            <a:prstGeom prst="rect">
              <a:avLst/>
            </a:prstGeom>
            <a:solidFill>
              <a:srgbClr val="2A4D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7" name="Rectangle 54"/>
            <p:cNvSpPr>
              <a:spLocks noChangeArrowheads="1"/>
            </p:cNvSpPr>
            <p:nvPr/>
          </p:nvSpPr>
          <p:spPr bwMode="auto">
            <a:xfrm>
              <a:off x="739" y="3386"/>
              <a:ext cx="829" cy="10"/>
            </a:xfrm>
            <a:prstGeom prst="rect">
              <a:avLst/>
            </a:prstGeom>
            <a:solidFill>
              <a:srgbClr val="294B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8" name="Rectangle 55"/>
            <p:cNvSpPr>
              <a:spLocks noChangeArrowheads="1"/>
            </p:cNvSpPr>
            <p:nvPr/>
          </p:nvSpPr>
          <p:spPr bwMode="auto">
            <a:xfrm>
              <a:off x="739" y="3396"/>
              <a:ext cx="829" cy="9"/>
            </a:xfrm>
            <a:prstGeom prst="rect">
              <a:avLst/>
            </a:prstGeom>
            <a:solidFill>
              <a:srgbClr val="2849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9" name="Rectangle 56"/>
            <p:cNvSpPr>
              <a:spLocks noChangeArrowheads="1"/>
            </p:cNvSpPr>
            <p:nvPr/>
          </p:nvSpPr>
          <p:spPr bwMode="auto">
            <a:xfrm>
              <a:off x="739" y="3405"/>
              <a:ext cx="829" cy="10"/>
            </a:xfrm>
            <a:prstGeom prst="rect">
              <a:avLst/>
            </a:prstGeom>
            <a:solidFill>
              <a:srgbClr val="2746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0" name="Rectangle 57"/>
            <p:cNvSpPr>
              <a:spLocks noChangeArrowheads="1"/>
            </p:cNvSpPr>
            <p:nvPr/>
          </p:nvSpPr>
          <p:spPr bwMode="auto">
            <a:xfrm>
              <a:off x="739" y="3415"/>
              <a:ext cx="829" cy="9"/>
            </a:xfrm>
            <a:prstGeom prst="rect">
              <a:avLst/>
            </a:prstGeom>
            <a:solidFill>
              <a:srgbClr val="2544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1" name="Rectangle 58"/>
            <p:cNvSpPr>
              <a:spLocks noChangeArrowheads="1"/>
            </p:cNvSpPr>
            <p:nvPr/>
          </p:nvSpPr>
          <p:spPr bwMode="auto">
            <a:xfrm>
              <a:off x="739" y="3424"/>
              <a:ext cx="829" cy="10"/>
            </a:xfrm>
            <a:prstGeom prst="rect">
              <a:avLst/>
            </a:prstGeom>
            <a:solidFill>
              <a:srgbClr val="2442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2" name="Rectangle 59"/>
            <p:cNvSpPr>
              <a:spLocks noChangeArrowheads="1"/>
            </p:cNvSpPr>
            <p:nvPr/>
          </p:nvSpPr>
          <p:spPr bwMode="auto">
            <a:xfrm>
              <a:off x="739" y="3434"/>
              <a:ext cx="829" cy="9"/>
            </a:xfrm>
            <a:prstGeom prst="rect">
              <a:avLst/>
            </a:prstGeom>
            <a:solidFill>
              <a:srgbClr val="2340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3" name="Rectangle 60"/>
            <p:cNvSpPr>
              <a:spLocks noChangeArrowheads="1"/>
            </p:cNvSpPr>
            <p:nvPr/>
          </p:nvSpPr>
          <p:spPr bwMode="auto">
            <a:xfrm>
              <a:off x="739" y="3443"/>
              <a:ext cx="829" cy="10"/>
            </a:xfrm>
            <a:prstGeom prst="rect">
              <a:avLst/>
            </a:prstGeom>
            <a:solidFill>
              <a:srgbClr val="223E5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4" name="Rectangle 61"/>
            <p:cNvSpPr>
              <a:spLocks noChangeArrowheads="1"/>
            </p:cNvSpPr>
            <p:nvPr/>
          </p:nvSpPr>
          <p:spPr bwMode="auto">
            <a:xfrm>
              <a:off x="739" y="3453"/>
              <a:ext cx="829" cy="9"/>
            </a:xfrm>
            <a:prstGeom prst="rect">
              <a:avLst/>
            </a:prstGeom>
            <a:solidFill>
              <a:srgbClr val="213C5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5" name="Rectangle 62"/>
            <p:cNvSpPr>
              <a:spLocks noChangeArrowheads="1"/>
            </p:cNvSpPr>
            <p:nvPr/>
          </p:nvSpPr>
          <p:spPr bwMode="auto">
            <a:xfrm>
              <a:off x="739" y="3462"/>
              <a:ext cx="829" cy="10"/>
            </a:xfrm>
            <a:prstGeom prst="rect">
              <a:avLst/>
            </a:prstGeom>
            <a:solidFill>
              <a:srgbClr val="1F39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6" name="Rectangle 63"/>
            <p:cNvSpPr>
              <a:spLocks noChangeArrowheads="1"/>
            </p:cNvSpPr>
            <p:nvPr/>
          </p:nvSpPr>
          <p:spPr bwMode="auto">
            <a:xfrm>
              <a:off x="739" y="3472"/>
              <a:ext cx="829" cy="9"/>
            </a:xfrm>
            <a:prstGeom prst="rect">
              <a:avLst/>
            </a:prstGeom>
            <a:solidFill>
              <a:srgbClr val="1E374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7" name="Rectangle 64"/>
            <p:cNvSpPr>
              <a:spLocks noChangeArrowheads="1"/>
            </p:cNvSpPr>
            <p:nvPr/>
          </p:nvSpPr>
          <p:spPr bwMode="auto">
            <a:xfrm>
              <a:off x="739" y="3481"/>
              <a:ext cx="829" cy="10"/>
            </a:xfrm>
            <a:prstGeom prst="rect">
              <a:avLst/>
            </a:prstGeom>
            <a:solidFill>
              <a:srgbClr val="1D35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8" name="Rectangle 65"/>
            <p:cNvSpPr>
              <a:spLocks noChangeArrowheads="1"/>
            </p:cNvSpPr>
            <p:nvPr/>
          </p:nvSpPr>
          <p:spPr bwMode="auto">
            <a:xfrm>
              <a:off x="739" y="3491"/>
              <a:ext cx="829" cy="9"/>
            </a:xfrm>
            <a:prstGeom prst="rect">
              <a:avLst/>
            </a:prstGeom>
            <a:solidFill>
              <a:srgbClr val="1C33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9" name="Rectangle 66"/>
            <p:cNvSpPr>
              <a:spLocks noChangeArrowheads="1"/>
            </p:cNvSpPr>
            <p:nvPr/>
          </p:nvSpPr>
          <p:spPr bwMode="auto">
            <a:xfrm>
              <a:off x="739" y="3500"/>
              <a:ext cx="829" cy="10"/>
            </a:xfrm>
            <a:prstGeom prst="rect">
              <a:avLst/>
            </a:prstGeom>
            <a:solidFill>
              <a:srgbClr val="1B314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0" name="Rectangle 67"/>
            <p:cNvSpPr>
              <a:spLocks noChangeArrowheads="1"/>
            </p:cNvSpPr>
            <p:nvPr/>
          </p:nvSpPr>
          <p:spPr bwMode="auto">
            <a:xfrm>
              <a:off x="739" y="3510"/>
              <a:ext cx="829" cy="9"/>
            </a:xfrm>
            <a:prstGeom prst="rect">
              <a:avLst/>
            </a:prstGeom>
            <a:solidFill>
              <a:srgbClr val="192E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1" name="Rectangle 68"/>
            <p:cNvSpPr>
              <a:spLocks noChangeArrowheads="1"/>
            </p:cNvSpPr>
            <p:nvPr/>
          </p:nvSpPr>
          <p:spPr bwMode="auto">
            <a:xfrm>
              <a:off x="739" y="3519"/>
              <a:ext cx="829" cy="10"/>
            </a:xfrm>
            <a:prstGeom prst="rect">
              <a:avLst/>
            </a:prstGeom>
            <a:solidFill>
              <a:srgbClr val="182C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2" name="Rectangle 69"/>
            <p:cNvSpPr>
              <a:spLocks noChangeArrowheads="1"/>
            </p:cNvSpPr>
            <p:nvPr/>
          </p:nvSpPr>
          <p:spPr bwMode="auto">
            <a:xfrm>
              <a:off x="739" y="3529"/>
              <a:ext cx="829" cy="10"/>
            </a:xfrm>
            <a:prstGeom prst="rect">
              <a:avLst/>
            </a:prstGeom>
            <a:solidFill>
              <a:srgbClr val="172A3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3" name="Rectangle 70"/>
            <p:cNvSpPr>
              <a:spLocks noChangeArrowheads="1"/>
            </p:cNvSpPr>
            <p:nvPr/>
          </p:nvSpPr>
          <p:spPr bwMode="auto">
            <a:xfrm>
              <a:off x="739" y="3539"/>
              <a:ext cx="829" cy="9"/>
            </a:xfrm>
            <a:prstGeom prst="rect">
              <a:avLst/>
            </a:prstGeom>
            <a:solidFill>
              <a:srgbClr val="1628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 name="Rectangle 71"/>
            <p:cNvSpPr>
              <a:spLocks noChangeArrowheads="1"/>
            </p:cNvSpPr>
            <p:nvPr/>
          </p:nvSpPr>
          <p:spPr bwMode="auto">
            <a:xfrm>
              <a:off x="739" y="3548"/>
              <a:ext cx="829" cy="10"/>
            </a:xfrm>
            <a:prstGeom prst="rect">
              <a:avLst/>
            </a:prstGeom>
            <a:solidFill>
              <a:srgbClr val="15263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 name="Rectangle 72"/>
            <p:cNvSpPr>
              <a:spLocks noChangeArrowheads="1"/>
            </p:cNvSpPr>
            <p:nvPr/>
          </p:nvSpPr>
          <p:spPr bwMode="auto">
            <a:xfrm>
              <a:off x="739" y="3558"/>
              <a:ext cx="829" cy="9"/>
            </a:xfrm>
            <a:prstGeom prst="rect">
              <a:avLst/>
            </a:prstGeom>
            <a:solidFill>
              <a:srgbClr val="14243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6" name="Rectangle 73"/>
            <p:cNvSpPr>
              <a:spLocks noChangeArrowheads="1"/>
            </p:cNvSpPr>
            <p:nvPr/>
          </p:nvSpPr>
          <p:spPr bwMode="auto">
            <a:xfrm>
              <a:off x="739" y="3567"/>
              <a:ext cx="829" cy="10"/>
            </a:xfrm>
            <a:prstGeom prst="rect">
              <a:avLst/>
            </a:prstGeom>
            <a:solidFill>
              <a:srgbClr val="1322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7" name="Rectangle 74"/>
            <p:cNvSpPr>
              <a:spLocks noChangeArrowheads="1"/>
            </p:cNvSpPr>
            <p:nvPr/>
          </p:nvSpPr>
          <p:spPr bwMode="auto">
            <a:xfrm>
              <a:off x="739" y="3577"/>
              <a:ext cx="829" cy="9"/>
            </a:xfrm>
            <a:prstGeom prst="rect">
              <a:avLst/>
            </a:prstGeom>
            <a:solidFill>
              <a:srgbClr val="12202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8" name="Rectangle 75"/>
            <p:cNvSpPr>
              <a:spLocks noChangeArrowheads="1"/>
            </p:cNvSpPr>
            <p:nvPr/>
          </p:nvSpPr>
          <p:spPr bwMode="auto">
            <a:xfrm>
              <a:off x="739" y="3586"/>
              <a:ext cx="829" cy="10"/>
            </a:xfrm>
            <a:prstGeom prst="rect">
              <a:avLst/>
            </a:prstGeom>
            <a:solidFill>
              <a:srgbClr val="111E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 name="Rectangle 76"/>
            <p:cNvSpPr>
              <a:spLocks noChangeArrowheads="1"/>
            </p:cNvSpPr>
            <p:nvPr/>
          </p:nvSpPr>
          <p:spPr bwMode="auto">
            <a:xfrm>
              <a:off x="739" y="3596"/>
              <a:ext cx="829" cy="9"/>
            </a:xfrm>
            <a:prstGeom prst="rect">
              <a:avLst/>
            </a:prstGeom>
            <a:solidFill>
              <a:srgbClr val="0F1C2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0" name="Rectangle 77"/>
            <p:cNvSpPr>
              <a:spLocks noChangeArrowheads="1"/>
            </p:cNvSpPr>
            <p:nvPr/>
          </p:nvSpPr>
          <p:spPr bwMode="auto">
            <a:xfrm>
              <a:off x="739" y="3605"/>
              <a:ext cx="829" cy="10"/>
            </a:xfrm>
            <a:prstGeom prst="rect">
              <a:avLst/>
            </a:prstGeom>
            <a:solidFill>
              <a:srgbClr val="0E192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1" name="Rectangle 78"/>
            <p:cNvSpPr>
              <a:spLocks noChangeArrowheads="1"/>
            </p:cNvSpPr>
            <p:nvPr/>
          </p:nvSpPr>
          <p:spPr bwMode="auto">
            <a:xfrm>
              <a:off x="739" y="3615"/>
              <a:ext cx="829" cy="9"/>
            </a:xfrm>
            <a:prstGeom prst="rect">
              <a:avLst/>
            </a:prstGeom>
            <a:solidFill>
              <a:srgbClr val="0D171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2" name="Rectangle 79"/>
            <p:cNvSpPr>
              <a:spLocks noChangeArrowheads="1"/>
            </p:cNvSpPr>
            <p:nvPr/>
          </p:nvSpPr>
          <p:spPr bwMode="auto">
            <a:xfrm>
              <a:off x="739" y="3624"/>
              <a:ext cx="829" cy="10"/>
            </a:xfrm>
            <a:prstGeom prst="rect">
              <a:avLst/>
            </a:prstGeom>
            <a:solidFill>
              <a:srgbClr val="0C151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3" name="Rectangle 80"/>
            <p:cNvSpPr>
              <a:spLocks noChangeArrowheads="1"/>
            </p:cNvSpPr>
            <p:nvPr/>
          </p:nvSpPr>
          <p:spPr bwMode="auto">
            <a:xfrm>
              <a:off x="739" y="3634"/>
              <a:ext cx="829" cy="9"/>
            </a:xfrm>
            <a:prstGeom prst="rect">
              <a:avLst/>
            </a:prstGeom>
            <a:solidFill>
              <a:srgbClr val="0A13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4" name="Rectangle 81"/>
            <p:cNvSpPr>
              <a:spLocks noChangeArrowheads="1"/>
            </p:cNvSpPr>
            <p:nvPr/>
          </p:nvSpPr>
          <p:spPr bwMode="auto">
            <a:xfrm>
              <a:off x="739" y="3643"/>
              <a:ext cx="829" cy="10"/>
            </a:xfrm>
            <a:prstGeom prst="rect">
              <a:avLst/>
            </a:prstGeom>
            <a:solidFill>
              <a:srgbClr val="09111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5" name="Rectangle 82"/>
            <p:cNvSpPr>
              <a:spLocks noChangeArrowheads="1"/>
            </p:cNvSpPr>
            <p:nvPr/>
          </p:nvSpPr>
          <p:spPr bwMode="auto">
            <a:xfrm>
              <a:off x="739" y="3653"/>
              <a:ext cx="829" cy="9"/>
            </a:xfrm>
            <a:prstGeom prst="rect">
              <a:avLst/>
            </a:prstGeom>
            <a:solidFill>
              <a:srgbClr val="080E1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6" name="Rectangle 83"/>
            <p:cNvSpPr>
              <a:spLocks noChangeArrowheads="1"/>
            </p:cNvSpPr>
            <p:nvPr/>
          </p:nvSpPr>
          <p:spPr bwMode="auto">
            <a:xfrm>
              <a:off x="739" y="3662"/>
              <a:ext cx="829" cy="10"/>
            </a:xfrm>
            <a:prstGeom prst="rect">
              <a:avLst/>
            </a:prstGeom>
            <a:solidFill>
              <a:srgbClr val="070C1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7" name="Rectangle 84"/>
            <p:cNvSpPr>
              <a:spLocks noChangeArrowheads="1"/>
            </p:cNvSpPr>
            <p:nvPr/>
          </p:nvSpPr>
          <p:spPr bwMode="auto">
            <a:xfrm>
              <a:off x="739" y="3672"/>
              <a:ext cx="829" cy="9"/>
            </a:xfrm>
            <a:prstGeom prst="rect">
              <a:avLst/>
            </a:prstGeom>
            <a:solidFill>
              <a:srgbClr val="060A0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 name="Rectangle 85"/>
            <p:cNvSpPr>
              <a:spLocks noChangeArrowheads="1"/>
            </p:cNvSpPr>
            <p:nvPr/>
          </p:nvSpPr>
          <p:spPr bwMode="auto">
            <a:xfrm>
              <a:off x="739" y="3681"/>
              <a:ext cx="829" cy="10"/>
            </a:xfrm>
            <a:prstGeom prst="rect">
              <a:avLst/>
            </a:prstGeom>
            <a:solidFill>
              <a:srgbClr val="04080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9" name="Rectangle 86"/>
            <p:cNvSpPr>
              <a:spLocks noChangeArrowheads="1"/>
            </p:cNvSpPr>
            <p:nvPr/>
          </p:nvSpPr>
          <p:spPr bwMode="auto">
            <a:xfrm>
              <a:off x="739" y="3691"/>
              <a:ext cx="829" cy="9"/>
            </a:xfrm>
            <a:prstGeom prst="rect">
              <a:avLst/>
            </a:prstGeom>
            <a:solidFill>
              <a:srgbClr val="03060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0" name="Rectangle 87"/>
            <p:cNvSpPr>
              <a:spLocks noChangeArrowheads="1"/>
            </p:cNvSpPr>
            <p:nvPr/>
          </p:nvSpPr>
          <p:spPr bwMode="auto">
            <a:xfrm>
              <a:off x="739" y="3700"/>
              <a:ext cx="829" cy="10"/>
            </a:xfrm>
            <a:prstGeom prst="rect">
              <a:avLst/>
            </a:prstGeom>
            <a:solidFill>
              <a:srgbClr val="02030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1" name="Rectangle 88"/>
            <p:cNvSpPr>
              <a:spLocks noChangeArrowheads="1"/>
            </p:cNvSpPr>
            <p:nvPr/>
          </p:nvSpPr>
          <p:spPr bwMode="auto">
            <a:xfrm>
              <a:off x="739" y="3710"/>
              <a:ext cx="829" cy="9"/>
            </a:xfrm>
            <a:prstGeom prst="rect">
              <a:avLst/>
            </a:prstGeom>
            <a:solidFill>
              <a:srgbClr val="01010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2" name="Freeform 89"/>
            <p:cNvSpPr>
              <a:spLocks/>
            </p:cNvSpPr>
            <p:nvPr/>
          </p:nvSpPr>
          <p:spPr bwMode="auto">
            <a:xfrm>
              <a:off x="741" y="3090"/>
              <a:ext cx="817" cy="634"/>
            </a:xfrm>
            <a:custGeom>
              <a:avLst/>
              <a:gdLst>
                <a:gd name="T0" fmla="*/ 62 w 817"/>
                <a:gd name="T1" fmla="*/ 294 h 634"/>
                <a:gd name="T2" fmla="*/ 199 w 817"/>
                <a:gd name="T3" fmla="*/ 173 h 634"/>
                <a:gd name="T4" fmla="*/ 238 w 817"/>
                <a:gd name="T5" fmla="*/ 193 h 634"/>
                <a:gd name="T6" fmla="*/ 337 w 817"/>
                <a:gd name="T7" fmla="*/ 117 h 634"/>
                <a:gd name="T8" fmla="*/ 380 w 817"/>
                <a:gd name="T9" fmla="*/ 155 h 634"/>
                <a:gd name="T10" fmla="*/ 404 w 817"/>
                <a:gd name="T11" fmla="*/ 75 h 634"/>
                <a:gd name="T12" fmla="*/ 454 w 817"/>
                <a:gd name="T13" fmla="*/ 87 h 634"/>
                <a:gd name="T14" fmla="*/ 547 w 817"/>
                <a:gd name="T15" fmla="*/ 70 h 634"/>
                <a:gd name="T16" fmla="*/ 628 w 817"/>
                <a:gd name="T17" fmla="*/ 14 h 634"/>
                <a:gd name="T18" fmla="*/ 671 w 817"/>
                <a:gd name="T19" fmla="*/ 73 h 634"/>
                <a:gd name="T20" fmla="*/ 771 w 817"/>
                <a:gd name="T21" fmla="*/ 157 h 634"/>
                <a:gd name="T22" fmla="*/ 767 w 817"/>
                <a:gd name="T23" fmla="*/ 221 h 634"/>
                <a:gd name="T24" fmla="*/ 816 w 817"/>
                <a:gd name="T25" fmla="*/ 287 h 634"/>
                <a:gd name="T26" fmla="*/ 792 w 817"/>
                <a:gd name="T27" fmla="*/ 343 h 634"/>
                <a:gd name="T28" fmla="*/ 707 w 817"/>
                <a:gd name="T29" fmla="*/ 504 h 634"/>
                <a:gd name="T30" fmla="*/ 671 w 817"/>
                <a:gd name="T31" fmla="*/ 504 h 634"/>
                <a:gd name="T32" fmla="*/ 613 w 817"/>
                <a:gd name="T33" fmla="*/ 538 h 634"/>
                <a:gd name="T34" fmla="*/ 594 w 817"/>
                <a:gd name="T35" fmla="*/ 519 h 634"/>
                <a:gd name="T36" fmla="*/ 493 w 817"/>
                <a:gd name="T37" fmla="*/ 568 h 634"/>
                <a:gd name="T38" fmla="*/ 405 w 817"/>
                <a:gd name="T39" fmla="*/ 578 h 634"/>
                <a:gd name="T40" fmla="*/ 241 w 817"/>
                <a:gd name="T41" fmla="*/ 565 h 634"/>
                <a:gd name="T42" fmla="*/ 236 w 817"/>
                <a:gd name="T43" fmla="*/ 556 h 634"/>
                <a:gd name="T44" fmla="*/ 182 w 817"/>
                <a:gd name="T45" fmla="*/ 554 h 634"/>
                <a:gd name="T46" fmla="*/ 171 w 817"/>
                <a:gd name="T47" fmla="*/ 518 h 634"/>
                <a:gd name="T48" fmla="*/ 60 w 817"/>
                <a:gd name="T49" fmla="*/ 475 h 634"/>
                <a:gd name="T50" fmla="*/ 9 w 817"/>
                <a:gd name="T51" fmla="*/ 361 h 634"/>
                <a:gd name="T52" fmla="*/ 62 w 817"/>
                <a:gd name="T53" fmla="*/ 294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17" h="634">
                  <a:moveTo>
                    <a:pt x="62" y="294"/>
                  </a:moveTo>
                  <a:cubicBezTo>
                    <a:pt x="74" y="210"/>
                    <a:pt x="136" y="156"/>
                    <a:pt x="199" y="173"/>
                  </a:cubicBezTo>
                  <a:cubicBezTo>
                    <a:pt x="213" y="177"/>
                    <a:pt x="226" y="183"/>
                    <a:pt x="238" y="193"/>
                  </a:cubicBezTo>
                  <a:cubicBezTo>
                    <a:pt x="249" y="136"/>
                    <a:pt x="294" y="102"/>
                    <a:pt x="337" y="117"/>
                  </a:cubicBezTo>
                  <a:cubicBezTo>
                    <a:pt x="354" y="123"/>
                    <a:pt x="369" y="136"/>
                    <a:pt x="380" y="155"/>
                  </a:cubicBezTo>
                  <a:cubicBezTo>
                    <a:pt x="370" y="124"/>
                    <a:pt x="381" y="88"/>
                    <a:pt x="404" y="75"/>
                  </a:cubicBezTo>
                  <a:cubicBezTo>
                    <a:pt x="422" y="65"/>
                    <a:pt x="441" y="69"/>
                    <a:pt x="454" y="87"/>
                  </a:cubicBezTo>
                  <a:cubicBezTo>
                    <a:pt x="481" y="61"/>
                    <a:pt x="516" y="54"/>
                    <a:pt x="547" y="70"/>
                  </a:cubicBezTo>
                  <a:cubicBezTo>
                    <a:pt x="558" y="25"/>
                    <a:pt x="594" y="0"/>
                    <a:pt x="628" y="14"/>
                  </a:cubicBezTo>
                  <a:cubicBezTo>
                    <a:pt x="650" y="23"/>
                    <a:pt x="666" y="45"/>
                    <a:pt x="671" y="73"/>
                  </a:cubicBezTo>
                  <a:cubicBezTo>
                    <a:pt x="716" y="60"/>
                    <a:pt x="761" y="97"/>
                    <a:pt x="771" y="157"/>
                  </a:cubicBezTo>
                  <a:cubicBezTo>
                    <a:pt x="774" y="178"/>
                    <a:pt x="772" y="200"/>
                    <a:pt x="767" y="221"/>
                  </a:cubicBezTo>
                  <a:cubicBezTo>
                    <a:pt x="794" y="221"/>
                    <a:pt x="817" y="250"/>
                    <a:pt x="816" y="287"/>
                  </a:cubicBezTo>
                  <a:cubicBezTo>
                    <a:pt x="816" y="310"/>
                    <a:pt x="806" y="332"/>
                    <a:pt x="792" y="343"/>
                  </a:cubicBezTo>
                  <a:cubicBezTo>
                    <a:pt x="802" y="419"/>
                    <a:pt x="764" y="491"/>
                    <a:pt x="707" y="504"/>
                  </a:cubicBezTo>
                  <a:cubicBezTo>
                    <a:pt x="695" y="507"/>
                    <a:pt x="683" y="507"/>
                    <a:pt x="671" y="504"/>
                  </a:cubicBezTo>
                  <a:cubicBezTo>
                    <a:pt x="663" y="535"/>
                    <a:pt x="637" y="550"/>
                    <a:pt x="613" y="538"/>
                  </a:cubicBezTo>
                  <a:cubicBezTo>
                    <a:pt x="606" y="534"/>
                    <a:pt x="599" y="528"/>
                    <a:pt x="594" y="519"/>
                  </a:cubicBezTo>
                  <a:cubicBezTo>
                    <a:pt x="577" y="566"/>
                    <a:pt x="533" y="587"/>
                    <a:pt x="493" y="568"/>
                  </a:cubicBezTo>
                  <a:cubicBezTo>
                    <a:pt x="465" y="584"/>
                    <a:pt x="434" y="587"/>
                    <a:pt x="405" y="578"/>
                  </a:cubicBezTo>
                  <a:cubicBezTo>
                    <a:pt x="357" y="634"/>
                    <a:pt x="283" y="628"/>
                    <a:pt x="241" y="565"/>
                  </a:cubicBezTo>
                  <a:cubicBezTo>
                    <a:pt x="239" y="562"/>
                    <a:pt x="237" y="559"/>
                    <a:pt x="236" y="556"/>
                  </a:cubicBezTo>
                  <a:cubicBezTo>
                    <a:pt x="220" y="575"/>
                    <a:pt x="196" y="575"/>
                    <a:pt x="182" y="554"/>
                  </a:cubicBezTo>
                  <a:cubicBezTo>
                    <a:pt x="175" y="545"/>
                    <a:pt x="171" y="532"/>
                    <a:pt x="171" y="518"/>
                  </a:cubicBezTo>
                  <a:cubicBezTo>
                    <a:pt x="132" y="543"/>
                    <a:pt x="83" y="525"/>
                    <a:pt x="60" y="475"/>
                  </a:cubicBezTo>
                  <a:cubicBezTo>
                    <a:pt x="22" y="462"/>
                    <a:pt x="0" y="411"/>
                    <a:pt x="9" y="361"/>
                  </a:cubicBezTo>
                  <a:cubicBezTo>
                    <a:pt x="16" y="328"/>
                    <a:pt x="36" y="302"/>
                    <a:pt x="62" y="294"/>
                  </a:cubicBezTo>
                </a:path>
              </a:pathLst>
            </a:custGeom>
            <a:noFill/>
            <a:ln w="428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pic>
          <p:nvPicPr>
            <p:cNvPr id="143" name="Picture 90"/>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777" y="3300"/>
              <a:ext cx="639"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4" name="Picture 91"/>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777" y="3300"/>
              <a:ext cx="639"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5" name="Picture 92"/>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120" y="3120"/>
              <a:ext cx="334"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6" name="Picture 93"/>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1120" y="3120"/>
              <a:ext cx="334"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7" name="Picture 94"/>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1187" y="3367"/>
              <a:ext cx="324"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8" name="Picture 95"/>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1187" y="3367"/>
              <a:ext cx="324"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49" name="TextBox 148"/>
          <p:cNvSpPr txBox="1"/>
          <p:nvPr/>
        </p:nvSpPr>
        <p:spPr>
          <a:xfrm>
            <a:off x="7274719" y="2493713"/>
            <a:ext cx="1781257" cy="769441"/>
          </a:xfrm>
          <a:prstGeom prst="rect">
            <a:avLst/>
          </a:prstGeom>
          <a:noFill/>
        </p:spPr>
        <p:txBody>
          <a:bodyPr wrap="none" rtlCol="0">
            <a:spAutoFit/>
          </a:bodyPr>
          <a:lstStyle/>
          <a:p>
            <a:r>
              <a:rPr lang="en-US" sz="1100" dirty="0" smtClean="0"/>
              <a:t>Inbound mail </a:t>
            </a:r>
          </a:p>
          <a:p>
            <a:r>
              <a:rPr lang="en-US" sz="1100" dirty="0" smtClean="0"/>
              <a:t>MX record for alum mit.edu</a:t>
            </a:r>
          </a:p>
          <a:p>
            <a:r>
              <a:rPr lang="en-US" sz="1100" dirty="0" smtClean="0"/>
              <a:t>ExchangeOnline</a:t>
            </a:r>
          </a:p>
          <a:p>
            <a:r>
              <a:rPr lang="en-US" sz="1100" dirty="0" smtClean="0"/>
              <a:t>Azure Active Directory</a:t>
            </a:r>
          </a:p>
        </p:txBody>
      </p:sp>
      <p:sp>
        <p:nvSpPr>
          <p:cNvPr id="150" name="Line 15"/>
          <p:cNvSpPr>
            <a:spLocks noChangeShapeType="1"/>
          </p:cNvSpPr>
          <p:nvPr/>
        </p:nvSpPr>
        <p:spPr bwMode="auto">
          <a:xfrm>
            <a:off x="4432361" y="1864309"/>
            <a:ext cx="3260719" cy="8653"/>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52" name="Object 40"/>
          <p:cNvGraphicFramePr>
            <a:graphicFrameLocks noChangeAspect="1"/>
          </p:cNvGraphicFramePr>
          <p:nvPr>
            <p:extLst>
              <p:ext uri="{D42A27DB-BD31-4B8C-83A1-F6EECF244321}">
                <p14:modId xmlns:p14="http://schemas.microsoft.com/office/powerpoint/2010/main" val="2468418459"/>
              </p:ext>
            </p:extLst>
          </p:nvPr>
        </p:nvGraphicFramePr>
        <p:xfrm>
          <a:off x="3818553" y="2379702"/>
          <a:ext cx="277204" cy="403859"/>
        </p:xfrm>
        <a:graphic>
          <a:graphicData uri="http://schemas.openxmlformats.org/presentationml/2006/ole">
            <mc:AlternateContent xmlns:mc="http://schemas.openxmlformats.org/markup-compatibility/2006">
              <mc:Choice xmlns:v="urn:schemas-microsoft-com:vml" Requires="v">
                <p:oleObj spid="_x0000_s16956" name="Visio" r:id="rId20" imgW="579120" imgH="915478" progId="Visio.Drawing.11">
                  <p:embed/>
                </p:oleObj>
              </mc:Choice>
              <mc:Fallback>
                <p:oleObj name="Visio" r:id="rId20" imgW="579120" imgH="915478" progId="Visio.Drawing.11">
                  <p:embed/>
                  <p:pic>
                    <p:nvPicPr>
                      <p:cNvPr id="244"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8553" y="2379702"/>
                        <a:ext cx="277204" cy="403859"/>
                      </a:xfrm>
                      <a:prstGeom prst="rect">
                        <a:avLst/>
                      </a:prstGeom>
                      <a:noFill/>
                      <a:ln>
                        <a:noFill/>
                      </a:ln>
                      <a:effectLst/>
                      <a:extLst/>
                    </p:spPr>
                  </p:pic>
                </p:oleObj>
              </mc:Fallback>
            </mc:AlternateContent>
          </a:graphicData>
        </a:graphic>
      </p:graphicFrame>
      <p:graphicFrame>
        <p:nvGraphicFramePr>
          <p:cNvPr id="153" name="Object 41"/>
          <p:cNvGraphicFramePr>
            <a:graphicFrameLocks noChangeAspect="1"/>
          </p:cNvGraphicFramePr>
          <p:nvPr>
            <p:extLst>
              <p:ext uri="{D42A27DB-BD31-4B8C-83A1-F6EECF244321}">
                <p14:modId xmlns:p14="http://schemas.microsoft.com/office/powerpoint/2010/main" val="2452827157"/>
              </p:ext>
            </p:extLst>
          </p:nvPr>
        </p:nvGraphicFramePr>
        <p:xfrm>
          <a:off x="3968149" y="2475476"/>
          <a:ext cx="277204" cy="403859"/>
        </p:xfrm>
        <a:graphic>
          <a:graphicData uri="http://schemas.openxmlformats.org/presentationml/2006/ole">
            <mc:AlternateContent xmlns:mc="http://schemas.openxmlformats.org/markup-compatibility/2006">
              <mc:Choice xmlns:v="urn:schemas-microsoft-com:vml" Requires="v">
                <p:oleObj spid="_x0000_s16957" name="Visio" r:id="rId21" imgW="579120" imgH="915478" progId="Visio.Drawing.11">
                  <p:embed/>
                </p:oleObj>
              </mc:Choice>
              <mc:Fallback>
                <p:oleObj name="Visio" r:id="rId21" imgW="579120" imgH="915478" progId="Visio.Drawing.11">
                  <p:embed/>
                  <p:pic>
                    <p:nvPicPr>
                      <p:cNvPr id="245"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8149" y="2475476"/>
                        <a:ext cx="277204" cy="403859"/>
                      </a:xfrm>
                      <a:prstGeom prst="rect">
                        <a:avLst/>
                      </a:prstGeom>
                      <a:noFill/>
                      <a:ln>
                        <a:noFill/>
                      </a:ln>
                      <a:effectLst/>
                      <a:extLst/>
                    </p:spPr>
                  </p:pic>
                </p:oleObj>
              </mc:Fallback>
            </mc:AlternateContent>
          </a:graphicData>
        </a:graphic>
      </p:graphicFrame>
      <p:sp>
        <p:nvSpPr>
          <p:cNvPr id="154" name="Text Box 60"/>
          <p:cNvSpPr txBox="1">
            <a:spLocks noChangeArrowheads="1"/>
          </p:cNvSpPr>
          <p:nvPr/>
        </p:nvSpPr>
        <p:spPr bwMode="auto">
          <a:xfrm>
            <a:off x="3489926" y="2788045"/>
            <a:ext cx="18982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sz="1000" dirty="0" smtClean="0">
                <a:latin typeface="Times New Roman" panose="02020603050405020304" pitchFamily="18" charset="0"/>
              </a:rPr>
              <a:t>MIT Touchstone Authentication</a:t>
            </a:r>
          </a:p>
          <a:p>
            <a:pPr eaLnBrk="1" hangingPunct="1"/>
            <a:r>
              <a:rPr lang="en-US" altLang="en-US" sz="1000" dirty="0" smtClean="0">
                <a:latin typeface="Times New Roman" panose="02020603050405020304" pitchFamily="18" charset="0"/>
              </a:rPr>
              <a:t>dedicated idp instance for alumni</a:t>
            </a:r>
            <a:endParaRPr lang="en-US" altLang="en-US" sz="1000" dirty="0">
              <a:latin typeface="Times New Roman" panose="02020603050405020304" pitchFamily="18" charset="0"/>
            </a:endParaRPr>
          </a:p>
        </p:txBody>
      </p:sp>
      <p:graphicFrame>
        <p:nvGraphicFramePr>
          <p:cNvPr id="155" name="Object 33"/>
          <p:cNvGraphicFramePr>
            <a:graphicFrameLocks noChangeAspect="1"/>
          </p:cNvGraphicFramePr>
          <p:nvPr>
            <p:extLst>
              <p:ext uri="{D42A27DB-BD31-4B8C-83A1-F6EECF244321}">
                <p14:modId xmlns:p14="http://schemas.microsoft.com/office/powerpoint/2010/main" val="3257926056"/>
              </p:ext>
            </p:extLst>
          </p:nvPr>
        </p:nvGraphicFramePr>
        <p:xfrm>
          <a:off x="4229071" y="2445209"/>
          <a:ext cx="438300" cy="379598"/>
        </p:xfrm>
        <a:graphic>
          <a:graphicData uri="http://schemas.openxmlformats.org/presentationml/2006/ole">
            <mc:AlternateContent xmlns:mc="http://schemas.openxmlformats.org/markup-compatibility/2006">
              <mc:Choice xmlns:v="urn:schemas-microsoft-com:vml" Requires="v">
                <p:oleObj spid="_x0000_s16958" name="Visio" r:id="rId29" imgW="767737" imgH="666391" progId="Visio.Drawing.11">
                  <p:embed/>
                </p:oleObj>
              </mc:Choice>
              <mc:Fallback>
                <p:oleObj name="Visio" r:id="rId29" imgW="767737" imgH="666391" progId="Visio.Drawing.11">
                  <p:embed/>
                  <p:pic>
                    <p:nvPicPr>
                      <p:cNvPr id="247" name="Object 33"/>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4229071" y="2445209"/>
                        <a:ext cx="438300" cy="379598"/>
                      </a:xfrm>
                      <a:prstGeom prst="rect">
                        <a:avLst/>
                      </a:prstGeom>
                      <a:noFill/>
                      <a:ln>
                        <a:noFill/>
                      </a:ln>
                      <a:effectLst/>
                      <a:extLst/>
                    </p:spPr>
                  </p:pic>
                </p:oleObj>
              </mc:Fallback>
            </mc:AlternateContent>
          </a:graphicData>
        </a:graphic>
      </p:graphicFrame>
      <p:sp>
        <p:nvSpPr>
          <p:cNvPr id="156" name="Line 15"/>
          <p:cNvSpPr>
            <a:spLocks noChangeShapeType="1"/>
          </p:cNvSpPr>
          <p:nvPr/>
        </p:nvSpPr>
        <p:spPr bwMode="auto">
          <a:xfrm>
            <a:off x="4201363" y="3167643"/>
            <a:ext cx="33170" cy="1955673"/>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57" name="Line 108"/>
          <p:cNvSpPr>
            <a:spLocks noChangeShapeType="1"/>
          </p:cNvSpPr>
          <p:nvPr/>
        </p:nvSpPr>
        <p:spPr bwMode="auto">
          <a:xfrm flipH="1">
            <a:off x="4583778" y="2127784"/>
            <a:ext cx="3032654" cy="431635"/>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58" name="Line 55"/>
          <p:cNvSpPr>
            <a:spLocks noChangeShapeType="1"/>
          </p:cNvSpPr>
          <p:nvPr/>
        </p:nvSpPr>
        <p:spPr bwMode="auto">
          <a:xfrm flipH="1" flipV="1">
            <a:off x="8421766" y="2377685"/>
            <a:ext cx="347584" cy="308298"/>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61" name="Object 10"/>
          <p:cNvGraphicFramePr>
            <a:graphicFrameLocks noChangeAspect="1"/>
          </p:cNvGraphicFramePr>
          <p:nvPr>
            <p:extLst>
              <p:ext uri="{D42A27DB-BD31-4B8C-83A1-F6EECF244321}">
                <p14:modId xmlns:p14="http://schemas.microsoft.com/office/powerpoint/2010/main" val="2944838111"/>
              </p:ext>
            </p:extLst>
          </p:nvPr>
        </p:nvGraphicFramePr>
        <p:xfrm>
          <a:off x="7384971" y="3410752"/>
          <a:ext cx="271462" cy="430213"/>
        </p:xfrm>
        <a:graphic>
          <a:graphicData uri="http://schemas.openxmlformats.org/presentationml/2006/ole">
            <mc:AlternateContent xmlns:mc="http://schemas.openxmlformats.org/markup-compatibility/2006">
              <mc:Choice xmlns:v="urn:schemas-microsoft-com:vml" Requires="v">
                <p:oleObj spid="_x0000_s16959" name="Visio" r:id="rId31" imgW="579120" imgH="915478" progId="Visio.Drawing.11">
                  <p:embed/>
                </p:oleObj>
              </mc:Choice>
              <mc:Fallback>
                <p:oleObj name="Visio" r:id="rId31" imgW="579120" imgH="915478" progId="Visio.Drawing.11">
                  <p:embed/>
                  <p:pic>
                    <p:nvPicPr>
                      <p:cNvPr id="37"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84971" y="3410752"/>
                        <a:ext cx="271462" cy="430213"/>
                      </a:xfrm>
                      <a:prstGeom prst="rect">
                        <a:avLst/>
                      </a:prstGeom>
                      <a:noFill/>
                      <a:ln>
                        <a:noFill/>
                      </a:ln>
                      <a:effectLst/>
                      <a:extLst/>
                    </p:spPr>
                  </p:pic>
                </p:oleObj>
              </mc:Fallback>
            </mc:AlternateContent>
          </a:graphicData>
        </a:graphic>
      </p:graphicFrame>
      <p:graphicFrame>
        <p:nvGraphicFramePr>
          <p:cNvPr id="162" name="Object 11"/>
          <p:cNvGraphicFramePr>
            <a:graphicFrameLocks noChangeAspect="1"/>
          </p:cNvGraphicFramePr>
          <p:nvPr>
            <p:extLst>
              <p:ext uri="{D42A27DB-BD31-4B8C-83A1-F6EECF244321}">
                <p14:modId xmlns:p14="http://schemas.microsoft.com/office/powerpoint/2010/main" val="3736287397"/>
              </p:ext>
            </p:extLst>
          </p:nvPr>
        </p:nvGraphicFramePr>
        <p:xfrm>
          <a:off x="7484983" y="3536165"/>
          <a:ext cx="288925" cy="457200"/>
        </p:xfrm>
        <a:graphic>
          <a:graphicData uri="http://schemas.openxmlformats.org/presentationml/2006/ole">
            <mc:AlternateContent xmlns:mc="http://schemas.openxmlformats.org/markup-compatibility/2006">
              <mc:Choice xmlns:v="urn:schemas-microsoft-com:vml" Requires="v">
                <p:oleObj spid="_x0000_s16960" name="Visio" r:id="rId32" imgW="579120" imgH="915478" progId="Visio.Drawing.11">
                  <p:embed/>
                </p:oleObj>
              </mc:Choice>
              <mc:Fallback>
                <p:oleObj name="Visio" r:id="rId32" imgW="579120" imgH="915478" progId="Visio.Drawing.11">
                  <p:embed/>
                  <p:pic>
                    <p:nvPicPr>
                      <p:cNvPr id="38"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4983" y="3536165"/>
                        <a:ext cx="288925" cy="457200"/>
                      </a:xfrm>
                      <a:prstGeom prst="rect">
                        <a:avLst/>
                      </a:prstGeom>
                      <a:noFill/>
                      <a:ln>
                        <a:noFill/>
                      </a:ln>
                      <a:effectLst/>
                      <a:extLst/>
                    </p:spPr>
                  </p:pic>
                </p:oleObj>
              </mc:Fallback>
            </mc:AlternateContent>
          </a:graphicData>
        </a:graphic>
      </p:graphicFrame>
      <p:graphicFrame>
        <p:nvGraphicFramePr>
          <p:cNvPr id="163" name="Object 12"/>
          <p:cNvGraphicFramePr>
            <a:graphicFrameLocks noChangeAspect="1"/>
          </p:cNvGraphicFramePr>
          <p:nvPr>
            <p:extLst>
              <p:ext uri="{D42A27DB-BD31-4B8C-83A1-F6EECF244321}">
                <p14:modId xmlns:p14="http://schemas.microsoft.com/office/powerpoint/2010/main" val="4159444441"/>
              </p:ext>
            </p:extLst>
          </p:nvPr>
        </p:nvGraphicFramePr>
        <p:xfrm>
          <a:off x="7637383" y="3688565"/>
          <a:ext cx="288925" cy="457200"/>
        </p:xfrm>
        <a:graphic>
          <a:graphicData uri="http://schemas.openxmlformats.org/presentationml/2006/ole">
            <mc:AlternateContent xmlns:mc="http://schemas.openxmlformats.org/markup-compatibility/2006">
              <mc:Choice xmlns:v="urn:schemas-microsoft-com:vml" Requires="v">
                <p:oleObj spid="_x0000_s16961" name="Visio" r:id="rId33" imgW="579120" imgH="915478" progId="Visio.Drawing.11">
                  <p:embed/>
                </p:oleObj>
              </mc:Choice>
              <mc:Fallback>
                <p:oleObj name="Visio" r:id="rId33" imgW="579120" imgH="915478" progId="Visio.Drawing.11">
                  <p:embed/>
                  <p:pic>
                    <p:nvPicPr>
                      <p:cNvPr id="39" name="Object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37383" y="3688565"/>
                        <a:ext cx="288925" cy="457200"/>
                      </a:xfrm>
                      <a:prstGeom prst="rect">
                        <a:avLst/>
                      </a:prstGeom>
                      <a:noFill/>
                      <a:ln>
                        <a:noFill/>
                      </a:ln>
                      <a:effectLst/>
                      <a:extLst/>
                    </p:spPr>
                  </p:pic>
                </p:oleObj>
              </mc:Fallback>
            </mc:AlternateContent>
          </a:graphicData>
        </a:graphic>
      </p:graphicFrame>
      <p:graphicFrame>
        <p:nvGraphicFramePr>
          <p:cNvPr id="164" name="Object 13"/>
          <p:cNvGraphicFramePr>
            <a:graphicFrameLocks noChangeAspect="1"/>
          </p:cNvGraphicFramePr>
          <p:nvPr>
            <p:extLst>
              <p:ext uri="{D42A27DB-BD31-4B8C-83A1-F6EECF244321}">
                <p14:modId xmlns:p14="http://schemas.microsoft.com/office/powerpoint/2010/main" val="1695805163"/>
              </p:ext>
            </p:extLst>
          </p:nvPr>
        </p:nvGraphicFramePr>
        <p:xfrm>
          <a:off x="7789783" y="3840965"/>
          <a:ext cx="288925" cy="457200"/>
        </p:xfrm>
        <a:graphic>
          <a:graphicData uri="http://schemas.openxmlformats.org/presentationml/2006/ole">
            <mc:AlternateContent xmlns:mc="http://schemas.openxmlformats.org/markup-compatibility/2006">
              <mc:Choice xmlns:v="urn:schemas-microsoft-com:vml" Requires="v">
                <p:oleObj spid="_x0000_s16962" name="Visio" r:id="rId34" imgW="579120" imgH="915478" progId="Visio.Drawing.11">
                  <p:embed/>
                </p:oleObj>
              </mc:Choice>
              <mc:Fallback>
                <p:oleObj name="Visio" r:id="rId34" imgW="579120" imgH="915478" progId="Visio.Drawing.11">
                  <p:embed/>
                  <p:pic>
                    <p:nvPicPr>
                      <p:cNvPr id="40" name="Object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89783" y="3840965"/>
                        <a:ext cx="288925" cy="457200"/>
                      </a:xfrm>
                      <a:prstGeom prst="rect">
                        <a:avLst/>
                      </a:prstGeom>
                      <a:noFill/>
                      <a:ln>
                        <a:noFill/>
                      </a:ln>
                      <a:effectLst/>
                      <a:extLst/>
                    </p:spPr>
                  </p:pic>
                </p:oleObj>
              </mc:Fallback>
            </mc:AlternateContent>
          </a:graphicData>
        </a:graphic>
      </p:graphicFrame>
      <p:sp>
        <p:nvSpPr>
          <p:cNvPr id="166" name="Text Box 60"/>
          <p:cNvSpPr txBox="1">
            <a:spLocks noChangeArrowheads="1"/>
          </p:cNvSpPr>
          <p:nvPr/>
        </p:nvSpPr>
        <p:spPr bwMode="auto">
          <a:xfrm>
            <a:off x="521552" y="2749163"/>
            <a:ext cx="84350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000" dirty="0" smtClean="0">
                <a:latin typeface="Times New Roman" panose="02020603050405020304" pitchFamily="18" charset="0"/>
              </a:rPr>
              <a:t>Alum LDAP</a:t>
            </a:r>
          </a:p>
          <a:p>
            <a:r>
              <a:rPr lang="en-US" altLang="en-US" sz="1000" dirty="0" smtClean="0">
                <a:latin typeface="Times New Roman" panose="02020603050405020304" pitchFamily="18" charset="0"/>
              </a:rPr>
              <a:t>Incremental</a:t>
            </a:r>
          </a:p>
        </p:txBody>
      </p:sp>
      <p:sp>
        <p:nvSpPr>
          <p:cNvPr id="175" name="Line 47"/>
          <p:cNvSpPr>
            <a:spLocks noChangeShapeType="1"/>
          </p:cNvSpPr>
          <p:nvPr/>
        </p:nvSpPr>
        <p:spPr bwMode="auto">
          <a:xfrm flipH="1">
            <a:off x="5155392" y="2252792"/>
            <a:ext cx="2575166" cy="1453916"/>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a:p>
        </p:txBody>
      </p:sp>
      <p:sp>
        <p:nvSpPr>
          <p:cNvPr id="176" name="Line 94"/>
          <p:cNvSpPr>
            <a:spLocks noChangeShapeType="1"/>
          </p:cNvSpPr>
          <p:nvPr/>
        </p:nvSpPr>
        <p:spPr bwMode="auto">
          <a:xfrm flipV="1">
            <a:off x="5412552" y="3982967"/>
            <a:ext cx="2200279" cy="5595"/>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77" name="Text Box 68"/>
          <p:cNvSpPr txBox="1">
            <a:spLocks noChangeArrowheads="1"/>
          </p:cNvSpPr>
          <p:nvPr/>
        </p:nvSpPr>
        <p:spPr bwMode="auto">
          <a:xfrm rot="19812608">
            <a:off x="5387899" y="2849134"/>
            <a:ext cx="168817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1000" dirty="0" smtClean="0">
                <a:latin typeface="Times New Roman" panose="02020603050405020304" pitchFamily="18" charset="0"/>
              </a:rPr>
              <a:t>Mail Forwarding only</a:t>
            </a:r>
            <a:endParaRPr lang="en-US" altLang="en-US" sz="1000" dirty="0">
              <a:latin typeface="Times New Roman" panose="02020603050405020304" pitchFamily="18" charset="0"/>
            </a:endParaRPr>
          </a:p>
        </p:txBody>
      </p:sp>
      <p:graphicFrame>
        <p:nvGraphicFramePr>
          <p:cNvPr id="178" name="Object 40"/>
          <p:cNvGraphicFramePr>
            <a:graphicFrameLocks noChangeAspect="1"/>
          </p:cNvGraphicFramePr>
          <p:nvPr>
            <p:extLst>
              <p:ext uri="{D42A27DB-BD31-4B8C-83A1-F6EECF244321}">
                <p14:modId xmlns:p14="http://schemas.microsoft.com/office/powerpoint/2010/main" val="2641943370"/>
              </p:ext>
            </p:extLst>
          </p:nvPr>
        </p:nvGraphicFramePr>
        <p:xfrm>
          <a:off x="1588658" y="1977853"/>
          <a:ext cx="255216" cy="403859"/>
        </p:xfrm>
        <a:graphic>
          <a:graphicData uri="http://schemas.openxmlformats.org/presentationml/2006/ole">
            <mc:AlternateContent xmlns:mc="http://schemas.openxmlformats.org/markup-compatibility/2006">
              <mc:Choice xmlns:v="urn:schemas-microsoft-com:vml" Requires="v">
                <p:oleObj spid="_x0000_s16963" name="Visio" r:id="rId20" imgW="579120" imgH="915478" progId="Visio.Drawing.11">
                  <p:embed/>
                </p:oleObj>
              </mc:Choice>
              <mc:Fallback>
                <p:oleObj name="Visio" r:id="rId20" imgW="579120" imgH="915478" progId="Visio.Drawing.11">
                  <p:embed/>
                  <p:pic>
                    <p:nvPicPr>
                      <p:cNvPr id="56"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658" y="1977853"/>
                        <a:ext cx="255216" cy="403859"/>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3358173878"/>
      </p:ext>
    </p:extLst>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20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Dude where’s my NDR?</a:t>
            </a:r>
            <a:endParaRPr lang="en-US" sz="2800" dirty="0"/>
          </a:p>
        </p:txBody>
      </p:sp>
      <p:sp>
        <p:nvSpPr>
          <p:cNvPr id="3" name="Content Placeholder 2"/>
          <p:cNvSpPr>
            <a:spLocks noGrp="1"/>
          </p:cNvSpPr>
          <p:nvPr>
            <p:ph idx="1"/>
          </p:nvPr>
        </p:nvSpPr>
        <p:spPr>
          <a:xfrm>
            <a:off x="381000" y="1600200"/>
            <a:ext cx="8229600" cy="5105400"/>
          </a:xfrm>
        </p:spPr>
        <p:txBody>
          <a:bodyPr/>
          <a:lstStyle/>
          <a:p>
            <a:pPr algn="just"/>
            <a:r>
              <a:rPr lang="en-US" sz="1600" dirty="0" smtClean="0">
                <a:latin typeface="Times New Roman" panose="02020603050405020304" pitchFamily="18" charset="0"/>
                <a:cs typeface="Times New Roman" panose="02020603050405020304" pitchFamily="18" charset="0"/>
              </a:rPr>
              <a:t>Another behavior change of going to EOP </a:t>
            </a:r>
            <a:r>
              <a:rPr lang="en-US" sz="1600" i="1" dirty="0" smtClean="0">
                <a:latin typeface="Times New Roman" panose="02020603050405020304" pitchFamily="18" charset="0"/>
                <a:cs typeface="Times New Roman" panose="02020603050405020304" pitchFamily="18" charset="0"/>
              </a:rPr>
              <a:t>for users who forward all of their </a:t>
            </a:r>
            <a:r>
              <a:rPr lang="en-US" sz="1600" i="1" dirty="0">
                <a:latin typeface="Times New Roman" panose="02020603050405020304" pitchFamily="18" charset="0"/>
                <a:cs typeface="Times New Roman" panose="02020603050405020304" pitchFamily="18" charset="0"/>
              </a:rPr>
              <a:t>mail </a:t>
            </a:r>
            <a:r>
              <a:rPr lang="en-US" sz="1600" dirty="0">
                <a:latin typeface="Times New Roman" panose="02020603050405020304" pitchFamily="18" charset="0"/>
                <a:cs typeface="Times New Roman" panose="02020603050405020304" pitchFamily="18" charset="0"/>
              </a:rPr>
              <a:t>was that NDR’s (Non-Delivery Reports) </a:t>
            </a:r>
            <a:r>
              <a:rPr lang="en-US" sz="1600" dirty="0" smtClean="0">
                <a:latin typeface="Times New Roman" panose="02020603050405020304" pitchFamily="18" charset="0"/>
                <a:cs typeface="Times New Roman" panose="02020603050405020304" pitchFamily="18" charset="0"/>
              </a:rPr>
              <a:t>were previously handled by our DMZ mailers outside of Exchange and were sent to outgoing.mit.edu to their forwarding address. </a:t>
            </a:r>
          </a:p>
          <a:p>
            <a:pPr algn="just"/>
            <a:endParaRPr lang="en-US" sz="1600" dirty="0" smtClean="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Now that we are using EOP, Microsoft routes the NDR to the Exchange mailbox of the user because in the Exchange world (on premise or on Office 365), forwarding starts with the mailbox server of the user account. This means that it’s the mailbox server of the user that has the bit set to forward the message and not store a copy in its database.</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We found that NDR’s for forwarding only users were getting routed from Microsoft to the on campus Exchange hubs and after a few hops were subsequently dropped with the cause </a:t>
            </a:r>
            <a:r>
              <a:rPr lang="en-US" sz="1600" dirty="0">
                <a:latin typeface="Times New Roman" panose="02020603050405020304" pitchFamily="18" charset="0"/>
                <a:cs typeface="Times New Roman" panose="02020603050405020304" pitchFamily="18" charset="0"/>
              </a:rPr>
              <a:t>being </a:t>
            </a:r>
            <a:r>
              <a:rPr lang="en-US" sz="1600" dirty="0" smtClean="0">
                <a:latin typeface="Times New Roman" panose="02020603050405020304" pitchFamily="18" charset="0"/>
                <a:cs typeface="Times New Roman" panose="02020603050405020304" pitchFamily="18" charset="0"/>
              </a:rPr>
              <a:t>BlockNDRToExternalUser. Years ago when the architecture was quite different we disabled NDR delivery to non defined remote domains to prevent NDR storms (yes this happened once). </a:t>
            </a:r>
          </a:p>
          <a:p>
            <a:pPr algn="just"/>
            <a:endParaRPr lang="en-US" sz="1600" dirty="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We’ve now enabled remote NDR’s since we have Microsoft’s EOP to handle a lot of the potential issues associated with NDR delivery, so these messages now exit our Exchange environment back to EOP and out to the forwarded address.</a:t>
            </a:r>
          </a:p>
        </p:txBody>
      </p:sp>
    </p:spTree>
    <p:extLst>
      <p:ext uri="{BB962C8B-B14F-4D97-AF65-F5344CB8AC3E}">
        <p14:creationId xmlns:p14="http://schemas.microsoft.com/office/powerpoint/2010/main" val="3269873360"/>
      </p:ext>
    </p:extLst>
  </p:cSld>
  <p:clrMapOvr>
    <a:masterClrMapping/>
  </p:clrMapOvr>
  <p:transition>
    <p:pull dir="rd"/>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Spam Quarantine vs. Junk Email Folder</a:t>
            </a:r>
            <a:endParaRPr lang="en-US" sz="2800" dirty="0"/>
          </a:p>
        </p:txBody>
      </p:sp>
      <p:sp>
        <p:nvSpPr>
          <p:cNvPr id="3" name="Content Placeholder 2"/>
          <p:cNvSpPr>
            <a:spLocks noGrp="1"/>
          </p:cNvSpPr>
          <p:nvPr>
            <p:ph idx="1"/>
          </p:nvPr>
        </p:nvSpPr>
        <p:spPr>
          <a:xfrm>
            <a:off x="457200" y="1524000"/>
            <a:ext cx="8229600" cy="5105400"/>
          </a:xfrm>
        </p:spPr>
        <p:txBody>
          <a:bodyPr/>
          <a:lstStyle/>
          <a:p>
            <a:pPr algn="just"/>
            <a:r>
              <a:rPr lang="en-US" sz="1400" dirty="0" smtClean="0">
                <a:latin typeface="Times New Roman" panose="02020603050405020304" pitchFamily="18" charset="0"/>
                <a:cs typeface="Times New Roman" panose="02020603050405020304" pitchFamily="18" charset="0"/>
              </a:rPr>
              <a:t>IS&amp;T had been offering spam quarantine for mit.edu and alum.mit.edu users for about a decade and the community had gotten very used to the service, despite some quirks here and there. </a:t>
            </a:r>
          </a:p>
          <a:p>
            <a:pPr algn="just"/>
            <a:endParaRPr lang="en-US" sz="1400" dirty="0" smtClean="0">
              <a:latin typeface="Times New Roman" panose="02020603050405020304" pitchFamily="18" charset="0"/>
              <a:cs typeface="Times New Roman" panose="02020603050405020304" pitchFamily="18" charset="0"/>
            </a:endParaRPr>
          </a:p>
          <a:p>
            <a:pPr algn="just"/>
            <a:r>
              <a:rPr lang="en-US" sz="1400" dirty="0" smtClean="0">
                <a:latin typeface="Times New Roman" panose="02020603050405020304" pitchFamily="18" charset="0"/>
                <a:cs typeface="Times New Roman" panose="02020603050405020304" pitchFamily="18" charset="0"/>
              </a:rPr>
              <a:t>When moving to EOP, there was an expectation that the community would want the status quo of a spam quarantine service preserved, so this was enabled for users on EOP.</a:t>
            </a:r>
          </a:p>
          <a:p>
            <a:pPr algn="just"/>
            <a:endParaRPr lang="en-US" sz="1400" dirty="0" smtClean="0">
              <a:latin typeface="Times New Roman" panose="02020603050405020304" pitchFamily="18" charset="0"/>
              <a:cs typeface="Times New Roman" panose="02020603050405020304" pitchFamily="18" charset="0"/>
            </a:endParaRPr>
          </a:p>
          <a:p>
            <a:pPr algn="just"/>
            <a:r>
              <a:rPr lang="en-US" sz="1400" dirty="0" smtClean="0">
                <a:latin typeface="Times New Roman" panose="02020603050405020304" pitchFamily="18" charset="0"/>
                <a:cs typeface="Times New Roman" panose="02020603050405020304" pitchFamily="18" charset="0"/>
              </a:rPr>
              <a:t>In a short time, it was evident that the EOP quarantine service had its own set of short comings and limitations that were burdensome even for users who were comfortable with the Brightmail spam quarantine. Examples of the issues we saw were excessive of caching in Microsoft’s quarantine web interface so it appeared that changes were not taking place, and a case where spam sent to a list could be deleted or released by anyone of the list for all members. </a:t>
            </a:r>
          </a:p>
          <a:p>
            <a:pPr algn="just"/>
            <a:endParaRPr lang="en-US" sz="1400" dirty="0">
              <a:latin typeface="Times New Roman" panose="02020603050405020304" pitchFamily="18" charset="0"/>
              <a:cs typeface="Times New Roman" panose="02020603050405020304" pitchFamily="18" charset="0"/>
            </a:endParaRPr>
          </a:p>
          <a:p>
            <a:pPr algn="just"/>
            <a:r>
              <a:rPr lang="en-US" sz="1400" dirty="0" smtClean="0">
                <a:latin typeface="Times New Roman" panose="02020603050405020304" pitchFamily="18" charset="0"/>
                <a:cs typeface="Times New Roman" panose="02020603050405020304" pitchFamily="18" charset="0"/>
              </a:rPr>
              <a:t>After looking at other institutions and email providers, IS&amp;T concluded that spam quarantine services were mostly a thing of the past and most large email providers send spam to the users Junk Email Folder. This is possible today due to the improvements in spam detection confidence where most obvious spam is filtered by the provider and never delivered to the users junk email folder so the volume of such email actually delivered is extremely low in comparison with the technology of ten years ago. </a:t>
            </a:r>
          </a:p>
          <a:p>
            <a:pPr algn="just"/>
            <a:endParaRPr lang="en-US" sz="1400" dirty="0">
              <a:latin typeface="Times New Roman" panose="02020603050405020304" pitchFamily="18" charset="0"/>
              <a:cs typeface="Times New Roman" panose="02020603050405020304" pitchFamily="18" charset="0"/>
            </a:endParaRPr>
          </a:p>
          <a:p>
            <a:pPr algn="just"/>
            <a:r>
              <a:rPr lang="en-US" sz="1400" dirty="0" smtClean="0">
                <a:latin typeface="Times New Roman" panose="02020603050405020304" pitchFamily="18" charset="0"/>
                <a:cs typeface="Times New Roman" panose="02020603050405020304" pitchFamily="18" charset="0"/>
              </a:rPr>
              <a:t>We implemented delivery to the Junk Email Folder and disabled the EOP spam quarantine earlier this spring. In early June, a Junk Email Folder retention policy will be roller out that will delete messages after 30 days but still allow them to be recovered from deleted items for an additional 14 days. Disabling of spam quarantine and delivery to the junk email folder was also enabled for MIT Alum accounts as well.</a:t>
            </a:r>
          </a:p>
        </p:txBody>
      </p:sp>
    </p:spTree>
    <p:extLst>
      <p:ext uri="{BB962C8B-B14F-4D97-AF65-F5344CB8AC3E}">
        <p14:creationId xmlns:p14="http://schemas.microsoft.com/office/powerpoint/2010/main" val="2786578430"/>
      </p:ext>
    </p:extLst>
  </p:cSld>
  <p:clrMapOvr>
    <a:masterClrMapping/>
  </p:clrMapOvr>
  <p:transition>
    <p:pull dir="rd"/>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Exchange on premise upgrade</a:t>
            </a:r>
            <a:endParaRPr lang="en-US" sz="2800" dirty="0"/>
          </a:p>
        </p:txBody>
      </p:sp>
      <p:sp>
        <p:nvSpPr>
          <p:cNvPr id="3" name="Content Placeholder 2"/>
          <p:cNvSpPr>
            <a:spLocks noGrp="1"/>
          </p:cNvSpPr>
          <p:nvPr>
            <p:ph idx="1"/>
          </p:nvPr>
        </p:nvSpPr>
        <p:spPr>
          <a:xfrm>
            <a:off x="457200" y="1905000"/>
            <a:ext cx="8229600" cy="4572000"/>
          </a:xfrm>
        </p:spPr>
        <p:txBody>
          <a:bodyPr/>
          <a:lstStyle/>
          <a:p>
            <a:r>
              <a:rPr lang="en-US" sz="2400" dirty="0" smtClean="0">
                <a:latin typeface="Times New Roman" panose="02020603050405020304" pitchFamily="18" charset="0"/>
                <a:cs typeface="Times New Roman" panose="02020603050405020304" pitchFamily="18" charset="0"/>
              </a:rPr>
              <a:t>Exchange users </a:t>
            </a:r>
            <a:r>
              <a:rPr lang="en-US" sz="2400" dirty="0">
                <a:latin typeface="Times New Roman" panose="02020603050405020304" pitchFamily="18" charset="0"/>
                <a:cs typeface="Times New Roman" panose="02020603050405020304" pitchFamily="18" charset="0"/>
              </a:rPr>
              <a:t>are currently having </a:t>
            </a:r>
            <a:r>
              <a:rPr lang="en-US" sz="2400" dirty="0" smtClean="0">
                <a:latin typeface="Times New Roman" panose="02020603050405020304" pitchFamily="18" charset="0"/>
                <a:cs typeface="Times New Roman" panose="02020603050405020304" pitchFamily="18" charset="0"/>
              </a:rPr>
              <a:t>their mailboxes moved to Exchange 2013 systems.</a:t>
            </a:r>
          </a:p>
          <a:p>
            <a:pPr lvl="1"/>
            <a:r>
              <a:rPr lang="en-US" sz="1600" dirty="0" smtClean="0">
                <a:latin typeface="Times New Roman" panose="02020603050405020304" pitchFamily="18" charset="0"/>
                <a:cs typeface="Times New Roman" panose="02020603050405020304" pitchFamily="18" charset="0"/>
              </a:rPr>
              <a:t>The migration should proceed over the summer.</a:t>
            </a:r>
          </a:p>
          <a:p>
            <a:pPr marL="0" indent="0">
              <a:buNone/>
            </a:pPr>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Why not Exchange 2016?</a:t>
            </a:r>
          </a:p>
          <a:p>
            <a:pPr lvl="1"/>
            <a:r>
              <a:rPr lang="en-US" sz="1600" dirty="0" smtClean="0">
                <a:latin typeface="Times New Roman" panose="02020603050405020304" pitchFamily="18" charset="0"/>
                <a:cs typeface="Times New Roman" panose="02020603050405020304" pitchFamily="18" charset="0"/>
              </a:rPr>
              <a:t>Exchange 2016 no longer allows split roles of front end and backend services. MIT’s architecture relies heavily on a front end role integrating with out load balancers and storage on the backend. </a:t>
            </a:r>
            <a:endParaRPr lang="en-US" sz="1200" dirty="0">
              <a:latin typeface="Times New Roman" panose="02020603050405020304" pitchFamily="18" charset="0"/>
              <a:cs typeface="Times New Roman" panose="02020603050405020304" pitchFamily="18" charset="0"/>
            </a:endParaRPr>
          </a:p>
          <a:p>
            <a:pPr lvl="1"/>
            <a:endParaRPr lang="en-US" sz="16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91514831"/>
      </p:ext>
    </p:extLst>
  </p:cSld>
  <p:clrMapOvr>
    <a:masterClrMapping/>
  </p:clrMapOvr>
  <p:transition>
    <p:pull dir="rd"/>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Questions</a:t>
            </a:r>
          </a:p>
        </p:txBody>
      </p:sp>
    </p:spTree>
    <p:extLst>
      <p:ext uri="{BB962C8B-B14F-4D97-AF65-F5344CB8AC3E}">
        <p14:creationId xmlns:p14="http://schemas.microsoft.com/office/powerpoint/2010/main" val="769737024"/>
      </p:ext>
    </p:extLst>
  </p:cSld>
  <p:clrMapOvr>
    <a:masterClrMapping/>
  </p:clrMapOvr>
  <p:transition>
    <p:pull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2800" dirty="0" smtClean="0">
                <a:ea typeface="ＭＳ Ｐゴシック" panose="020B0600070205080204" pitchFamily="34" charset="-128"/>
              </a:rPr>
              <a:t>SharePoint Online as a core service</a:t>
            </a:r>
            <a:endParaRPr lang="en-US" sz="2800" dirty="0"/>
          </a:p>
        </p:txBody>
      </p:sp>
      <p:sp>
        <p:nvSpPr>
          <p:cNvPr id="3" name="Content Placeholder 2"/>
          <p:cNvSpPr>
            <a:spLocks noGrp="1"/>
          </p:cNvSpPr>
          <p:nvPr>
            <p:ph idx="1"/>
          </p:nvPr>
        </p:nvSpPr>
        <p:spPr>
          <a:xfrm>
            <a:off x="434400" y="1219200"/>
            <a:ext cx="8229600" cy="5410200"/>
          </a:xfrm>
        </p:spPr>
        <p:txBody>
          <a:bodyPr/>
          <a:lstStyle/>
          <a:p>
            <a:pPr algn="just"/>
            <a:endPar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a:p>
            <a:pPr algn="just"/>
            <a:r>
              <a:rPr lang="en-US" altLang="en-US" sz="1600" dirty="0" smtClean="0">
                <a:latin typeface="Times New Roman" panose="02020603050405020304" pitchFamily="18" charset="0"/>
                <a:ea typeface="ＭＳ Ｐゴシック" panose="020B0600070205080204" pitchFamily="34" charset="-128"/>
                <a:cs typeface="Times New Roman" panose="02020603050405020304" pitchFamily="18" charset="0"/>
              </a:rPr>
              <a:t>SharePoint Online is a core service of Office 365 that features web content and document repositories, the latter known as OneDrive. </a:t>
            </a:r>
          </a:p>
          <a:p>
            <a:pPr algn="just"/>
            <a:endParaRPr lang="en-US" altLang="en-US" sz="16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a:p>
            <a:pPr algn="just"/>
            <a:r>
              <a:rPr lang="en-US" altLang="en-US" sz="1600" dirty="0" smtClean="0">
                <a:latin typeface="Times New Roman" panose="02020603050405020304" pitchFamily="18" charset="0"/>
                <a:cs typeface="Times New Roman" panose="02020603050405020304" pitchFamily="18" charset="0"/>
              </a:rPr>
              <a:t>SharePoint Online includes an ever growing list of applications but it’s important to focus on the platforms core functions. </a:t>
            </a:r>
            <a:r>
              <a:rPr lang="en-US" altLang="en-US" sz="1600" dirty="0">
                <a:latin typeface="Times New Roman" panose="02020603050405020304" pitchFamily="18" charset="0"/>
                <a:ea typeface="ＭＳ Ｐゴシック" panose="020B0600070205080204" pitchFamily="34" charset="-128"/>
                <a:cs typeface="Times New Roman" panose="02020603050405020304" pitchFamily="18" charset="0"/>
              </a:rPr>
              <a:t>Office 365 was launched in </a:t>
            </a:r>
            <a:r>
              <a:rPr lang="en-US" altLang="en-US" sz="1600" dirty="0" smtClean="0">
                <a:latin typeface="Times New Roman" panose="02020603050405020304" pitchFamily="18" charset="0"/>
                <a:ea typeface="ＭＳ Ｐゴシック" panose="020B0600070205080204" pitchFamily="34" charset="-128"/>
                <a:cs typeface="Times New Roman" panose="02020603050405020304" pitchFamily="18" charset="0"/>
              </a:rPr>
              <a:t>June of 2011 with these core workloads in mind</a:t>
            </a:r>
          </a:p>
          <a:p>
            <a:pPr algn="just"/>
            <a:endParaRPr lang="en-US" altLang="en-US" sz="1600" dirty="0">
              <a:latin typeface="Times New Roman" panose="02020603050405020304" pitchFamily="18" charset="0"/>
              <a:ea typeface="ＭＳ Ｐゴシック" panose="020B0600070205080204" pitchFamily="34" charset="-128"/>
              <a:cs typeface="Times New Roman" panose="02020603050405020304" pitchFamily="18" charset="0"/>
            </a:endParaRPr>
          </a:p>
          <a:p>
            <a:pPr algn="just"/>
            <a:r>
              <a:rPr lang="en-US" altLang="en-US" sz="1600" dirty="0" smtClean="0">
                <a:latin typeface="Times New Roman" panose="02020603050405020304" pitchFamily="18" charset="0"/>
                <a:ea typeface="ＭＳ Ｐゴシック" panose="020B0600070205080204" pitchFamily="34" charset="-128"/>
                <a:cs typeface="Times New Roman" panose="02020603050405020304" pitchFamily="18" charset="0"/>
              </a:rPr>
              <a:t>Microsoft bought Yammer in 2012 and introduced Groups in 2014. since then there has been a never ending parade of applications being introduced to the platform. </a:t>
            </a:r>
          </a:p>
          <a:p>
            <a:pPr algn="just"/>
            <a:endParaRPr lang="en-US" altLang="en-US" sz="1600" dirty="0">
              <a:latin typeface="Times New Roman" panose="02020603050405020304" pitchFamily="18" charset="0"/>
              <a:ea typeface="ＭＳ Ｐゴシック" panose="020B0600070205080204" pitchFamily="34" charset="-128"/>
              <a:cs typeface="Times New Roman" panose="02020603050405020304" pitchFamily="18" charset="0"/>
            </a:endParaRPr>
          </a:p>
          <a:p>
            <a:pPr algn="just"/>
            <a:r>
              <a:rPr lang="en-US" altLang="en-US" sz="1600" dirty="0" smtClean="0">
                <a:latin typeface="Times New Roman" panose="02020603050405020304" pitchFamily="18" charset="0"/>
                <a:ea typeface="ＭＳ Ｐゴシック" panose="020B0600070205080204" pitchFamily="34" charset="-128"/>
                <a:cs typeface="Times New Roman" panose="02020603050405020304" pitchFamily="18" charset="0"/>
              </a:rPr>
              <a:t>Skype for Business is becoming part of Microsoft Teams. Some Office 365 applications such as Teams create directory object in Azure AD that can potentially conflict with an object synched to Active Directory via Moira.</a:t>
            </a:r>
          </a:p>
          <a:p>
            <a:pPr algn="just"/>
            <a:endParaRPr lang="en-US" altLang="en-US" sz="1600" dirty="0">
              <a:latin typeface="Times New Roman" panose="02020603050405020304" pitchFamily="18" charset="0"/>
              <a:ea typeface="ＭＳ Ｐゴシック" panose="020B0600070205080204" pitchFamily="34" charset="-128"/>
              <a:cs typeface="Times New Roman" panose="02020603050405020304" pitchFamily="18" charset="0"/>
            </a:endParaRPr>
          </a:p>
          <a:p>
            <a:pPr algn="just"/>
            <a:r>
              <a:rPr lang="en-US" altLang="en-US" sz="1600" dirty="0" smtClean="0">
                <a:latin typeface="Times New Roman" panose="02020603050405020304" pitchFamily="18" charset="0"/>
                <a:ea typeface="ＭＳ Ｐゴシック" panose="020B0600070205080204" pitchFamily="34" charset="-128"/>
                <a:cs typeface="Times New Roman" panose="02020603050405020304" pitchFamily="18" charset="0"/>
              </a:rPr>
              <a:t>MIT is licensed for MS Teams, but accounts do not have the feature enabled at this time. </a:t>
            </a:r>
            <a:endParaRPr lang="en-US" altLang="en-US" sz="1200" dirty="0">
              <a:latin typeface="Times New Roman" panose="02020603050405020304" pitchFamily="18" charset="0"/>
              <a:ea typeface="ＭＳ Ｐゴシック" panose="020B0600070205080204" pitchFamily="34" charset="-128"/>
              <a:cs typeface="Times New Roman" panose="02020603050405020304" pitchFamily="18" charset="0"/>
            </a:endParaRPr>
          </a:p>
          <a:p>
            <a:pPr algn="just"/>
            <a:endParaRPr lang="en-US" altLang="en-US" sz="2000" dirty="0" smtClean="0">
              <a:latin typeface="Times New Roman" panose="02020603050405020304" pitchFamily="18" charset="0"/>
              <a:cs typeface="Times New Roman" panose="02020603050405020304" pitchFamily="18" charset="0"/>
            </a:endParaRPr>
          </a:p>
          <a:p>
            <a:pPr algn="just"/>
            <a:endParaRPr lang="en-US" altLang="en-US" sz="2000" dirty="0">
              <a:latin typeface="Times New Roman" panose="02020603050405020304" pitchFamily="18" charset="0"/>
              <a:ea typeface="ＭＳ Ｐゴシック" panose="020B0600070205080204" pitchFamily="34" charset="-128"/>
              <a:cs typeface="Times New Roman" panose="02020603050405020304" pitchFamily="18" charset="0"/>
            </a:endParaRPr>
          </a:p>
        </p:txBody>
      </p:sp>
    </p:spTree>
    <p:extLst>
      <p:ext uri="{BB962C8B-B14F-4D97-AF65-F5344CB8AC3E}">
        <p14:creationId xmlns:p14="http://schemas.microsoft.com/office/powerpoint/2010/main" val="3531641281"/>
      </p:ext>
    </p:extLst>
  </p:cSld>
  <p:clrMapOvr>
    <a:masterClrMapping/>
  </p:clrMapOvr>
  <p:transition>
    <p:pull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latin typeface="Times New Roman" panose="02020603050405020304" pitchFamily="18" charset="0"/>
                <a:cs typeface="Times New Roman" panose="02020603050405020304" pitchFamily="18" charset="0"/>
              </a:rPr>
              <a:t>OneDrive Storage</a:t>
            </a:r>
            <a:endParaRPr lang="en-US" sz="2800" dirty="0"/>
          </a:p>
        </p:txBody>
      </p:sp>
      <p:sp>
        <p:nvSpPr>
          <p:cNvPr id="3" name="Content Placeholder 2"/>
          <p:cNvSpPr>
            <a:spLocks noGrp="1"/>
          </p:cNvSpPr>
          <p:nvPr>
            <p:ph idx="1"/>
          </p:nvPr>
        </p:nvSpPr>
        <p:spPr>
          <a:xfrm>
            <a:off x="457200" y="1524000"/>
            <a:ext cx="8229600" cy="5105400"/>
          </a:xfrm>
        </p:spPr>
        <p:txBody>
          <a:bodyPr/>
          <a:lstStyle/>
          <a:p>
            <a:pPr marL="457200" lvl="1" indent="0">
              <a:buNone/>
            </a:pPr>
            <a:endParaRPr lang="en-US" sz="1600" dirty="0" smtClean="0">
              <a:latin typeface="Times New Roman" panose="02020603050405020304" pitchFamily="18" charset="0"/>
              <a:cs typeface="Times New Roman" panose="02020603050405020304" pitchFamily="18" charset="0"/>
            </a:endParaRPr>
          </a:p>
          <a:p>
            <a:pPr lvl="1"/>
            <a:r>
              <a:rPr lang="en-US" sz="2000" dirty="0" smtClean="0">
                <a:latin typeface="Times New Roman" panose="02020603050405020304" pitchFamily="18" charset="0"/>
                <a:cs typeface="Times New Roman" panose="02020603050405020304" pitchFamily="18" charset="0"/>
              </a:rPr>
              <a:t>User </a:t>
            </a:r>
            <a:r>
              <a:rPr lang="en-US" sz="2000" dirty="0">
                <a:latin typeface="Times New Roman" panose="02020603050405020304" pitchFamily="18" charset="0"/>
                <a:cs typeface="Times New Roman" panose="02020603050405020304" pitchFamily="18" charset="0"/>
              </a:rPr>
              <a:t>spaces: https://</a:t>
            </a:r>
            <a:r>
              <a:rPr lang="en-US" sz="2000" dirty="0" smtClean="0">
                <a:latin typeface="Times New Roman" panose="02020603050405020304" pitchFamily="18" charset="0"/>
                <a:cs typeface="Times New Roman" panose="02020603050405020304" pitchFamily="18" charset="0"/>
              </a:rPr>
              <a:t>mitprod-my.sharepoint.com/personal</a:t>
            </a:r>
          </a:p>
          <a:p>
            <a:pPr lvl="2"/>
            <a:r>
              <a:rPr lang="en-US" sz="1600" dirty="0">
                <a:latin typeface="Times New Roman" panose="02020603050405020304" pitchFamily="18" charset="0"/>
                <a:cs typeface="Times New Roman" panose="02020603050405020304" pitchFamily="18" charset="0"/>
              </a:rPr>
              <a:t>OneDrive for </a:t>
            </a:r>
            <a:r>
              <a:rPr lang="en-US" sz="1600" dirty="0" smtClean="0">
                <a:latin typeface="Times New Roman" panose="02020603050405020304" pitchFamily="18" charset="0"/>
                <a:cs typeface="Times New Roman" panose="02020603050405020304" pitchFamily="18" charset="0"/>
              </a:rPr>
              <a:t>Business – 5 TB </a:t>
            </a:r>
            <a:r>
              <a:rPr lang="en-US" sz="1600" dirty="0">
                <a:latin typeface="Times New Roman" panose="02020603050405020304" pitchFamily="18" charset="0"/>
                <a:cs typeface="Times New Roman" panose="02020603050405020304" pitchFamily="18" charset="0"/>
              </a:rPr>
              <a:t>OneDrive </a:t>
            </a:r>
            <a:r>
              <a:rPr lang="en-US" sz="1600" dirty="0" smtClean="0">
                <a:latin typeface="Times New Roman" panose="02020603050405020304" pitchFamily="18" charset="0"/>
                <a:cs typeface="Times New Roman" panose="02020603050405020304" pitchFamily="18" charset="0"/>
              </a:rPr>
              <a:t>quota</a:t>
            </a:r>
            <a:endParaRPr lang="en-US" sz="1600" dirty="0">
              <a:latin typeface="Times New Roman" panose="02020603050405020304" pitchFamily="18" charset="0"/>
              <a:cs typeface="Times New Roman" panose="02020603050405020304" pitchFamily="18" charset="0"/>
            </a:endParaRPr>
          </a:p>
          <a:p>
            <a:pPr lvl="2"/>
            <a:r>
              <a:rPr lang="en-US" sz="1600" dirty="0" smtClean="0">
                <a:latin typeface="Times New Roman" panose="02020603050405020304" pitchFamily="18" charset="0"/>
                <a:cs typeface="Times New Roman" panose="02020603050405020304" pitchFamily="18" charset="0"/>
              </a:rPr>
              <a:t>Team </a:t>
            </a:r>
            <a:r>
              <a:rPr lang="en-US" sz="1600" dirty="0">
                <a:latin typeface="Times New Roman" panose="02020603050405020304" pitchFamily="18" charset="0"/>
                <a:cs typeface="Times New Roman" panose="02020603050405020304" pitchFamily="18" charset="0"/>
              </a:rPr>
              <a:t>or Public Sub-Site Creation (one level down only</a:t>
            </a:r>
            <a:r>
              <a:rPr lang="en-US" sz="1600" dirty="0" smtClean="0">
                <a:latin typeface="Times New Roman" panose="02020603050405020304" pitchFamily="18" charset="0"/>
                <a:cs typeface="Times New Roman" panose="02020603050405020304" pitchFamily="18" charset="0"/>
              </a:rPr>
              <a:t>)</a:t>
            </a:r>
          </a:p>
          <a:p>
            <a:pPr lvl="1"/>
            <a:endParaRPr lang="en-US" sz="1100" dirty="0" smtClean="0">
              <a:latin typeface="Times New Roman" panose="02020603050405020304" pitchFamily="18" charset="0"/>
              <a:cs typeface="Times New Roman" panose="02020603050405020304" pitchFamily="18" charset="0"/>
            </a:endParaRPr>
          </a:p>
          <a:p>
            <a:pPr lvl="1"/>
            <a:r>
              <a:rPr lang="en-US" sz="2000" dirty="0" smtClean="0">
                <a:latin typeface="Times New Roman" panose="02020603050405020304" pitchFamily="18" charset="0"/>
                <a:cs typeface="Times New Roman" panose="02020603050405020304" pitchFamily="18" charset="0"/>
              </a:rPr>
              <a:t>Departmental </a:t>
            </a:r>
            <a:r>
              <a:rPr lang="en-US" sz="2000" dirty="0">
                <a:latin typeface="Times New Roman" panose="02020603050405020304" pitchFamily="18" charset="0"/>
                <a:cs typeface="Times New Roman" panose="02020603050405020304" pitchFamily="18" charset="0"/>
              </a:rPr>
              <a:t>spaces: https://mitprod.sharepoint.com/sites</a:t>
            </a:r>
          </a:p>
          <a:p>
            <a:pPr lvl="2"/>
            <a:r>
              <a:rPr lang="en-US" sz="1600" dirty="0">
                <a:latin typeface="Times New Roman" panose="02020603050405020304" pitchFamily="18" charset="0"/>
                <a:cs typeface="Times New Roman" panose="02020603050405020304" pitchFamily="18" charset="0"/>
              </a:rPr>
              <a:t>http://sharepoint.mit.edu will redirect to the site</a:t>
            </a:r>
          </a:p>
          <a:p>
            <a:pPr lvl="2"/>
            <a:r>
              <a:rPr lang="en-US" sz="1600" dirty="0">
                <a:latin typeface="Times New Roman" panose="02020603050405020304" pitchFamily="18" charset="0"/>
                <a:cs typeface="Times New Roman" panose="02020603050405020304" pitchFamily="18" charset="0"/>
              </a:rPr>
              <a:t>OneDrive for Business - Storage is quota based assigned </a:t>
            </a:r>
            <a:r>
              <a:rPr lang="en-US" sz="1600" dirty="0" smtClean="0">
                <a:latin typeface="Times New Roman" panose="02020603050405020304" pitchFamily="18" charset="0"/>
                <a:cs typeface="Times New Roman" panose="02020603050405020304" pitchFamily="18" charset="0"/>
              </a:rPr>
              <a:t>by IS&amp;T (max 25 TB)</a:t>
            </a:r>
            <a:endParaRPr lang="en-US" sz="1600" dirty="0">
              <a:latin typeface="Times New Roman" panose="02020603050405020304" pitchFamily="18" charset="0"/>
              <a:cs typeface="Times New Roman" panose="02020603050405020304" pitchFamily="18" charset="0"/>
            </a:endParaRPr>
          </a:p>
          <a:p>
            <a:pPr lvl="2"/>
            <a:r>
              <a:rPr lang="en-US" sz="1600" dirty="0">
                <a:latin typeface="Times New Roman" panose="02020603050405020304" pitchFamily="18" charset="0"/>
                <a:cs typeface="Times New Roman" panose="02020603050405020304" pitchFamily="18" charset="0"/>
              </a:rPr>
              <a:t>Team or Public Sub-Site Creation – nested </a:t>
            </a:r>
            <a:r>
              <a:rPr lang="en-US" sz="1600" dirty="0" smtClean="0">
                <a:latin typeface="Times New Roman" panose="02020603050405020304" pitchFamily="18" charset="0"/>
                <a:cs typeface="Times New Roman" panose="02020603050405020304" pitchFamily="18" charset="0"/>
              </a:rPr>
              <a:t>sites</a:t>
            </a:r>
            <a:endParaRPr lang="en-US" sz="2000" dirty="0" smtClean="0">
              <a:latin typeface="Times New Roman" panose="02020603050405020304" pitchFamily="18" charset="0"/>
              <a:cs typeface="Times New Roman" panose="02020603050405020304" pitchFamily="18" charset="0"/>
            </a:endParaRPr>
          </a:p>
          <a:p>
            <a:pPr lvl="1"/>
            <a:endParaRPr lang="en-US" sz="1100" dirty="0" smtClean="0">
              <a:latin typeface="Times New Roman" panose="02020603050405020304" pitchFamily="18" charset="0"/>
              <a:cs typeface="Times New Roman" panose="02020603050405020304" pitchFamily="18" charset="0"/>
            </a:endParaRPr>
          </a:p>
          <a:p>
            <a:pPr lvl="1"/>
            <a:r>
              <a:rPr lang="en-US" sz="2000" dirty="0" smtClean="0">
                <a:latin typeface="Times New Roman" panose="02020603050405020304" pitchFamily="18" charset="0"/>
                <a:cs typeface="Times New Roman" panose="02020603050405020304" pitchFamily="18" charset="0"/>
              </a:rPr>
              <a:t>MIT </a:t>
            </a:r>
            <a:r>
              <a:rPr lang="en-US" sz="2000" dirty="0">
                <a:latin typeface="Times New Roman" panose="02020603050405020304" pitchFamily="18" charset="0"/>
                <a:cs typeface="Times New Roman" panose="02020603050405020304" pitchFamily="18" charset="0"/>
              </a:rPr>
              <a:t>Directory integration of users and </a:t>
            </a:r>
            <a:r>
              <a:rPr lang="en-US" sz="2000" dirty="0" smtClean="0">
                <a:latin typeface="Times New Roman" panose="02020603050405020304" pitchFamily="18" charset="0"/>
                <a:cs typeface="Times New Roman" panose="02020603050405020304" pitchFamily="18" charset="0"/>
              </a:rPr>
              <a:t>groups</a:t>
            </a:r>
          </a:p>
          <a:p>
            <a:pPr lvl="1"/>
            <a:endParaRPr lang="en-US" sz="1100" dirty="0">
              <a:latin typeface="Times New Roman" panose="02020603050405020304" pitchFamily="18" charset="0"/>
              <a:cs typeface="Times New Roman" panose="02020603050405020304" pitchFamily="18" charset="0"/>
            </a:endParaRPr>
          </a:p>
          <a:p>
            <a:pPr lvl="1"/>
            <a:r>
              <a:rPr lang="en-US" sz="2000" dirty="0" smtClean="0">
                <a:latin typeface="Times New Roman" panose="02020603050405020304" pitchFamily="18" charset="0"/>
                <a:cs typeface="Times New Roman" panose="02020603050405020304" pitchFamily="18" charset="0"/>
              </a:rPr>
              <a:t>Supports Touchstone and DUO integrated logon</a:t>
            </a:r>
          </a:p>
          <a:p>
            <a:pPr lvl="1"/>
            <a:endParaRPr lang="en-US" sz="1100" dirty="0">
              <a:latin typeface="Times New Roman" panose="02020603050405020304" pitchFamily="18" charset="0"/>
              <a:cs typeface="Times New Roman" panose="02020603050405020304" pitchFamily="18" charset="0"/>
            </a:endParaRPr>
          </a:p>
          <a:p>
            <a:pPr lvl="1"/>
            <a:r>
              <a:rPr lang="en-US" sz="2000" dirty="0" smtClean="0">
                <a:latin typeface="Times New Roman" panose="02020603050405020304" pitchFamily="18" charset="0"/>
                <a:cs typeface="Times New Roman" panose="02020603050405020304" pitchFamily="18" charset="0"/>
              </a:rPr>
              <a:t>Documents can be opened directly from Office applications</a:t>
            </a:r>
          </a:p>
          <a:p>
            <a:pPr lvl="1"/>
            <a:endParaRPr lang="en-US" sz="1100" dirty="0">
              <a:latin typeface="Times New Roman" panose="02020603050405020304" pitchFamily="18" charset="0"/>
              <a:cs typeface="Times New Roman" panose="02020603050405020304" pitchFamily="18" charset="0"/>
            </a:endParaRPr>
          </a:p>
          <a:p>
            <a:pPr marL="457200" lvl="1" indent="0">
              <a:buNone/>
            </a:pPr>
            <a:endParaRPr lang="en-US" sz="2000" dirty="0">
              <a:latin typeface="Times New Roman" panose="02020603050405020304" pitchFamily="18" charset="0"/>
              <a:cs typeface="Times New Roman" panose="02020603050405020304" pitchFamily="18" charset="0"/>
            </a:endParaRPr>
          </a:p>
          <a:p>
            <a:pPr lvl="1"/>
            <a:endParaRPr lang="en-US" sz="2000" dirty="0" smtClean="0">
              <a:latin typeface="Times New Roman" panose="02020603050405020304" pitchFamily="18" charset="0"/>
              <a:cs typeface="Times New Roman" panose="02020603050405020304" pitchFamily="18" charset="0"/>
            </a:endParaRPr>
          </a:p>
          <a:p>
            <a:pPr lvl="2"/>
            <a:endParaRPr lang="en-US" sz="800" dirty="0" smtClean="0">
              <a:latin typeface="Times New Roman" panose="02020603050405020304" pitchFamily="18" charset="0"/>
              <a:cs typeface="Times New Roman" panose="02020603050405020304" pitchFamily="18" charset="0"/>
            </a:endParaRPr>
          </a:p>
          <a:p>
            <a:pPr lvl="1"/>
            <a:endParaRPr lang="en-US" sz="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1193482"/>
      </p:ext>
    </p:extLst>
  </p:cSld>
  <p:clrMapOvr>
    <a:masterClrMapping/>
  </p:clrMapOvr>
  <p:transition>
    <p:pull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latin typeface="Times New Roman" panose="02020603050405020304" pitchFamily="18" charset="0"/>
                <a:cs typeface="Times New Roman" panose="02020603050405020304" pitchFamily="18" charset="0"/>
              </a:rPr>
              <a:t>Azure Active Directory</a:t>
            </a:r>
            <a:endParaRPr lang="en-US" sz="2800" dirty="0"/>
          </a:p>
        </p:txBody>
      </p:sp>
      <p:sp>
        <p:nvSpPr>
          <p:cNvPr id="3" name="Content Placeholder 2"/>
          <p:cNvSpPr>
            <a:spLocks noGrp="1"/>
          </p:cNvSpPr>
          <p:nvPr>
            <p:ph idx="1"/>
          </p:nvPr>
        </p:nvSpPr>
        <p:spPr>
          <a:xfrm>
            <a:off x="457200" y="1524000"/>
            <a:ext cx="8229600" cy="5105400"/>
          </a:xfrm>
        </p:spPr>
        <p:txBody>
          <a:bodyPr/>
          <a:lstStyle/>
          <a:p>
            <a:pPr marL="457200" lvl="1" indent="0">
              <a:buNone/>
            </a:pPr>
            <a:endParaRPr lang="en-US" sz="1600" dirty="0" smtClean="0">
              <a:latin typeface="Times New Roman" panose="02020603050405020304" pitchFamily="18" charset="0"/>
              <a:cs typeface="Times New Roman" panose="02020603050405020304" pitchFamily="18" charset="0"/>
            </a:endParaRPr>
          </a:p>
          <a:p>
            <a:pPr lvl="1"/>
            <a:r>
              <a:rPr lang="en-US" sz="1600" dirty="0" smtClean="0">
                <a:latin typeface="Times New Roman" panose="02020603050405020304" pitchFamily="18" charset="0"/>
                <a:cs typeface="Times New Roman" panose="02020603050405020304" pitchFamily="18" charset="0"/>
              </a:rPr>
              <a:t>Active Directory data from campus is synchronized with Office 365 and stored in Azure AD. </a:t>
            </a:r>
            <a:endParaRPr lang="en-US" sz="1600" dirty="0" smtClean="0">
              <a:latin typeface="Times New Roman" panose="02020603050405020304" pitchFamily="18" charset="0"/>
              <a:cs typeface="Times New Roman" panose="02020603050405020304" pitchFamily="18" charset="0"/>
            </a:endParaRPr>
          </a:p>
          <a:p>
            <a:pPr lvl="1"/>
            <a:endParaRPr lang="en-US" sz="1600" dirty="0" smtClean="0">
              <a:latin typeface="Times New Roman" panose="02020603050405020304" pitchFamily="18" charset="0"/>
              <a:cs typeface="Times New Roman" panose="02020603050405020304" pitchFamily="18" charset="0"/>
            </a:endParaRPr>
          </a:p>
          <a:p>
            <a:pPr lvl="1"/>
            <a:r>
              <a:rPr lang="en-US" sz="1600" dirty="0" smtClean="0">
                <a:latin typeface="Times New Roman" panose="02020603050405020304" pitchFamily="18" charset="0"/>
                <a:cs typeface="Times New Roman" panose="02020603050405020304" pitchFamily="18" charset="0"/>
              </a:rPr>
              <a:t>The sync is mostly to support email and syncs user accounts, groups, lists and contacts which were synced to on campus AD from Moira. </a:t>
            </a:r>
            <a:endParaRPr lang="en-US" sz="1600" dirty="0" smtClean="0">
              <a:latin typeface="Times New Roman" panose="02020603050405020304" pitchFamily="18" charset="0"/>
              <a:cs typeface="Times New Roman" panose="02020603050405020304" pitchFamily="18" charset="0"/>
            </a:endParaRPr>
          </a:p>
          <a:p>
            <a:pPr lvl="1"/>
            <a:endParaRPr lang="en-US" sz="1600" dirty="0" smtClean="0">
              <a:latin typeface="Times New Roman" panose="02020603050405020304" pitchFamily="18" charset="0"/>
              <a:cs typeface="Times New Roman" panose="02020603050405020304" pitchFamily="18" charset="0"/>
            </a:endParaRPr>
          </a:p>
          <a:p>
            <a:pPr lvl="1"/>
            <a:r>
              <a:rPr lang="en-US" sz="1600" dirty="0" smtClean="0">
                <a:latin typeface="Times New Roman" panose="02020603050405020304" pitchFamily="18" charset="0"/>
                <a:cs typeface="Times New Roman" panose="02020603050405020304" pitchFamily="18" charset="0"/>
              </a:rPr>
              <a:t>IS&amp;T does not sync on campus computer objects to AAD since the data is synchronized from the Exchange environment. </a:t>
            </a:r>
            <a:endParaRPr lang="en-US" sz="1600" dirty="0" smtClean="0">
              <a:latin typeface="Times New Roman" panose="02020603050405020304" pitchFamily="18" charset="0"/>
              <a:cs typeface="Times New Roman" panose="02020603050405020304" pitchFamily="18" charset="0"/>
            </a:endParaRPr>
          </a:p>
          <a:p>
            <a:pPr lvl="1"/>
            <a:endParaRPr lang="en-US" sz="1600" dirty="0">
              <a:latin typeface="Times New Roman" panose="02020603050405020304" pitchFamily="18" charset="0"/>
              <a:cs typeface="Times New Roman" panose="02020603050405020304" pitchFamily="18" charset="0"/>
            </a:endParaRPr>
          </a:p>
          <a:p>
            <a:pPr lvl="1"/>
            <a:r>
              <a:rPr lang="en-US" sz="1600" dirty="0" smtClean="0">
                <a:latin typeface="Times New Roman" panose="02020603050405020304" pitchFamily="18" charset="0"/>
                <a:cs typeface="Times New Roman" panose="02020603050405020304" pitchFamily="18" charset="0"/>
              </a:rPr>
              <a:t>DLC’s have the potential to leverage the AAD directory for applications but they must meet some criteria to scope their use only to the directory objects the application needs to use. This means limiting the scope only to the groups and users applicable to the application </a:t>
            </a:r>
            <a:endParaRPr lang="en-US" sz="1600" dirty="0" smtClean="0">
              <a:latin typeface="Times New Roman" panose="02020603050405020304" pitchFamily="18" charset="0"/>
              <a:cs typeface="Times New Roman" panose="02020603050405020304" pitchFamily="18" charset="0"/>
            </a:endParaRPr>
          </a:p>
          <a:p>
            <a:pPr lvl="1"/>
            <a:endParaRPr lang="en-US" sz="1600" dirty="0">
              <a:latin typeface="Times New Roman" panose="02020603050405020304" pitchFamily="18" charset="0"/>
              <a:cs typeface="Times New Roman" panose="02020603050405020304" pitchFamily="18" charset="0"/>
            </a:endParaRPr>
          </a:p>
          <a:p>
            <a:pPr lvl="1"/>
            <a:r>
              <a:rPr lang="en-US" sz="1600" dirty="0" smtClean="0">
                <a:latin typeface="Times New Roman" panose="02020603050405020304" pitchFamily="18" charset="0"/>
                <a:cs typeface="Times New Roman" panose="02020603050405020304" pitchFamily="18" charset="0"/>
              </a:rPr>
              <a:t>IS&amp;T is evaluating other products which center around computer management but is not offering such services at this time.</a:t>
            </a:r>
            <a:endParaRPr lang="en-US" sz="1600" dirty="0" smtClean="0">
              <a:latin typeface="Times New Roman" panose="02020603050405020304" pitchFamily="18" charset="0"/>
              <a:cs typeface="Times New Roman" panose="02020603050405020304" pitchFamily="18" charset="0"/>
            </a:endParaRPr>
          </a:p>
          <a:p>
            <a:pPr lvl="1"/>
            <a:endParaRPr lang="en-US" sz="1100" dirty="0">
              <a:latin typeface="Times New Roman" panose="02020603050405020304" pitchFamily="18" charset="0"/>
              <a:cs typeface="Times New Roman" panose="02020603050405020304" pitchFamily="18" charset="0"/>
            </a:endParaRPr>
          </a:p>
          <a:p>
            <a:pPr marL="457200" lvl="1" indent="0">
              <a:buNone/>
            </a:pPr>
            <a:endParaRPr lang="en-US" sz="2000" dirty="0">
              <a:latin typeface="Times New Roman" panose="02020603050405020304" pitchFamily="18" charset="0"/>
              <a:cs typeface="Times New Roman" panose="02020603050405020304" pitchFamily="18" charset="0"/>
            </a:endParaRPr>
          </a:p>
          <a:p>
            <a:pPr lvl="1"/>
            <a:endParaRPr lang="en-US" sz="2000" dirty="0" smtClean="0">
              <a:latin typeface="Times New Roman" panose="02020603050405020304" pitchFamily="18" charset="0"/>
              <a:cs typeface="Times New Roman" panose="02020603050405020304" pitchFamily="18" charset="0"/>
            </a:endParaRPr>
          </a:p>
          <a:p>
            <a:pPr lvl="2"/>
            <a:endParaRPr lang="en-US" sz="800" dirty="0" smtClean="0">
              <a:latin typeface="Times New Roman" panose="02020603050405020304" pitchFamily="18" charset="0"/>
              <a:cs typeface="Times New Roman" panose="02020603050405020304" pitchFamily="18" charset="0"/>
            </a:endParaRPr>
          </a:p>
          <a:p>
            <a:pPr lvl="1"/>
            <a:endParaRPr lang="en-US" sz="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3524566"/>
      </p:ext>
    </p:extLst>
  </p:cSld>
  <p:clrMapOvr>
    <a:masterClrMapping/>
  </p:clrMapOvr>
  <p:transition>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latin typeface="Times New Roman" panose="02020603050405020304" pitchFamily="18" charset="0"/>
                <a:cs typeface="Times New Roman" panose="02020603050405020304" pitchFamily="18" charset="0"/>
              </a:rPr>
              <a:t>WIN.MIT.EDU: Central Active Directory Services</a:t>
            </a:r>
            <a:endParaRPr lang="en-US" sz="2800" dirty="0" smtClean="0">
              <a:latin typeface="Times New Roman" pitchFamily="18" charset="0"/>
              <a:cs typeface="Times New Roman" pitchFamily="18" charset="0"/>
            </a:endParaRPr>
          </a:p>
        </p:txBody>
      </p:sp>
      <p:sp>
        <p:nvSpPr>
          <p:cNvPr id="4" name="Content Placeholder 3"/>
          <p:cNvSpPr>
            <a:spLocks noGrp="1"/>
          </p:cNvSpPr>
          <p:nvPr>
            <p:ph sz="half" idx="2"/>
          </p:nvPr>
        </p:nvSpPr>
        <p:spPr>
          <a:xfrm>
            <a:off x="571500" y="1676400"/>
            <a:ext cx="8001000" cy="4525962"/>
          </a:xfrm>
        </p:spPr>
        <p:txBody>
          <a:bodyPr/>
          <a:lstStyle/>
          <a:p>
            <a:pPr algn="just"/>
            <a:r>
              <a:rPr lang="en-US" sz="2000" dirty="0" smtClean="0">
                <a:latin typeface="Times New Roman" pitchFamily="18" charset="0"/>
                <a:cs typeface="Times New Roman" pitchFamily="18" charset="0"/>
              </a:rPr>
              <a:t>Domain has been running since 2001, single forest model</a:t>
            </a:r>
          </a:p>
          <a:p>
            <a:pPr lvl="1" algn="just"/>
            <a:r>
              <a:rPr lang="en-US" sz="1600" dirty="0" smtClean="0">
                <a:solidFill>
                  <a:schemeClr val="tx1"/>
                </a:solidFill>
                <a:latin typeface="Times New Roman" pitchFamily="18" charset="0"/>
                <a:cs typeface="Times New Roman" pitchFamily="18" charset="0"/>
              </a:rPr>
              <a:t>With </a:t>
            </a:r>
            <a:r>
              <a:rPr lang="en-US" sz="1600" dirty="0">
                <a:solidFill>
                  <a:schemeClr val="tx1"/>
                </a:solidFill>
                <a:latin typeface="Times New Roman" pitchFamily="18" charset="0"/>
                <a:cs typeface="Times New Roman" pitchFamily="18" charset="0"/>
              </a:rPr>
              <a:t>the release </a:t>
            </a:r>
            <a:r>
              <a:rPr lang="en-US" sz="1600" dirty="0" smtClean="0">
                <a:solidFill>
                  <a:schemeClr val="tx1"/>
                </a:solidFill>
                <a:latin typeface="Times New Roman" pitchFamily="18" charset="0"/>
                <a:cs typeface="Times New Roman" pitchFamily="18" charset="0"/>
              </a:rPr>
              <a:t>of Active Directory, Microsoft </a:t>
            </a:r>
            <a:r>
              <a:rPr lang="en-US" sz="1600" dirty="0">
                <a:solidFill>
                  <a:schemeClr val="tx1"/>
                </a:solidFill>
                <a:latin typeface="Times New Roman" pitchFamily="18" charset="0"/>
                <a:cs typeface="Times New Roman" pitchFamily="18" charset="0"/>
              </a:rPr>
              <a:t>recommended the use of a </a:t>
            </a:r>
            <a:r>
              <a:rPr lang="en-US" sz="1600" dirty="0" smtClean="0">
                <a:solidFill>
                  <a:schemeClr val="tx1"/>
                </a:solidFill>
                <a:latin typeface="Times New Roman" pitchFamily="18" charset="0"/>
                <a:cs typeface="Times New Roman" pitchFamily="18" charset="0"/>
              </a:rPr>
              <a:t>forest </a:t>
            </a:r>
            <a:r>
              <a:rPr lang="en-US" sz="1600" dirty="0">
                <a:solidFill>
                  <a:schemeClr val="tx1"/>
                </a:solidFill>
                <a:latin typeface="Times New Roman" pitchFamily="18" charset="0"/>
                <a:cs typeface="Times New Roman" pitchFamily="18" charset="0"/>
              </a:rPr>
              <a:t>root domain, MIT did not follow this model and deployed a single forest model. A number of years later Microsoft retracted  the </a:t>
            </a:r>
            <a:r>
              <a:rPr lang="en-US" sz="1600" dirty="0" smtClean="0">
                <a:solidFill>
                  <a:schemeClr val="tx1"/>
                </a:solidFill>
                <a:latin typeface="Times New Roman" pitchFamily="18" charset="0"/>
                <a:cs typeface="Times New Roman" pitchFamily="18" charset="0"/>
              </a:rPr>
              <a:t>root </a:t>
            </a:r>
            <a:r>
              <a:rPr lang="en-US" sz="1600" dirty="0">
                <a:solidFill>
                  <a:schemeClr val="tx1"/>
                </a:solidFill>
                <a:latin typeface="Times New Roman" pitchFamily="18" charset="0"/>
                <a:cs typeface="Times New Roman" pitchFamily="18" charset="0"/>
              </a:rPr>
              <a:t>model in favor of the single forest model</a:t>
            </a:r>
          </a:p>
          <a:p>
            <a:pPr lvl="1" algn="just"/>
            <a:r>
              <a:rPr lang="en-US" sz="1600" dirty="0" smtClean="0">
                <a:latin typeface="Times New Roman" pitchFamily="18" charset="0"/>
                <a:cs typeface="Times New Roman" pitchFamily="18" charset="0"/>
              </a:rPr>
              <a:t>MIT was able to address the security concerns the dedicated root model was intended to provide while avoiding security issues found in some multi-domain models</a:t>
            </a:r>
          </a:p>
          <a:p>
            <a:pPr lvl="1" algn="just"/>
            <a:r>
              <a:rPr lang="en-US" sz="1600" dirty="0" smtClean="0">
                <a:latin typeface="Times New Roman" pitchFamily="18" charset="0"/>
                <a:cs typeface="Times New Roman" pitchFamily="18" charset="0"/>
              </a:rPr>
              <a:t>Over </a:t>
            </a:r>
            <a:r>
              <a:rPr lang="en-US" sz="1600" dirty="0" smtClean="0">
                <a:latin typeface="Times New Roman" pitchFamily="18" charset="0"/>
                <a:cs typeface="Times New Roman" pitchFamily="18" charset="0"/>
              </a:rPr>
              <a:t>1.7 </a:t>
            </a:r>
            <a:r>
              <a:rPr lang="en-US" sz="1600" dirty="0" smtClean="0">
                <a:latin typeface="Times New Roman" pitchFamily="18" charset="0"/>
                <a:cs typeface="Times New Roman" pitchFamily="18" charset="0"/>
              </a:rPr>
              <a:t>million objects </a:t>
            </a:r>
          </a:p>
          <a:p>
            <a:pPr algn="just"/>
            <a:r>
              <a:rPr lang="en-US" sz="2000" dirty="0" smtClean="0">
                <a:latin typeface="Times New Roman" panose="02020603050405020304" pitchFamily="18" charset="0"/>
              </a:rPr>
              <a:t>Active Directory on Server 2012 R2</a:t>
            </a:r>
          </a:p>
          <a:p>
            <a:pPr algn="just"/>
            <a:r>
              <a:rPr lang="en-US" sz="2000" dirty="0" smtClean="0">
                <a:latin typeface="Times New Roman" panose="02020603050405020304" pitchFamily="18" charset="0"/>
              </a:rPr>
              <a:t>LDAPS </a:t>
            </a:r>
            <a:r>
              <a:rPr lang="en-US" sz="2000" dirty="0">
                <a:latin typeface="Times New Roman" panose="02020603050405020304" pitchFamily="18" charset="0"/>
              </a:rPr>
              <a:t>support for Active </a:t>
            </a:r>
            <a:r>
              <a:rPr lang="en-US" sz="2000" dirty="0" smtClean="0">
                <a:latin typeface="Times New Roman" panose="02020603050405020304" pitchFamily="18" charset="0"/>
              </a:rPr>
              <a:t>Directory </a:t>
            </a:r>
            <a:endParaRPr lang="en-US" sz="2000" dirty="0">
              <a:latin typeface="Times New Roman" panose="02020603050405020304" pitchFamily="18" charset="0"/>
            </a:endParaRPr>
          </a:p>
          <a:p>
            <a:pPr algn="just"/>
            <a:r>
              <a:rPr lang="en-US" sz="2000" dirty="0" smtClean="0">
                <a:latin typeface="Times New Roman" pitchFamily="18" charset="0"/>
                <a:cs typeface="Times New Roman" pitchFamily="18" charset="0"/>
              </a:rPr>
              <a:t>MITnet DNS</a:t>
            </a:r>
          </a:p>
          <a:p>
            <a:pPr lvl="1" algn="just"/>
            <a:r>
              <a:rPr lang="en-US" sz="1600" dirty="0">
                <a:latin typeface="Times New Roman" pitchFamily="18" charset="0"/>
                <a:cs typeface="Times New Roman" pitchFamily="18" charset="0"/>
              </a:rPr>
              <a:t>No need to run Microsoft specific DNS </a:t>
            </a:r>
            <a:r>
              <a:rPr lang="en-US" sz="1600" dirty="0" smtClean="0">
                <a:latin typeface="Times New Roman" pitchFamily="18" charset="0"/>
                <a:cs typeface="Times New Roman" pitchFamily="18" charset="0"/>
              </a:rPr>
              <a:t>services</a:t>
            </a:r>
          </a:p>
          <a:p>
            <a:pPr algn="just"/>
            <a:r>
              <a:rPr lang="en-US" sz="2000" dirty="0" smtClean="0">
                <a:latin typeface="Times New Roman" pitchFamily="18" charset="0"/>
                <a:cs typeface="Times New Roman" pitchFamily="18" charset="0"/>
              </a:rPr>
              <a:t>Integration with MIT Kerberos, single sign-on</a:t>
            </a:r>
          </a:p>
          <a:p>
            <a:pPr lvl="1" algn="just"/>
            <a:r>
              <a:rPr lang="en-US" sz="1600" dirty="0" smtClean="0">
                <a:latin typeface="Times New Roman" pitchFamily="18" charset="0"/>
                <a:cs typeface="Times New Roman" pitchFamily="18" charset="0"/>
              </a:rPr>
              <a:t>User accounts are mapped to MIT Kerberos principals</a:t>
            </a:r>
          </a:p>
          <a:p>
            <a:pPr lvl="1" algn="just"/>
            <a:r>
              <a:rPr lang="en-US" sz="1600" dirty="0" smtClean="0">
                <a:latin typeface="Times New Roman" pitchFamily="18" charset="0"/>
                <a:cs typeface="Times New Roman" pitchFamily="18" charset="0"/>
              </a:rPr>
              <a:t>Requirement to have host SPN record in mit.edu namespace for Kerberos integration</a:t>
            </a:r>
          </a:p>
        </p:txBody>
      </p:sp>
    </p:spTree>
    <p:extLst>
      <p:ext uri="{BB962C8B-B14F-4D97-AF65-F5344CB8AC3E}">
        <p14:creationId xmlns:p14="http://schemas.microsoft.com/office/powerpoint/2010/main" val="3174640950"/>
      </p:ext>
    </p:extLst>
  </p:cSld>
  <p:clrMapOvr>
    <a:masterClrMapping/>
  </p:clrMapOvr>
  <p:transition>
    <p:pull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latin typeface="Times New Roman" pitchFamily="18" charset="0"/>
                <a:cs typeface="Times New Roman" pitchFamily="18" charset="0"/>
              </a:rPr>
              <a:t>Original domain model – full Moira integration</a:t>
            </a:r>
          </a:p>
        </p:txBody>
      </p:sp>
      <p:sp>
        <p:nvSpPr>
          <p:cNvPr id="4" name="Content Placeholder 3"/>
          <p:cNvSpPr>
            <a:spLocks noGrp="1"/>
          </p:cNvSpPr>
          <p:nvPr>
            <p:ph sz="half" idx="2"/>
          </p:nvPr>
        </p:nvSpPr>
        <p:spPr>
          <a:xfrm>
            <a:off x="571500" y="1493838"/>
            <a:ext cx="8001000" cy="5287962"/>
          </a:xfrm>
        </p:spPr>
        <p:txBody>
          <a:bodyPr/>
          <a:lstStyle/>
          <a:p>
            <a:pPr algn="just"/>
            <a:r>
              <a:rPr lang="en-US" sz="1800" dirty="0">
                <a:latin typeface="Times New Roman" pitchFamily="18" charset="0"/>
                <a:cs typeface="Times New Roman" pitchFamily="18" charset="0"/>
              </a:rPr>
              <a:t>Integration with Moira </a:t>
            </a:r>
            <a:endParaRPr lang="en-US" sz="1600" dirty="0">
              <a:latin typeface="Times New Roman" pitchFamily="18" charset="0"/>
              <a:cs typeface="Times New Roman" pitchFamily="18" charset="0"/>
            </a:endParaRPr>
          </a:p>
          <a:p>
            <a:pPr lvl="1" algn="just"/>
            <a:r>
              <a:rPr lang="en-US" sz="1600" dirty="0">
                <a:latin typeface="Times New Roman" pitchFamily="18" charset="0"/>
                <a:cs typeface="Times New Roman" pitchFamily="18" charset="0"/>
              </a:rPr>
              <a:t>Users - Centralized identity management, OU admins </a:t>
            </a:r>
            <a:r>
              <a:rPr lang="en-US" sz="1600" dirty="0" smtClean="0">
                <a:latin typeface="Times New Roman" pitchFamily="18" charset="0"/>
                <a:cs typeface="Times New Roman" pitchFamily="18" charset="0"/>
              </a:rPr>
              <a:t>manage groups</a:t>
            </a:r>
            <a:endParaRPr lang="en-US" sz="1600" dirty="0">
              <a:latin typeface="Times New Roman" pitchFamily="18" charset="0"/>
              <a:cs typeface="Times New Roman" pitchFamily="18" charset="0"/>
            </a:endParaRPr>
          </a:p>
          <a:p>
            <a:pPr lvl="1" algn="just"/>
            <a:r>
              <a:rPr lang="en-US" sz="1600" dirty="0">
                <a:latin typeface="Times New Roman" pitchFamily="18" charset="0"/>
                <a:cs typeface="Times New Roman" pitchFamily="18" charset="0"/>
              </a:rPr>
              <a:t>Groups – Manage access to resources via group </a:t>
            </a:r>
            <a:r>
              <a:rPr lang="en-US" sz="1600" dirty="0" smtClean="0">
                <a:latin typeface="Times New Roman" pitchFamily="18" charset="0"/>
                <a:cs typeface="Times New Roman" pitchFamily="18" charset="0"/>
              </a:rPr>
              <a:t>memberships</a:t>
            </a:r>
          </a:p>
          <a:p>
            <a:pPr lvl="1" algn="just"/>
            <a:r>
              <a:rPr lang="en-US" sz="1600" dirty="0" smtClean="0">
                <a:latin typeface="Times New Roman" pitchFamily="18" charset="0"/>
                <a:cs typeface="Times New Roman" pitchFamily="18" charset="0"/>
              </a:rPr>
              <a:t>Computers </a:t>
            </a:r>
            <a:r>
              <a:rPr lang="en-US" sz="1600" dirty="0">
                <a:latin typeface="Times New Roman" pitchFamily="18" charset="0"/>
                <a:cs typeface="Times New Roman" pitchFamily="18" charset="0"/>
              </a:rPr>
              <a:t>– host record in moira is for OU mapping</a:t>
            </a:r>
          </a:p>
          <a:p>
            <a:pPr lvl="2" algn="just"/>
            <a:r>
              <a:rPr lang="en-US" sz="1400" dirty="0">
                <a:latin typeface="Times New Roman" pitchFamily="18" charset="0"/>
                <a:cs typeface="Times New Roman" pitchFamily="18" charset="0"/>
              </a:rPr>
              <a:t>not DNS dependent </a:t>
            </a:r>
            <a:endParaRPr lang="en-US" sz="1600" dirty="0">
              <a:latin typeface="Times New Roman" pitchFamily="18" charset="0"/>
              <a:cs typeface="Times New Roman" pitchFamily="18" charset="0"/>
            </a:endParaRPr>
          </a:p>
          <a:p>
            <a:pPr lvl="1" algn="just"/>
            <a:r>
              <a:rPr lang="en-US" sz="1600" dirty="0">
                <a:latin typeface="Times New Roman" pitchFamily="18" charset="0"/>
                <a:cs typeface="Times New Roman" pitchFamily="18" charset="0"/>
              </a:rPr>
              <a:t>Container Hierarchy – Computer to OU mapping</a:t>
            </a:r>
          </a:p>
          <a:p>
            <a:pPr lvl="2" algn="just"/>
            <a:r>
              <a:rPr lang="en-US" sz="1400" dirty="0">
                <a:latin typeface="Times New Roman" pitchFamily="18" charset="0"/>
                <a:cs typeface="Times New Roman" pitchFamily="18" charset="0"/>
              </a:rPr>
              <a:t>Preserves OU assignment across OS reinstalls or hardware replacement. </a:t>
            </a:r>
          </a:p>
          <a:p>
            <a:pPr lvl="2" algn="just"/>
            <a:r>
              <a:rPr lang="en-US" sz="1400" dirty="0">
                <a:latin typeface="Times New Roman" pitchFamily="18" charset="0"/>
                <a:cs typeface="Times New Roman" pitchFamily="18" charset="0"/>
              </a:rPr>
              <a:t>No need to pre-stage computer objects in Active </a:t>
            </a:r>
            <a:r>
              <a:rPr lang="en-US" sz="1400" dirty="0" smtClean="0">
                <a:latin typeface="Times New Roman" pitchFamily="18" charset="0"/>
                <a:cs typeface="Times New Roman" pitchFamily="18" charset="0"/>
              </a:rPr>
              <a:t>Directory</a:t>
            </a:r>
            <a:endParaRPr lang="en-US" sz="1800" dirty="0" smtClean="0">
              <a:latin typeface="Times New Roman" pitchFamily="18" charset="0"/>
              <a:cs typeface="Times New Roman" pitchFamily="18" charset="0"/>
            </a:endParaRPr>
          </a:p>
          <a:p>
            <a:pPr algn="just"/>
            <a:r>
              <a:rPr lang="en-US" sz="1800" dirty="0" smtClean="0">
                <a:latin typeface="Times New Roman" pitchFamily="18" charset="0"/>
                <a:cs typeface="Times New Roman" pitchFamily="18" charset="0"/>
              </a:rPr>
              <a:t>Original </a:t>
            </a:r>
            <a:r>
              <a:rPr lang="en-US" sz="1800" dirty="0">
                <a:latin typeface="Times New Roman" pitchFamily="18" charset="0"/>
                <a:cs typeface="Times New Roman" pitchFamily="18" charset="0"/>
              </a:rPr>
              <a:t>design similar to Athena model except </a:t>
            </a:r>
            <a:r>
              <a:rPr lang="en-US" sz="1800" dirty="0" smtClean="0">
                <a:latin typeface="Times New Roman" pitchFamily="18" charset="0"/>
                <a:cs typeface="Times New Roman" pitchFamily="18" charset="0"/>
              </a:rPr>
              <a:t>container’s </a:t>
            </a:r>
            <a:r>
              <a:rPr lang="en-US" sz="1800" dirty="0">
                <a:latin typeface="Times New Roman" pitchFamily="18" charset="0"/>
                <a:cs typeface="Times New Roman" pitchFamily="18" charset="0"/>
              </a:rPr>
              <a:t>are </a:t>
            </a:r>
            <a:r>
              <a:rPr lang="en-US" sz="1800" dirty="0" smtClean="0">
                <a:latin typeface="Times New Roman" pitchFamily="18" charset="0"/>
                <a:cs typeface="Times New Roman" pitchFamily="18" charset="0"/>
              </a:rPr>
              <a:t>build </a:t>
            </a:r>
            <a:r>
              <a:rPr lang="en-US" sz="1800" dirty="0">
                <a:latin typeface="Times New Roman" pitchFamily="18" charset="0"/>
                <a:cs typeface="Times New Roman" pitchFamily="18" charset="0"/>
              </a:rPr>
              <a:t>your </a:t>
            </a:r>
            <a:r>
              <a:rPr lang="en-US" sz="1800" dirty="0" smtClean="0">
                <a:latin typeface="Times New Roman" pitchFamily="18" charset="0"/>
                <a:cs typeface="Times New Roman" pitchFamily="18" charset="0"/>
              </a:rPr>
              <a:t>own</a:t>
            </a:r>
            <a:endParaRPr lang="en-US" sz="1600" dirty="0" smtClean="0">
              <a:latin typeface="Times New Roman" pitchFamily="18" charset="0"/>
              <a:cs typeface="Times New Roman" pitchFamily="18" charset="0"/>
            </a:endParaRPr>
          </a:p>
          <a:p>
            <a:pPr lvl="1" algn="just"/>
            <a:r>
              <a:rPr lang="en-US" sz="1600" dirty="0" smtClean="0">
                <a:latin typeface="Times New Roman" pitchFamily="18" charset="0"/>
                <a:cs typeface="Times New Roman" pitchFamily="18" charset="0"/>
              </a:rPr>
              <a:t>The </a:t>
            </a:r>
            <a:r>
              <a:rPr lang="en-US" sz="1600" dirty="0">
                <a:latin typeface="Times New Roman" pitchFamily="18" charset="0"/>
                <a:cs typeface="Times New Roman" pitchFamily="18" charset="0"/>
              </a:rPr>
              <a:t>Athena model was a standard </a:t>
            </a:r>
            <a:r>
              <a:rPr lang="en-US" sz="1600" dirty="0" smtClean="0">
                <a:latin typeface="Times New Roman" pitchFamily="18" charset="0"/>
                <a:cs typeface="Times New Roman" pitchFamily="18" charset="0"/>
              </a:rPr>
              <a:t>software set, the </a:t>
            </a:r>
            <a:r>
              <a:rPr lang="en-US" sz="1600" dirty="0">
                <a:latin typeface="Times New Roman" pitchFamily="18" charset="0"/>
                <a:cs typeface="Times New Roman" pitchFamily="18" charset="0"/>
              </a:rPr>
              <a:t>WIN domain provides a baseline framework </a:t>
            </a:r>
            <a:r>
              <a:rPr lang="en-US" sz="1600" dirty="0" smtClean="0">
                <a:latin typeface="Times New Roman" pitchFamily="18" charset="0"/>
                <a:cs typeface="Times New Roman" pitchFamily="18" charset="0"/>
              </a:rPr>
              <a:t>that </a:t>
            </a:r>
            <a:r>
              <a:rPr lang="en-US" sz="1600" dirty="0">
                <a:latin typeface="Times New Roman" pitchFamily="18" charset="0"/>
                <a:cs typeface="Times New Roman" pitchFamily="18" charset="0"/>
              </a:rPr>
              <a:t>allows OU admins to modify </a:t>
            </a:r>
            <a:r>
              <a:rPr lang="en-US" sz="1600" dirty="0" smtClean="0">
                <a:latin typeface="Times New Roman" pitchFamily="18" charset="0"/>
                <a:cs typeface="Times New Roman" pitchFamily="18" charset="0"/>
              </a:rPr>
              <a:t>policies </a:t>
            </a:r>
            <a:r>
              <a:rPr lang="en-US" sz="1600" dirty="0">
                <a:latin typeface="Times New Roman" pitchFamily="18" charset="0"/>
                <a:cs typeface="Times New Roman" pitchFamily="18" charset="0"/>
              </a:rPr>
              <a:t>and software </a:t>
            </a:r>
            <a:r>
              <a:rPr lang="en-US" sz="1600" dirty="0" smtClean="0">
                <a:latin typeface="Times New Roman" pitchFamily="18" charset="0"/>
                <a:cs typeface="Times New Roman" pitchFamily="18" charset="0"/>
              </a:rPr>
              <a:t>distribution</a:t>
            </a:r>
          </a:p>
          <a:p>
            <a:pPr lvl="1" algn="just"/>
            <a:r>
              <a:rPr lang="en-US" sz="1600" dirty="0" smtClean="0">
                <a:latin typeface="Times New Roman" pitchFamily="18" charset="0"/>
                <a:cs typeface="Times New Roman" pitchFamily="18" charset="0"/>
              </a:rPr>
              <a:t>The </a:t>
            </a:r>
            <a:r>
              <a:rPr lang="en-US" sz="1600" dirty="0">
                <a:latin typeface="Times New Roman" pitchFamily="18" charset="0"/>
                <a:cs typeface="Times New Roman" pitchFamily="18" charset="0"/>
              </a:rPr>
              <a:t>WIN domain also provides support for hosting departmental </a:t>
            </a:r>
            <a:r>
              <a:rPr lang="en-US" sz="1600" dirty="0" smtClean="0">
                <a:latin typeface="Times New Roman" pitchFamily="18" charset="0"/>
                <a:cs typeface="Times New Roman" pitchFamily="18" charset="0"/>
              </a:rPr>
              <a:t>servers</a:t>
            </a:r>
            <a:endParaRPr lang="en-US" sz="1800" dirty="0" smtClean="0">
              <a:latin typeface="Times New Roman" pitchFamily="18" charset="0"/>
              <a:cs typeface="Times New Roman" pitchFamily="18" charset="0"/>
            </a:endParaRPr>
          </a:p>
          <a:p>
            <a:pPr algn="just"/>
            <a:r>
              <a:rPr lang="en-US" sz="1800" dirty="0" smtClean="0">
                <a:latin typeface="Times New Roman" pitchFamily="18" charset="0"/>
                <a:cs typeface="Times New Roman" pitchFamily="18" charset="0"/>
              </a:rPr>
              <a:t>User </a:t>
            </a:r>
            <a:r>
              <a:rPr lang="en-US" sz="1800" dirty="0">
                <a:latin typeface="Times New Roman" pitchFamily="18" charset="0"/>
                <a:cs typeface="Times New Roman" pitchFamily="18" charset="0"/>
              </a:rPr>
              <a:t>home </a:t>
            </a:r>
            <a:r>
              <a:rPr lang="en-US" sz="1800" dirty="0" smtClean="0">
                <a:latin typeface="Times New Roman" pitchFamily="18" charset="0"/>
                <a:cs typeface="Times New Roman" pitchFamily="18" charset="0"/>
              </a:rPr>
              <a:t>directories</a:t>
            </a:r>
            <a:endParaRPr lang="en-US" sz="1600" dirty="0" smtClean="0">
              <a:latin typeface="Times New Roman" pitchFamily="18" charset="0"/>
              <a:cs typeface="Times New Roman" pitchFamily="18" charset="0"/>
            </a:endParaRPr>
          </a:p>
          <a:p>
            <a:pPr lvl="1" algn="just"/>
            <a:r>
              <a:rPr lang="en-US" sz="1600" dirty="0" smtClean="0">
                <a:latin typeface="Times New Roman" pitchFamily="18" charset="0"/>
                <a:cs typeface="Times New Roman" pitchFamily="18" charset="0"/>
              </a:rPr>
              <a:t>DFS Home Directories with </a:t>
            </a:r>
            <a:r>
              <a:rPr lang="en-US" sz="1600" dirty="0">
                <a:latin typeface="Times New Roman" pitchFamily="18" charset="0"/>
                <a:cs typeface="Times New Roman" pitchFamily="18" charset="0"/>
              </a:rPr>
              <a:t>Previous Versions </a:t>
            </a:r>
            <a:r>
              <a:rPr lang="en-US" sz="1600" dirty="0" smtClean="0">
                <a:latin typeface="Times New Roman" pitchFamily="18" charset="0"/>
                <a:cs typeface="Times New Roman" pitchFamily="18" charset="0"/>
              </a:rPr>
              <a:t>support and geographical replication</a:t>
            </a:r>
          </a:p>
          <a:p>
            <a:pPr lvl="1" algn="just"/>
            <a:r>
              <a:rPr lang="en-US" sz="1600" dirty="0" smtClean="0">
                <a:latin typeface="Times New Roman" pitchFamily="18" charset="0"/>
                <a:cs typeface="Times New Roman" pitchFamily="18" charset="0"/>
              </a:rPr>
              <a:t>Users </a:t>
            </a:r>
            <a:r>
              <a:rPr lang="en-US" sz="1600" dirty="0">
                <a:latin typeface="Times New Roman" pitchFamily="18" charset="0"/>
                <a:cs typeface="Times New Roman" pitchFamily="18" charset="0"/>
              </a:rPr>
              <a:t>files are available via multiple </a:t>
            </a:r>
            <a:r>
              <a:rPr lang="en-US" sz="1600" dirty="0" smtClean="0">
                <a:latin typeface="Times New Roman" pitchFamily="18" charset="0"/>
                <a:cs typeface="Times New Roman" pitchFamily="18" charset="0"/>
              </a:rPr>
              <a:t>computers</a:t>
            </a:r>
          </a:p>
          <a:p>
            <a:pPr lvl="1" algn="just"/>
            <a:r>
              <a:rPr lang="en-US" sz="1600" dirty="0" smtClean="0">
                <a:latin typeface="Times New Roman" pitchFamily="18" charset="0"/>
                <a:cs typeface="Times New Roman" pitchFamily="18" charset="0"/>
              </a:rPr>
              <a:t>Users </a:t>
            </a:r>
            <a:r>
              <a:rPr lang="en-US" sz="1600" dirty="0">
                <a:latin typeface="Times New Roman" pitchFamily="18" charset="0"/>
                <a:cs typeface="Times New Roman" pitchFamily="18" charset="0"/>
              </a:rPr>
              <a:t>files and some applications </a:t>
            </a:r>
            <a:r>
              <a:rPr lang="en-US" sz="1600" dirty="0" smtClean="0">
                <a:latin typeface="Times New Roman" pitchFamily="18" charset="0"/>
                <a:cs typeface="Times New Roman" pitchFamily="18" charset="0"/>
              </a:rPr>
              <a:t>available </a:t>
            </a:r>
            <a:r>
              <a:rPr lang="en-US" sz="1600" dirty="0">
                <a:latin typeface="Times New Roman" pitchFamily="18" charset="0"/>
                <a:cs typeface="Times New Roman" pitchFamily="18" charset="0"/>
              </a:rPr>
              <a:t>via Citrix </a:t>
            </a:r>
            <a:r>
              <a:rPr lang="en-US" sz="1600" dirty="0" smtClean="0">
                <a:latin typeface="Times New Roman" pitchFamily="18" charset="0"/>
                <a:cs typeface="Times New Roman" pitchFamily="18" charset="0"/>
              </a:rPr>
              <a:t>including support </a:t>
            </a:r>
            <a:r>
              <a:rPr lang="en-US" sz="1800" dirty="0">
                <a:latin typeface="Times New Roman" pitchFamily="18" charset="0"/>
                <a:cs typeface="Times New Roman" pitchFamily="18" charset="0"/>
              </a:rPr>
              <a:t>for </a:t>
            </a:r>
            <a:r>
              <a:rPr lang="en-US" sz="1800" dirty="0" smtClean="0">
                <a:latin typeface="Times New Roman" pitchFamily="18" charset="0"/>
                <a:cs typeface="Times New Roman" pitchFamily="18" charset="0"/>
              </a:rPr>
              <a:t>mobile devices</a:t>
            </a:r>
            <a:endParaRPr lang="en-US" sz="2400" dirty="0" smtClean="0">
              <a:latin typeface="Times New Roman" pitchFamily="18" charset="0"/>
              <a:cs typeface="Times New Roman" pitchFamily="18" charset="0"/>
            </a:endParaRPr>
          </a:p>
          <a:p>
            <a:pPr algn="just"/>
            <a:endParaRPr lang="en-US" sz="24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886557989"/>
      </p:ext>
    </p:extLst>
  </p:cSld>
  <p:clrMapOvr>
    <a:masterClrMapping/>
  </p:clrMapOvr>
  <p:transition>
    <p:pull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sz="2400" dirty="0" smtClean="0">
                <a:latin typeface="Times New Roman" pitchFamily="18" charset="0"/>
                <a:cs typeface="Times New Roman" pitchFamily="18" charset="0"/>
              </a:rPr>
              <a:t>Hybrid of original model and a more native Microsoft model</a:t>
            </a:r>
            <a:endParaRPr lang="en-US" sz="2400" dirty="0">
              <a:latin typeface="Times New Roman" pitchFamily="18" charset="0"/>
              <a:cs typeface="Times New Roman" pitchFamily="18" charset="0"/>
            </a:endParaRPr>
          </a:p>
        </p:txBody>
      </p:sp>
      <p:sp>
        <p:nvSpPr>
          <p:cNvPr id="3" name="Content Placeholder 2"/>
          <p:cNvSpPr>
            <a:spLocks noGrp="1"/>
          </p:cNvSpPr>
          <p:nvPr>
            <p:ph sz="half" idx="1"/>
          </p:nvPr>
        </p:nvSpPr>
        <p:spPr>
          <a:xfrm>
            <a:off x="467400" y="1371600"/>
            <a:ext cx="8153400" cy="4953000"/>
          </a:xfrm>
        </p:spPr>
        <p:txBody>
          <a:bodyPr/>
          <a:lstStyle/>
          <a:p>
            <a:pPr marL="0" indent="0" algn="just">
              <a:buNone/>
            </a:pPr>
            <a:endParaRPr lang="en-US" sz="800" dirty="0" smtClean="0">
              <a:latin typeface="Times New Roman" pitchFamily="18" charset="0"/>
              <a:cs typeface="Times New Roman" pitchFamily="18" charset="0"/>
            </a:endParaRPr>
          </a:p>
          <a:p>
            <a:pPr algn="just"/>
            <a:endParaRPr lang="en-US" sz="800" dirty="0" smtClean="0">
              <a:latin typeface="Times New Roman" pitchFamily="18" charset="0"/>
              <a:cs typeface="Times New Roman" pitchFamily="18" charset="0"/>
            </a:endParaRPr>
          </a:p>
          <a:p>
            <a:pPr algn="just"/>
            <a:r>
              <a:rPr lang="en-US" sz="2000" dirty="0" smtClean="0">
                <a:latin typeface="Times New Roman" pitchFamily="18" charset="0"/>
                <a:cs typeface="Times New Roman" pitchFamily="18" charset="0"/>
              </a:rPr>
              <a:t>Hybrid </a:t>
            </a:r>
            <a:r>
              <a:rPr lang="en-US" sz="2000" dirty="0">
                <a:latin typeface="Times New Roman" pitchFamily="18" charset="0"/>
                <a:cs typeface="Times New Roman" pitchFamily="18" charset="0"/>
              </a:rPr>
              <a:t>Container </a:t>
            </a:r>
            <a:r>
              <a:rPr lang="en-US" sz="2000" dirty="0" smtClean="0">
                <a:latin typeface="Times New Roman" pitchFamily="18" charset="0"/>
                <a:cs typeface="Times New Roman" pitchFamily="18" charset="0"/>
              </a:rPr>
              <a:t>Model 2.0</a:t>
            </a:r>
            <a:endParaRPr lang="en-US" sz="1600" dirty="0" smtClean="0">
              <a:latin typeface="Times New Roman" pitchFamily="18" charset="0"/>
              <a:cs typeface="Times New Roman" pitchFamily="18" charset="0"/>
            </a:endParaRPr>
          </a:p>
          <a:p>
            <a:pPr lvl="1" algn="just"/>
            <a:r>
              <a:rPr lang="en-US" sz="1600" dirty="0">
                <a:latin typeface="Times New Roman" pitchFamily="18" charset="0"/>
                <a:cs typeface="Times New Roman" pitchFamily="18" charset="0"/>
              </a:rPr>
              <a:t>Computers not mapped in moira or pre-staged will show up in the Computers OU when first joined to AD </a:t>
            </a:r>
            <a:endParaRPr lang="en-US" sz="1600" dirty="0" smtClean="0">
              <a:latin typeface="Times New Roman" pitchFamily="18" charset="0"/>
              <a:cs typeface="Times New Roman" pitchFamily="18" charset="0"/>
            </a:endParaRPr>
          </a:p>
          <a:p>
            <a:pPr lvl="1" algn="just"/>
            <a:r>
              <a:rPr lang="en-US" sz="1600" dirty="0" smtClean="0">
                <a:latin typeface="Times New Roman" pitchFamily="18" charset="0"/>
                <a:cs typeface="Times New Roman" pitchFamily="18" charset="0"/>
              </a:rPr>
              <a:t>Current </a:t>
            </a:r>
            <a:r>
              <a:rPr lang="en-US" sz="1600" dirty="0">
                <a:latin typeface="Times New Roman" pitchFamily="18" charset="0"/>
                <a:cs typeface="Times New Roman" pitchFamily="18" charset="0"/>
              </a:rPr>
              <a:t>IS&amp;T populator application </a:t>
            </a:r>
            <a:r>
              <a:rPr lang="en-US" sz="1600" dirty="0" smtClean="0">
                <a:latin typeface="Times New Roman" pitchFamily="18" charset="0"/>
                <a:cs typeface="Times New Roman" pitchFamily="18" charset="0"/>
              </a:rPr>
              <a:t>supports </a:t>
            </a:r>
            <a:r>
              <a:rPr lang="en-US" sz="1600" dirty="0">
                <a:latin typeface="Times New Roman" pitchFamily="18" charset="0"/>
                <a:cs typeface="Times New Roman" pitchFamily="18" charset="0"/>
              </a:rPr>
              <a:t>a hybrid container model </a:t>
            </a:r>
            <a:r>
              <a:rPr lang="en-US" sz="1600" dirty="0" smtClean="0">
                <a:latin typeface="Times New Roman" pitchFamily="18" charset="0"/>
                <a:cs typeface="Times New Roman" pitchFamily="18" charset="0"/>
              </a:rPr>
              <a:t>where Moira integrated OU’s can exist side by side with non-Moira integrated OU’s</a:t>
            </a:r>
          </a:p>
          <a:p>
            <a:pPr lvl="1" algn="just"/>
            <a:r>
              <a:rPr lang="en-US" sz="1600" dirty="0" smtClean="0">
                <a:latin typeface="Times New Roman" pitchFamily="18" charset="0"/>
                <a:cs typeface="Times New Roman" pitchFamily="18" charset="0"/>
              </a:rPr>
              <a:t>Container </a:t>
            </a:r>
            <a:r>
              <a:rPr lang="en-US" sz="1600" dirty="0">
                <a:latin typeface="Times New Roman" pitchFamily="18" charset="0"/>
                <a:cs typeface="Times New Roman" pitchFamily="18" charset="0"/>
              </a:rPr>
              <a:t>administrators </a:t>
            </a:r>
            <a:r>
              <a:rPr lang="en-US" sz="1600" dirty="0" smtClean="0">
                <a:latin typeface="Times New Roman" pitchFamily="18" charset="0"/>
                <a:cs typeface="Times New Roman" pitchFamily="18" charset="0"/>
              </a:rPr>
              <a:t>can </a:t>
            </a:r>
            <a:r>
              <a:rPr lang="en-US" sz="1600" dirty="0">
                <a:latin typeface="Times New Roman" pitchFamily="18" charset="0"/>
                <a:cs typeface="Times New Roman" pitchFamily="18" charset="0"/>
              </a:rPr>
              <a:t>choose between traditional Moira based computer management or </a:t>
            </a:r>
            <a:r>
              <a:rPr lang="en-US" sz="1600" dirty="0" smtClean="0">
                <a:latin typeface="Times New Roman" pitchFamily="18" charset="0"/>
                <a:cs typeface="Times New Roman" pitchFamily="18" charset="0"/>
              </a:rPr>
              <a:t>Microsoft tools</a:t>
            </a:r>
          </a:p>
          <a:p>
            <a:pPr lvl="1" algn="just"/>
            <a:r>
              <a:rPr lang="en-US" sz="1600" dirty="0" smtClean="0">
                <a:latin typeface="Times New Roman" pitchFamily="18" charset="0"/>
                <a:cs typeface="Times New Roman" pitchFamily="18" charset="0"/>
              </a:rPr>
              <a:t>IS&amp;T will still define a departments top level OU in Moira just below /Machines. Container administrators may create non Moira integrated OU’s below it</a:t>
            </a:r>
          </a:p>
          <a:p>
            <a:pPr lvl="1" algn="just"/>
            <a:r>
              <a:rPr lang="en-US" sz="1600" dirty="0" smtClean="0">
                <a:latin typeface="Times New Roman" pitchFamily="18" charset="0"/>
                <a:cs typeface="Times New Roman" pitchFamily="18" charset="0"/>
              </a:rPr>
              <a:t>Non Moira OU’s can only contain non Moira defined computers. A Moira defined OU can contain both Moira defined and non Moira defined computers</a:t>
            </a:r>
          </a:p>
          <a:p>
            <a:pPr lvl="1" algn="just"/>
            <a:r>
              <a:rPr lang="en-US" sz="1600" dirty="0" smtClean="0">
                <a:latin typeface="Times New Roman" pitchFamily="18" charset="0"/>
                <a:cs typeface="Times New Roman" pitchFamily="18" charset="0"/>
              </a:rPr>
              <a:t>Computer </a:t>
            </a:r>
            <a:r>
              <a:rPr lang="en-US" sz="1600" dirty="0">
                <a:latin typeface="Times New Roman" pitchFamily="18" charset="0"/>
                <a:cs typeface="Times New Roman" pitchFamily="18" charset="0"/>
              </a:rPr>
              <a:t>objects not defined in Moira can be pre-staged in the target OU then joined to AD, this allows placement of the object in the target </a:t>
            </a:r>
            <a:r>
              <a:rPr lang="en-US" sz="1600" dirty="0" smtClean="0">
                <a:latin typeface="Times New Roman" pitchFamily="18" charset="0"/>
                <a:cs typeface="Times New Roman" pitchFamily="18" charset="0"/>
              </a:rPr>
              <a:t>OU</a:t>
            </a:r>
            <a:endParaRPr lang="en-US" sz="1600" dirty="0">
              <a:latin typeface="Times New Roman" pitchFamily="18" charset="0"/>
              <a:cs typeface="Times New Roman" pitchFamily="18" charset="0"/>
            </a:endParaRPr>
          </a:p>
          <a:p>
            <a:pPr lvl="1" algn="just"/>
            <a:r>
              <a:rPr lang="en-US" sz="1600" dirty="0" smtClean="0">
                <a:latin typeface="Times New Roman" pitchFamily="18" charset="0"/>
                <a:cs typeface="Times New Roman" pitchFamily="18" charset="0"/>
              </a:rPr>
              <a:t>Moira </a:t>
            </a:r>
            <a:r>
              <a:rPr lang="en-US" sz="1600" dirty="0">
                <a:latin typeface="Times New Roman" pitchFamily="18" charset="0"/>
                <a:cs typeface="Times New Roman" pitchFamily="18" charset="0"/>
              </a:rPr>
              <a:t>mappings aren’t going away now, they will still work of for those using them. Populator will still move a Moira defined computer to its target </a:t>
            </a:r>
            <a:r>
              <a:rPr lang="en-US" sz="1600" dirty="0" smtClean="0">
                <a:latin typeface="Times New Roman" pitchFamily="18" charset="0"/>
                <a:cs typeface="Times New Roman" pitchFamily="18" charset="0"/>
              </a:rPr>
              <a:t>OU</a:t>
            </a:r>
            <a:endParaRPr lang="en-US" sz="1600" dirty="0">
              <a:latin typeface="Times New Roman" pitchFamily="18" charset="0"/>
              <a:cs typeface="Times New Roman" pitchFamily="18" charset="0"/>
            </a:endParaRPr>
          </a:p>
          <a:p>
            <a:pPr algn="just"/>
            <a:endParaRPr lang="en-US" sz="1600" dirty="0"/>
          </a:p>
        </p:txBody>
      </p:sp>
    </p:spTree>
    <p:extLst>
      <p:ext uri="{BB962C8B-B14F-4D97-AF65-F5344CB8AC3E}">
        <p14:creationId xmlns:p14="http://schemas.microsoft.com/office/powerpoint/2010/main" val="353603440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theme/theme1.xml><?xml version="1.0" encoding="utf-8"?>
<a:theme xmlns:a="http://schemas.openxmlformats.org/drawingml/2006/main" name="Level">
  <a:themeElements>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Level">
      <a:majorFont>
        <a:latin typeface="Garamond"/>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irrored buildings design template">
  <a:themeElements>
    <a:clrScheme name="Mirrored buildings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Mirrored buildings design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Mirrored buildings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irrored buildings desig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irrored buildings desig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irrored buildings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irrored buildings desig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irrored buildings desig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irrored buildings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irrored buildings desig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irrored buildings desig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irrored buildings desig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irrored buildings desig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irrored buildings design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9530</TotalTime>
  <Words>4841</Words>
  <Application>Microsoft Office PowerPoint</Application>
  <PresentationFormat>On-screen Show (4:3)</PresentationFormat>
  <Paragraphs>550</Paragraphs>
  <Slides>37</Slides>
  <Notes>0</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1</vt:i4>
      </vt:variant>
      <vt:variant>
        <vt:lpstr>Slide Titles</vt:lpstr>
      </vt:variant>
      <vt:variant>
        <vt:i4>37</vt:i4>
      </vt:variant>
    </vt:vector>
  </HeadingPairs>
  <TitlesOfParts>
    <vt:vector size="47" baseType="lpstr">
      <vt:lpstr>ＭＳ Ｐゴシック</vt:lpstr>
      <vt:lpstr>Arial</vt:lpstr>
      <vt:lpstr>Garamond</vt:lpstr>
      <vt:lpstr>Times New Roman</vt:lpstr>
      <vt:lpstr>Trebuchet MS</vt:lpstr>
      <vt:lpstr>Verdana</vt:lpstr>
      <vt:lpstr>Wingdings</vt:lpstr>
      <vt:lpstr>Level</vt:lpstr>
      <vt:lpstr>Mirrored buildings design template</vt:lpstr>
      <vt:lpstr>Visio</vt:lpstr>
      <vt:lpstr>Office 365: Core Services and win.mit.edu</vt:lpstr>
      <vt:lpstr>Microsoft Licensing Changes as of July 2019</vt:lpstr>
      <vt:lpstr>What is Office 365?</vt:lpstr>
      <vt:lpstr>SharePoint Online as a core service</vt:lpstr>
      <vt:lpstr>OneDrive Storage</vt:lpstr>
      <vt:lpstr>Azure Active Directory</vt:lpstr>
      <vt:lpstr>WIN.MIT.EDU: Central Active Directory Services</vt:lpstr>
      <vt:lpstr>Original domain model – full Moira integration</vt:lpstr>
      <vt:lpstr>Hybrid of original model and a more native Microsoft model</vt:lpstr>
      <vt:lpstr>Why move to Cloud Storage?</vt:lpstr>
      <vt:lpstr>Operating Systems Lifecycles</vt:lpstr>
      <vt:lpstr>Update on email services @MIT</vt:lpstr>
      <vt:lpstr>Brief description of older email services</vt:lpstr>
      <vt:lpstr>Email hygiene product history at MIT</vt:lpstr>
      <vt:lpstr>Spam Quarantine</vt:lpstr>
      <vt:lpstr>MIT email –Cyrus IMAP architecture: Logical view  </vt:lpstr>
      <vt:lpstr>Alum email</vt:lpstr>
      <vt:lpstr>MIT email – MIT Alum architecture: Logical view  </vt:lpstr>
      <vt:lpstr>Exchange and Integrated calendaring</vt:lpstr>
      <vt:lpstr>MIT email: Logical view Cyrus IMAP/Exchange Hybrid</vt:lpstr>
      <vt:lpstr>Exchange Email facts</vt:lpstr>
      <vt:lpstr>MIT campus email: Logical view Exchange</vt:lpstr>
      <vt:lpstr>Exchange and Office 365 ExchangeOnline Hybrid</vt:lpstr>
      <vt:lpstr>MIT campus email: Logical view Exchange and ExchangeOnline</vt:lpstr>
      <vt:lpstr>Distributed Denial-of-Service attack - 12/03/18</vt:lpstr>
      <vt:lpstr>IS&amp;T’s initial response</vt:lpstr>
      <vt:lpstr>MIT email: Logical view Exchange and ExchangeOnline + EOP</vt:lpstr>
      <vt:lpstr>Email Security Technologies</vt:lpstr>
      <vt:lpstr>Community Impact – New Behaviors to email forwarding</vt:lpstr>
      <vt:lpstr>Additional Community Impact</vt:lpstr>
      <vt:lpstr>Community Feedback &amp; Corrective Actions</vt:lpstr>
      <vt:lpstr>Community Impact – Alumni Email Services</vt:lpstr>
      <vt:lpstr>MIT email – MIT Alum email architecture: Logical view  </vt:lpstr>
      <vt:lpstr>Dude where’s my NDR?</vt:lpstr>
      <vt:lpstr>Spam Quarantine vs. Junk Email Folder</vt:lpstr>
      <vt:lpstr>Exchange on premise upgrade</vt:lpstr>
      <vt:lpstr>Questions</vt:lpstr>
    </vt:vector>
  </TitlesOfParts>
  <Company>MIT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WIN.MIT.EDU Container Administrator Training</dc:title>
  <dc:creator>r</dc:creator>
  <cp:lastModifiedBy>Richard Edelson</cp:lastModifiedBy>
  <cp:revision>461</cp:revision>
  <dcterms:created xsi:type="dcterms:W3CDTF">2007-12-25T03:21:21Z</dcterms:created>
  <dcterms:modified xsi:type="dcterms:W3CDTF">2019-06-06T20:46:50Z</dcterms:modified>
</cp:coreProperties>
</file>