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6"/>
  </p:notesMasterIdLst>
  <p:handoutMasterIdLst>
    <p:handoutMasterId r:id="rId27"/>
  </p:handoutMasterIdLst>
  <p:sldIdLst>
    <p:sldId id="344" r:id="rId2"/>
    <p:sldId id="356" r:id="rId3"/>
    <p:sldId id="433" r:id="rId4"/>
    <p:sldId id="346" r:id="rId5"/>
    <p:sldId id="354" r:id="rId6"/>
    <p:sldId id="447" r:id="rId7"/>
    <p:sldId id="355" r:id="rId8"/>
    <p:sldId id="442" r:id="rId9"/>
    <p:sldId id="448" r:id="rId10"/>
    <p:sldId id="443" r:id="rId11"/>
    <p:sldId id="444" r:id="rId12"/>
    <p:sldId id="445" r:id="rId13"/>
    <p:sldId id="446" r:id="rId14"/>
    <p:sldId id="424" r:id="rId15"/>
    <p:sldId id="437" r:id="rId16"/>
    <p:sldId id="439" r:id="rId17"/>
    <p:sldId id="449" r:id="rId18"/>
    <p:sldId id="450" r:id="rId19"/>
    <p:sldId id="441" r:id="rId20"/>
    <p:sldId id="451" r:id="rId21"/>
    <p:sldId id="414" r:id="rId22"/>
    <p:sldId id="452" r:id="rId23"/>
    <p:sldId id="453" r:id="rId24"/>
    <p:sldId id="440" r:id="rId25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3C45"/>
    <a:srgbClr val="C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25"/>
    <p:restoredTop sz="90385" autoAdjust="0"/>
  </p:normalViewPr>
  <p:slideViewPr>
    <p:cSldViewPr snapToGrid="0" snapToObjects="1">
      <p:cViewPr varScale="1">
        <p:scale>
          <a:sx n="101" d="100"/>
          <a:sy n="101" d="100"/>
        </p:scale>
        <p:origin x="180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Calibri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0D215-F42E-D64C-BCF0-05027ED245F7}" type="datetimeFigureOut">
              <a:rPr lang="en-US" smtClean="0">
                <a:latin typeface="Calibri"/>
              </a:rPr>
              <a:t>6/14/19</a:t>
            </a:fld>
            <a:endParaRPr lang="en-US" dirty="0"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E93C76-F617-C840-B59A-2FB2BFC3C33E}" type="slidenum">
              <a:rPr lang="en-US" smtClean="0">
                <a:latin typeface="Calibri"/>
              </a:rPr>
              <a:t>‹#›</a:t>
            </a:fld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70065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/>
              </a:defRPr>
            </a:lvl1pPr>
          </a:lstStyle>
          <a:p>
            <a:fld id="{E89C83FF-BB12-A04B-8184-A9C70BC40656}" type="datetimeFigureOut">
              <a:rPr lang="en-US" smtClean="0"/>
              <a:pPr/>
              <a:t>6/14/19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/>
              </a:defRPr>
            </a:lvl1pPr>
          </a:lstStyle>
          <a:p>
            <a:fld id="{11F1C3C0-4216-AB45-BCA3-1484D1E247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5135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Calibri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991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111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Get better images of user screens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909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Very small subset of Cisco phones gets changed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F1C3C0-4216-AB45-BCA3-1484D1E247D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214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©2019 Massachusetts Institute of Technology, IS&amp;T</a:t>
            </a:r>
          </a:p>
        </p:txBody>
      </p:sp>
    </p:spTree>
    <p:extLst>
      <p:ext uri="{BB962C8B-B14F-4D97-AF65-F5344CB8AC3E}">
        <p14:creationId xmlns:p14="http://schemas.microsoft.com/office/powerpoint/2010/main" val="184950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©2019 Massachusetts Institute of Technology, IS&amp;T</a:t>
            </a:r>
          </a:p>
        </p:txBody>
      </p:sp>
    </p:spTree>
    <p:extLst>
      <p:ext uri="{BB962C8B-B14F-4D97-AF65-F5344CB8AC3E}">
        <p14:creationId xmlns:p14="http://schemas.microsoft.com/office/powerpoint/2010/main" val="183267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latin typeface="Calibri"/>
                <a:cs typeface="Calibri"/>
              </a:defRPr>
            </a:lvl1pPr>
            <a:lvl2pPr>
              <a:defRPr sz="1800">
                <a:latin typeface="Calibri"/>
                <a:cs typeface="Calibri"/>
              </a:defRPr>
            </a:lvl2pPr>
            <a:lvl3pPr>
              <a:defRPr sz="1800">
                <a:latin typeface="Calibri"/>
                <a:cs typeface="Calibri"/>
              </a:defRPr>
            </a:lvl3pPr>
            <a:lvl4pPr>
              <a:defRPr sz="1800">
                <a:latin typeface="Calibri"/>
                <a:cs typeface="Calibri"/>
              </a:defRPr>
            </a:lvl4pPr>
            <a:lvl5pPr>
              <a:defRPr sz="180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©2019 Massachusetts Institute of Technology, IS&amp;T</a:t>
            </a:r>
          </a:p>
        </p:txBody>
      </p:sp>
    </p:spTree>
    <p:extLst>
      <p:ext uri="{BB962C8B-B14F-4D97-AF65-F5344CB8AC3E}">
        <p14:creationId xmlns:p14="http://schemas.microsoft.com/office/powerpoint/2010/main" val="187270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 marL="457200" indent="-457200"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©2019 Massachusetts Institute of Technology, IS&amp;T</a:t>
            </a:r>
          </a:p>
        </p:txBody>
      </p:sp>
    </p:spTree>
    <p:extLst>
      <p:ext uri="{BB962C8B-B14F-4D97-AF65-F5344CB8AC3E}">
        <p14:creationId xmlns:p14="http://schemas.microsoft.com/office/powerpoint/2010/main" val="70396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©2019 Massachusetts Institute of Technology, IS&amp;T</a:t>
            </a:r>
          </a:p>
        </p:txBody>
      </p:sp>
    </p:spTree>
    <p:extLst>
      <p:ext uri="{BB962C8B-B14F-4D97-AF65-F5344CB8AC3E}">
        <p14:creationId xmlns:p14="http://schemas.microsoft.com/office/powerpoint/2010/main" val="871230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©2019 Massachusetts Institute of Technology, IS&amp;T</a:t>
            </a:r>
          </a:p>
        </p:txBody>
      </p:sp>
    </p:spTree>
    <p:extLst>
      <p:ext uri="{BB962C8B-B14F-4D97-AF65-F5344CB8AC3E}">
        <p14:creationId xmlns:p14="http://schemas.microsoft.com/office/powerpoint/2010/main" val="301572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9759"/>
            <a:ext cx="3008313" cy="1004848"/>
          </a:xfrm>
        </p:spPr>
        <p:txBody>
          <a:bodyPr anchor="b"/>
          <a:lstStyle>
            <a:lvl1pPr algn="l">
              <a:defRPr sz="2000" b="0" i="0"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19760"/>
            <a:ext cx="5111750" cy="4606404"/>
          </a:xfrm>
        </p:spPr>
        <p:txBody>
          <a:bodyPr>
            <a:normAutofit/>
          </a:bodyPr>
          <a:lstStyle>
            <a:lvl1pPr>
              <a:defRPr sz="2000" b="0" i="0">
                <a:latin typeface="Calibri"/>
                <a:cs typeface="Calibri"/>
              </a:defRPr>
            </a:lvl1pPr>
            <a:lvl2pPr>
              <a:defRPr sz="2000" b="0" i="0">
                <a:latin typeface="Calibri"/>
                <a:cs typeface="Calibri"/>
              </a:defRPr>
            </a:lvl2pPr>
            <a:lvl3pPr>
              <a:defRPr sz="2000" b="0" i="0">
                <a:latin typeface="Calibri"/>
                <a:cs typeface="Calibri"/>
              </a:defRPr>
            </a:lvl3pPr>
            <a:lvl4pPr>
              <a:defRPr sz="2000" b="0" i="0">
                <a:latin typeface="Calibri"/>
                <a:cs typeface="Calibri"/>
              </a:defRPr>
            </a:lvl4pPr>
            <a:lvl5pPr>
              <a:defRPr sz="2000" b="0" i="0">
                <a:latin typeface="Calibri"/>
                <a:cs typeface="Calibri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88448"/>
            <a:ext cx="3008313" cy="3537715"/>
          </a:xfrm>
        </p:spPr>
        <p:txBody>
          <a:bodyPr/>
          <a:lstStyle>
            <a:lvl1pPr marL="0" indent="0">
              <a:buNone/>
              <a:defRPr sz="1400" b="0" i="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©2019 Massachusetts Institute of Technology, IS&amp;T</a:t>
            </a:r>
          </a:p>
        </p:txBody>
      </p:sp>
    </p:spTree>
    <p:extLst>
      <p:ext uri="{BB962C8B-B14F-4D97-AF65-F5344CB8AC3E}">
        <p14:creationId xmlns:p14="http://schemas.microsoft.com/office/powerpoint/2010/main" val="422454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21716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8389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2933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/>
                <a:cs typeface="Calibri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©2019 Massachusetts Institute of Technology, IS&amp;T</a:t>
            </a:r>
          </a:p>
        </p:txBody>
      </p:sp>
    </p:spTree>
    <p:extLst>
      <p:ext uri="{BB962C8B-B14F-4D97-AF65-F5344CB8AC3E}">
        <p14:creationId xmlns:p14="http://schemas.microsoft.com/office/powerpoint/2010/main" val="274919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©2019 Massachusetts Institute of Technology, IS&amp;T</a:t>
            </a:r>
          </a:p>
        </p:txBody>
      </p:sp>
    </p:spTree>
    <p:extLst>
      <p:ext uri="{BB962C8B-B14F-4D97-AF65-F5344CB8AC3E}">
        <p14:creationId xmlns:p14="http://schemas.microsoft.com/office/powerpoint/2010/main" val="265276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2309" y="0"/>
            <a:ext cx="781449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umSans Regular"/>
              <a:ea typeface="+mn-ea"/>
              <a:cs typeface="ArumSans Regular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r>
              <a:rPr lang="en-US" dirty="0"/>
              <a:t>©2019 Massachusetts Institute of Technology, IS&amp;T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37145" y="6640829"/>
            <a:ext cx="749808" cy="210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fld id="{B1034F62-00B0-0E49-BBA0-CC97FDD87B9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diamond cube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0401" y="0"/>
            <a:ext cx="1867198" cy="195048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1280123" y="975240"/>
            <a:ext cx="7200958" cy="0"/>
          </a:xfrm>
          <a:prstGeom prst="line">
            <a:avLst/>
          </a:prstGeom>
          <a:ln w="9525" cmpd="sng">
            <a:solidFill>
              <a:srgbClr val="BFBF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>
            <a:off x="1068465" y="871195"/>
            <a:ext cx="211658" cy="211658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14"/>
            <a:ext cx="872309" cy="8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5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 dt="0"/>
  <p:txStyles>
    <p:titleStyle>
      <a:lvl1pPr marL="0" marR="0" indent="0" algn="ctr" defTabSz="4572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2800" b="0" i="0" kern="1200" baseline="0">
          <a:solidFill>
            <a:srgbClr val="9E3C45"/>
          </a:solidFill>
          <a:latin typeface="Calibri" charset="0"/>
          <a:ea typeface="+mj-ea"/>
          <a:cs typeface="Calibri"/>
        </a:defRPr>
      </a:lvl1pPr>
    </p:titleStyle>
    <p:bodyStyle>
      <a:lvl1pPr marL="457200" marR="0" indent="-45720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Calibri"/>
        </a:defRPr>
      </a:lvl1pPr>
      <a:lvl2pPr marL="7429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Calibri"/>
        </a:defRPr>
      </a:lvl2pPr>
      <a:lvl3pPr marL="12001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Calibri"/>
        </a:defRPr>
      </a:lvl3pPr>
      <a:lvl4pPr marL="16573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1800" kern="1200">
          <a:solidFill>
            <a:schemeClr val="tx1"/>
          </a:solidFill>
          <a:latin typeface="+mn-lt"/>
          <a:ea typeface="+mn-ea"/>
          <a:cs typeface="Calibri"/>
        </a:defRPr>
      </a:lvl4pPr>
      <a:lvl5pPr marL="21145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22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4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tif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34.tif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33.tiff"/><Relationship Id="rId5" Type="http://schemas.openxmlformats.org/officeDocument/2006/relationships/image" Target="../media/image32.tiff"/><Relationship Id="rId4" Type="http://schemas.openxmlformats.org/officeDocument/2006/relationships/image" Target="../media/image31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kb.mit.edu/confluence/x/SBWACQ" TargetMode="External"/><Relationship Id="rId7" Type="http://schemas.openxmlformats.org/officeDocument/2006/relationships/hyperlink" Target="http://kb.mit.edu/confluence/x/XUmACQ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6" Type="http://schemas.openxmlformats.org/officeDocument/2006/relationships/hyperlink" Target="http://kb.mit.edu/confluence/x/5yuACQ" TargetMode="External"/><Relationship Id="rId5" Type="http://schemas.openxmlformats.org/officeDocument/2006/relationships/hyperlink" Target="http://kb.mit.edu/confluence/x/3xuACQ" TargetMode="External"/><Relationship Id="rId4" Type="http://schemas.openxmlformats.org/officeDocument/2006/relationships/hyperlink" Target="http://kb.mit.edu/confluence/x/FwaACQ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MITvoip</a:t>
            </a:r>
            <a:r>
              <a:rPr lang="en-US" dirty="0"/>
              <a:t>: Modernizing MIT’s Telephone Infrastructure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Marco Gomes, Director of Infrastructure Operations</a:t>
            </a:r>
            <a:br>
              <a:rPr lang="en-US" dirty="0"/>
            </a:br>
            <a:r>
              <a:rPr lang="en-US" dirty="0"/>
              <a:t>Information Systems and Technology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3791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9654"/>
            <a:ext cx="7814490" cy="705980"/>
          </a:xfrm>
        </p:spPr>
        <p:txBody>
          <a:bodyPr/>
          <a:lstStyle/>
          <a:p>
            <a:r>
              <a:rPr lang="en-US" dirty="0"/>
              <a:t>Copper Cabling Distribution for Analog Services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E4EDF6-A353-7544-A5F3-5696EB251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92" y="1109388"/>
            <a:ext cx="9006348" cy="5518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062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9654"/>
            <a:ext cx="7814490" cy="705980"/>
          </a:xfrm>
        </p:spPr>
        <p:txBody>
          <a:bodyPr/>
          <a:lstStyle/>
          <a:p>
            <a:r>
              <a:rPr lang="en-US" dirty="0"/>
              <a:t>Migrating ACD Infrastructure to the Cloud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B17E471-E7DC-7446-B249-C5CFB59FE6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433111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An Automatic Call Distributor (</a:t>
            </a:r>
            <a:r>
              <a:rPr lang="en-US" b="1" dirty="0"/>
              <a:t>ACD</a:t>
            </a:r>
            <a:r>
              <a:rPr lang="en-US" dirty="0"/>
              <a:t>) is a telephony software system that answers incoming calls and routes them to a specific agent or group of agents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Cisco UCCX is MIT’s third generation call center system proving ACD services for a small number of DLCs</a:t>
            </a:r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/>
              <a:t>All existing call centers have been moved to CJP, Cisco’s Customer Journey Platform for cloud-based call centers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CJP offers enhanced functionality and additional flexibility over UCCX (self-service model, cloud-based resiliency, remote office capabilities and better reporting features)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B674F1-AEF3-884B-8C6A-8257EF979E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9907" y="4251420"/>
            <a:ext cx="3257842" cy="19547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C2FC6F-9CFB-7647-A18C-A9F5815852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907" y="1528647"/>
            <a:ext cx="3526892" cy="2204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255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9654"/>
            <a:ext cx="7814490" cy="705980"/>
          </a:xfrm>
        </p:spPr>
        <p:txBody>
          <a:bodyPr/>
          <a:lstStyle/>
          <a:p>
            <a:r>
              <a:rPr lang="en-US" dirty="0"/>
              <a:t>CJP Dashboard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CB646E2-055A-6A47-89CE-0E5AD919BA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8801" y="1375030"/>
            <a:ext cx="8698889" cy="4868451"/>
          </a:xfr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63390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9654"/>
            <a:ext cx="7814490" cy="705980"/>
          </a:xfrm>
        </p:spPr>
        <p:txBody>
          <a:bodyPr>
            <a:normAutofit fontScale="90000"/>
          </a:bodyPr>
          <a:lstStyle/>
          <a:p>
            <a:r>
              <a:rPr lang="en-US" dirty="0"/>
              <a:t>Migrating on-premise VoIP and Voicemail systems to new cloud-based systems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B17E471-E7DC-7446-B249-C5CFB59FE6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8047703" cy="4525963"/>
          </a:xfrm>
        </p:spPr>
        <p:txBody>
          <a:bodyPr/>
          <a:lstStyle/>
          <a:p>
            <a:r>
              <a:rPr lang="en-US" dirty="0"/>
              <a:t>IS&amp;T is in the process of consolidating our various telephone &amp; voicemail systems to a leading-edge VoIP as a Service cloud platform from Cisco (formerly BroadSoft)</a:t>
            </a:r>
          </a:p>
          <a:p>
            <a:endParaRPr lang="en-US" dirty="0"/>
          </a:p>
          <a:p>
            <a:r>
              <a:rPr lang="en-US" dirty="0"/>
              <a:t>The Cisco Unity voicemail system will be transitioned to BroadSoft’s cloud-based offering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existing telephone lines from the 5ESS, </a:t>
            </a:r>
            <a:r>
              <a:rPr lang="en-US" dirty="0" err="1"/>
              <a:t>Sylantro</a:t>
            </a:r>
            <a:r>
              <a:rPr lang="en-US" dirty="0"/>
              <a:t>, Cisco Unified Communications Manager (CUCM) will be transitioned to BroadSoft in the coming months</a:t>
            </a:r>
          </a:p>
          <a:p>
            <a:endParaRPr lang="en-US" dirty="0"/>
          </a:p>
          <a:p>
            <a:r>
              <a:rPr lang="en-US" dirty="0"/>
              <a:t>We plan to accelerate the effort to transition Unity voicemail over the summer months into the Fall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7244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F7622-3368-1A4A-B568-FB91C2359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309" y="127816"/>
            <a:ext cx="7814490" cy="70598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MS PGothic" panose="020B0600070205080204" pitchFamily="34" charset="-128"/>
              </a:rPr>
              <a:t>MIT BroadSoft (Cisco) VoIP Cloud Transition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45CF28A2-DBE5-7A4C-A2B3-15DE8EC3A77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550606" y="1117273"/>
            <a:ext cx="8052620" cy="5279922"/>
          </a:xfrm>
        </p:spPr>
        <p:txBody>
          <a:bodyPr>
            <a:normAutofit fontScale="92500" lnSpcReduction="20000"/>
          </a:bodyPr>
          <a:lstStyle/>
          <a:p>
            <a:pPr marL="0" indent="0">
              <a:buFontTx/>
              <a:buNone/>
              <a:defRPr/>
            </a:pPr>
            <a:r>
              <a:rPr lang="en-US" altLang="en-US" sz="2000" b="1" dirty="0"/>
              <a:t>	Key Milestones to Date:</a:t>
            </a:r>
          </a:p>
          <a:p>
            <a:pPr marL="0" indent="0">
              <a:buFontTx/>
              <a:buNone/>
              <a:defRPr/>
            </a:pPr>
            <a:endParaRPr lang="en-US" altLang="en-US" sz="2000" dirty="0"/>
          </a:p>
          <a:p>
            <a:pPr>
              <a:defRPr/>
            </a:pPr>
            <a:r>
              <a:rPr lang="en-US" altLang="en-US" sz="2000" dirty="0"/>
              <a:t>IS&amp;T Pilot – August 2018</a:t>
            </a:r>
          </a:p>
          <a:p>
            <a:pPr>
              <a:defRPr/>
            </a:pPr>
            <a:r>
              <a:rPr lang="en-US" altLang="en-US" sz="2000" dirty="0"/>
              <a:t>User Portal Pilot – November 2018 (</a:t>
            </a:r>
            <a:r>
              <a:rPr lang="en-US" altLang="en-US" sz="2000" dirty="0" err="1"/>
              <a:t>broadsoft.mit.edu</a:t>
            </a:r>
            <a:r>
              <a:rPr lang="en-US" altLang="en-US" sz="2000" dirty="0"/>
              <a:t>)</a:t>
            </a:r>
          </a:p>
          <a:p>
            <a:pPr>
              <a:defRPr/>
            </a:pPr>
            <a:r>
              <a:rPr lang="en-US" altLang="en-US" sz="2000" dirty="0"/>
              <a:t>Building NW17 5ESS phones were transitioned to VoIP (BroadSoft) – March 2019</a:t>
            </a:r>
          </a:p>
          <a:p>
            <a:pPr>
              <a:defRPr/>
            </a:pPr>
            <a:r>
              <a:rPr lang="en-US" altLang="en-US" sz="2000" dirty="0"/>
              <a:t>UCCX to CJP – Complete May 2019</a:t>
            </a:r>
          </a:p>
          <a:p>
            <a:pPr>
              <a:defRPr/>
            </a:pPr>
            <a:r>
              <a:rPr lang="en-US" altLang="en-US" sz="2000" dirty="0"/>
              <a:t>New provisioning / self-management system pilot – May 2019 (</a:t>
            </a:r>
            <a:r>
              <a:rPr lang="en-US" altLang="en-US" sz="2000" dirty="0" err="1"/>
              <a:t>voip-beta.mit.edu</a:t>
            </a:r>
            <a:r>
              <a:rPr lang="en-US" altLang="en-US" sz="2000" dirty="0"/>
              <a:t>)</a:t>
            </a:r>
          </a:p>
          <a:p>
            <a:pPr>
              <a:defRPr/>
            </a:pPr>
            <a:endParaRPr lang="en-US" altLang="en-US" sz="2000" dirty="0"/>
          </a:p>
          <a:p>
            <a:pPr marL="0" indent="0">
              <a:buFontTx/>
              <a:buNone/>
              <a:defRPr/>
            </a:pPr>
            <a:r>
              <a:rPr lang="en-US" altLang="en-US" sz="2000" b="1" dirty="0"/>
              <a:t>	Migration Schedule:</a:t>
            </a:r>
          </a:p>
          <a:p>
            <a:pPr marL="457200" lvl="1" indent="0">
              <a:buFontTx/>
              <a:buNone/>
              <a:defRPr/>
            </a:pPr>
            <a:endParaRPr lang="en-US" altLang="en-US" sz="2000" dirty="0"/>
          </a:p>
          <a:p>
            <a:pPr>
              <a:defRPr/>
            </a:pPr>
            <a:r>
              <a:rPr lang="en-US" altLang="en-US" sz="2000" dirty="0"/>
              <a:t>VoIP/Voicemail – begin new deployments – June 2019</a:t>
            </a:r>
          </a:p>
          <a:p>
            <a:pPr lvl="1">
              <a:defRPr/>
            </a:pPr>
            <a:r>
              <a:rPr lang="en-US" altLang="en-US" sz="2000" dirty="0"/>
              <a:t>All new accounts will be BroadSoft accounts moving forward</a:t>
            </a:r>
          </a:p>
          <a:p>
            <a:pPr>
              <a:defRPr/>
            </a:pPr>
            <a:r>
              <a:rPr lang="en-US" altLang="en-US" sz="2000" dirty="0"/>
              <a:t>5ESS migration – to be completed in Spring 2020</a:t>
            </a:r>
          </a:p>
          <a:p>
            <a:pPr>
              <a:defRPr/>
            </a:pPr>
            <a:r>
              <a:rPr lang="en-US" altLang="en-US" sz="2000" dirty="0"/>
              <a:t>Cisco VG350 to AudioCodes MP-1288 – targeting completion for FY20 </a:t>
            </a:r>
          </a:p>
          <a:p>
            <a:pPr>
              <a:defRPr/>
            </a:pPr>
            <a:r>
              <a:rPr lang="en-US" altLang="en-US" sz="2000" dirty="0"/>
              <a:t>Unity Connection to </a:t>
            </a:r>
            <a:r>
              <a:rPr lang="en-US" altLang="en-US" sz="2000" dirty="0" err="1"/>
              <a:t>BroadWorks</a:t>
            </a:r>
            <a:r>
              <a:rPr lang="en-US" altLang="en-US" sz="2000" dirty="0"/>
              <a:t> voicemail – targeting completion for FY20 </a:t>
            </a:r>
          </a:p>
          <a:p>
            <a:pPr>
              <a:defRPr/>
            </a:pPr>
            <a:r>
              <a:rPr lang="en-US" altLang="en-US" sz="2000" dirty="0" err="1"/>
              <a:t>Sylantro</a:t>
            </a:r>
            <a:r>
              <a:rPr lang="en-US" altLang="en-US" sz="2000" dirty="0"/>
              <a:t> migration – targeting completion for FY20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49956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86815"/>
            <a:ext cx="7814490" cy="705980"/>
          </a:xfrm>
        </p:spPr>
        <p:txBody>
          <a:bodyPr/>
          <a:lstStyle/>
          <a:p>
            <a:r>
              <a:rPr lang="en-US" dirty="0"/>
              <a:t>What is Changing?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49160" y="6641398"/>
            <a:ext cx="7479947" cy="208461"/>
          </a:xfrm>
        </p:spPr>
        <p:txBody>
          <a:bodyPr/>
          <a:lstStyle/>
          <a:p>
            <a:r>
              <a:rPr lang="en-US"/>
              <a:t>©2019 Massachusetts Institute of Technology, IS&amp;T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t="16234" r="64209" b="30874"/>
          <a:stretch/>
        </p:blipFill>
        <p:spPr bwMode="auto">
          <a:xfrm>
            <a:off x="432621" y="1327354"/>
            <a:ext cx="8357419" cy="4886633"/>
          </a:xfrm>
          <a:prstGeom prst="rect">
            <a:avLst/>
          </a:prstGeom>
          <a:ln w="1270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455758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67148"/>
            <a:ext cx="7814490" cy="705980"/>
          </a:xfrm>
        </p:spPr>
        <p:txBody>
          <a:bodyPr>
            <a:normAutofit/>
          </a:bodyPr>
          <a:lstStyle/>
          <a:p>
            <a:r>
              <a:rPr lang="en-US" dirty="0"/>
              <a:t>Voicemail Settings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©2019 Massachusetts Institute of Technology, IS&amp;T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3"/>
          <a:srcRect t="8641" r="61432" b="52143"/>
          <a:stretch/>
        </p:blipFill>
        <p:spPr bwMode="auto">
          <a:xfrm>
            <a:off x="231997" y="1113033"/>
            <a:ext cx="7142197" cy="41963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BBED0F7-8ABE-5F41-B0D8-B0B9D2C944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9458" y="3149196"/>
            <a:ext cx="2649303" cy="15804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78256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C55FD-4DAA-EB46-A64D-7AC50CD99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309" y="157318"/>
            <a:ext cx="7814490" cy="705980"/>
          </a:xfrm>
        </p:spPr>
        <p:txBody>
          <a:bodyPr/>
          <a:lstStyle/>
          <a:p>
            <a:r>
              <a:rPr lang="en-US" dirty="0"/>
              <a:t>New Self-Management Portal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BD7FD62-E1AA-274B-A7B3-459192D0F1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138084"/>
            <a:ext cx="4729316" cy="369011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95935A-E91B-1C4F-86CF-9A3E77C44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A973D-F280-9F40-AAFD-4B716599E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©2019 Massachusetts Institute of Technology, IS&amp;T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6B18EA-007B-9A4E-8895-4824048DB0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0173" y="3100661"/>
            <a:ext cx="4706626" cy="34550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4F8318E-B599-0D4F-9961-33C108890F90}"/>
              </a:ext>
            </a:extLst>
          </p:cNvPr>
          <p:cNvSpPr txBox="1"/>
          <p:nvPr/>
        </p:nvSpPr>
        <p:spPr>
          <a:xfrm>
            <a:off x="678424" y="5152101"/>
            <a:ext cx="3156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</a:t>
            </a:r>
            <a:r>
              <a:rPr lang="en-US" dirty="0" err="1"/>
              <a:t>voip-beta.mit.edu</a:t>
            </a:r>
            <a:r>
              <a:rPr lang="en-US" dirty="0"/>
              <a:t> site </a:t>
            </a:r>
            <a:r>
              <a:rPr lang="en-US" dirty="0">
                <a:sym typeface="Wingdings" pitchFamily="2" charset="2"/>
              </a:rPr>
              <a:t>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4BCF2B-2861-934D-8661-F91C8DBA685F}"/>
              </a:ext>
            </a:extLst>
          </p:cNvPr>
          <p:cNvSpPr txBox="1"/>
          <p:nvPr/>
        </p:nvSpPr>
        <p:spPr>
          <a:xfrm>
            <a:off x="4886632" y="1720645"/>
            <a:ext cx="3286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itchFamily="2" charset="2"/>
              </a:rPr>
              <a:t> </a:t>
            </a:r>
            <a:r>
              <a:rPr lang="en-US" dirty="0"/>
              <a:t>Legacy </a:t>
            </a:r>
            <a:r>
              <a:rPr lang="en-US" dirty="0" err="1"/>
              <a:t>voip.mit.edu</a:t>
            </a:r>
            <a:r>
              <a:rPr lang="en-US" dirty="0"/>
              <a:t> site</a:t>
            </a:r>
          </a:p>
        </p:txBody>
      </p:sp>
    </p:spTree>
    <p:extLst>
      <p:ext uri="{BB962C8B-B14F-4D97-AF65-F5344CB8AC3E}">
        <p14:creationId xmlns:p14="http://schemas.microsoft.com/office/powerpoint/2010/main" val="3770970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C55FD-4DAA-EB46-A64D-7AC50CD991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309" y="157318"/>
            <a:ext cx="7814490" cy="705980"/>
          </a:xfrm>
        </p:spPr>
        <p:txBody>
          <a:bodyPr/>
          <a:lstStyle/>
          <a:p>
            <a:r>
              <a:rPr lang="en-US" dirty="0"/>
              <a:t>New Self-Management Portal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95935A-E91B-1C4F-86CF-9A3E77C44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A973D-F280-9F40-AAFD-4B716599E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©2019 Massachusetts Institute of Technology, IS&amp;T</a:t>
            </a:r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052DDC6-1600-4F4E-9D69-8A2928D50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776" y="1719418"/>
            <a:ext cx="3915117" cy="455499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89ED150-DF7B-3D40-B8F8-B5DFA3987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229" y="1719414"/>
            <a:ext cx="3654042" cy="455499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04A3083-34B7-164C-9FC9-2EA354ABCB30}"/>
              </a:ext>
            </a:extLst>
          </p:cNvPr>
          <p:cNvSpPr txBox="1"/>
          <p:nvPr/>
        </p:nvSpPr>
        <p:spPr>
          <a:xfrm>
            <a:off x="983225" y="1307691"/>
            <a:ext cx="2953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Account Management Details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977753-D9F2-BE4E-9C54-66F1D7518951}"/>
              </a:ext>
            </a:extLst>
          </p:cNvPr>
          <p:cNvSpPr txBox="1"/>
          <p:nvPr/>
        </p:nvSpPr>
        <p:spPr>
          <a:xfrm>
            <a:off x="5250426" y="1307689"/>
            <a:ext cx="2813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Device Management Details</a:t>
            </a:r>
          </a:p>
        </p:txBody>
      </p:sp>
    </p:spTree>
    <p:extLst>
      <p:ext uri="{BB962C8B-B14F-4D97-AF65-F5344CB8AC3E}">
        <p14:creationId xmlns:p14="http://schemas.microsoft.com/office/powerpoint/2010/main" val="397604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2400"/>
            <a:ext cx="7814490" cy="705980"/>
          </a:xfrm>
        </p:spPr>
        <p:txBody>
          <a:bodyPr/>
          <a:lstStyle/>
          <a:p>
            <a:r>
              <a:rPr lang="en-US" dirty="0"/>
              <a:t>New Web Portal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©2019 Massachusetts Institute of Technology, IS&amp;T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4325AE-A975-E34C-A951-2A633C5F5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961" y="1168124"/>
            <a:ext cx="4551679" cy="307013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F38F36-6F07-3E46-8B46-092C2ABE44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9771" y="3157373"/>
            <a:ext cx="5090713" cy="348345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1315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43229-BBA7-9F48-98A1-D96AE314E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9C64A-50C1-464D-BCA8-FBE43F6289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308100"/>
            <a:ext cx="5727701" cy="5105400"/>
          </a:xfrm>
        </p:spPr>
        <p:txBody>
          <a:bodyPr>
            <a:noAutofit/>
          </a:bodyPr>
          <a:lstStyle/>
          <a:p>
            <a:r>
              <a:rPr lang="en-US" sz="1700" dirty="0"/>
              <a:t>Overview of current systems</a:t>
            </a:r>
          </a:p>
          <a:p>
            <a:endParaRPr lang="en-US" sz="1700" dirty="0"/>
          </a:p>
          <a:p>
            <a:r>
              <a:rPr lang="en-US" sz="1700" dirty="0"/>
              <a:t>5ESS Retirement</a:t>
            </a:r>
          </a:p>
          <a:p>
            <a:endParaRPr lang="en-US" sz="1700" dirty="0"/>
          </a:p>
          <a:p>
            <a:r>
              <a:rPr lang="en-US" sz="1700" dirty="0"/>
              <a:t>Building network upgrades</a:t>
            </a:r>
          </a:p>
          <a:p>
            <a:endParaRPr lang="en-US" sz="1700" dirty="0"/>
          </a:p>
          <a:p>
            <a:r>
              <a:rPr lang="en-US" sz="1700" dirty="0"/>
              <a:t>Analog media gateway upgrades (Retiring CUCM)</a:t>
            </a:r>
          </a:p>
          <a:p>
            <a:endParaRPr lang="en-US" sz="1700" dirty="0"/>
          </a:p>
          <a:p>
            <a:r>
              <a:rPr lang="en-US" sz="1700" dirty="0"/>
              <a:t>Call center migrations from UCCX to CJP (cloud-based call centers)</a:t>
            </a:r>
          </a:p>
          <a:p>
            <a:endParaRPr lang="en-US" sz="1700" dirty="0"/>
          </a:p>
          <a:p>
            <a:r>
              <a:rPr lang="en-US" sz="1700" dirty="0"/>
              <a:t>Migrating on-premise VoIP and Voicemail systems to new cloud-based systems</a:t>
            </a:r>
          </a:p>
          <a:p>
            <a:endParaRPr lang="en-US" sz="1700" dirty="0"/>
          </a:p>
          <a:p>
            <a:r>
              <a:rPr lang="en-US" sz="1700" dirty="0"/>
              <a:t>New self-service tools</a:t>
            </a:r>
          </a:p>
          <a:p>
            <a:endParaRPr lang="en-US" sz="1700" dirty="0"/>
          </a:p>
          <a:p>
            <a:r>
              <a:rPr lang="en-US" sz="1700" dirty="0"/>
              <a:t>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D31954-9AB9-A144-92E2-64A72F875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F689E6-D234-754A-9018-929C4A41DF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D3A2DF-B101-0C46-9722-6041E0982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715" y="1629428"/>
            <a:ext cx="1803399" cy="14427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25E459-3707-8A4A-A48A-6004B263DF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0600" y="3863181"/>
            <a:ext cx="2908300" cy="18542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860784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2400"/>
            <a:ext cx="7814490" cy="705980"/>
          </a:xfrm>
        </p:spPr>
        <p:txBody>
          <a:bodyPr/>
          <a:lstStyle/>
          <a:p>
            <a:r>
              <a:rPr lang="en-US" dirty="0"/>
              <a:t>New Web Portal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©2019 Massachusetts Institute of Technology, IS&amp;T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59D492-8CB8-F54F-B343-9AF57F781B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60" y="1238077"/>
            <a:ext cx="5839761" cy="325264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E2007E-E2DC-AB46-A019-7176E9FE9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1829" y="2937936"/>
            <a:ext cx="6084970" cy="32799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1758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A90D6-8F60-2D43-B787-507CB8A26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309" y="142240"/>
            <a:ext cx="7814490" cy="705980"/>
          </a:xfrm>
        </p:spPr>
        <p:txBody>
          <a:bodyPr/>
          <a:lstStyle/>
          <a:p>
            <a:pPr>
              <a:defRPr/>
            </a:pPr>
            <a:r>
              <a:rPr lang="en-US" dirty="0">
                <a:ea typeface="MS PGothic" panose="020B0600070205080204" pitchFamily="34" charset="-128"/>
              </a:rPr>
              <a:t>What’s Not Changing?</a:t>
            </a:r>
          </a:p>
        </p:txBody>
      </p:sp>
      <p:sp>
        <p:nvSpPr>
          <p:cNvPr id="53251" name="Content Placeholder 2">
            <a:extLst>
              <a:ext uri="{FF2B5EF4-FFF2-40B4-BE49-F238E27FC236}">
                <a16:creationId xmlns:a16="http://schemas.microsoft.com/office/drawing/2014/main" id="{7CCACB8D-1039-274B-A73D-21A485F1AA7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56640" y="1349969"/>
            <a:ext cx="5359399" cy="2362200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No changes to desk/wall phones – keeping the existing Polycom devices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56EB0C-7FFC-CF46-97E1-FEF27D52CF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4915" y="2300389"/>
            <a:ext cx="2492469" cy="19082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93D439-3C57-F248-BE6D-BE8B5D606D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1744" y="3786361"/>
            <a:ext cx="2855619" cy="14922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73F359-EDBF-AD4C-8EB6-7981FBD47A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3378" y="4966066"/>
            <a:ext cx="2262541" cy="14383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911061-35CE-F840-9F68-EC4ADC273EA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2682" y="4437438"/>
            <a:ext cx="2732675" cy="20548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1DAFC7-D90E-F84C-9D9C-6E9F0612FE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6424" y="2429458"/>
            <a:ext cx="2278933" cy="18231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085397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29A8E-5107-1F40-9E6C-5F32979AA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309" y="132080"/>
            <a:ext cx="7814490" cy="705980"/>
          </a:xfrm>
        </p:spPr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90867-6F7C-F54C-85F6-ABFADC00A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000" dirty="0"/>
              <a:t>Complete the data analysis to match account owners to departments</a:t>
            </a:r>
          </a:p>
          <a:p>
            <a:endParaRPr lang="en-US" sz="2000" dirty="0"/>
          </a:p>
          <a:p>
            <a:r>
              <a:rPr lang="en-US" sz="2000" dirty="0"/>
              <a:t>Validate the data with the  IT Partners and AO communities</a:t>
            </a:r>
          </a:p>
          <a:p>
            <a:endParaRPr lang="en-US" sz="2000" dirty="0"/>
          </a:p>
          <a:p>
            <a:r>
              <a:rPr lang="en-US" sz="2000" dirty="0"/>
              <a:t>Identify any early adopters</a:t>
            </a:r>
          </a:p>
          <a:p>
            <a:endParaRPr lang="en-US" sz="2000" dirty="0"/>
          </a:p>
          <a:p>
            <a:r>
              <a:rPr lang="en-US" sz="2000" dirty="0"/>
              <a:t>Finalize the transition schedules</a:t>
            </a:r>
          </a:p>
          <a:p>
            <a:endParaRPr lang="en-US" sz="2000" dirty="0"/>
          </a:p>
          <a:p>
            <a:r>
              <a:rPr lang="en-US" sz="2000" dirty="0"/>
              <a:t>Develop the outreach and communications plan</a:t>
            </a:r>
          </a:p>
          <a:p>
            <a:endParaRPr lang="en-US" sz="2000" dirty="0"/>
          </a:p>
          <a:p>
            <a:r>
              <a:rPr lang="en-US" sz="2000" dirty="0"/>
              <a:t>Continue with migrations to new systems</a:t>
            </a:r>
          </a:p>
          <a:p>
            <a:endParaRPr lang="en-US" sz="2000" dirty="0"/>
          </a:p>
          <a:p>
            <a:pPr>
              <a:buFont typeface="Wingdings" pitchFamily="2" charset="2"/>
              <a:buChar char="v"/>
            </a:pPr>
            <a:r>
              <a:rPr lang="en-US" sz="2000" b="1" dirty="0"/>
              <a:t>If you’re interested in being an early adopter please send email to: </a:t>
            </a:r>
          </a:p>
          <a:p>
            <a:pPr marL="914400" lvl="2" indent="0">
              <a:buNone/>
            </a:pPr>
            <a:r>
              <a:rPr lang="en-US" sz="2000" b="1" dirty="0"/>
              <a:t>			</a:t>
            </a:r>
          </a:p>
          <a:p>
            <a:pPr marL="914400" lvl="2" indent="0">
              <a:buNone/>
            </a:pPr>
            <a:r>
              <a:rPr lang="en-US" sz="2000" b="1" dirty="0"/>
              <a:t>			</a:t>
            </a:r>
            <a:r>
              <a:rPr lang="en-US" sz="2000" b="1" dirty="0" err="1"/>
              <a:t>broadsoft-transition@mit.edu</a:t>
            </a:r>
            <a:endParaRPr lang="en-US" sz="2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CFECEF-5D13-7B4A-9C91-36DABEA6F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87EC6-E8C3-9C40-9AE1-2924F3CEEF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©2019 Massachusetts Institute of Technology, IS&amp;T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9966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34357-C97B-B54B-93DE-59ADFB08E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309" y="142240"/>
            <a:ext cx="7814490" cy="705980"/>
          </a:xfrm>
        </p:spPr>
        <p:txBody>
          <a:bodyPr/>
          <a:lstStyle/>
          <a:p>
            <a:r>
              <a:rPr lang="en-US" dirty="0"/>
              <a:t>Q&amp;A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B5341D-B293-164E-8100-6ACA247D1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59039-264D-6B41-A7FD-768618059A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©2019 Massachusetts Institute of Technology, IS&amp;T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65F26A-8154-D941-B5FB-93D2AC02B78C}"/>
              </a:ext>
            </a:extLst>
          </p:cNvPr>
          <p:cNvSpPr txBox="1"/>
          <p:nvPr/>
        </p:nvSpPr>
        <p:spPr>
          <a:xfrm>
            <a:off x="2316480" y="2895600"/>
            <a:ext cx="48463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6692277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Transition to </a:t>
            </a:r>
            <a:r>
              <a:rPr lang="en-US" dirty="0" err="1"/>
              <a:t>MITvoip</a:t>
            </a:r>
            <a:r>
              <a:rPr lang="en-US" dirty="0"/>
              <a:t> </a:t>
            </a:r>
            <a:r>
              <a:rPr lang="en-US" dirty="0" err="1"/>
              <a:t>BroadSoft</a:t>
            </a:r>
            <a:r>
              <a:rPr lang="en-US" dirty="0"/>
              <a:t> Cloud</a:t>
            </a:r>
          </a:p>
          <a:p>
            <a:pPr marL="0" indent="0">
              <a:buNone/>
            </a:pPr>
            <a:r>
              <a:rPr lang="en-US" u="sng" dirty="0">
                <a:hlinkClick r:id="rId3"/>
              </a:rPr>
              <a:t>http://kb.mit.edu/confluence/x/SBWACQ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err="1"/>
              <a:t>MITvoip</a:t>
            </a:r>
            <a:r>
              <a:rPr lang="en-US" dirty="0"/>
              <a:t> </a:t>
            </a:r>
            <a:r>
              <a:rPr lang="en-US" dirty="0" err="1"/>
              <a:t>BroadSoft</a:t>
            </a:r>
            <a:r>
              <a:rPr lang="en-US" dirty="0"/>
              <a:t> Cloud Landing Page</a:t>
            </a:r>
          </a:p>
          <a:p>
            <a:pPr marL="0" indent="0">
              <a:buNone/>
            </a:pPr>
            <a:r>
              <a:rPr lang="en-US" u="sng" dirty="0">
                <a:hlinkClick r:id="rId4"/>
              </a:rPr>
              <a:t>http://kb.mit.edu/confluence/x/FwaACQ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err="1"/>
              <a:t>MITvoip</a:t>
            </a:r>
            <a:r>
              <a:rPr lang="en-US" dirty="0"/>
              <a:t> </a:t>
            </a:r>
            <a:r>
              <a:rPr lang="en-US" dirty="0" err="1"/>
              <a:t>BroadSoft</a:t>
            </a:r>
            <a:r>
              <a:rPr lang="en-US" dirty="0"/>
              <a:t> Cloud Web Portal</a:t>
            </a:r>
          </a:p>
          <a:p>
            <a:pPr marL="0" indent="0">
              <a:buNone/>
            </a:pPr>
            <a:r>
              <a:rPr lang="en-US" u="sng" dirty="0">
                <a:hlinkClick r:id="rId5"/>
              </a:rPr>
              <a:t>http://kb.mit.edu/confluence/x/3xuACQ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Feature Access Codes</a:t>
            </a:r>
          </a:p>
          <a:p>
            <a:pPr marL="0" indent="0">
              <a:buNone/>
            </a:pPr>
            <a:r>
              <a:rPr lang="en-US" u="sng" dirty="0">
                <a:hlinkClick r:id="rId6"/>
              </a:rPr>
              <a:t>http://kb.mit.edu/confluence/x/5yuACQ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err="1"/>
              <a:t>MITvoip</a:t>
            </a:r>
            <a:r>
              <a:rPr lang="en-US" dirty="0"/>
              <a:t> Account and Device Management</a:t>
            </a:r>
          </a:p>
          <a:p>
            <a:pPr marL="0" indent="0">
              <a:buNone/>
            </a:pPr>
            <a:r>
              <a:rPr lang="en-US" u="sng" dirty="0">
                <a:hlinkClick r:id="rId7"/>
              </a:rPr>
              <a:t>http://kb.mit.edu/confluence/x/XUmACQ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©2019 Massachusetts Institute of Technology, IS&amp;T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5823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Current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483" y="972163"/>
            <a:ext cx="8620018" cy="5383529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5ESS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Installed in the 1980s, provides ISDN phone services (analog lines have been moved to CUCM). Currently in the process of being phased out.</a:t>
            </a:r>
          </a:p>
          <a:p>
            <a:pPr lvl="1">
              <a:lnSpc>
                <a:spcPct val="150000"/>
              </a:lnSpc>
            </a:pPr>
            <a:r>
              <a:rPr lang="en-US" b="1" dirty="0" err="1">
                <a:latin typeface="Calibri" panose="020F0502020204030204" pitchFamily="34" charset="0"/>
                <a:cs typeface="Calibri" panose="020F0502020204030204" pitchFamily="34" charset="0"/>
              </a:rPr>
              <a:t>Sylantro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MIT Voice over IP (VoIP) system, installed in 2006 and provides the majority of telephone services for the MIT campus, approximately 16k lines.</a:t>
            </a:r>
          </a:p>
          <a:p>
            <a:pPr lvl="1">
              <a:lnSpc>
                <a:spcPct val="15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Cisco Call Manager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Second generation VoIP system, installed in 2013, provides analog services for ~5k lines</a:t>
            </a:r>
          </a:p>
          <a:p>
            <a:pPr lvl="1">
              <a:lnSpc>
                <a:spcPct val="150000"/>
              </a:lnSpc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UCCX: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Third generation call center system proving ACD services for a small number of DLCs</a:t>
            </a:r>
            <a:endParaRPr lang="en-US" dirty="0"/>
          </a:p>
          <a:p>
            <a:pPr lvl="1">
              <a:lnSpc>
                <a:spcPct val="150000"/>
              </a:lnSpc>
            </a:pPr>
            <a:r>
              <a:rPr lang="en-US" b="1" dirty="0"/>
              <a:t>Unity Voicemail: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dirty="0"/>
              <a:t>Third generation voicemail system installed in 2013, provides voicemail and call tree services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BA14C9E5-9C78-7242-B97C-C8EC715BD2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</p:spPr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4257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9654"/>
            <a:ext cx="7814490" cy="705980"/>
          </a:xfrm>
        </p:spPr>
        <p:txBody>
          <a:bodyPr/>
          <a:lstStyle/>
          <a:p>
            <a:r>
              <a:rPr lang="en-US" dirty="0"/>
              <a:t>Retiring the 5ESS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90" y="1600200"/>
            <a:ext cx="4994804" cy="4114800"/>
          </a:xfrm>
        </p:spPr>
        <p:txBody>
          <a:bodyPr>
            <a:normAutofit fontScale="85000" lnSpcReduction="20000"/>
          </a:bodyPr>
          <a:lstStyle/>
          <a:p>
            <a:pPr marL="342900" indent="-342900"/>
            <a:r>
              <a:rPr lang="en-US" sz="2000" dirty="0"/>
              <a:t>The 5ESS and all of its underground copper cabling was installed in late 1980’s as part of a massive telecommunications infrastructure project to bring telephone services to the MIT campus</a:t>
            </a:r>
          </a:p>
          <a:p>
            <a:endParaRPr lang="en-US" sz="2000" dirty="0"/>
          </a:p>
          <a:p>
            <a:pPr marL="285750" indent="-285750"/>
            <a:r>
              <a:rPr lang="en-US" sz="2000" dirty="0"/>
              <a:t>At the end of 2001, a new 5E55 was installed to each of the sites to ensure sustainability and compatibility to modern day standards at the time</a:t>
            </a:r>
          </a:p>
          <a:p>
            <a:endParaRPr lang="en-US" sz="2000" dirty="0"/>
          </a:p>
          <a:p>
            <a:pPr marL="285750" indent="-285750"/>
            <a:r>
              <a:rPr lang="en-US" sz="2000" dirty="0"/>
              <a:t>There were over 20,000 lines served from the 5ESS before implementing MIT’s VoIP system</a:t>
            </a:r>
          </a:p>
          <a:p>
            <a:pPr marL="0" indent="0">
              <a:buNone/>
            </a:pPr>
            <a:endParaRPr lang="en-US" sz="2000" dirty="0"/>
          </a:p>
          <a:p>
            <a:pPr marL="285750" indent="-285750"/>
            <a:r>
              <a:rPr lang="en-US" sz="2000" dirty="0"/>
              <a:t>Support for the MIT 5ESS is no longer available after 12/31/2020</a:t>
            </a:r>
          </a:p>
          <a:p>
            <a:pPr marL="0" indent="0">
              <a:buNone/>
            </a:pPr>
            <a:endParaRPr lang="en-US" sz="2000" dirty="0"/>
          </a:p>
          <a:p>
            <a:pPr marL="285750" indent="-285750"/>
            <a:r>
              <a:rPr lang="en-US" sz="2000" dirty="0"/>
              <a:t>Approximately 350 lines remain on the 5ESS today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206F41-27E3-E749-8DF2-B0B88E1DA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477" y="5595476"/>
            <a:ext cx="933679" cy="9336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551CC3-8644-DE47-BBCC-C07BF0C5E7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8731" y="5486398"/>
            <a:ext cx="1308101" cy="12052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9D5490-4868-2E45-8DEC-357B3F57A2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602920" y="2019465"/>
            <a:ext cx="4951061" cy="3713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209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9654"/>
            <a:ext cx="7814490" cy="705980"/>
          </a:xfrm>
        </p:spPr>
        <p:txBody>
          <a:bodyPr/>
          <a:lstStyle/>
          <a:p>
            <a:r>
              <a:rPr lang="en-US" dirty="0"/>
              <a:t>Network Infrastructure Upgrades to support VoIP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8229599" cy="4902200"/>
          </a:xfrm>
        </p:spPr>
        <p:txBody>
          <a:bodyPr>
            <a:normAutofit fontScale="92500"/>
          </a:bodyPr>
          <a:lstStyle/>
          <a:p>
            <a:r>
              <a:rPr lang="en-US" sz="2000" dirty="0"/>
              <a:t>With support from MIT’s Capital Renewal program, IS&amp;T launched a  program in the summer of 2018 to upgrade the network in buildings with deficient infrastructure in order to support VoIP and to retire the 5ESS</a:t>
            </a:r>
          </a:p>
          <a:p>
            <a:endParaRPr lang="en-US" sz="2000" dirty="0"/>
          </a:p>
          <a:p>
            <a:r>
              <a:rPr lang="en-US" sz="2000" dirty="0"/>
              <a:t>These upgrades included new TRs, wiring, and electronics to support VoIP, increased throughput speeds, and better performance overall on the wired network and better Wi-Fi</a:t>
            </a:r>
          </a:p>
          <a:p>
            <a:endParaRPr lang="en-US" sz="2000" dirty="0"/>
          </a:p>
          <a:p>
            <a:r>
              <a:rPr lang="en-US" sz="2000" dirty="0"/>
              <a:t>Buildings identified for upgrades are NW13, NW14, NW15, NW16, NW17, NW20, NW21, NW22, 26 and building 44</a:t>
            </a:r>
          </a:p>
          <a:p>
            <a:endParaRPr lang="en-US" sz="2000" dirty="0"/>
          </a:p>
          <a:p>
            <a:r>
              <a:rPr lang="en-US" sz="2000" dirty="0"/>
              <a:t>Work in buildings NW16 and NW17 are complete and the phones in NW17 have been migrated  to VoIP. NW16 is in the process of being transitioned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The remainder of the buildings will be upgraded by March of 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</p:spTree>
    <p:extLst>
      <p:ext uri="{BB962C8B-B14F-4D97-AF65-F5344CB8AC3E}">
        <p14:creationId xmlns:p14="http://schemas.microsoft.com/office/powerpoint/2010/main" val="436358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9654"/>
            <a:ext cx="7814490" cy="705980"/>
          </a:xfrm>
        </p:spPr>
        <p:txBody>
          <a:bodyPr>
            <a:normAutofit/>
          </a:bodyPr>
          <a:lstStyle/>
          <a:p>
            <a:r>
              <a:rPr lang="en-US" dirty="0"/>
              <a:t>Examples of Tel/Data Rooms (TRs) in Poor Condition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  <p:pic>
        <p:nvPicPr>
          <p:cNvPr id="7" name="Picture 6" descr="Screen Shot 2016-05-24 at 5.51.53 PM.png">
            <a:extLst>
              <a:ext uri="{FF2B5EF4-FFF2-40B4-BE49-F238E27FC236}">
                <a16:creationId xmlns:a16="http://schemas.microsoft.com/office/drawing/2014/main" id="{B8517F4D-39FE-494D-865A-92A07036E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93" y="2810794"/>
            <a:ext cx="4278287" cy="33958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F4F7B3-4A3E-8C48-B7A8-B7A0F92F5339}"/>
              </a:ext>
            </a:extLst>
          </p:cNvPr>
          <p:cNvSpPr txBox="1"/>
          <p:nvPr/>
        </p:nvSpPr>
        <p:spPr>
          <a:xfrm>
            <a:off x="380185" y="1319570"/>
            <a:ext cx="4216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Photos of existing conditions in TRs with deficient network infrastructure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6D208E-5FD7-C047-A37A-BBE6C6015A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9983" y="1151207"/>
            <a:ext cx="3776816" cy="5035755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C1DA2E5-9CB5-6C47-A346-E3E4CED73714}"/>
              </a:ext>
            </a:extLst>
          </p:cNvPr>
          <p:cNvSpPr txBox="1"/>
          <p:nvPr/>
        </p:nvSpPr>
        <p:spPr>
          <a:xfrm>
            <a:off x="2104102" y="6164824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NW14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D4D58B-5822-CA43-B0D5-063E31BAF156}"/>
              </a:ext>
            </a:extLst>
          </p:cNvPr>
          <p:cNvSpPr txBox="1"/>
          <p:nvPr/>
        </p:nvSpPr>
        <p:spPr>
          <a:xfrm>
            <a:off x="6469626" y="6154993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NW16</a:t>
            </a:r>
          </a:p>
        </p:txBody>
      </p:sp>
    </p:spTree>
    <p:extLst>
      <p:ext uri="{BB962C8B-B14F-4D97-AF65-F5344CB8AC3E}">
        <p14:creationId xmlns:p14="http://schemas.microsoft.com/office/powerpoint/2010/main" val="3895170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9654"/>
            <a:ext cx="7814490" cy="705980"/>
          </a:xfrm>
        </p:spPr>
        <p:txBody>
          <a:bodyPr>
            <a:normAutofit fontScale="90000"/>
          </a:bodyPr>
          <a:lstStyle/>
          <a:p>
            <a:r>
              <a:rPr lang="en-US" dirty="0"/>
              <a:t>Examples of Improved Tel/Data Rooms (TRs) Supporting VoIP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7197B5-6B91-4D41-8FCE-A9D1BDB170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505" y="1319570"/>
            <a:ext cx="3848154" cy="513087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5" name="Picture 14" descr="Screen Shot 2016-05-25 at 9.21.12 AM.png">
            <a:extLst>
              <a:ext uri="{FF2B5EF4-FFF2-40B4-BE49-F238E27FC236}">
                <a16:creationId xmlns:a16="http://schemas.microsoft.com/office/drawing/2014/main" id="{B74C1001-8405-3C44-B4B4-91F43F7A14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554" y="1319570"/>
            <a:ext cx="3640802" cy="513087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387259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309" y="159654"/>
            <a:ext cx="7814490" cy="705980"/>
          </a:xfrm>
        </p:spPr>
        <p:txBody>
          <a:bodyPr/>
          <a:lstStyle/>
          <a:p>
            <a:r>
              <a:rPr lang="en-US" dirty="0"/>
              <a:t>Retiring CUCM / Analog Gateway Upgrades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8540" y="1190287"/>
            <a:ext cx="4026310" cy="5188270"/>
          </a:xfrm>
        </p:spPr>
        <p:txBody>
          <a:bodyPr>
            <a:normAutofit/>
          </a:bodyPr>
          <a:lstStyle/>
          <a:p>
            <a:r>
              <a:rPr lang="en-US" sz="2000" dirty="0"/>
              <a:t>Approximately 5,000 lines run on CUCM (Cisco Unified Communications Manager)</a:t>
            </a:r>
          </a:p>
          <a:p>
            <a:pPr marL="0" indent="0">
              <a:buNone/>
            </a:pPr>
            <a:r>
              <a:rPr lang="en-US" sz="2000" dirty="0"/>
              <a:t> </a:t>
            </a:r>
          </a:p>
          <a:p>
            <a:r>
              <a:rPr lang="en-US" sz="2000" dirty="0"/>
              <a:t>Cisco VG350 Chassis’ were installed at each of the 5ESS switch sites in 2013 in an effort to migrate analog lines off of the 5ESS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These lines are used for blue light emergency phones, elevator cab phones and other services that require an analog device at a fixed location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©2019 Massachusetts Institute of Technology, IS&amp;T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87EBF46-F04E-DF4A-B9FF-54037DE2F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985440" y="1829602"/>
            <a:ext cx="5198805" cy="3899104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5743975-A7CA-6046-81C3-4A3AA4DFBF8B}"/>
              </a:ext>
            </a:extLst>
          </p:cNvPr>
          <p:cNvSpPr txBox="1"/>
          <p:nvPr/>
        </p:nvSpPr>
        <p:spPr>
          <a:xfrm>
            <a:off x="6390963" y="6361473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E19</a:t>
            </a:r>
          </a:p>
        </p:txBody>
      </p:sp>
    </p:spTree>
    <p:extLst>
      <p:ext uri="{BB962C8B-B14F-4D97-AF65-F5344CB8AC3E}">
        <p14:creationId xmlns:p14="http://schemas.microsoft.com/office/powerpoint/2010/main" val="1678921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F51CA-E1CF-A047-BD2B-B9937F676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2309" y="157318"/>
            <a:ext cx="7814490" cy="705980"/>
          </a:xfrm>
        </p:spPr>
        <p:txBody>
          <a:bodyPr/>
          <a:lstStyle/>
          <a:p>
            <a:r>
              <a:rPr lang="en-US" dirty="0"/>
              <a:t>Analog Gateway Upgrades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275BDB-788A-3843-A8A9-BDDB5D109B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80224" y="1354147"/>
            <a:ext cx="2177845" cy="477201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New AudioCodes chassis will replace the Cisco VG350s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AudioCodes chassis’ will register to BroadSoft’s cloud infrastructure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CUCM lines will be migrated to cloud infrastructure in the coming year</a:t>
            </a:r>
          </a:p>
          <a:p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1010A21-6F18-804B-B922-76D2297036C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718657" y="4098455"/>
            <a:ext cx="2374453" cy="1780840"/>
          </a:xfrm>
          <a:ln w="38100">
            <a:solidFill>
              <a:schemeClr val="tx1"/>
            </a:solidFill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11A4C-CDDC-544D-ADB5-D6A070B05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34F62-00B0-0E49-BBA0-CC97FDD87B97}" type="slidenum">
              <a:rPr lang="en-US" smtClean="0"/>
              <a:t>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55B933-8C1A-BC44-83B9-45E1AA1C02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©2019 Massachusetts Institute of Technology, IS&amp;T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BAA15C-F9BC-AA41-A6A7-5448BB79B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8658" y="1555513"/>
            <a:ext cx="2374453" cy="178083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850A74E-C7DB-DC41-AE2A-EAF4DB112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781360" y="1937574"/>
            <a:ext cx="4667416" cy="350056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022027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Custom Desig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48199</TotalTime>
  <Words>1145</Words>
  <Application>Microsoft Macintosh PowerPoint</Application>
  <PresentationFormat>On-screen Show (4:3)</PresentationFormat>
  <Paragraphs>202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MS PGothic</vt:lpstr>
      <vt:lpstr>Arial</vt:lpstr>
      <vt:lpstr>ArumSans Regular</vt:lpstr>
      <vt:lpstr>Calibri</vt:lpstr>
      <vt:lpstr>Wingdings</vt:lpstr>
      <vt:lpstr>Custom Design</vt:lpstr>
      <vt:lpstr>MITvoip: Modernizing MIT’s Telephone Infrastructure</vt:lpstr>
      <vt:lpstr>Agenda</vt:lpstr>
      <vt:lpstr>Overview of Current Systems</vt:lpstr>
      <vt:lpstr>Retiring the 5ESS</vt:lpstr>
      <vt:lpstr>Network Infrastructure Upgrades to support VoIP</vt:lpstr>
      <vt:lpstr>Examples of Tel/Data Rooms (TRs) in Poor Condition</vt:lpstr>
      <vt:lpstr>Examples of Improved Tel/Data Rooms (TRs) Supporting VoIP</vt:lpstr>
      <vt:lpstr>Retiring CUCM / Analog Gateway Upgrades</vt:lpstr>
      <vt:lpstr>Analog Gateway Upgrades</vt:lpstr>
      <vt:lpstr>Copper Cabling Distribution for Analog Services</vt:lpstr>
      <vt:lpstr>Migrating ACD Infrastructure to the Cloud</vt:lpstr>
      <vt:lpstr>CJP Dashboard</vt:lpstr>
      <vt:lpstr>Migrating on-premise VoIP and Voicemail systems to new cloud-based systems</vt:lpstr>
      <vt:lpstr>MIT BroadSoft (Cisco) VoIP Cloud Transition</vt:lpstr>
      <vt:lpstr>What is Changing?</vt:lpstr>
      <vt:lpstr>Voicemail Settings</vt:lpstr>
      <vt:lpstr>New Self-Management Portal</vt:lpstr>
      <vt:lpstr>New Self-Management Portal</vt:lpstr>
      <vt:lpstr>New Web Portal</vt:lpstr>
      <vt:lpstr>New Web Portal</vt:lpstr>
      <vt:lpstr>What’s Not Changing?</vt:lpstr>
      <vt:lpstr>Next Steps</vt:lpstr>
      <vt:lpstr>Q&amp;A</vt:lpstr>
      <vt:lpstr>Resources</vt:lpstr>
    </vt:vector>
  </TitlesOfParts>
  <Manager/>
  <Company>MIT IS&amp;T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Irina Cyr</dc:creator>
  <cp:keywords/>
  <dc:description/>
  <cp:lastModifiedBy>Christopher Giles</cp:lastModifiedBy>
  <cp:revision>214</cp:revision>
  <dcterms:created xsi:type="dcterms:W3CDTF">2014-04-01T14:47:16Z</dcterms:created>
  <dcterms:modified xsi:type="dcterms:W3CDTF">2019-06-14T15:33:39Z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63106177-8CFF-4F49-AFC1-CF6338EC7AAB</vt:lpwstr>
  </property>
  <property fmtid="{D5CDD505-2E9C-101B-9397-08002B2CF9AE}" pid="3" name="ArticulatePath">
    <vt:lpwstr>IST-Telephony-Infrastructure-ITPARTNERS-2019</vt:lpwstr>
  </property>
</Properties>
</file>