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9" r:id="rId3"/>
    <p:sldId id="257" r:id="rId4"/>
    <p:sldId id="260" r:id="rId5"/>
    <p:sldId id="258" r:id="rId6"/>
    <p:sldId id="262" r:id="rId7"/>
    <p:sldId id="266" r:id="rId8"/>
    <p:sldId id="261" r:id="rId9"/>
    <p:sldId id="265" r:id="rId10"/>
    <p:sldId id="263" r:id="rId11"/>
    <p:sldId id="264" r:id="rId12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avila, Nadia" initials="DN" lastIdx="1" clrIdx="0">
    <p:extLst>
      <p:ext uri="{19B8F6BF-5375-455C-9EA6-DF929625EA0E}">
        <p15:presenceInfo xmlns:p15="http://schemas.microsoft.com/office/powerpoint/2012/main" userId="S::ndavila@Cambridgema.gov::2ce2d055-24cf-4246-99ba-f58edaf6d74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6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38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2E93A43-EC83-4CAB-8692-75E2AFC6380E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E77CCE6-D8FD-491B-B898-FCE7055F3C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664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7CCE6-D8FD-491B-B898-FCE7055F3C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8140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7CCE6-D8FD-491B-B898-FCE7055F3CB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142656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7CCE6-D8FD-491B-B898-FCE7055F3CB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20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Where is the bathroom</a:t>
            </a:r>
          </a:p>
          <a:p>
            <a:r>
              <a:rPr lang="en-US" dirty="0"/>
              <a:t>Checklist</a:t>
            </a:r>
          </a:p>
          <a:p>
            <a:r>
              <a:rPr lang="en-US" dirty="0"/>
              <a:t>Refrigerator etc.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7CCE6-D8FD-491B-B898-FCE7055F3CB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7237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Set expectations on first day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7CCE6-D8FD-491B-B898-FCE7055F3CB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508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7CCE6-D8FD-491B-B898-FCE7055F3CB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07652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7CCE6-D8FD-491B-B898-FCE7055F3CB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816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7CCE6-D8FD-491B-B898-FCE7055F3CB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5532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7CCE6-D8FD-491B-B898-FCE7055F3CB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647738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7CCE6-D8FD-491B-B898-FCE7055F3CB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4065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E77CCE6-D8FD-491B-B898-FCE7055F3CB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981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79777-E5E6-4799-A81B-F506F03C6E2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2480254-0822-469D-ACD2-6D2E616CDFD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74F627-9248-4A8D-B189-943027C33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74696E9-820B-42FD-B0E6-8C82FC0343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6951792-7B5F-4F2A-AD91-E5F8DE816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93688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5FD97B-A91D-4BE2-9639-495BCD5BAE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E70823-5746-45C4-9700-D0219227575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92E44-C72B-49AC-9B92-3E5E188167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D3AF47-B55B-48E0-B0F1-19F36460F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882202-4DC9-4DD8-96F2-42F95F542B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4452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4DA3715-3B8B-4A32-B9D4-E5FCF23D9D1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31CB6BB-A7AB-41C5-B101-B5CDE28968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AD8E88-7125-4E40-9B27-023D4AD48F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8F63BA-E10B-49AA-8582-E24F55205D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C5E5B2-D996-47C7-B26A-C0A884C85E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648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95BEBE-A1F8-433A-B7CA-6985BD8A1B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5C231-C652-4A93-B93E-6AE999E83D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6BCE9F-CDB0-47AB-A06C-E16963A16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154D4E-F806-46F8-8A90-78E824454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42FF01-858A-411D-BDF1-EE3896961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1143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91D95E-9CB1-4C5D-B735-5029F04E3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EFFB6D-95EB-4338-83C6-A727ACA136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0301CE-1D40-42A6-8F88-9E5EDD2D3F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AF2194-9550-4103-93B7-6633D546E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8CFB7E-889E-4149-BE9A-5A6803FE6D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0574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16539-7B0F-435D-94F1-7849D724C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8E2C29-622A-47CA-BB80-5CB56F0612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9C706-B3C4-45B1-9F77-904D1BAA19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90A3F06-76C7-42C1-8E85-2AF7956EE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B9A6C1-A619-4E16-A3D9-B17AE7441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3B48F9-AE46-4209-AAFE-B7F37F8FB0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1416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BE92BB-D089-481F-B2AB-4FBD1BA97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2D4D3E-7D65-466F-AC61-69C18A48D4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1920A70-1326-487A-B86F-400150DDDB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1D06EA-D895-48C0-81B1-4B9F1E9FE7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1E46FE-F4A2-4729-87CC-C790DF3E81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3F72C22-B08F-4AFC-AB09-DE9A5B93A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9B120CD-0DC0-4DBC-A08A-CE8C4E2D0A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6F67D5-7024-4109-96A3-6E601EEA17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2473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8B70A2-0A9F-4E8E-A5E2-0C54BF1BB6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04CEC2-BDBE-4C8D-AECA-9CDC56D5D3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2968A54-AC79-4F31-BB67-3CBFDEDD2D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2E30CD9-B372-41D5-966A-8B82B7AD8F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564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F96243-9331-4464-A2AC-E216C0335A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204E11-44DB-4D0C-B221-A1FFF925D2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A76055-62FF-4198-948F-5CDFC7E6F4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21694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F0BA6D-6D5F-4CAF-AE7A-492763E76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24E8D-E121-4062-B795-C93BD5BCE5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92E03DF-BFBE-4AC3-88C0-E4EADAB6C3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F2382D0-07A1-47B2-9C14-A9D8AB4020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4D46ED-A6AC-48EF-B997-C6768B219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9C8B866-40F2-4D3C-84C9-CFB4C515B9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8419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A2526-0296-4B3B-B04E-5F62318A38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C3E1DA7-6E7D-47E0-906C-BC281757043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6568C67-1341-4627-8F0D-FCE413E7BC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1E3A82-C8C7-44E0-BBD2-9B68897D4E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062E8F-19F9-4309-A295-478CA579D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E58D83-539A-452B-B879-A77A0B3E38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7526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FA367A-1F5D-4C72-A24A-FF82D9E221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A989761-DB74-4401-9B53-A7B0AA36EF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328320-135C-4438-AB27-438F20D989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368E3C-5064-45E6-8A30-771562F513C0}" type="datetimeFigureOut">
              <a:rPr lang="en-US" smtClean="0"/>
              <a:t>2/11/2020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947C2D-04D4-458C-976F-16445ADF9E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5F9844-76DF-486F-A9E9-B64B1673706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FD8E8D-7159-4630-B208-25F36F89A4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3701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satisfyingretirement.blogspot.com/2016/11/aging-top-9-to-do-list.html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ublicdomainpictures.net/view-image.php?image=76557&amp;picture=&amp;jazyk=jp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safetymattersblog.com/2011/01/nuclear-safety-culture-assessment.html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svgsilh.com/image/1262311.html" TargetMode="External"/><Relationship Id="rId4" Type="http://schemas.openxmlformats.org/officeDocument/2006/relationships/image" Target="../media/image8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justintarte.com/2014/11/accountability-do-we-mean-same-thing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559AE206-7EBA-4D33-8BC9-9D8158553F0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227678C-D7F6-47ED-AA9F-5D5485F13A7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" y="3869871"/>
            <a:ext cx="7533644" cy="2392836"/>
          </a:xfrm>
        </p:spPr>
        <p:txBody>
          <a:bodyPr anchor="ctr">
            <a:normAutofit fontScale="90000"/>
          </a:bodyPr>
          <a:lstStyle/>
          <a:p>
            <a:pPr algn="r"/>
            <a:r>
              <a:rPr lang="en-US" dirty="0"/>
              <a:t>Supervising Young People:</a:t>
            </a:r>
            <a:br>
              <a:rPr lang="en-US" dirty="0"/>
            </a:br>
            <a:r>
              <a:rPr lang="en-US" dirty="0"/>
              <a:t>Tips &amp; Ideas for a Successful Summer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DDC5025-F52B-4BD7-8CF9-82898E1CA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067141" y="4525347"/>
            <a:ext cx="3152792" cy="1737360"/>
          </a:xfrm>
        </p:spPr>
        <p:txBody>
          <a:bodyPr anchor="ctr">
            <a:normAutofit/>
          </a:bodyPr>
          <a:lstStyle/>
          <a:p>
            <a:pPr algn="l"/>
            <a:r>
              <a:rPr lang="en-US" sz="1500" dirty="0"/>
              <a:t>Nadia Davila</a:t>
            </a:r>
          </a:p>
          <a:p>
            <a:pPr algn="l"/>
            <a:r>
              <a:rPr lang="en-US" sz="1500" dirty="0"/>
              <a:t> Youth Services Coordinator</a:t>
            </a:r>
          </a:p>
          <a:p>
            <a:pPr algn="l"/>
            <a:r>
              <a:rPr lang="en-US" sz="1500" dirty="0"/>
              <a:t>Office of Workforce Development</a:t>
            </a: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6437D937-A7F1-4011-92B4-328E5BE1B16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88567" y="620480"/>
            <a:ext cx="2243800" cy="224379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B672F332-AF08-46C6-94F0-77684310D7B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95001" y="2466604"/>
            <a:ext cx="962395" cy="96239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34244EF8-D73A-40E1-BE73-D46E6B4B04E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5829" y="2327988"/>
            <a:ext cx="293695" cy="293695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AB84D7E8-4ECB-42D7-ADBF-01689B0F24A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92113" y="0"/>
            <a:ext cx="5699887" cy="4059244"/>
          </a:xfrm>
          <a:custGeom>
            <a:avLst/>
            <a:gdLst>
              <a:gd name="connsiteX0" fmla="*/ 0 w 5699887"/>
              <a:gd name="connsiteY0" fmla="*/ 0 h 4059244"/>
              <a:gd name="connsiteX1" fmla="*/ 5699887 w 5699887"/>
              <a:gd name="connsiteY1" fmla="*/ 0 h 4059244"/>
              <a:gd name="connsiteX2" fmla="*/ 5699887 w 5699887"/>
              <a:gd name="connsiteY2" fmla="*/ 3944096 h 4059244"/>
              <a:gd name="connsiteX3" fmla="*/ 5525775 w 5699887"/>
              <a:gd name="connsiteY3" fmla="*/ 3980429 h 4059244"/>
              <a:gd name="connsiteX4" fmla="*/ 4663256 w 5699887"/>
              <a:gd name="connsiteY4" fmla="*/ 4059244 h 4059244"/>
              <a:gd name="connsiteX5" fmla="*/ 8566 w 5699887"/>
              <a:gd name="connsiteY5" fmla="*/ 67422 h 4059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699887" h="4059244">
                <a:moveTo>
                  <a:pt x="0" y="0"/>
                </a:moveTo>
                <a:lnTo>
                  <a:pt x="5699887" y="0"/>
                </a:lnTo>
                <a:lnTo>
                  <a:pt x="5699887" y="3944096"/>
                </a:lnTo>
                <a:lnTo>
                  <a:pt x="5525775" y="3980429"/>
                </a:lnTo>
                <a:cubicBezTo>
                  <a:pt x="5246154" y="4032190"/>
                  <a:pt x="4957865" y="4059244"/>
                  <a:pt x="4663256" y="4059244"/>
                </a:cubicBezTo>
                <a:cubicBezTo>
                  <a:pt x="2306390" y="4059244"/>
                  <a:pt x="353936" y="2327747"/>
                  <a:pt x="8566" y="67422"/>
                </a:cubicBezTo>
                <a:close/>
              </a:path>
            </a:pathLst>
          </a:custGeom>
          <a:solidFill>
            <a:srgbClr val="59595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9E8E38ED-369A-44C2-B635-0BED0E48A6E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800392" y="4525347"/>
            <a:ext cx="0" cy="1737360"/>
          </a:xfrm>
          <a:prstGeom prst="line">
            <a:avLst/>
          </a:prstGeom>
          <a:ln w="19050" cap="sq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611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4E33693-FE80-4917-AEA7-483376DB73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F835A32-540E-4071-8FD9-8886AA5530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98" y="576263"/>
            <a:ext cx="4977777" cy="29676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Own your own mistakes</a:t>
            </a:r>
          </a:p>
        </p:txBody>
      </p:sp>
      <p:sp>
        <p:nvSpPr>
          <p:cNvPr id="77" name="Slide Number Placeholder 4">
            <a:extLst>
              <a:ext uri="{FF2B5EF4-FFF2-40B4-BE49-F238E27FC236}">
                <a16:creationId xmlns:a16="http://schemas.microsoft.com/office/drawing/2014/main" id="{571D9C16-36A8-460D-9F4C-BE495BA3C4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65234" y="17463"/>
            <a:ext cx="826009" cy="7374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411D842-D027-45A2-981F-6B76E11EE2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6096000" y="1044740"/>
            <a:ext cx="389995" cy="4664259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122" name="Picture 2">
            <a:extLst>
              <a:ext uri="{FF2B5EF4-FFF2-40B4-BE49-F238E27FC236}">
                <a16:creationId xmlns:a16="http://schemas.microsoft.com/office/drawing/2014/main" id="{197864DA-57F6-4371-A450-7DB71481C5E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438" r="7348"/>
          <a:stretch/>
        </p:blipFill>
        <p:spPr bwMode="auto">
          <a:xfrm>
            <a:off x="6387757" y="1046828"/>
            <a:ext cx="5804243" cy="466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EE9C6408-AA0E-411D-A5D2-E5F13306F8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56661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C953B5EC-5C47-4521-BBC8-B7BBB38160CC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962A5B9-5148-4278-9666-92152A109BF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900" y="540167"/>
            <a:ext cx="4633192" cy="2135867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>
                <a:latin typeface="+mj-lt"/>
                <a:ea typeface="+mj-ea"/>
                <a:cs typeface="+mj-cs"/>
              </a:rPr>
              <a:t>Creating </a:t>
            </a:r>
            <a:r>
              <a:rPr lang="en-US" sz="4800" kern="1200" dirty="0">
                <a:latin typeface="+mj-lt"/>
                <a:ea typeface="+mj-ea"/>
                <a:cs typeface="+mj-cs"/>
              </a:rPr>
              <a:t>task lists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D95061B-ADFC-4592-8BB1-0D542F6F6436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5910443" y="6117999"/>
            <a:ext cx="5449824" cy="740001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D978333-EB2E-451E-AC9E-B98053BBB53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tretch>
            <a:fillRect/>
          </a:stretch>
        </p:blipFill>
        <p:spPr>
          <a:xfrm>
            <a:off x="5913845" y="699899"/>
            <a:ext cx="5446422" cy="5446422"/>
          </a:xfrm>
          <a:prstGeom prst="rect">
            <a:avLst/>
          </a:prstGeom>
        </p:spPr>
      </p:pic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085D7B9-E066-4923-8CB7-294BF306296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2F195F1-4D59-4482-B01A-ECBC35CC8423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25042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9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3" name="Rectangle 11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4" name="Rectangle 13">
            <a:extLst>
              <a:ext uri="{FF2B5EF4-FFF2-40B4-BE49-F238E27FC236}">
                <a16:creationId xmlns:a16="http://schemas.microsoft.com/office/drawing/2014/main" id="{F85AE0CF-124A-445C-9FB5-2A02356C873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3245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AC4F3D-A212-466E-9565-5F8A539CB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98" y="576263"/>
            <a:ext cx="4977777" cy="29676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Orientation is key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7EAE082-DCE1-4671-ACAE-8CC20040CD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rcRect r="2" b="2"/>
          <a:stretch/>
        </p:blipFill>
        <p:spPr>
          <a:xfrm>
            <a:off x="6355585" y="693244"/>
            <a:ext cx="5413517" cy="5413517"/>
          </a:xfrm>
          <a:prstGeom prst="rect">
            <a:avLst/>
          </a:prstGeom>
        </p:spPr>
      </p:pic>
      <p:sp>
        <p:nvSpPr>
          <p:cNvPr id="25" name="Rectangle 15">
            <a:extLst>
              <a:ext uri="{FF2B5EF4-FFF2-40B4-BE49-F238E27FC236}">
                <a16:creationId xmlns:a16="http://schemas.microsoft.com/office/drawing/2014/main" id="{ED94FB78-D9F3-4510-93F1-361F354344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1778990" y="698863"/>
            <a:ext cx="413010" cy="5413519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26" name="Straight Connector 17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19">
            <a:extLst>
              <a:ext uri="{FF2B5EF4-FFF2-40B4-BE49-F238E27FC236}">
                <a16:creationId xmlns:a16="http://schemas.microsoft.com/office/drawing/2014/main" id="{EE9C6408-AA0E-411D-A5D2-E5F13306F8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0073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70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29" name="Rectangle 72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030" name="Rectangle 74">
            <a:extLst>
              <a:ext uri="{FF2B5EF4-FFF2-40B4-BE49-F238E27FC236}">
                <a16:creationId xmlns:a16="http://schemas.microsoft.com/office/drawing/2014/main" id="{6B4E8574-CB18-4075-B191-8B1B26CD07F7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8EBF061-9CBF-4357-BAEA-4944458871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5243" y="1919524"/>
            <a:ext cx="5537028" cy="29676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Set clear expectations</a:t>
            </a:r>
          </a:p>
        </p:txBody>
      </p:sp>
      <p:sp>
        <p:nvSpPr>
          <p:cNvPr id="1031" name="Rectangle 76">
            <a:extLst>
              <a:ext uri="{FF2B5EF4-FFF2-40B4-BE49-F238E27FC236}">
                <a16:creationId xmlns:a16="http://schemas.microsoft.com/office/drawing/2014/main" id="{ED94FB78-D9F3-4510-93F1-361F354344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1778989" y="698863"/>
            <a:ext cx="413010" cy="5413519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EE6E82D8-B831-44AE-BB19-0C56995D33F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-3" b="20310"/>
          <a:stretch/>
        </p:blipFill>
        <p:spPr bwMode="auto">
          <a:xfrm>
            <a:off x="7454884" y="693244"/>
            <a:ext cx="4336132" cy="5420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032" name="Straight Connector 78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3" name="Straight Connector 80">
            <a:extLst>
              <a:ext uri="{FF2B5EF4-FFF2-40B4-BE49-F238E27FC236}">
                <a16:creationId xmlns:a16="http://schemas.microsoft.com/office/drawing/2014/main" id="{EE9C6408-AA0E-411D-A5D2-E5F13306F8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49609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34E33693-FE80-4917-AEA7-483376DB73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ADDBC87-B2AA-4348-A731-113EC514B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97" y="576263"/>
            <a:ext cx="5671575" cy="29676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Simplify your Language</a:t>
            </a:r>
          </a:p>
        </p:txBody>
      </p:sp>
      <p:sp>
        <p:nvSpPr>
          <p:cNvPr id="77" name="Slide Number Placeholder 4">
            <a:extLst>
              <a:ext uri="{FF2B5EF4-FFF2-40B4-BE49-F238E27FC236}">
                <a16:creationId xmlns:a16="http://schemas.microsoft.com/office/drawing/2014/main" id="{571D9C16-36A8-460D-9F4C-BE495BA3C4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65234" y="17463"/>
            <a:ext cx="826009" cy="7374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C411D842-D027-45A2-981F-6B76E11EE2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6096000" y="1044740"/>
            <a:ext cx="389995" cy="4664259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8C57E6EA-BA93-4A78-8B68-967713CF5846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4" r="4162" b="2"/>
          <a:stretch/>
        </p:blipFill>
        <p:spPr bwMode="auto">
          <a:xfrm>
            <a:off x="6387757" y="1046828"/>
            <a:ext cx="5804243" cy="4662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EE9C6408-AA0E-411D-A5D2-E5F13306F8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0127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75" name="Rectangle 74">
            <a:extLst>
              <a:ext uri="{FF2B5EF4-FFF2-40B4-BE49-F238E27FC236}">
                <a16:creationId xmlns:a16="http://schemas.microsoft.com/office/drawing/2014/main" id="{B28EC6A1-D299-4AFF-AD16-9ADC9A31F2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6B7C4E2-363E-4400-8CDB-250A7440EE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763" y="573459"/>
            <a:ext cx="4497604" cy="2967606"/>
          </a:xfrm>
          <a:prstGeom prst="ellipse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Be firm before you befriend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285EE6CD-C61E-4F22-9787-1ADF1D3EB2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1365232" y="699896"/>
            <a:ext cx="826767" cy="5410328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chemeClr val="accent5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5D28AB17-F6FA-4C53-B3E3-D0A39D4A33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>
            <a:extLst>
              <a:ext uri="{FF2B5EF4-FFF2-40B4-BE49-F238E27FC236}">
                <a16:creationId xmlns:a16="http://schemas.microsoft.com/office/drawing/2014/main" id="{30EB323C-9B33-462F-8A85-8717B029B08A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593221" y="1478570"/>
            <a:ext cx="6771061" cy="4638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187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Rectangle 138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1" name="Rectangle 140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F3BEF5D-816D-4F51-A029-0243943F4202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E4FB5E8-2D2F-4781-A15F-4987D54BF2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98" y="576263"/>
            <a:ext cx="5673094" cy="29676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Get on the same page</a:t>
            </a:r>
          </a:p>
        </p:txBody>
      </p:sp>
      <p:sp>
        <p:nvSpPr>
          <p:cNvPr id="4102" name="Content Placeholder 4101">
            <a:extLst>
              <a:ext uri="{FF2B5EF4-FFF2-40B4-BE49-F238E27FC236}">
                <a16:creationId xmlns:a16="http://schemas.microsoft.com/office/drawing/2014/main" id="{614A5611-8598-437B-84F8-7EFC81E93ED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898" y="3764975"/>
            <a:ext cx="4214416" cy="2192683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2400" dirty="0"/>
              <a:t>(And check for understanding)</a:t>
            </a:r>
          </a:p>
        </p:txBody>
      </p:sp>
      <p:pic>
        <p:nvPicPr>
          <p:cNvPr id="4098" name="Picture 2">
            <a:extLst>
              <a:ext uri="{FF2B5EF4-FFF2-40B4-BE49-F238E27FC236}">
                <a16:creationId xmlns:a16="http://schemas.microsoft.com/office/drawing/2014/main" id="{C54D4E89-02E2-4D5F-A1FB-D944743E90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" r="-2" b="-2"/>
          <a:stretch/>
        </p:blipFill>
        <p:spPr bwMode="auto">
          <a:xfrm>
            <a:off x="5927650" y="680965"/>
            <a:ext cx="5434927" cy="543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5" name="Rectangle 144">
            <a:extLst>
              <a:ext uri="{FF2B5EF4-FFF2-40B4-BE49-F238E27FC236}">
                <a16:creationId xmlns:a16="http://schemas.microsoft.com/office/drawing/2014/main" id="{285EE6CD-C61E-4F22-9787-1ADF1D3EB2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1367774" y="678699"/>
            <a:ext cx="823464" cy="5434700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147" name="Straight Connector 146">
            <a:extLst>
              <a:ext uri="{FF2B5EF4-FFF2-40B4-BE49-F238E27FC236}">
                <a16:creationId xmlns:a16="http://schemas.microsoft.com/office/drawing/2014/main" id="{5D28AB17-F6FA-4C53-B3E3-D0A39D4A33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Connector 148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030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F85AE0CF-124A-445C-9FB5-2A02356C873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3245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3E97709-5EF5-4887-919A-72DCA3EBD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98" y="576263"/>
            <a:ext cx="4977777" cy="29676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dirty="0"/>
              <a:t>Recognize your (work) culture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A869902-1CF4-4DC2-9E22-7FD2D558AA2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rcRect r="2" b="2"/>
          <a:stretch/>
        </p:blipFill>
        <p:spPr>
          <a:xfrm>
            <a:off x="6158973" y="645993"/>
            <a:ext cx="5413517" cy="5413517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ED94FB78-D9F3-4510-93F1-361F354344D9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1778990" y="698863"/>
            <a:ext cx="413010" cy="5413519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E9C6408-AA0E-411D-A5D2-E5F13306F8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60443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28EC6A1-D299-4AFF-AD16-9ADC9A31F2F1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3AE8768-4277-449F-8030-831357F94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98" y="576263"/>
            <a:ext cx="4606291" cy="29676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Make time to check in regularly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285EE6CD-C61E-4F22-9787-1ADF1D3EB25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11365232" y="699896"/>
            <a:ext cx="826767" cy="5410328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chemeClr val="accent5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5D28AB17-F6FA-4C53-B3E3-D0A39D4A33C0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847066E-1428-440E-ADAF-F8B5CFE31E3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4"/>
              </a:ext>
              <a:ext uri="{837473B0-CC2E-450A-ABE3-18F120FF3D39}">
                <a1611:picAttrSrcUrl xmlns:a1611="http://schemas.microsoft.com/office/drawing/2016/11/main" xmlns="" r:id="rId5"/>
              </a:ext>
            </a:extLst>
          </a:blip>
          <a:stretch>
            <a:fillRect/>
          </a:stretch>
        </p:blipFill>
        <p:spPr>
          <a:xfrm>
            <a:off x="5281019" y="699898"/>
            <a:ext cx="6083263" cy="5416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97618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73C994B4-9721-4148-9EEC-6793CECDE8DD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3" y="-1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F9D95E49-763A-4886-B038-82F734740554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" y="0"/>
            <a:ext cx="12188952" cy="6858000"/>
          </a:xfrm>
          <a:prstGeom prst="rect">
            <a:avLst/>
          </a:prstGeom>
          <a:solidFill>
            <a:schemeClr val="bg2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4E33693-FE80-4917-AEA7-483376DB73F5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478324" y="699899"/>
            <a:ext cx="10713676" cy="543331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FC1B7F7-4192-45C6-A35E-A42398B9E0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2898" y="576263"/>
            <a:ext cx="4977777" cy="29676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4800"/>
              <a:t>Hold young people accountable</a:t>
            </a:r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571D9C16-36A8-460D-9F4C-BE495BA3C42E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 txBox="1"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365234" y="17463"/>
            <a:ext cx="826009" cy="7374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411D842-D027-45A2-981F-6B76E11EE24F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>
            <a:off x="6096000" y="1044740"/>
            <a:ext cx="389995" cy="4664259"/>
          </a:xfrm>
          <a:prstGeom prst="rect">
            <a:avLst/>
          </a:prstGeom>
          <a:solidFill>
            <a:schemeClr val="accent1">
              <a:alpha val="25000"/>
            </a:schemeClr>
          </a:solidFill>
          <a:ln w="25400" cap="flat">
            <a:noFill/>
            <a:prstDash val="solid"/>
            <a:round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>
            <a:spAutoFit/>
          </a:bodyPr>
          <a:lstStyle/>
          <a:p>
            <a:pPr marL="0" marR="0" indent="0" algn="ctr" defTabSz="8255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US" sz="30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 Medium"/>
              <a:ea typeface="Helvetica Neue Medium"/>
              <a:cs typeface="Helvetica Neue Medium"/>
              <a:sym typeface="Helvetica Neue Medium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67F587E-80D2-4CA4-8720-78A1514F131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xmlns="" r:id="rId4"/>
              </a:ext>
            </a:extLst>
          </a:blip>
          <a:srcRect l="192" r="2547" b="2"/>
          <a:stretch/>
        </p:blipFill>
        <p:spPr>
          <a:xfrm>
            <a:off x="6387757" y="1046828"/>
            <a:ext cx="5804243" cy="4662171"/>
          </a:xfrm>
          <a:prstGeom prst="rect">
            <a:avLst/>
          </a:prstGeom>
        </p:spPr>
      </p:pic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EFADC67-92A1-44FB-8691-D8CD71A21EFA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18001"/>
            <a:ext cx="12192000" cy="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EE9C6408-AA0E-411D-A5D2-E5F13306F898}"/>
              </a:ext>
              <a:ext uri="{C183D7F6-B498-43B3-948B-1728B52AA6E4}">
                <adec:decorative xmlns:adec="http://schemas.microsoft.com/office/drawing/2017/decorative" xmlns="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11365990" y="5610"/>
            <a:ext cx="0" cy="6858000"/>
          </a:xfrm>
          <a:prstGeom prst="line">
            <a:avLst/>
          </a:prstGeom>
          <a:ln w="9525" cap="rnd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885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94</Words>
  <Application>Microsoft Office PowerPoint</Application>
  <PresentationFormat>Widescreen</PresentationFormat>
  <Paragraphs>30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Helvetica Neue Medium</vt:lpstr>
      <vt:lpstr>Office Theme</vt:lpstr>
      <vt:lpstr>Supervising Young People: Tips &amp; Ideas for a Successful Summer</vt:lpstr>
      <vt:lpstr>Orientation is key</vt:lpstr>
      <vt:lpstr>Set clear expectations</vt:lpstr>
      <vt:lpstr>Simplify your Language</vt:lpstr>
      <vt:lpstr>Be firm before you befriend</vt:lpstr>
      <vt:lpstr>Get on the same page</vt:lpstr>
      <vt:lpstr>Recognize your (work) culture</vt:lpstr>
      <vt:lpstr>Make time to check in regularly</vt:lpstr>
      <vt:lpstr>Hold young people accountable</vt:lpstr>
      <vt:lpstr>Own your own mistakes</vt:lpstr>
      <vt:lpstr>Creating task lists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Supervising Young People: Tips &amp; Ideas for a Successful Summer</dc:title>
  <dc:creator>Davila, Nadia</dc:creator>
  <cp:lastModifiedBy>Megan Chester</cp:lastModifiedBy>
  <cp:revision>2</cp:revision>
  <cp:lastPrinted>2020-02-10T22:09:23Z</cp:lastPrinted>
  <dcterms:created xsi:type="dcterms:W3CDTF">2020-02-10T21:57:50Z</dcterms:created>
  <dcterms:modified xsi:type="dcterms:W3CDTF">2020-02-11T16:46:39Z</dcterms:modified>
</cp:coreProperties>
</file>