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1"/>
  </p:notesMasterIdLst>
  <p:sldIdLst>
    <p:sldId id="288" r:id="rId2"/>
    <p:sldId id="294" r:id="rId3"/>
    <p:sldId id="291" r:id="rId4"/>
    <p:sldId id="295" r:id="rId5"/>
    <p:sldId id="292" r:id="rId6"/>
    <p:sldId id="293" r:id="rId7"/>
    <p:sldId id="296" r:id="rId8"/>
    <p:sldId id="298" r:id="rId9"/>
    <p:sldId id="297" r:id="rId10"/>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charset="0"/>
        <a:ea typeface="Geneva" charset="0"/>
        <a:cs typeface="Geneva" charset="0"/>
      </a:defRPr>
    </a:lvl1pPr>
    <a:lvl2pPr marL="457200" algn="l" rtl="0" eaLnBrk="0" fontAlgn="base" hangingPunct="0">
      <a:spcBef>
        <a:spcPct val="0"/>
      </a:spcBef>
      <a:spcAft>
        <a:spcPct val="0"/>
      </a:spcAft>
      <a:defRPr sz="2400" kern="1200">
        <a:solidFill>
          <a:schemeClr val="tx1"/>
        </a:solidFill>
        <a:latin typeface="Times" charset="0"/>
        <a:ea typeface="Geneva" charset="0"/>
        <a:cs typeface="Geneva" charset="0"/>
      </a:defRPr>
    </a:lvl2pPr>
    <a:lvl3pPr marL="914400" algn="l" rtl="0" eaLnBrk="0" fontAlgn="base" hangingPunct="0">
      <a:spcBef>
        <a:spcPct val="0"/>
      </a:spcBef>
      <a:spcAft>
        <a:spcPct val="0"/>
      </a:spcAft>
      <a:defRPr sz="2400" kern="1200">
        <a:solidFill>
          <a:schemeClr val="tx1"/>
        </a:solidFill>
        <a:latin typeface="Times" charset="0"/>
        <a:ea typeface="Geneva" charset="0"/>
        <a:cs typeface="Geneva" charset="0"/>
      </a:defRPr>
    </a:lvl3pPr>
    <a:lvl4pPr marL="1371600" algn="l" rtl="0" eaLnBrk="0" fontAlgn="base" hangingPunct="0">
      <a:spcBef>
        <a:spcPct val="0"/>
      </a:spcBef>
      <a:spcAft>
        <a:spcPct val="0"/>
      </a:spcAft>
      <a:defRPr sz="2400" kern="1200">
        <a:solidFill>
          <a:schemeClr val="tx1"/>
        </a:solidFill>
        <a:latin typeface="Times" charset="0"/>
        <a:ea typeface="Geneva" charset="0"/>
        <a:cs typeface="Geneva" charset="0"/>
      </a:defRPr>
    </a:lvl4pPr>
    <a:lvl5pPr marL="1828800" algn="l" rtl="0" eaLnBrk="0" fontAlgn="base" hangingPunct="0">
      <a:spcBef>
        <a:spcPct val="0"/>
      </a:spcBef>
      <a:spcAft>
        <a:spcPct val="0"/>
      </a:spcAft>
      <a:defRPr sz="2400" kern="1200">
        <a:solidFill>
          <a:schemeClr val="tx1"/>
        </a:solidFill>
        <a:latin typeface="Times" charset="0"/>
        <a:ea typeface="Geneva" charset="0"/>
        <a:cs typeface="Geneva" charset="0"/>
      </a:defRPr>
    </a:lvl5pPr>
    <a:lvl6pPr marL="2286000" algn="l" defTabSz="914400" rtl="0" eaLnBrk="1" latinLnBrk="0" hangingPunct="1">
      <a:defRPr sz="2400" kern="1200">
        <a:solidFill>
          <a:schemeClr val="tx1"/>
        </a:solidFill>
        <a:latin typeface="Times" charset="0"/>
        <a:ea typeface="Geneva" charset="0"/>
        <a:cs typeface="Geneva" charset="0"/>
      </a:defRPr>
    </a:lvl6pPr>
    <a:lvl7pPr marL="2743200" algn="l" defTabSz="914400" rtl="0" eaLnBrk="1" latinLnBrk="0" hangingPunct="1">
      <a:defRPr sz="2400" kern="1200">
        <a:solidFill>
          <a:schemeClr val="tx1"/>
        </a:solidFill>
        <a:latin typeface="Times" charset="0"/>
        <a:ea typeface="Geneva" charset="0"/>
        <a:cs typeface="Geneva" charset="0"/>
      </a:defRPr>
    </a:lvl7pPr>
    <a:lvl8pPr marL="3200400" algn="l" defTabSz="914400" rtl="0" eaLnBrk="1" latinLnBrk="0" hangingPunct="1">
      <a:defRPr sz="2400" kern="1200">
        <a:solidFill>
          <a:schemeClr val="tx1"/>
        </a:solidFill>
        <a:latin typeface="Times" charset="0"/>
        <a:ea typeface="Geneva" charset="0"/>
        <a:cs typeface="Geneva" charset="0"/>
      </a:defRPr>
    </a:lvl8pPr>
    <a:lvl9pPr marL="3657600" algn="l" defTabSz="914400" rtl="0" eaLnBrk="1" latinLnBrk="0" hangingPunct="1">
      <a:defRPr sz="2400" kern="1200">
        <a:solidFill>
          <a:schemeClr val="tx1"/>
        </a:solidFill>
        <a:latin typeface="Times" charset="0"/>
        <a:ea typeface="Geneva" charset="0"/>
        <a:cs typeface="Geneva" charset="0"/>
      </a:defRPr>
    </a:lvl9pPr>
  </p:defaultTextStyle>
  <p:extLst>
    <p:ext uri="{EFAFB233-063F-42B5-8137-9DF3F51BA10A}">
      <p15:sldGuideLst xmlns:p15="http://schemas.microsoft.com/office/powerpoint/2012/main">
        <p15:guide id="1" orient="horz" pos="534">
          <p15:clr>
            <a:srgbClr val="A4A3A4"/>
          </p15:clr>
        </p15:guide>
        <p15:guide id="2" orient="horz" pos="373">
          <p15:clr>
            <a:srgbClr val="A4A3A4"/>
          </p15:clr>
        </p15:guide>
        <p15:guide id="3" orient="horz" pos="4178">
          <p15:clr>
            <a:srgbClr val="A4A3A4"/>
          </p15:clr>
        </p15:guide>
        <p15:guide id="4" orient="horz" pos="2535">
          <p15:clr>
            <a:srgbClr val="A4A3A4"/>
          </p15:clr>
        </p15:guide>
        <p15:guide id="5" orient="horz" pos="1413">
          <p15:clr>
            <a:srgbClr val="A4A3A4"/>
          </p15:clr>
        </p15:guide>
        <p15:guide id="6" orient="horz" pos="2273">
          <p15:clr>
            <a:srgbClr val="A4A3A4"/>
          </p15:clr>
        </p15:guide>
        <p15:guide id="7" orient="horz" pos="862">
          <p15:clr>
            <a:srgbClr val="A4A3A4"/>
          </p15:clr>
        </p15:guide>
        <p15:guide id="8" orient="horz" pos="1726">
          <p15:clr>
            <a:srgbClr val="A4A3A4"/>
          </p15:clr>
        </p15:guide>
        <p15:guide id="9" pos="2893">
          <p15:clr>
            <a:srgbClr val="A4A3A4"/>
          </p15:clr>
        </p15:guide>
        <p15:guide id="10" pos="288">
          <p15:clr>
            <a:srgbClr val="A4A3A4"/>
          </p15:clr>
        </p15:guide>
        <p15:guide id="11" pos="5473">
          <p15:clr>
            <a:srgbClr val="A4A3A4"/>
          </p15:clr>
        </p15:guide>
        <p15:guide id="12" pos="462">
          <p15:clr>
            <a:srgbClr val="A4A3A4"/>
          </p15:clr>
        </p15:guide>
        <p15:guide id="13" pos="5264">
          <p15:clr>
            <a:srgbClr val="A4A3A4"/>
          </p15:clr>
        </p15:guide>
        <p15:guide id="14" pos="1816">
          <p15:clr>
            <a:srgbClr val="A4A3A4"/>
          </p15:clr>
        </p15:guide>
        <p15:guide id="15" pos="1053">
          <p15:clr>
            <a:srgbClr val="A4A3A4"/>
          </p15:clr>
        </p15:guide>
        <p15:guide id="16" pos="37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33"/>
    <a:srgbClr val="F4DCDC"/>
    <a:srgbClr val="F1D3D3"/>
    <a:srgbClr val="EDC9C9"/>
    <a:srgbClr val="E4AEAE"/>
    <a:srgbClr val="E5B1B1"/>
    <a:srgbClr val="D7D7D7"/>
    <a:srgbClr val="CBCBCB"/>
    <a:srgbClr val="C4C4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1" autoAdjust="0"/>
    <p:restoredTop sz="81512" autoAdjust="0"/>
  </p:normalViewPr>
  <p:slideViewPr>
    <p:cSldViewPr snapToGrid="0">
      <p:cViewPr varScale="1">
        <p:scale>
          <a:sx n="70" d="100"/>
          <a:sy n="70" d="100"/>
        </p:scale>
        <p:origin x="1824" y="48"/>
      </p:cViewPr>
      <p:guideLst>
        <p:guide orient="horz" pos="534"/>
        <p:guide orient="horz" pos="373"/>
        <p:guide orient="horz" pos="4178"/>
        <p:guide orient="horz" pos="2535"/>
        <p:guide orient="horz" pos="1413"/>
        <p:guide orient="horz" pos="2273"/>
        <p:guide orient="horz" pos="862"/>
        <p:guide orient="horz" pos="1726"/>
        <p:guide pos="2893"/>
        <p:guide pos="288"/>
        <p:guide pos="5473"/>
        <p:guide pos="462"/>
        <p:guide pos="5264"/>
        <p:guide pos="1816"/>
        <p:guide pos="1053"/>
        <p:guide pos="377"/>
      </p:guideLst>
    </p:cSldViewPr>
  </p:slideViewPr>
  <p:outlineViewPr>
    <p:cViewPr>
      <p:scale>
        <a:sx n="33" d="100"/>
        <a:sy n="33" d="100"/>
      </p:scale>
      <p:origin x="0" y="-43"/>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5138"/>
          </a:xfrm>
          <a:prstGeom prst="rect">
            <a:avLst/>
          </a:prstGeom>
          <a:noFill/>
          <a:ln>
            <a:noFill/>
          </a:ln>
          <a:effectLst/>
          <a:extLst/>
        </p:spPr>
        <p:txBody>
          <a:bodyPr vert="horz" wrap="square" lIns="93164" tIns="46582" rIns="93164" bIns="46582" numCol="1" anchor="t" anchorCtr="0" compatLnSpc="1">
            <a:prstTxWarp prst="textNoShape">
              <a:avLst/>
            </a:prstTxWarp>
          </a:bodyPr>
          <a:lstStyle>
            <a:lvl1pPr>
              <a:defRPr sz="1200">
                <a:latin typeface="Times" charset="0"/>
                <a:ea typeface="Geneva" charset="0"/>
                <a:cs typeface="+mn-cs"/>
              </a:defRPr>
            </a:lvl1pPr>
          </a:lstStyle>
          <a:p>
            <a:pPr>
              <a:defRPr/>
            </a:pPr>
            <a:endParaRPr lang="en-US"/>
          </a:p>
        </p:txBody>
      </p:sp>
      <p:sp>
        <p:nvSpPr>
          <p:cNvPr id="4099" name="Rectangle 3"/>
          <p:cNvSpPr>
            <a:spLocks noGrp="1" noChangeArrowheads="1"/>
          </p:cNvSpPr>
          <p:nvPr>
            <p:ph type="dt" idx="1"/>
          </p:nvPr>
        </p:nvSpPr>
        <p:spPr bwMode="auto">
          <a:xfrm>
            <a:off x="3971925" y="0"/>
            <a:ext cx="3038475" cy="465138"/>
          </a:xfrm>
          <a:prstGeom prst="rect">
            <a:avLst/>
          </a:prstGeom>
          <a:noFill/>
          <a:ln>
            <a:noFill/>
          </a:ln>
          <a:effectLst/>
          <a:extLst/>
        </p:spPr>
        <p:txBody>
          <a:bodyPr vert="horz" wrap="square" lIns="93164" tIns="46582" rIns="93164" bIns="46582" numCol="1" anchor="t" anchorCtr="0" compatLnSpc="1">
            <a:prstTxWarp prst="textNoShape">
              <a:avLst/>
            </a:prstTxWarp>
          </a:bodyPr>
          <a:lstStyle>
            <a:lvl1pPr algn="r">
              <a:defRPr sz="1200">
                <a:latin typeface="Times" charset="0"/>
                <a:ea typeface="Geneva" charset="0"/>
                <a:cs typeface="+mn-cs"/>
              </a:defRPr>
            </a:lvl1pPr>
          </a:lstStyle>
          <a:p>
            <a:pPr>
              <a:defRPr/>
            </a:pPr>
            <a:endParaRPr lang="en-US"/>
          </a:p>
        </p:txBody>
      </p:sp>
      <p:sp>
        <p:nvSpPr>
          <p:cNvPr id="1741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935038" y="4416425"/>
            <a:ext cx="5140325" cy="4183063"/>
          </a:xfrm>
          <a:prstGeom prst="rect">
            <a:avLst/>
          </a:prstGeom>
          <a:noFill/>
          <a:ln>
            <a:noFill/>
          </a:ln>
          <a:effectLst/>
          <a:extLst/>
        </p:spPr>
        <p:txBody>
          <a:bodyPr vert="horz" wrap="square" lIns="93164" tIns="46582" rIns="93164" bIns="4658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831263"/>
            <a:ext cx="3038475" cy="465137"/>
          </a:xfrm>
          <a:prstGeom prst="rect">
            <a:avLst/>
          </a:prstGeom>
          <a:noFill/>
          <a:ln>
            <a:noFill/>
          </a:ln>
          <a:effectLst/>
          <a:extLst/>
        </p:spPr>
        <p:txBody>
          <a:bodyPr vert="horz" wrap="square" lIns="93164" tIns="46582" rIns="93164" bIns="46582" numCol="1" anchor="b" anchorCtr="0" compatLnSpc="1">
            <a:prstTxWarp prst="textNoShape">
              <a:avLst/>
            </a:prstTxWarp>
          </a:bodyPr>
          <a:lstStyle>
            <a:lvl1pPr>
              <a:defRPr sz="1200">
                <a:latin typeface="Times" charset="0"/>
                <a:ea typeface="Geneva" charset="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925" y="8831263"/>
            <a:ext cx="3038475" cy="465137"/>
          </a:xfrm>
          <a:prstGeom prst="rect">
            <a:avLst/>
          </a:prstGeom>
          <a:noFill/>
          <a:ln>
            <a:noFill/>
          </a:ln>
          <a:effectLst/>
          <a:extLst/>
        </p:spPr>
        <p:txBody>
          <a:bodyPr vert="horz" wrap="square" lIns="93164" tIns="46582" rIns="93164" bIns="46582" numCol="1" anchor="b" anchorCtr="0" compatLnSpc="1">
            <a:prstTxWarp prst="textNoShape">
              <a:avLst/>
            </a:prstTxWarp>
          </a:bodyPr>
          <a:lstStyle>
            <a:lvl1pPr algn="r">
              <a:defRPr sz="1200">
                <a:latin typeface="Times" pitchFamily="122" charset="0"/>
                <a:ea typeface="Geneva" pitchFamily="122" charset="-128"/>
                <a:cs typeface="+mn-cs"/>
              </a:defRPr>
            </a:lvl1pPr>
          </a:lstStyle>
          <a:p>
            <a:pPr>
              <a:defRPr/>
            </a:pPr>
            <a:fld id="{27154C6D-5ECE-43E6-98D0-935F324A3A73}" type="slidenum">
              <a:rPr lang="en-US" altLang="en-US"/>
              <a:pPr>
                <a:defRPr/>
              </a:pPr>
              <a:t>‹#›</a:t>
            </a:fld>
            <a:endParaRPr lang="en-US" altLang="en-US" dirty="0"/>
          </a:p>
        </p:txBody>
      </p:sp>
    </p:spTree>
    <p:extLst>
      <p:ext uri="{BB962C8B-B14F-4D97-AF65-F5344CB8AC3E}">
        <p14:creationId xmlns:p14="http://schemas.microsoft.com/office/powerpoint/2010/main" val="27470405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Geneva" charset="0"/>
        <a:cs typeface="Geneva" charset="0"/>
      </a:defRPr>
    </a:lvl1pPr>
    <a:lvl2pPr marL="457200" algn="l" rtl="0" eaLnBrk="0" fontAlgn="base" hangingPunct="0">
      <a:spcBef>
        <a:spcPct val="30000"/>
      </a:spcBef>
      <a:spcAft>
        <a:spcPct val="0"/>
      </a:spcAft>
      <a:defRPr sz="1200" kern="1200">
        <a:solidFill>
          <a:schemeClr val="tx1"/>
        </a:solidFill>
        <a:latin typeface="Times" charset="0"/>
        <a:ea typeface="Geneva" charset="0"/>
        <a:cs typeface="Geneva" charset="0"/>
      </a:defRPr>
    </a:lvl2pPr>
    <a:lvl3pPr marL="914400" algn="l" rtl="0" eaLnBrk="0" fontAlgn="base" hangingPunct="0">
      <a:spcBef>
        <a:spcPct val="30000"/>
      </a:spcBef>
      <a:spcAft>
        <a:spcPct val="0"/>
      </a:spcAft>
      <a:defRPr sz="1200" kern="1200">
        <a:solidFill>
          <a:schemeClr val="tx1"/>
        </a:solidFill>
        <a:latin typeface="Times" charset="0"/>
        <a:ea typeface="Geneva" charset="0"/>
        <a:cs typeface="Geneva" charset="0"/>
      </a:defRPr>
    </a:lvl3pPr>
    <a:lvl4pPr marL="1371600" algn="l" rtl="0" eaLnBrk="0" fontAlgn="base" hangingPunct="0">
      <a:spcBef>
        <a:spcPct val="30000"/>
      </a:spcBef>
      <a:spcAft>
        <a:spcPct val="0"/>
      </a:spcAft>
      <a:defRPr sz="1200" kern="1200">
        <a:solidFill>
          <a:schemeClr val="tx1"/>
        </a:solidFill>
        <a:latin typeface="Times" charset="0"/>
        <a:ea typeface="Geneva" charset="0"/>
        <a:cs typeface="Geneva" charset="0"/>
      </a:defRPr>
    </a:lvl4pPr>
    <a:lvl5pPr marL="1828800" algn="l" rtl="0" eaLnBrk="0" fontAlgn="base" hangingPunct="0">
      <a:spcBef>
        <a:spcPct val="30000"/>
      </a:spcBef>
      <a:spcAft>
        <a:spcPct val="0"/>
      </a:spcAft>
      <a:defRPr sz="1200" kern="1200">
        <a:solidFill>
          <a:schemeClr val="tx1"/>
        </a:solidFill>
        <a:latin typeface="Times" charset="0"/>
        <a:ea typeface="Geneva" charset="0"/>
        <a:cs typeface="Geneva"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7154C6D-5ECE-43E6-98D0-935F324A3A73}" type="slidenum">
              <a:rPr lang="en-US" altLang="en-US" smtClean="0"/>
              <a:pPr>
                <a:defRPr/>
              </a:pPr>
              <a:t>1</a:t>
            </a:fld>
            <a:endParaRPr lang="en-US" altLang="en-US" dirty="0"/>
          </a:p>
        </p:txBody>
      </p:sp>
    </p:spTree>
    <p:extLst>
      <p:ext uri="{BB962C8B-B14F-4D97-AF65-F5344CB8AC3E}">
        <p14:creationId xmlns:p14="http://schemas.microsoft.com/office/powerpoint/2010/main" val="2840379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program</a:t>
            </a:r>
            <a:r>
              <a:rPr lang="en-US" baseline="0" dirty="0" smtClean="0"/>
              <a:t> is an initiative that came out Executive Vice President’s office</a:t>
            </a:r>
          </a:p>
          <a:p>
            <a:r>
              <a:rPr lang="en-US" dirty="0" smtClean="0"/>
              <a:t>For me, working in higher </a:t>
            </a:r>
            <a:r>
              <a:rPr lang="en-US" dirty="0" err="1" smtClean="0"/>
              <a:t>ed</a:t>
            </a:r>
            <a:r>
              <a:rPr lang="en-US" dirty="0" smtClean="0"/>
              <a:t> is about</a:t>
            </a:r>
            <a:r>
              <a:rPr lang="en-US" baseline="0" dirty="0" smtClean="0"/>
              <a:t> the Institute what we do for our students and our employees but it’s also about the greater impact that being in a city with a college means</a:t>
            </a:r>
          </a:p>
          <a:p>
            <a:r>
              <a:rPr lang="en-US" baseline="0" dirty="0" smtClean="0"/>
              <a:t>Another benefit, a lot of employees volunteer or their departments are involved in different causes, </a:t>
            </a:r>
            <a:endParaRPr lang="en-US" dirty="0"/>
          </a:p>
        </p:txBody>
      </p:sp>
      <p:sp>
        <p:nvSpPr>
          <p:cNvPr id="4" name="Slide Number Placeholder 3"/>
          <p:cNvSpPr>
            <a:spLocks noGrp="1"/>
          </p:cNvSpPr>
          <p:nvPr>
            <p:ph type="sldNum" sz="quarter" idx="10"/>
          </p:nvPr>
        </p:nvSpPr>
        <p:spPr/>
        <p:txBody>
          <a:bodyPr/>
          <a:lstStyle/>
          <a:p>
            <a:pPr>
              <a:defRPr/>
            </a:pPr>
            <a:fld id="{27154C6D-5ECE-43E6-98D0-935F324A3A73}" type="slidenum">
              <a:rPr lang="en-US" altLang="en-US" smtClean="0"/>
              <a:pPr>
                <a:defRPr/>
              </a:pPr>
              <a:t>2</a:t>
            </a:fld>
            <a:endParaRPr lang="en-US" altLang="en-US" dirty="0"/>
          </a:p>
        </p:txBody>
      </p:sp>
    </p:spTree>
    <p:extLst>
      <p:ext uri="{BB962C8B-B14F-4D97-AF65-F5344CB8AC3E}">
        <p14:creationId xmlns:p14="http://schemas.microsoft.com/office/powerpoint/2010/main" val="1407388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sets</a:t>
            </a:r>
            <a:r>
              <a:rPr lang="en-US" baseline="0" dirty="0" smtClean="0"/>
              <a:t> expectations and gives clear guidance to students and DLCs, I also program around these </a:t>
            </a:r>
            <a:r>
              <a:rPr lang="en-US" baseline="0" dirty="0" smtClean="0"/>
              <a:t>dates</a:t>
            </a:r>
          </a:p>
          <a:p>
            <a:r>
              <a:rPr lang="en-US" baseline="0" dirty="0" smtClean="0"/>
              <a:t>Nadia will speak more to the best practices and offer tips for supervising someone who is so new to the workforce </a:t>
            </a:r>
            <a:endParaRPr lang="en-US" dirty="0"/>
          </a:p>
        </p:txBody>
      </p:sp>
      <p:sp>
        <p:nvSpPr>
          <p:cNvPr id="4" name="Slide Number Placeholder 3"/>
          <p:cNvSpPr>
            <a:spLocks noGrp="1"/>
          </p:cNvSpPr>
          <p:nvPr>
            <p:ph type="sldNum" sz="quarter" idx="10"/>
          </p:nvPr>
        </p:nvSpPr>
        <p:spPr/>
        <p:txBody>
          <a:bodyPr/>
          <a:lstStyle/>
          <a:p>
            <a:pPr>
              <a:defRPr/>
            </a:pPr>
            <a:fld id="{27154C6D-5ECE-43E6-98D0-935F324A3A73}" type="slidenum">
              <a:rPr lang="en-US" altLang="en-US" smtClean="0"/>
              <a:pPr>
                <a:defRPr/>
              </a:pPr>
              <a:t>5</a:t>
            </a:fld>
            <a:endParaRPr lang="en-US" altLang="en-US" dirty="0"/>
          </a:p>
        </p:txBody>
      </p:sp>
    </p:spTree>
    <p:extLst>
      <p:ext uri="{BB962C8B-B14F-4D97-AF65-F5344CB8AC3E}">
        <p14:creationId xmlns:p14="http://schemas.microsoft.com/office/powerpoint/2010/main" val="2324280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Reason</a:t>
            </a:r>
            <a:r>
              <a:rPr lang="en-US" baseline="0" dirty="0" smtClean="0"/>
              <a:t> for the strict communication policy, from a safety, risk and compliance perspective many of the applicants are 16 and 17 and want to be sure there is no confusion around employment law or expectations</a:t>
            </a:r>
          </a:p>
          <a:p>
            <a:r>
              <a:rPr lang="en-US" baseline="0" dirty="0" smtClean="0"/>
              <a:t>Want to offer a fair and consistent process, consistent messaging</a:t>
            </a:r>
          </a:p>
          <a:p>
            <a:r>
              <a:rPr lang="en-US" baseline="0" dirty="0" smtClean="0"/>
              <a:t>Keep it simple – one point of contact both you and the student, avoid unnecessary work on your end</a:t>
            </a:r>
            <a:endParaRPr lang="en-US" dirty="0"/>
          </a:p>
        </p:txBody>
      </p:sp>
      <p:sp>
        <p:nvSpPr>
          <p:cNvPr id="4" name="Slide Number Placeholder 3"/>
          <p:cNvSpPr>
            <a:spLocks noGrp="1"/>
          </p:cNvSpPr>
          <p:nvPr>
            <p:ph type="sldNum" sz="quarter" idx="10"/>
          </p:nvPr>
        </p:nvSpPr>
        <p:spPr/>
        <p:txBody>
          <a:bodyPr/>
          <a:lstStyle/>
          <a:p>
            <a:pPr>
              <a:defRPr/>
            </a:pPr>
            <a:fld id="{27154C6D-5ECE-43E6-98D0-935F324A3A73}" type="slidenum">
              <a:rPr lang="en-US" altLang="en-US" smtClean="0"/>
              <a:pPr>
                <a:defRPr/>
              </a:pPr>
              <a:t>7</a:t>
            </a:fld>
            <a:endParaRPr lang="en-US" altLang="en-US" dirty="0"/>
          </a:p>
        </p:txBody>
      </p:sp>
    </p:spTree>
    <p:extLst>
      <p:ext uri="{BB962C8B-B14F-4D97-AF65-F5344CB8AC3E}">
        <p14:creationId xmlns:p14="http://schemas.microsoft.com/office/powerpoint/2010/main" val="19065596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24840" y="1850290"/>
            <a:ext cx="7772400" cy="1470025"/>
          </a:xfrm>
        </p:spPr>
        <p:txBody>
          <a:bodyPr/>
          <a:lstStyle>
            <a:lvl1pPr>
              <a:defRPr sz="2800">
                <a:latin typeface="+mj-lt"/>
              </a:defRPr>
            </a:lvl1pPr>
          </a:lstStyle>
          <a:p>
            <a:r>
              <a:rPr lang="en-US" dirty="0"/>
              <a:t>Click to edit Master title style</a:t>
            </a:r>
          </a:p>
        </p:txBody>
      </p:sp>
      <p:sp>
        <p:nvSpPr>
          <p:cNvPr id="3" name="Subtitle 2"/>
          <p:cNvSpPr>
            <a:spLocks noGrp="1"/>
          </p:cNvSpPr>
          <p:nvPr>
            <p:ph type="subTitle" idx="1"/>
          </p:nvPr>
        </p:nvSpPr>
        <p:spPr>
          <a:xfrm>
            <a:off x="631265" y="2427755"/>
            <a:ext cx="5829300" cy="528575"/>
          </a:xfrm>
          <a:prstGeom prst="rect">
            <a:avLst/>
          </a:prstGeom>
        </p:spPr>
        <p:txBody>
          <a:bodyPr/>
          <a:lstStyle>
            <a:lvl1pPr marL="0" indent="0" algn="l">
              <a:buNone/>
              <a:defRPr sz="20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4" name="Slide Number Placeholder 3"/>
          <p:cNvSpPr>
            <a:spLocks noGrp="1"/>
          </p:cNvSpPr>
          <p:nvPr>
            <p:ph type="sldNum" sz="quarter" idx="10"/>
          </p:nvPr>
        </p:nvSpPr>
        <p:spPr>
          <a:xfrm>
            <a:off x="6135688" y="4148138"/>
            <a:ext cx="2617787" cy="457200"/>
          </a:xfrm>
        </p:spPr>
        <p:txBody>
          <a:bodyPr/>
          <a:lstStyle>
            <a:lvl1pPr algn="r">
              <a:spcBef>
                <a:spcPts val="300"/>
              </a:spcBef>
              <a:spcAft>
                <a:spcPts val="300"/>
              </a:spcAft>
              <a:defRPr sz="1200" b="1">
                <a:latin typeface="+mj-lt"/>
              </a:defRPr>
            </a:lvl1pPr>
          </a:lstStyle>
          <a:p>
            <a:pPr>
              <a:defRPr/>
            </a:pPr>
            <a:r>
              <a:rPr lang="en-US" altLang="en-US"/>
              <a:t>Month Day, Year</a:t>
            </a:r>
          </a:p>
          <a:p>
            <a:pPr>
              <a:defRPr/>
            </a:pPr>
            <a:r>
              <a:rPr lang="en-US" altLang="en-US" sz="1100" b="0"/>
              <a:t>Presentation Author:</a:t>
            </a:r>
            <a:endParaRPr lang="en-US" altLang="en-US" sz="1100" b="0"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15276" y="6004479"/>
            <a:ext cx="3522846" cy="1056854"/>
          </a:xfrm>
          <a:prstGeom prst="rect">
            <a:avLst/>
          </a:prstGeom>
        </p:spPr>
      </p:pic>
    </p:spTree>
    <p:extLst>
      <p:ext uri="{BB962C8B-B14F-4D97-AF65-F5344CB8AC3E}">
        <p14:creationId xmlns:p14="http://schemas.microsoft.com/office/powerpoint/2010/main" val="309759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1173" y="3675380"/>
            <a:ext cx="7772400" cy="677545"/>
          </a:xfrm>
        </p:spPr>
        <p:txBody>
          <a:bodyPr/>
          <a:lstStyle>
            <a:lvl1pPr algn="l">
              <a:defRPr sz="2400" b="1" cap="none" baseline="0">
                <a:latin typeface="+mj-lt"/>
              </a:defRPr>
            </a:lvl1pPr>
          </a:lstStyle>
          <a:p>
            <a:r>
              <a:rPr lang="en-US" dirty="0"/>
              <a:t>Click to edit Master title style</a:t>
            </a:r>
          </a:p>
        </p:txBody>
      </p:sp>
      <p:sp>
        <p:nvSpPr>
          <p:cNvPr id="3" name="Text Placeholder 2"/>
          <p:cNvSpPr>
            <a:spLocks noGrp="1"/>
          </p:cNvSpPr>
          <p:nvPr>
            <p:ph type="body" idx="1"/>
          </p:nvPr>
        </p:nvSpPr>
        <p:spPr>
          <a:xfrm>
            <a:off x="482029" y="3182112"/>
            <a:ext cx="7772400" cy="548132"/>
          </a:xfrm>
          <a:prstGeom prst="rect">
            <a:avLst/>
          </a:prstGeom>
        </p:spPr>
        <p:txBody>
          <a:bodyPr anchor="b"/>
          <a:lstStyle>
            <a:lvl1pPr marL="0" indent="0">
              <a:buNone/>
              <a:defRPr sz="1800">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15276" y="6004479"/>
            <a:ext cx="3522846" cy="1056854"/>
          </a:xfrm>
          <a:prstGeom prst="rect">
            <a:avLst/>
          </a:prstGeom>
        </p:spPr>
      </p:pic>
    </p:spTree>
    <p:extLst>
      <p:ext uri="{BB962C8B-B14F-4D97-AF65-F5344CB8AC3E}">
        <p14:creationId xmlns:p14="http://schemas.microsoft.com/office/powerpoint/2010/main" val="36520975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2"/>
          <p:cNvSpPr>
            <a:spLocks noGrp="1"/>
          </p:cNvSpPr>
          <p:nvPr>
            <p:ph idx="4294967295"/>
          </p:nvPr>
        </p:nvSpPr>
        <p:spPr bwMode="auto">
          <a:xfrm>
            <a:off x="495935" y="1059561"/>
            <a:ext cx="8215313" cy="53863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ts val="400"/>
              </a:spcBef>
              <a:spcAft>
                <a:spcPts val="0"/>
              </a:spcAft>
              <a:buFont typeface="Trebuchet MS" panose="020B0603020202020204" pitchFamily="34" charset="0"/>
              <a:buChar char="▪"/>
              <a:defRPr sz="1600">
                <a:latin typeface="+mj-lt"/>
              </a:defRPr>
            </a:lvl1pPr>
            <a:lvl2pPr marL="742950" indent="-285750">
              <a:spcAft>
                <a:spcPts val="600"/>
              </a:spcAft>
              <a:buFont typeface="Trebuchet MS" panose="020B0603020202020204" pitchFamily="34" charset="0"/>
              <a:buChar char="—"/>
              <a:defRPr sz="1400"/>
            </a:lvl2pPr>
          </a:lstStyle>
          <a:p>
            <a:r>
              <a:rPr lang="en-US" altLang="en-US" dirty="0"/>
              <a:t>Tab 1</a:t>
            </a:r>
          </a:p>
          <a:p>
            <a:r>
              <a:rPr lang="en-US" altLang="en-US" dirty="0"/>
              <a:t>Tab 2 </a:t>
            </a:r>
          </a:p>
          <a:p>
            <a:pPr lvl="1"/>
            <a:r>
              <a:rPr lang="en-US" altLang="en-US" dirty="0"/>
              <a:t>Sub tab</a:t>
            </a:r>
          </a:p>
          <a:p>
            <a:pPr lvl="1"/>
            <a:r>
              <a:rPr lang="en-US" altLang="en-US" dirty="0"/>
              <a:t>Sub Tab</a:t>
            </a:r>
          </a:p>
          <a:p>
            <a:pPr lvl="1"/>
            <a:r>
              <a:rPr lang="en-US" altLang="en-US" dirty="0"/>
              <a:t>Sub Tab</a:t>
            </a:r>
          </a:p>
          <a:p>
            <a:r>
              <a:rPr lang="en-US" altLang="en-US" dirty="0"/>
              <a:t>Tab 3</a:t>
            </a:r>
          </a:p>
          <a:p>
            <a:pPr lvl="1"/>
            <a:r>
              <a:rPr lang="en-US" altLang="en-US" dirty="0"/>
              <a:t>Sub Tab</a:t>
            </a:r>
          </a:p>
          <a:p>
            <a:pPr lvl="1"/>
            <a:r>
              <a:rPr lang="en-US" altLang="en-US" dirty="0"/>
              <a:t>Sub Tab</a:t>
            </a:r>
          </a:p>
          <a:p>
            <a:pPr lvl="1"/>
            <a:r>
              <a:rPr lang="en-US" altLang="en-US" dirty="0"/>
              <a:t>Sub Tab</a:t>
            </a:r>
          </a:p>
          <a:p>
            <a:r>
              <a:rPr lang="en-US" altLang="en-US" dirty="0"/>
              <a:t>Tab 4 and other stuff</a:t>
            </a:r>
          </a:p>
          <a:p>
            <a:endParaRPr lang="en-US" altLang="en-US" dirty="0"/>
          </a:p>
          <a:p>
            <a:endParaRPr lang="en-US" altLang="en-US" dirty="0"/>
          </a:p>
        </p:txBody>
      </p:sp>
      <p:sp>
        <p:nvSpPr>
          <p:cNvPr id="8" name="Title 1"/>
          <p:cNvSpPr>
            <a:spLocks noGrp="1"/>
          </p:cNvSpPr>
          <p:nvPr>
            <p:ph type="title"/>
          </p:nvPr>
        </p:nvSpPr>
        <p:spPr>
          <a:xfrm>
            <a:off x="475236" y="285496"/>
            <a:ext cx="8229600" cy="448056"/>
          </a:xfrm>
        </p:spPr>
        <p:txBody>
          <a:bodyPr/>
          <a:lstStyle>
            <a:lvl1pPr>
              <a:defRPr>
                <a:latin typeface="+mj-lt"/>
              </a:defRPr>
            </a:lvl1pPr>
          </a:lstStyle>
          <a:p>
            <a:r>
              <a:rPr lang="en-US" dirty="0"/>
              <a:t>Click to edit Master title style</a:t>
            </a:r>
          </a:p>
        </p:txBody>
      </p:sp>
      <p:sp>
        <p:nvSpPr>
          <p:cNvPr id="4" name="Slide Number Placeholder 3"/>
          <p:cNvSpPr>
            <a:spLocks noGrp="1"/>
          </p:cNvSpPr>
          <p:nvPr>
            <p:ph type="sldNum" sz="quarter" idx="10"/>
          </p:nvPr>
        </p:nvSpPr>
        <p:spPr>
          <a:xfrm>
            <a:off x="8248650" y="6472238"/>
            <a:ext cx="433388" cy="317500"/>
          </a:xfrm>
        </p:spPr>
        <p:txBody>
          <a:bodyPr/>
          <a:lstStyle>
            <a:lvl1pPr algn="r">
              <a:defRPr>
                <a:latin typeface="Trebuchet MS" panose="020B0603020202020204" pitchFamily="34" charset="0"/>
              </a:defRPr>
            </a:lvl1pPr>
          </a:lstStyle>
          <a:p>
            <a:pPr>
              <a:defRPr/>
            </a:pPr>
            <a:fld id="{0A546976-B645-4B3D-BA42-0A7185AB8428}" type="slidenum">
              <a:rPr lang="en-US" altLang="en-US"/>
              <a:pPr>
                <a:defRPr/>
              </a:pPr>
              <a:t>‹#›</a:t>
            </a:fld>
            <a:endParaRPr lang="en-US" altLang="en-US"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15276" y="6004479"/>
            <a:ext cx="3522846" cy="1056854"/>
          </a:xfrm>
          <a:prstGeom prst="rect">
            <a:avLst/>
          </a:prstGeom>
        </p:spPr>
      </p:pic>
    </p:spTree>
    <p:extLst>
      <p:ext uri="{BB962C8B-B14F-4D97-AF65-F5344CB8AC3E}">
        <p14:creationId xmlns:p14="http://schemas.microsoft.com/office/powerpoint/2010/main" val="1784038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5236" y="265176"/>
            <a:ext cx="8229600" cy="448056"/>
          </a:xfrm>
        </p:spPr>
        <p:txBody>
          <a:bodyPr/>
          <a:lstStyle>
            <a:lvl1pPr>
              <a:defRPr>
                <a:latin typeface="+mj-lt"/>
              </a:defRPr>
            </a:lvl1pPr>
          </a:lstStyle>
          <a:p>
            <a:r>
              <a:rPr lang="en-US" dirty="0"/>
              <a:t>Click to edit Master title style</a:t>
            </a:r>
          </a:p>
        </p:txBody>
      </p:sp>
      <p:sp>
        <p:nvSpPr>
          <p:cNvPr id="3" name="Text Placeholder 2"/>
          <p:cNvSpPr>
            <a:spLocks noGrp="1"/>
          </p:cNvSpPr>
          <p:nvPr>
            <p:ph type="body" idx="1"/>
          </p:nvPr>
        </p:nvSpPr>
        <p:spPr>
          <a:xfrm>
            <a:off x="457200" y="1371600"/>
            <a:ext cx="4040188" cy="803275"/>
          </a:xfrm>
          <a:prstGeom prst="rect">
            <a:avLst/>
          </a:prstGeom>
        </p:spPr>
        <p:txBody>
          <a:bodyPr anchor="t"/>
          <a:lstStyle>
            <a:lvl1pPr marL="0" indent="0">
              <a:buNone/>
              <a:defRPr sz="18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0850" y="1992694"/>
            <a:ext cx="4040188" cy="3749674"/>
          </a:xfrm>
          <a:prstGeom prst="rect">
            <a:avLst/>
          </a:prstGeom>
        </p:spPr>
        <p:txBody>
          <a:bodyPr/>
          <a:lstStyle>
            <a:lvl1pPr marL="230188" indent="-230188">
              <a:lnSpc>
                <a:spcPct val="100000"/>
              </a:lnSpc>
              <a:spcBef>
                <a:spcPts val="600"/>
              </a:spcBef>
              <a:spcAft>
                <a:spcPts val="600"/>
              </a:spcAft>
              <a:buFont typeface="Trebuchet MS" panose="020B0603020202020204" pitchFamily="34" charset="0"/>
              <a:buChar char="▪"/>
              <a:defRPr sz="1600">
                <a:latin typeface="+mj-lt"/>
              </a:defRPr>
            </a:lvl1pPr>
            <a:lvl2pPr marL="742950" indent="-285750">
              <a:lnSpc>
                <a:spcPct val="100000"/>
              </a:lnSpc>
              <a:spcBef>
                <a:spcPts val="600"/>
              </a:spcBef>
              <a:spcAft>
                <a:spcPts val="600"/>
              </a:spcAft>
              <a:buFont typeface="Trebuchet MS" panose="020B0603020202020204" pitchFamily="34" charset="0"/>
              <a:buChar char="—"/>
              <a:defRPr sz="1600">
                <a:latin typeface="+mj-lt"/>
              </a:defRPr>
            </a:lvl2pPr>
            <a:lvl3pPr marL="1143000" indent="-228600">
              <a:lnSpc>
                <a:spcPct val="100000"/>
              </a:lnSpc>
              <a:spcBef>
                <a:spcPts val="600"/>
              </a:spcBef>
              <a:spcAft>
                <a:spcPts val="600"/>
              </a:spcAft>
              <a:buFont typeface="Trebuchet MS" panose="020B0603020202020204" pitchFamily="34" charset="0"/>
              <a:buChar char="▪"/>
              <a:defRPr sz="1400">
                <a:latin typeface="+mj-lt"/>
              </a:defRPr>
            </a:lvl3pPr>
            <a:lvl4pPr marL="1711325" indent="-222250">
              <a:lnSpc>
                <a:spcPct val="100000"/>
              </a:lnSpc>
              <a:spcBef>
                <a:spcPts val="600"/>
              </a:spcBef>
              <a:spcAft>
                <a:spcPts val="600"/>
              </a:spcAft>
              <a:buClr>
                <a:srgbClr val="993333"/>
              </a:buClr>
              <a:buSzPct val="100000"/>
              <a:buFont typeface="Trebuchet MS" panose="020B0603020202020204" pitchFamily="34" charset="0"/>
              <a:buChar char="▫"/>
              <a:tabLst/>
              <a:defRPr sz="1200">
                <a:latin typeface="+mj-lt"/>
              </a:defRPr>
            </a:lvl4pPr>
            <a:lvl5pPr marL="2057400" indent="-228600">
              <a:lnSpc>
                <a:spcPct val="100000"/>
              </a:lnSpc>
              <a:spcBef>
                <a:spcPts val="600"/>
              </a:spcBef>
              <a:spcAft>
                <a:spcPts val="600"/>
              </a:spcAft>
              <a:buFont typeface="Trebuchet MS" panose="020B0603020202020204" pitchFamily="34" charset="0"/>
              <a:buChar char="—"/>
              <a:defRPr sz="1200">
                <a:latin typeface="+mj-l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371600"/>
            <a:ext cx="4041775" cy="803275"/>
          </a:xfrm>
          <a:prstGeom prst="rect">
            <a:avLst/>
          </a:prstGeom>
        </p:spPr>
        <p:txBody>
          <a:bodyPr anchor="t"/>
          <a:lstStyle>
            <a:lvl1pPr marL="0" indent="0">
              <a:buNone/>
              <a:defRPr sz="18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9" name="Content Placeholder 3"/>
          <p:cNvSpPr>
            <a:spLocks noGrp="1"/>
          </p:cNvSpPr>
          <p:nvPr>
            <p:ph sz="half" idx="13"/>
          </p:nvPr>
        </p:nvSpPr>
        <p:spPr>
          <a:xfrm>
            <a:off x="4592638" y="1994980"/>
            <a:ext cx="4040188" cy="3749674"/>
          </a:xfrm>
          <a:prstGeom prst="rect">
            <a:avLst/>
          </a:prstGeom>
        </p:spPr>
        <p:txBody>
          <a:bodyPr/>
          <a:lstStyle>
            <a:lvl1pPr marL="230188" indent="-230188">
              <a:lnSpc>
                <a:spcPct val="100000"/>
              </a:lnSpc>
              <a:spcBef>
                <a:spcPts val="600"/>
              </a:spcBef>
              <a:spcAft>
                <a:spcPts val="600"/>
              </a:spcAft>
              <a:buFont typeface="Trebuchet MS" panose="020B0603020202020204" pitchFamily="34" charset="0"/>
              <a:buChar char="▪"/>
              <a:defRPr sz="1600">
                <a:latin typeface="+mj-lt"/>
              </a:defRPr>
            </a:lvl1pPr>
            <a:lvl2pPr marL="742950" indent="-285750">
              <a:lnSpc>
                <a:spcPct val="100000"/>
              </a:lnSpc>
              <a:spcBef>
                <a:spcPts val="600"/>
              </a:spcBef>
              <a:spcAft>
                <a:spcPts val="600"/>
              </a:spcAft>
              <a:buFont typeface="Trebuchet MS" panose="020B0603020202020204" pitchFamily="34" charset="0"/>
              <a:buChar char="—"/>
              <a:defRPr sz="1400">
                <a:latin typeface="+mj-lt"/>
              </a:defRPr>
            </a:lvl2pPr>
            <a:lvl3pPr marL="1143000" indent="-228600">
              <a:lnSpc>
                <a:spcPct val="100000"/>
              </a:lnSpc>
              <a:spcBef>
                <a:spcPts val="600"/>
              </a:spcBef>
              <a:spcAft>
                <a:spcPts val="600"/>
              </a:spcAft>
              <a:buFont typeface="Trebuchet MS" panose="020B0603020202020204" pitchFamily="34" charset="0"/>
              <a:buChar char="▪"/>
              <a:defRPr sz="1400">
                <a:latin typeface="+mj-lt"/>
              </a:defRPr>
            </a:lvl3pPr>
            <a:lvl4pPr marL="1711325" indent="-222250">
              <a:lnSpc>
                <a:spcPct val="100000"/>
              </a:lnSpc>
              <a:spcBef>
                <a:spcPts val="600"/>
              </a:spcBef>
              <a:spcAft>
                <a:spcPts val="600"/>
              </a:spcAft>
              <a:buClr>
                <a:srgbClr val="993333"/>
              </a:buClr>
              <a:buSzPct val="100000"/>
              <a:buFont typeface="Trebuchet MS" panose="020B0603020202020204" pitchFamily="34" charset="0"/>
              <a:buChar char="▫"/>
              <a:tabLst/>
              <a:defRPr sz="1200">
                <a:latin typeface="+mj-lt"/>
              </a:defRPr>
            </a:lvl4pPr>
            <a:lvl5pPr marL="2057400" indent="-228600">
              <a:lnSpc>
                <a:spcPct val="100000"/>
              </a:lnSpc>
              <a:spcBef>
                <a:spcPts val="600"/>
              </a:spcBef>
              <a:spcAft>
                <a:spcPts val="600"/>
              </a:spcAft>
              <a:buFont typeface="Trebuchet MS" panose="020B0603020202020204" pitchFamily="34" charset="0"/>
              <a:buChar char="—"/>
              <a:defRPr sz="1200">
                <a:latin typeface="+mj-l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4"/>
          </p:nvPr>
        </p:nvSpPr>
        <p:spPr>
          <a:xfrm>
            <a:off x="8302625" y="6472238"/>
            <a:ext cx="376238" cy="350837"/>
          </a:xfrm>
        </p:spPr>
        <p:txBody>
          <a:bodyPr/>
          <a:lstStyle>
            <a:lvl1pPr algn="r">
              <a:defRPr/>
            </a:lvl1pPr>
          </a:lstStyle>
          <a:p>
            <a:pPr>
              <a:defRPr/>
            </a:pPr>
            <a:r>
              <a:rPr lang="en-US" altLang="en-US"/>
              <a:t> </a:t>
            </a:r>
            <a:fld id="{08C011EC-E35A-4BD4-8029-4E27633A6B25}" type="slidenum">
              <a:rPr lang="en-US" altLang="en-US"/>
              <a:pPr>
                <a:defRPr/>
              </a:pPr>
              <a:t>‹#›</a:t>
            </a:fld>
            <a:endParaRPr lang="en-US" altLang="en-US"/>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15276" y="6004479"/>
            <a:ext cx="3522846" cy="1056854"/>
          </a:xfrm>
          <a:prstGeom prst="rect">
            <a:avLst/>
          </a:prstGeom>
        </p:spPr>
      </p:pic>
    </p:spTree>
    <p:extLst>
      <p:ext uri="{BB962C8B-B14F-4D97-AF65-F5344CB8AC3E}">
        <p14:creationId xmlns:p14="http://schemas.microsoft.com/office/powerpoint/2010/main" val="2816697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75631" y="265525"/>
            <a:ext cx="7107237" cy="511715"/>
          </a:xfrm>
        </p:spPr>
        <p:txBody>
          <a:bodyPr/>
          <a:lstStyle>
            <a:lvl1pPr>
              <a:defRPr sz="2200">
                <a:latin typeface="+mj-lt"/>
              </a:defRPr>
            </a:lvl1pPr>
          </a:lstStyle>
          <a:p>
            <a:r>
              <a:rPr lang="en-US" dirty="0"/>
              <a:t>Click to edit Master title style</a:t>
            </a:r>
          </a:p>
        </p:txBody>
      </p:sp>
      <p:sp>
        <p:nvSpPr>
          <p:cNvPr id="7" name="Content Placeholder 5"/>
          <p:cNvSpPr>
            <a:spLocks noGrp="1"/>
          </p:cNvSpPr>
          <p:nvPr>
            <p:ph sz="quarter" idx="4"/>
          </p:nvPr>
        </p:nvSpPr>
        <p:spPr>
          <a:xfrm>
            <a:off x="487974" y="1120933"/>
            <a:ext cx="8229596" cy="3703637"/>
          </a:xfrm>
          <a:prstGeom prst="rect">
            <a:avLst/>
          </a:prstGeom>
        </p:spPr>
        <p:txBody>
          <a:bodyPr/>
          <a:lstStyle>
            <a:lvl1pPr marL="352425" indent="-352425">
              <a:lnSpc>
                <a:spcPct val="100000"/>
              </a:lnSpc>
              <a:spcBef>
                <a:spcPts val="600"/>
              </a:spcBef>
              <a:spcAft>
                <a:spcPts val="600"/>
              </a:spcAft>
              <a:buSzPct val="100000"/>
              <a:buFont typeface="Trebuchet MS" panose="020B0603020202020204" pitchFamily="34" charset="0"/>
              <a:buChar char="▪"/>
              <a:defRPr sz="1600">
                <a:latin typeface="+mj-lt"/>
              </a:defRPr>
            </a:lvl1pPr>
            <a:lvl2pPr marL="812800" indent="-355600">
              <a:lnSpc>
                <a:spcPct val="100000"/>
              </a:lnSpc>
              <a:spcBef>
                <a:spcPts val="600"/>
              </a:spcBef>
              <a:spcAft>
                <a:spcPts val="600"/>
              </a:spcAft>
              <a:buFont typeface="Trebuchet MS" panose="020B0603020202020204" pitchFamily="34" charset="0"/>
              <a:buChar char="—"/>
              <a:defRPr sz="1400">
                <a:latin typeface="+mj-lt"/>
              </a:defRPr>
            </a:lvl2pPr>
            <a:lvl3pPr marL="1212850" indent="-298450">
              <a:lnSpc>
                <a:spcPct val="100000"/>
              </a:lnSpc>
              <a:spcBef>
                <a:spcPts val="600"/>
              </a:spcBef>
              <a:spcAft>
                <a:spcPts val="600"/>
              </a:spcAft>
              <a:buFont typeface="Trebuchet MS" panose="020B0603020202020204" pitchFamily="34" charset="0"/>
              <a:buChar char="▪"/>
              <a:defRPr sz="1400">
                <a:latin typeface="+mj-lt"/>
              </a:defRPr>
            </a:lvl3pPr>
            <a:lvl4pPr marL="1717675" indent="-236538">
              <a:lnSpc>
                <a:spcPct val="100000"/>
              </a:lnSpc>
              <a:spcBef>
                <a:spcPts val="600"/>
              </a:spcBef>
              <a:spcAft>
                <a:spcPts val="600"/>
              </a:spcAft>
              <a:buClr>
                <a:srgbClr val="993333"/>
              </a:buClr>
              <a:buSzPct val="100000"/>
              <a:buFont typeface="Trebuchet MS" panose="020B0603020202020204" pitchFamily="34" charset="0"/>
              <a:buChar char="▫"/>
              <a:defRPr sz="1200">
                <a:latin typeface="+mj-lt"/>
              </a:defRPr>
            </a:lvl4pPr>
            <a:lvl5pPr marL="2120900" indent="-292100">
              <a:lnSpc>
                <a:spcPct val="100000"/>
              </a:lnSpc>
              <a:spcBef>
                <a:spcPts val="600"/>
              </a:spcBef>
              <a:spcAft>
                <a:spcPts val="600"/>
              </a:spcAft>
              <a:buFont typeface="Trebuchet MS" panose="020B0603020202020204" pitchFamily="34" charset="0"/>
              <a:buChar char="—"/>
              <a:defRPr sz="1200">
                <a:latin typeface="+mj-l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0"/>
          </p:nvPr>
        </p:nvSpPr>
        <p:spPr>
          <a:xfrm>
            <a:off x="8229600" y="6472238"/>
            <a:ext cx="452438" cy="336550"/>
          </a:xfrm>
        </p:spPr>
        <p:txBody>
          <a:bodyPr/>
          <a:lstStyle>
            <a:lvl1pPr algn="r">
              <a:defRPr>
                <a:latin typeface="Trebuchet MS" panose="020B0603020202020204" pitchFamily="34" charset="0"/>
                <a:ea typeface="Geneva" pitchFamily="122" charset="-128"/>
              </a:defRPr>
            </a:lvl1pPr>
          </a:lstStyle>
          <a:p>
            <a:pPr>
              <a:defRPr/>
            </a:pPr>
            <a:fld id="{C84769FE-2438-4303-BFDF-C2208B3B0D73}" type="slidenum">
              <a:rPr lang="en-US" altLang="en-US"/>
              <a:pPr>
                <a:defRPr/>
              </a:pPr>
              <a:t>‹#›</a:t>
            </a:fld>
            <a:endParaRPr lang="en-US" altLang="en-US"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15276" y="6004479"/>
            <a:ext cx="3522846" cy="1056854"/>
          </a:xfrm>
          <a:prstGeom prst="rect">
            <a:avLst/>
          </a:prstGeom>
        </p:spPr>
      </p:pic>
    </p:spTree>
    <p:extLst>
      <p:ext uri="{BB962C8B-B14F-4D97-AF65-F5344CB8AC3E}">
        <p14:creationId xmlns:p14="http://schemas.microsoft.com/office/powerpoint/2010/main" val="3713715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75631" y="263659"/>
            <a:ext cx="7107237" cy="408888"/>
          </a:xfrm>
        </p:spPr>
        <p:txBody>
          <a:bodyPr/>
          <a:lstStyle>
            <a:lvl1pPr>
              <a:defRPr sz="2200">
                <a:latin typeface="+mj-lt"/>
              </a:defRPr>
            </a:lvl1pPr>
          </a:lstStyle>
          <a:p>
            <a:r>
              <a:rPr lang="en-US" dirty="0"/>
              <a:t>Click to edit Master title style</a:t>
            </a:r>
          </a:p>
        </p:txBody>
      </p:sp>
      <p:sp>
        <p:nvSpPr>
          <p:cNvPr id="5" name="Content Placeholder 5"/>
          <p:cNvSpPr>
            <a:spLocks noGrp="1"/>
          </p:cNvSpPr>
          <p:nvPr>
            <p:ph sz="quarter" idx="4"/>
          </p:nvPr>
        </p:nvSpPr>
        <p:spPr>
          <a:xfrm>
            <a:off x="487974" y="1120933"/>
            <a:ext cx="8229596" cy="3703637"/>
          </a:xfrm>
          <a:prstGeom prst="rect">
            <a:avLst/>
          </a:prstGeom>
        </p:spPr>
        <p:txBody>
          <a:bodyPr/>
          <a:lstStyle>
            <a:lvl1pPr marL="352425" indent="-352425">
              <a:lnSpc>
                <a:spcPct val="100000"/>
              </a:lnSpc>
              <a:spcBef>
                <a:spcPts val="600"/>
              </a:spcBef>
              <a:spcAft>
                <a:spcPts val="600"/>
              </a:spcAft>
              <a:buSzPct val="100000"/>
              <a:buFont typeface="Trebuchet MS" panose="020B0603020202020204" pitchFamily="34" charset="0"/>
              <a:buChar char="▪"/>
              <a:defRPr sz="1600">
                <a:latin typeface="+mj-lt"/>
              </a:defRPr>
            </a:lvl1pPr>
            <a:lvl2pPr marL="812800" indent="-355600">
              <a:lnSpc>
                <a:spcPct val="100000"/>
              </a:lnSpc>
              <a:spcBef>
                <a:spcPts val="600"/>
              </a:spcBef>
              <a:spcAft>
                <a:spcPts val="600"/>
              </a:spcAft>
              <a:buFont typeface="Trebuchet MS" panose="020B0603020202020204" pitchFamily="34" charset="0"/>
              <a:buChar char="—"/>
              <a:defRPr sz="1400">
                <a:latin typeface="+mj-lt"/>
              </a:defRPr>
            </a:lvl2pPr>
            <a:lvl3pPr marL="1212850" indent="-298450">
              <a:lnSpc>
                <a:spcPct val="100000"/>
              </a:lnSpc>
              <a:spcBef>
                <a:spcPts val="600"/>
              </a:spcBef>
              <a:spcAft>
                <a:spcPts val="600"/>
              </a:spcAft>
              <a:buFont typeface="Trebuchet MS" panose="020B0603020202020204" pitchFamily="34" charset="0"/>
              <a:buChar char="▪"/>
              <a:defRPr sz="1400">
                <a:latin typeface="+mj-lt"/>
              </a:defRPr>
            </a:lvl3pPr>
            <a:lvl4pPr marL="1717675" indent="-236538">
              <a:lnSpc>
                <a:spcPct val="100000"/>
              </a:lnSpc>
              <a:spcBef>
                <a:spcPts val="600"/>
              </a:spcBef>
              <a:spcAft>
                <a:spcPts val="600"/>
              </a:spcAft>
              <a:buClr>
                <a:srgbClr val="993333"/>
              </a:buClr>
              <a:buSzPct val="100000"/>
              <a:buFont typeface="Trebuchet MS" panose="020B0603020202020204" pitchFamily="34" charset="0"/>
              <a:buChar char="▫"/>
              <a:defRPr sz="1200">
                <a:latin typeface="+mj-lt"/>
              </a:defRPr>
            </a:lvl4pPr>
            <a:lvl5pPr marL="2120900" indent="-292100">
              <a:lnSpc>
                <a:spcPct val="100000"/>
              </a:lnSpc>
              <a:spcBef>
                <a:spcPts val="600"/>
              </a:spcBef>
              <a:spcAft>
                <a:spcPts val="600"/>
              </a:spcAft>
              <a:buFont typeface="Trebuchet MS" panose="020B0603020202020204" pitchFamily="34" charset="0"/>
              <a:buChar char="—"/>
              <a:defRPr sz="1200">
                <a:latin typeface="+mj-l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0"/>
          </p:nvPr>
        </p:nvSpPr>
        <p:spPr>
          <a:xfrm>
            <a:off x="8278813" y="6472238"/>
            <a:ext cx="403225" cy="336550"/>
          </a:xfrm>
        </p:spPr>
        <p:txBody>
          <a:bodyPr/>
          <a:lstStyle>
            <a:lvl1pPr algn="r">
              <a:defRPr>
                <a:latin typeface="Trebuchet MS" panose="020B0603020202020204" pitchFamily="34" charset="0"/>
                <a:ea typeface="Geneva" pitchFamily="122" charset="-128"/>
              </a:defRPr>
            </a:lvl1pPr>
          </a:lstStyle>
          <a:p>
            <a:pPr>
              <a:defRPr/>
            </a:pPr>
            <a:fld id="{7310533A-0760-4AB5-A458-FDEF44E903E1}" type="slidenum">
              <a:rPr lang="en-US" altLang="en-US"/>
              <a:pPr>
                <a:defRPr/>
              </a:pPr>
              <a:t>‹#›</a:t>
            </a:fld>
            <a:endParaRPr lang="en-US" alt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15276" y="6004479"/>
            <a:ext cx="3522846" cy="1056854"/>
          </a:xfrm>
          <a:prstGeom prst="rect">
            <a:avLst/>
          </a:prstGeom>
        </p:spPr>
      </p:pic>
    </p:spTree>
    <p:extLst>
      <p:ext uri="{BB962C8B-B14F-4D97-AF65-F5344CB8AC3E}">
        <p14:creationId xmlns:p14="http://schemas.microsoft.com/office/powerpoint/2010/main" val="1857156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75631" y="245371"/>
            <a:ext cx="7107237" cy="408888"/>
          </a:xfrm>
        </p:spPr>
        <p:txBody>
          <a:bodyPr/>
          <a:lstStyle>
            <a:lvl1pPr>
              <a:defRPr sz="2200">
                <a:latin typeface="+mj-lt"/>
              </a:defRPr>
            </a:lvl1pPr>
          </a:lstStyle>
          <a:p>
            <a:r>
              <a:rPr lang="en-US" dirty="0"/>
              <a:t>Click to edit Master title style</a:t>
            </a:r>
          </a:p>
        </p:txBody>
      </p:sp>
      <p:sp>
        <p:nvSpPr>
          <p:cNvPr id="5" name="Content Placeholder 5"/>
          <p:cNvSpPr>
            <a:spLocks noGrp="1"/>
          </p:cNvSpPr>
          <p:nvPr>
            <p:ph sz="quarter" idx="4"/>
          </p:nvPr>
        </p:nvSpPr>
        <p:spPr>
          <a:xfrm>
            <a:off x="487974" y="1120933"/>
            <a:ext cx="8229596" cy="3703637"/>
          </a:xfrm>
          <a:prstGeom prst="rect">
            <a:avLst/>
          </a:prstGeom>
        </p:spPr>
        <p:txBody>
          <a:bodyPr/>
          <a:lstStyle>
            <a:lvl1pPr marL="352425" indent="-352425">
              <a:lnSpc>
                <a:spcPct val="100000"/>
              </a:lnSpc>
              <a:spcBef>
                <a:spcPts val="600"/>
              </a:spcBef>
              <a:spcAft>
                <a:spcPts val="600"/>
              </a:spcAft>
              <a:buSzPct val="100000"/>
              <a:buFont typeface="Trebuchet MS" panose="020B0603020202020204" pitchFamily="34" charset="0"/>
              <a:buChar char="▪"/>
              <a:defRPr sz="1600">
                <a:latin typeface="+mj-lt"/>
              </a:defRPr>
            </a:lvl1pPr>
            <a:lvl2pPr marL="812800" indent="-355600">
              <a:lnSpc>
                <a:spcPct val="100000"/>
              </a:lnSpc>
              <a:spcBef>
                <a:spcPts val="600"/>
              </a:spcBef>
              <a:spcAft>
                <a:spcPts val="600"/>
              </a:spcAft>
              <a:buFont typeface="Trebuchet MS" panose="020B0603020202020204" pitchFamily="34" charset="0"/>
              <a:buChar char="—"/>
              <a:defRPr sz="1400">
                <a:latin typeface="+mj-lt"/>
              </a:defRPr>
            </a:lvl2pPr>
            <a:lvl3pPr marL="1212850" indent="-298450">
              <a:lnSpc>
                <a:spcPct val="100000"/>
              </a:lnSpc>
              <a:spcBef>
                <a:spcPts val="600"/>
              </a:spcBef>
              <a:spcAft>
                <a:spcPts val="600"/>
              </a:spcAft>
              <a:buFont typeface="Trebuchet MS" panose="020B0603020202020204" pitchFamily="34" charset="0"/>
              <a:buChar char="▪"/>
              <a:defRPr sz="1400">
                <a:latin typeface="+mj-lt"/>
              </a:defRPr>
            </a:lvl3pPr>
            <a:lvl4pPr marL="1717675" indent="-236538">
              <a:lnSpc>
                <a:spcPct val="100000"/>
              </a:lnSpc>
              <a:spcBef>
                <a:spcPts val="600"/>
              </a:spcBef>
              <a:spcAft>
                <a:spcPts val="600"/>
              </a:spcAft>
              <a:buClr>
                <a:srgbClr val="993333"/>
              </a:buClr>
              <a:buSzPct val="75000"/>
              <a:buFont typeface="Trebuchet MS" panose="020B0603020202020204" pitchFamily="34" charset="0"/>
              <a:buChar char="▫"/>
              <a:defRPr sz="1200">
                <a:latin typeface="+mj-lt"/>
              </a:defRPr>
            </a:lvl4pPr>
            <a:lvl5pPr marL="2120900" indent="-292100">
              <a:lnSpc>
                <a:spcPct val="100000"/>
              </a:lnSpc>
              <a:spcBef>
                <a:spcPts val="600"/>
              </a:spcBef>
              <a:spcAft>
                <a:spcPts val="600"/>
              </a:spcAft>
              <a:buFont typeface="Trebuchet MS" panose="020B0603020202020204" pitchFamily="34" charset="0"/>
              <a:buChar char="—"/>
              <a:defRPr sz="1200">
                <a:latin typeface="+mj-l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0"/>
          </p:nvPr>
        </p:nvSpPr>
        <p:spPr>
          <a:xfrm>
            <a:off x="8277225" y="6464300"/>
            <a:ext cx="403225" cy="336550"/>
          </a:xfrm>
        </p:spPr>
        <p:txBody>
          <a:bodyPr/>
          <a:lstStyle>
            <a:lvl1pPr algn="r">
              <a:defRPr>
                <a:latin typeface="Trebuchet MS" panose="020B0603020202020204" pitchFamily="34" charset="0"/>
                <a:ea typeface="Geneva" pitchFamily="122" charset="-128"/>
              </a:defRPr>
            </a:lvl1pPr>
          </a:lstStyle>
          <a:p>
            <a:pPr>
              <a:defRPr/>
            </a:pPr>
            <a:fld id="{C428F748-4CF5-4620-AD89-32C492046049}" type="slidenum">
              <a:rPr lang="en-US" altLang="en-US"/>
              <a:pPr>
                <a:defRPr/>
              </a:pPr>
              <a:t>‹#›</a:t>
            </a:fld>
            <a:endParaRPr lang="en-US" alt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15276" y="6004479"/>
            <a:ext cx="3522846" cy="1056854"/>
          </a:xfrm>
          <a:prstGeom prst="rect">
            <a:avLst/>
          </a:prstGeom>
        </p:spPr>
      </p:pic>
    </p:spTree>
    <p:extLst>
      <p:ext uri="{BB962C8B-B14F-4D97-AF65-F5344CB8AC3E}">
        <p14:creationId xmlns:p14="http://schemas.microsoft.com/office/powerpoint/2010/main" val="2492979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300038"/>
            <a:ext cx="710723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title style</a:t>
            </a:r>
          </a:p>
        </p:txBody>
      </p:sp>
      <p:sp>
        <p:nvSpPr>
          <p:cNvPr id="1027" name="Line 8"/>
          <p:cNvSpPr>
            <a:spLocks noChangeShapeType="1"/>
          </p:cNvSpPr>
          <p:nvPr/>
        </p:nvSpPr>
        <p:spPr bwMode="auto">
          <a:xfrm>
            <a:off x="463550" y="6161088"/>
            <a:ext cx="822483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 name="Line 9"/>
          <p:cNvSpPr>
            <a:spLocks noChangeShapeType="1"/>
          </p:cNvSpPr>
          <p:nvPr/>
        </p:nvSpPr>
        <p:spPr bwMode="auto">
          <a:xfrm>
            <a:off x="457200" y="249238"/>
            <a:ext cx="8231188" cy="0"/>
          </a:xfrm>
          <a:prstGeom prst="line">
            <a:avLst/>
          </a:prstGeom>
          <a:noFill/>
          <a:ln w="635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7" name="Rectangle 13"/>
          <p:cNvSpPr>
            <a:spLocks noGrp="1" noChangeArrowheads="1"/>
          </p:cNvSpPr>
          <p:nvPr>
            <p:ph type="sldNum" sz="quarter" idx="4"/>
          </p:nvPr>
        </p:nvSpPr>
        <p:spPr bwMode="auto">
          <a:xfrm>
            <a:off x="8356600" y="6459538"/>
            <a:ext cx="336550" cy="2984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900">
                <a:latin typeface="Trebuchet MS" panose="020B0603020202020204" pitchFamily="34" charset="0"/>
                <a:ea typeface="Geneva" pitchFamily="122" charset="-128"/>
                <a:cs typeface="+mn-cs"/>
              </a:defRPr>
            </a:lvl1pPr>
          </a:lstStyle>
          <a:p>
            <a:pPr>
              <a:defRPr/>
            </a:pPr>
            <a:fld id="{B18FE83F-FDA0-4FC5-B538-3C41E912538B}"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6192" r:id="rId1"/>
    <p:sldLayoutId id="2147486193" r:id="rId2"/>
    <p:sldLayoutId id="2147486194" r:id="rId3"/>
    <p:sldLayoutId id="2147486195" r:id="rId4"/>
    <p:sldLayoutId id="2147486196" r:id="rId5"/>
    <p:sldLayoutId id="2147486197" r:id="rId6"/>
    <p:sldLayoutId id="2147486198" r:id="rId7"/>
  </p:sldLayoutIdLst>
  <p:hf hdr="0" ftr="0" dt="0"/>
  <p:txStyles>
    <p:titleStyle>
      <a:lvl1pPr algn="l" rtl="0" eaLnBrk="0" fontAlgn="base" hangingPunct="0">
        <a:spcBef>
          <a:spcPct val="0"/>
        </a:spcBef>
        <a:spcAft>
          <a:spcPct val="0"/>
        </a:spcAft>
        <a:defRPr sz="2000" b="1">
          <a:solidFill>
            <a:srgbClr val="993333"/>
          </a:solidFill>
          <a:latin typeface="+mj-lt"/>
          <a:ea typeface="+mj-ea"/>
          <a:cs typeface="Trebuchet MS" panose="020B0603020202020204" pitchFamily="34" charset="0"/>
        </a:defRPr>
      </a:lvl1pPr>
      <a:lvl2pPr algn="l" rtl="0" eaLnBrk="0" fontAlgn="base" hangingPunct="0">
        <a:spcBef>
          <a:spcPct val="0"/>
        </a:spcBef>
        <a:spcAft>
          <a:spcPct val="0"/>
        </a:spcAft>
        <a:defRPr sz="2000" b="1">
          <a:solidFill>
            <a:srgbClr val="993333"/>
          </a:solidFill>
          <a:latin typeface="Trebuchet MS" pitchFamily="34" charset="0"/>
          <a:ea typeface="Geneva" charset="0"/>
          <a:cs typeface="Trebuchet MS" pitchFamily="34" charset="0"/>
        </a:defRPr>
      </a:lvl2pPr>
      <a:lvl3pPr algn="l" rtl="0" eaLnBrk="0" fontAlgn="base" hangingPunct="0">
        <a:spcBef>
          <a:spcPct val="0"/>
        </a:spcBef>
        <a:spcAft>
          <a:spcPct val="0"/>
        </a:spcAft>
        <a:defRPr sz="2000" b="1">
          <a:solidFill>
            <a:srgbClr val="993333"/>
          </a:solidFill>
          <a:latin typeface="Trebuchet MS" pitchFamily="34" charset="0"/>
          <a:ea typeface="Geneva" charset="0"/>
          <a:cs typeface="Trebuchet MS" pitchFamily="34" charset="0"/>
        </a:defRPr>
      </a:lvl3pPr>
      <a:lvl4pPr algn="l" rtl="0" eaLnBrk="0" fontAlgn="base" hangingPunct="0">
        <a:spcBef>
          <a:spcPct val="0"/>
        </a:spcBef>
        <a:spcAft>
          <a:spcPct val="0"/>
        </a:spcAft>
        <a:defRPr sz="2000" b="1">
          <a:solidFill>
            <a:srgbClr val="993333"/>
          </a:solidFill>
          <a:latin typeface="Trebuchet MS" pitchFamily="34" charset="0"/>
          <a:ea typeface="Geneva" charset="0"/>
          <a:cs typeface="Trebuchet MS" pitchFamily="34" charset="0"/>
        </a:defRPr>
      </a:lvl4pPr>
      <a:lvl5pPr algn="l" rtl="0" eaLnBrk="0" fontAlgn="base" hangingPunct="0">
        <a:spcBef>
          <a:spcPct val="0"/>
        </a:spcBef>
        <a:spcAft>
          <a:spcPct val="0"/>
        </a:spcAft>
        <a:defRPr sz="2000" b="1">
          <a:solidFill>
            <a:srgbClr val="993333"/>
          </a:solidFill>
          <a:latin typeface="Trebuchet MS" pitchFamily="34" charset="0"/>
          <a:ea typeface="Geneva" charset="0"/>
          <a:cs typeface="Trebuchet MS" pitchFamily="34" charset="0"/>
        </a:defRPr>
      </a:lvl5pPr>
      <a:lvl6pPr marL="457200" algn="l" rtl="0" eaLnBrk="0" fontAlgn="base" hangingPunct="0">
        <a:lnSpc>
          <a:spcPts val="4000"/>
        </a:lnSpc>
        <a:spcBef>
          <a:spcPct val="0"/>
        </a:spcBef>
        <a:spcAft>
          <a:spcPct val="0"/>
        </a:spcAft>
        <a:defRPr sz="3400" b="1">
          <a:solidFill>
            <a:srgbClr val="993333"/>
          </a:solidFill>
          <a:latin typeface="Arial" charset="0"/>
          <a:ea typeface="Geneva" charset="0"/>
        </a:defRPr>
      </a:lvl6pPr>
      <a:lvl7pPr marL="914400" algn="l" rtl="0" eaLnBrk="0" fontAlgn="base" hangingPunct="0">
        <a:lnSpc>
          <a:spcPts val="4000"/>
        </a:lnSpc>
        <a:spcBef>
          <a:spcPct val="0"/>
        </a:spcBef>
        <a:spcAft>
          <a:spcPct val="0"/>
        </a:spcAft>
        <a:defRPr sz="3400" b="1">
          <a:solidFill>
            <a:srgbClr val="993333"/>
          </a:solidFill>
          <a:latin typeface="Arial" charset="0"/>
          <a:ea typeface="Geneva" charset="0"/>
        </a:defRPr>
      </a:lvl7pPr>
      <a:lvl8pPr marL="1371600" algn="l" rtl="0" eaLnBrk="0" fontAlgn="base" hangingPunct="0">
        <a:lnSpc>
          <a:spcPts val="4000"/>
        </a:lnSpc>
        <a:spcBef>
          <a:spcPct val="0"/>
        </a:spcBef>
        <a:spcAft>
          <a:spcPct val="0"/>
        </a:spcAft>
        <a:defRPr sz="3400" b="1">
          <a:solidFill>
            <a:srgbClr val="993333"/>
          </a:solidFill>
          <a:latin typeface="Arial" charset="0"/>
          <a:ea typeface="Geneva" charset="0"/>
        </a:defRPr>
      </a:lvl8pPr>
      <a:lvl9pPr marL="1828800" algn="l" rtl="0" eaLnBrk="0" fontAlgn="base" hangingPunct="0">
        <a:lnSpc>
          <a:spcPts val="4000"/>
        </a:lnSpc>
        <a:spcBef>
          <a:spcPct val="0"/>
        </a:spcBef>
        <a:spcAft>
          <a:spcPct val="0"/>
        </a:spcAft>
        <a:defRPr sz="3400" b="1">
          <a:solidFill>
            <a:srgbClr val="993333"/>
          </a:solidFill>
          <a:latin typeface="Arial" charset="0"/>
          <a:ea typeface="Geneva" charset="0"/>
        </a:defRPr>
      </a:lvl9pPr>
    </p:titleStyle>
    <p:bodyStyle>
      <a:lvl1pPr marL="230188" indent="-230188" algn="l" rtl="0" eaLnBrk="0" fontAlgn="base" hangingPunct="0">
        <a:lnSpc>
          <a:spcPts val="2700"/>
        </a:lnSpc>
        <a:spcBef>
          <a:spcPct val="0"/>
        </a:spcBef>
        <a:spcAft>
          <a:spcPts val="1400"/>
        </a:spcAft>
        <a:buClr>
          <a:srgbClr val="993333"/>
        </a:buClr>
        <a:buChar char="•"/>
        <a:defRPr sz="2300">
          <a:solidFill>
            <a:schemeClr val="tx1"/>
          </a:solidFill>
          <a:latin typeface="Trebuchet MS" panose="020B0603020202020204" pitchFamily="34" charset="0"/>
          <a:ea typeface="+mn-ea"/>
          <a:cs typeface="Trebuchet MS" panose="020B0603020202020204" pitchFamily="34" charset="0"/>
        </a:defRPr>
      </a:lvl1pPr>
      <a:lvl2pPr marL="742950" indent="-285750" algn="l" rtl="0" eaLnBrk="0" fontAlgn="base" hangingPunct="0">
        <a:lnSpc>
          <a:spcPts val="2800"/>
        </a:lnSpc>
        <a:spcBef>
          <a:spcPct val="0"/>
        </a:spcBef>
        <a:spcAft>
          <a:spcPts val="1400"/>
        </a:spcAft>
        <a:buChar char="–"/>
        <a:defRPr sz="2300">
          <a:solidFill>
            <a:schemeClr val="tx1"/>
          </a:solidFill>
          <a:latin typeface="Trebuchet MS" panose="020B0603020202020204" pitchFamily="34" charset="0"/>
          <a:ea typeface="+mn-ea"/>
        </a:defRPr>
      </a:lvl2pPr>
      <a:lvl3pPr marL="1143000" indent="-228600" algn="l" rtl="0" eaLnBrk="0" fontAlgn="base" hangingPunct="0">
        <a:spcBef>
          <a:spcPct val="20000"/>
        </a:spcBef>
        <a:spcAft>
          <a:spcPct val="0"/>
        </a:spcAft>
        <a:buClr>
          <a:srgbClr val="993333"/>
        </a:buClr>
        <a:buChar char="•"/>
        <a:defRPr sz="2300">
          <a:solidFill>
            <a:schemeClr val="tx1"/>
          </a:solidFill>
          <a:latin typeface="Trebuchet MS" panose="020B0603020202020204" pitchFamily="34" charset="0"/>
          <a:ea typeface="+mn-ea"/>
        </a:defRPr>
      </a:lvl3pPr>
      <a:lvl4pPr marL="1600200" indent="-228600" algn="l" rtl="0" eaLnBrk="0" fontAlgn="base" hangingPunct="0">
        <a:spcBef>
          <a:spcPct val="20000"/>
        </a:spcBef>
        <a:spcAft>
          <a:spcPct val="0"/>
        </a:spcAft>
        <a:defRPr sz="2000">
          <a:solidFill>
            <a:schemeClr val="tx1"/>
          </a:solidFill>
          <a:latin typeface="Trebuchet MS" panose="020B060302020202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Trebuchet MS" panose="020B0603020202020204" pitchFamily="34" charset="0"/>
          <a:ea typeface="+mn-ea"/>
        </a:defRPr>
      </a:lvl5pPr>
      <a:lvl6pPr marL="2514600" indent="-228600" algn="l" rtl="0" eaLnBrk="0" fontAlgn="base" hangingPunct="0">
        <a:spcBef>
          <a:spcPct val="20000"/>
        </a:spcBef>
        <a:spcAft>
          <a:spcPct val="0"/>
        </a:spcAft>
        <a:buChar char="»"/>
        <a:defRPr sz="2000">
          <a:solidFill>
            <a:schemeClr val="tx1"/>
          </a:solidFill>
          <a:latin typeface="Times" charset="0"/>
          <a:ea typeface="+mn-ea"/>
        </a:defRPr>
      </a:lvl6pPr>
      <a:lvl7pPr marL="2971800" indent="-228600" algn="l" rtl="0" eaLnBrk="0" fontAlgn="base" hangingPunct="0">
        <a:spcBef>
          <a:spcPct val="20000"/>
        </a:spcBef>
        <a:spcAft>
          <a:spcPct val="0"/>
        </a:spcAft>
        <a:buChar char="»"/>
        <a:defRPr sz="2000">
          <a:solidFill>
            <a:schemeClr val="tx1"/>
          </a:solidFill>
          <a:latin typeface="Times" charset="0"/>
          <a:ea typeface="+mn-ea"/>
        </a:defRPr>
      </a:lvl7pPr>
      <a:lvl8pPr marL="3429000" indent="-228600" algn="l" rtl="0" eaLnBrk="0" fontAlgn="base" hangingPunct="0">
        <a:spcBef>
          <a:spcPct val="20000"/>
        </a:spcBef>
        <a:spcAft>
          <a:spcPct val="0"/>
        </a:spcAft>
        <a:buChar char="»"/>
        <a:defRPr sz="2000">
          <a:solidFill>
            <a:schemeClr val="tx1"/>
          </a:solidFill>
          <a:latin typeface="Times" charset="0"/>
          <a:ea typeface="+mn-ea"/>
        </a:defRPr>
      </a:lvl8pPr>
      <a:lvl9pPr marL="3886200" indent="-228600" algn="l" rtl="0" eaLnBrk="0" fontAlgn="base" hangingPunct="0">
        <a:spcBef>
          <a:spcPct val="20000"/>
        </a:spcBef>
        <a:spcAft>
          <a:spcPct val="0"/>
        </a:spcAft>
        <a:buChar char="»"/>
        <a:defRPr sz="2000">
          <a:solidFill>
            <a:schemeClr val="tx1"/>
          </a:solidFill>
          <a:latin typeface="Times"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Title 7"/>
          <p:cNvSpPr>
            <a:spLocks noGrp="1"/>
          </p:cNvSpPr>
          <p:nvPr>
            <p:ph type="ctrTitle"/>
          </p:nvPr>
        </p:nvSpPr>
        <p:spPr>
          <a:xfrm>
            <a:off x="625475" y="1851025"/>
            <a:ext cx="7772400" cy="1470025"/>
          </a:xfrm>
        </p:spPr>
        <p:txBody>
          <a:bodyPr/>
          <a:lstStyle/>
          <a:p>
            <a:r>
              <a:rPr lang="en-US" altLang="en-US" dirty="0" smtClean="0"/>
              <a:t>Information/Preparation:</a:t>
            </a:r>
            <a:br>
              <a:rPr lang="en-US" altLang="en-US" dirty="0" smtClean="0"/>
            </a:br>
            <a:r>
              <a:rPr lang="en-US" altLang="en-US" dirty="0" smtClean="0"/>
              <a:t>Summer Youth Employment Program</a:t>
            </a:r>
            <a:endParaRPr lang="en-US" altLang="en-US" dirty="0"/>
          </a:p>
        </p:txBody>
      </p:sp>
      <p:sp>
        <p:nvSpPr>
          <p:cNvPr id="10" name="Subtitle 2"/>
          <p:cNvSpPr txBox="1">
            <a:spLocks/>
          </p:cNvSpPr>
          <p:nvPr/>
        </p:nvSpPr>
        <p:spPr bwMode="auto">
          <a:xfrm>
            <a:off x="4357688" y="4144963"/>
            <a:ext cx="4329112" cy="1752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l" rtl="0" eaLnBrk="0" fontAlgn="base" hangingPunct="0">
              <a:lnSpc>
                <a:spcPts val="2700"/>
              </a:lnSpc>
              <a:spcBef>
                <a:spcPct val="0"/>
              </a:spcBef>
              <a:spcAft>
                <a:spcPts val="1400"/>
              </a:spcAft>
              <a:buClr>
                <a:srgbClr val="993333"/>
              </a:buClr>
              <a:buNone/>
              <a:defRPr sz="2000">
                <a:solidFill>
                  <a:schemeClr val="tx1"/>
                </a:solidFill>
                <a:latin typeface="Trebuchet MS" panose="020B0603020202020204" pitchFamily="34" charset="0"/>
                <a:ea typeface="+mn-ea"/>
                <a:cs typeface="Trebuchet MS" panose="020B0603020202020204" pitchFamily="34" charset="0"/>
              </a:defRPr>
            </a:lvl1pPr>
            <a:lvl2pPr marL="457200" indent="0" algn="ctr" rtl="0" eaLnBrk="0" fontAlgn="base" hangingPunct="0">
              <a:lnSpc>
                <a:spcPts val="2800"/>
              </a:lnSpc>
              <a:spcBef>
                <a:spcPct val="0"/>
              </a:spcBef>
              <a:spcAft>
                <a:spcPts val="1400"/>
              </a:spcAft>
              <a:buNone/>
              <a:defRPr sz="2300">
                <a:solidFill>
                  <a:schemeClr val="tx1"/>
                </a:solidFill>
                <a:latin typeface="Trebuchet MS" panose="020B0603020202020204" pitchFamily="34" charset="0"/>
                <a:ea typeface="+mn-ea"/>
              </a:defRPr>
            </a:lvl2pPr>
            <a:lvl3pPr marL="914400" indent="0" algn="ctr" rtl="0" eaLnBrk="0" fontAlgn="base" hangingPunct="0">
              <a:spcBef>
                <a:spcPct val="20000"/>
              </a:spcBef>
              <a:spcAft>
                <a:spcPct val="0"/>
              </a:spcAft>
              <a:buClr>
                <a:srgbClr val="993333"/>
              </a:buClr>
              <a:buNone/>
              <a:defRPr sz="2300">
                <a:solidFill>
                  <a:schemeClr val="tx1"/>
                </a:solidFill>
                <a:latin typeface="Trebuchet MS" panose="020B0603020202020204" pitchFamily="34" charset="0"/>
                <a:ea typeface="+mn-ea"/>
              </a:defRPr>
            </a:lvl3pPr>
            <a:lvl4pPr marL="1371600" indent="0" algn="ctr" rtl="0" eaLnBrk="0" fontAlgn="base" hangingPunct="0">
              <a:spcBef>
                <a:spcPct val="20000"/>
              </a:spcBef>
              <a:spcAft>
                <a:spcPct val="0"/>
              </a:spcAft>
              <a:buNone/>
              <a:defRPr sz="2000">
                <a:solidFill>
                  <a:schemeClr val="tx1"/>
                </a:solidFill>
                <a:latin typeface="Trebuchet MS" panose="020B0603020202020204" pitchFamily="34" charset="0"/>
                <a:ea typeface="+mn-ea"/>
              </a:defRPr>
            </a:lvl4pPr>
            <a:lvl5pPr marL="1828800" indent="0" algn="ctr" rtl="0" eaLnBrk="0" fontAlgn="base" hangingPunct="0">
              <a:spcBef>
                <a:spcPct val="20000"/>
              </a:spcBef>
              <a:spcAft>
                <a:spcPct val="0"/>
              </a:spcAft>
              <a:buNone/>
              <a:defRPr sz="2000">
                <a:solidFill>
                  <a:schemeClr val="tx1"/>
                </a:solidFill>
                <a:latin typeface="Trebuchet MS" panose="020B0603020202020204" pitchFamily="34" charset="0"/>
                <a:ea typeface="+mn-ea"/>
              </a:defRPr>
            </a:lvl5pPr>
            <a:lvl6pPr marL="2286000" indent="0" algn="ctr" rtl="0" eaLnBrk="0" fontAlgn="base" hangingPunct="0">
              <a:spcBef>
                <a:spcPct val="20000"/>
              </a:spcBef>
              <a:spcAft>
                <a:spcPct val="0"/>
              </a:spcAft>
              <a:buNone/>
              <a:defRPr sz="2000">
                <a:solidFill>
                  <a:schemeClr val="tx1"/>
                </a:solidFill>
                <a:latin typeface="Times" charset="0"/>
                <a:ea typeface="+mn-ea"/>
              </a:defRPr>
            </a:lvl6pPr>
            <a:lvl7pPr marL="2743200" indent="0" algn="ctr" rtl="0" eaLnBrk="0" fontAlgn="base" hangingPunct="0">
              <a:spcBef>
                <a:spcPct val="20000"/>
              </a:spcBef>
              <a:spcAft>
                <a:spcPct val="0"/>
              </a:spcAft>
              <a:buNone/>
              <a:defRPr sz="2000">
                <a:solidFill>
                  <a:schemeClr val="tx1"/>
                </a:solidFill>
                <a:latin typeface="Times" charset="0"/>
                <a:ea typeface="+mn-ea"/>
              </a:defRPr>
            </a:lvl7pPr>
            <a:lvl8pPr marL="3200400" indent="0" algn="ctr" rtl="0" eaLnBrk="0" fontAlgn="base" hangingPunct="0">
              <a:spcBef>
                <a:spcPct val="20000"/>
              </a:spcBef>
              <a:spcAft>
                <a:spcPct val="0"/>
              </a:spcAft>
              <a:buNone/>
              <a:defRPr sz="2000">
                <a:solidFill>
                  <a:schemeClr val="tx1"/>
                </a:solidFill>
                <a:latin typeface="Times" charset="0"/>
                <a:ea typeface="+mn-ea"/>
              </a:defRPr>
            </a:lvl8pPr>
            <a:lvl9pPr marL="3657600" indent="0" algn="ctr" rtl="0" eaLnBrk="0" fontAlgn="base" hangingPunct="0">
              <a:spcBef>
                <a:spcPct val="20000"/>
              </a:spcBef>
              <a:spcAft>
                <a:spcPct val="0"/>
              </a:spcAft>
              <a:buNone/>
              <a:defRPr sz="2000">
                <a:solidFill>
                  <a:schemeClr val="tx1"/>
                </a:solidFill>
                <a:latin typeface="Times" charset="0"/>
                <a:ea typeface="+mn-ea"/>
              </a:defRPr>
            </a:lvl9pPr>
          </a:lstStyle>
          <a:p>
            <a:pPr algn="r">
              <a:lnSpc>
                <a:spcPct val="100000"/>
              </a:lnSpc>
              <a:spcBef>
                <a:spcPts val="600"/>
              </a:spcBef>
              <a:spcAft>
                <a:spcPts val="600"/>
              </a:spcAft>
              <a:defRPr/>
            </a:pPr>
            <a:r>
              <a:rPr lang="en-US" altLang="en-US" sz="1200" b="1" kern="0" dirty="0" smtClean="0">
                <a:latin typeface="Calibri" charset="0"/>
                <a:ea typeface="Calibri" charset="0"/>
                <a:cs typeface="Calibri" charset="0"/>
              </a:rPr>
              <a:t>February 2020</a:t>
            </a:r>
            <a:endParaRPr lang="en-US" altLang="en-US" sz="1200" b="1" kern="0" dirty="0">
              <a:latin typeface="Calibri" charset="0"/>
              <a:ea typeface="Calibri" charset="0"/>
              <a:cs typeface="Calibri" charset="0"/>
            </a:endParaRPr>
          </a:p>
          <a:p>
            <a:pPr algn="r">
              <a:lnSpc>
                <a:spcPct val="100000"/>
              </a:lnSpc>
              <a:spcAft>
                <a:spcPct val="0"/>
              </a:spcAft>
              <a:defRPr/>
            </a:pPr>
            <a:endParaRPr lang="en-US" altLang="en-US" sz="1200" kern="0" dirty="0" smtClean="0">
              <a:latin typeface="Calibri" charset="0"/>
              <a:ea typeface="Calibri" charset="0"/>
              <a:cs typeface="Calibri" charset="0"/>
            </a:endParaRPr>
          </a:p>
          <a:p>
            <a:pPr algn="r">
              <a:lnSpc>
                <a:spcPct val="100000"/>
              </a:lnSpc>
              <a:spcAft>
                <a:spcPct val="0"/>
              </a:spcAft>
              <a:defRPr/>
            </a:pPr>
            <a:endParaRPr lang="en-US" altLang="en-US" sz="1200" kern="0" dirty="0">
              <a:latin typeface="Calibri" charset="0"/>
              <a:ea typeface="Calibri" charset="0"/>
              <a:cs typeface="Calibri" charset="0"/>
            </a:endParaRPr>
          </a:p>
          <a:p>
            <a:pPr algn="r">
              <a:lnSpc>
                <a:spcPct val="100000"/>
              </a:lnSpc>
              <a:spcAft>
                <a:spcPct val="0"/>
              </a:spcAft>
              <a:defRPr/>
            </a:pPr>
            <a:r>
              <a:rPr lang="en-US" altLang="en-US" sz="1000" kern="0" dirty="0" smtClean="0">
                <a:latin typeface="Calibri" charset="0"/>
                <a:ea typeface="Calibri" charset="0"/>
                <a:cs typeface="Calibri" charset="0"/>
              </a:rPr>
              <a:t>Megan Chester, Program Administrator, Staffing Services</a:t>
            </a:r>
            <a:endParaRPr lang="en-US" altLang="en-US" sz="1000" kern="0" dirty="0">
              <a:latin typeface="Calibri" charset="0"/>
              <a:ea typeface="Calibri" charset="0"/>
              <a:cs typeface="Calibri" charset="0"/>
            </a:endParaRPr>
          </a:p>
          <a:p>
            <a:pPr algn="r">
              <a:lnSpc>
                <a:spcPct val="100000"/>
              </a:lnSpc>
              <a:spcAft>
                <a:spcPct val="0"/>
              </a:spcAft>
              <a:defRPr/>
            </a:pPr>
            <a:r>
              <a:rPr lang="en-US" altLang="en-US" sz="1000" kern="0" dirty="0" smtClean="0">
                <a:latin typeface="Calibri" charset="0"/>
                <a:ea typeface="Calibri" charset="0"/>
                <a:cs typeface="Calibri" charset="0"/>
              </a:rPr>
              <a:t>Nadia Davila, </a:t>
            </a:r>
            <a:r>
              <a:rPr lang="en-US" altLang="en-US" sz="1000" kern="0" dirty="0" smtClean="0">
                <a:latin typeface="Calibri" charset="0"/>
                <a:ea typeface="Calibri" charset="0"/>
                <a:cs typeface="Calibri" charset="0"/>
              </a:rPr>
              <a:t>Youth Services Coordinator, Office of Workforce Development</a:t>
            </a:r>
            <a:endParaRPr lang="en-US" altLang="en-US" sz="1000" kern="0" dirty="0">
              <a:latin typeface="Calibri" charset="0"/>
              <a:ea typeface="Calibri" charset="0"/>
              <a:cs typeface="Calibri"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MIT Mission and Program </a:t>
            </a:r>
            <a:r>
              <a:rPr lang="en-US" dirty="0" smtClean="0"/>
              <a:t>Purpose</a:t>
            </a:r>
            <a:endParaRPr lang="en-US" dirty="0"/>
          </a:p>
        </p:txBody>
      </p:sp>
      <p:sp>
        <p:nvSpPr>
          <p:cNvPr id="4" name="Content Placeholder 3"/>
          <p:cNvSpPr>
            <a:spLocks noGrp="1"/>
          </p:cNvSpPr>
          <p:nvPr>
            <p:ph sz="half" idx="2"/>
          </p:nvPr>
        </p:nvSpPr>
        <p:spPr>
          <a:xfrm>
            <a:off x="450850" y="873760"/>
            <a:ext cx="4040188" cy="4868608"/>
          </a:xfrm>
        </p:spPr>
        <p:txBody>
          <a:bodyPr/>
          <a:lstStyle/>
          <a:p>
            <a:pPr marL="0" indent="0">
              <a:buNone/>
            </a:pPr>
            <a:r>
              <a:rPr lang="en-US" sz="1400" dirty="0">
                <a:cs typeface="Trebuchet MS"/>
              </a:rPr>
              <a:t>The mission of MIT is to advance knowledge and educate students in science, technology, and other areas of scholarship that will best serve the nation and the world in the 21st </a:t>
            </a:r>
            <a:r>
              <a:rPr lang="en-US" sz="1400" dirty="0" smtClean="0">
                <a:cs typeface="Trebuchet MS"/>
              </a:rPr>
              <a:t>century.</a:t>
            </a:r>
          </a:p>
          <a:p>
            <a:pPr marL="0" indent="0">
              <a:buNone/>
            </a:pPr>
            <a:r>
              <a:rPr lang="en-US" sz="1400" dirty="0" smtClean="0">
                <a:cs typeface="Trebuchet MS"/>
              </a:rPr>
              <a:t>The </a:t>
            </a:r>
            <a:r>
              <a:rPr lang="en-US" sz="1400" dirty="0">
                <a:cs typeface="Trebuchet MS"/>
              </a:rPr>
              <a:t>Institute is committed to generating, disseminating, and preserving knowledge, and to working with others to bring this knowledge to bear on the world’s great challenges. MIT is dedicated to providing its students with an education that combines rigorous academic study and the excitement of discovery with the support and intellectual stimulation of a diverse campus community. </a:t>
            </a:r>
            <a:endParaRPr lang="en-US" sz="1400" dirty="0" smtClean="0">
              <a:cs typeface="Trebuchet MS"/>
            </a:endParaRPr>
          </a:p>
          <a:p>
            <a:pPr marL="0" indent="0">
              <a:buNone/>
            </a:pPr>
            <a:r>
              <a:rPr lang="en-US" sz="1400" b="1" dirty="0" smtClean="0">
                <a:solidFill>
                  <a:srgbClr val="993333"/>
                </a:solidFill>
                <a:cs typeface="Trebuchet MS"/>
              </a:rPr>
              <a:t>We </a:t>
            </a:r>
            <a:r>
              <a:rPr lang="en-US" sz="1400" b="1" dirty="0">
                <a:solidFill>
                  <a:srgbClr val="993333"/>
                </a:solidFill>
                <a:cs typeface="Trebuchet MS"/>
              </a:rPr>
              <a:t>seek to develop in each member of the MIT community the ability and passion to work wisely, creatively, and effectively for the betterment of humankind.</a:t>
            </a:r>
          </a:p>
          <a:p>
            <a:endParaRPr lang="en-US" sz="1200" dirty="0"/>
          </a:p>
        </p:txBody>
      </p:sp>
      <p:sp>
        <p:nvSpPr>
          <p:cNvPr id="6" name="Content Placeholder 5"/>
          <p:cNvSpPr>
            <a:spLocks noGrp="1"/>
          </p:cNvSpPr>
          <p:nvPr>
            <p:ph sz="half" idx="13"/>
          </p:nvPr>
        </p:nvSpPr>
        <p:spPr>
          <a:xfrm>
            <a:off x="4592638" y="873760"/>
            <a:ext cx="4040188" cy="4870894"/>
          </a:xfrm>
        </p:spPr>
        <p:txBody>
          <a:bodyPr/>
          <a:lstStyle/>
          <a:p>
            <a:pPr marL="0" indent="0">
              <a:buNone/>
            </a:pPr>
            <a:r>
              <a:rPr lang="en-US" sz="1400" dirty="0" smtClean="0"/>
              <a:t>Opportunity for:</a:t>
            </a:r>
          </a:p>
          <a:p>
            <a:r>
              <a:rPr lang="en-US" sz="1400" dirty="0" smtClean="0"/>
              <a:t>Students in Cambridge to </a:t>
            </a:r>
            <a:r>
              <a:rPr lang="en-US" sz="1400" dirty="0"/>
              <a:t>gain an understanding of what it is like to work in a professional environment, explore career interests  </a:t>
            </a:r>
          </a:p>
          <a:p>
            <a:r>
              <a:rPr lang="en-US" sz="1400" dirty="0" smtClean="0"/>
              <a:t>The city of Cambridge and MIT to strengthen their relationship</a:t>
            </a:r>
          </a:p>
          <a:p>
            <a:r>
              <a:rPr lang="en-US" sz="1400" dirty="0" smtClean="0"/>
              <a:t>MIT employees who have an interest in mentoring and connecting their work and contribution at MIT to the city of Cambridge</a:t>
            </a:r>
            <a:endParaRPr lang="en-US" sz="1400" dirty="0"/>
          </a:p>
          <a:p>
            <a:endParaRPr lang="en-US" dirty="0"/>
          </a:p>
        </p:txBody>
      </p:sp>
      <p:sp>
        <p:nvSpPr>
          <p:cNvPr id="7" name="Slide Number Placeholder 6"/>
          <p:cNvSpPr>
            <a:spLocks noGrp="1"/>
          </p:cNvSpPr>
          <p:nvPr>
            <p:ph type="sldNum" sz="quarter" idx="14"/>
          </p:nvPr>
        </p:nvSpPr>
        <p:spPr/>
        <p:txBody>
          <a:bodyPr/>
          <a:lstStyle/>
          <a:p>
            <a:pPr>
              <a:defRPr/>
            </a:pPr>
            <a:r>
              <a:rPr lang="en-US" altLang="en-US" smtClean="0"/>
              <a:t> </a:t>
            </a:r>
            <a:fld id="{08C011EC-E35A-4BD4-8029-4E27633A6B25}" type="slidenum">
              <a:rPr lang="en-US" altLang="en-US" smtClean="0"/>
              <a:pPr>
                <a:defRPr/>
              </a:pPr>
              <a:t>2</a:t>
            </a:fld>
            <a:endParaRPr lang="en-US" altLang="en-US"/>
          </a:p>
        </p:txBody>
      </p:sp>
    </p:spTree>
    <p:extLst>
      <p:ext uri="{BB962C8B-B14F-4D97-AF65-F5344CB8AC3E}">
        <p14:creationId xmlns:p14="http://schemas.microsoft.com/office/powerpoint/2010/main" val="422244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4">
                                            <p:txEl>
                                              <p:pRg st="2" end="2"/>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2019 Highlights</a:t>
            </a:r>
            <a:endParaRPr lang="en-US" dirty="0"/>
          </a:p>
        </p:txBody>
      </p:sp>
      <p:sp>
        <p:nvSpPr>
          <p:cNvPr id="3" name="Content Placeholder 2"/>
          <p:cNvSpPr>
            <a:spLocks noGrp="1"/>
          </p:cNvSpPr>
          <p:nvPr>
            <p:ph sz="quarter" idx="4"/>
          </p:nvPr>
        </p:nvSpPr>
        <p:spPr/>
        <p:txBody>
          <a:bodyPr/>
          <a:lstStyle/>
          <a:p>
            <a:r>
              <a:rPr lang="en-US" dirty="0"/>
              <a:t>In 2019, </a:t>
            </a:r>
            <a:r>
              <a:rPr lang="en-US" dirty="0" smtClean="0"/>
              <a:t>15 </a:t>
            </a:r>
            <a:r>
              <a:rPr lang="en-US" dirty="0"/>
              <a:t>Students participated in work experiences across </a:t>
            </a:r>
            <a:r>
              <a:rPr lang="en-US" dirty="0" smtClean="0"/>
              <a:t>14 </a:t>
            </a:r>
            <a:r>
              <a:rPr lang="en-US" dirty="0"/>
              <a:t>MIT </a:t>
            </a:r>
            <a:r>
              <a:rPr lang="en-US" dirty="0" smtClean="0"/>
              <a:t>departments</a:t>
            </a:r>
          </a:p>
          <a:p>
            <a:pPr lvl="0"/>
            <a:r>
              <a:rPr lang="en-US" dirty="0"/>
              <a:t>Students shared that they: </a:t>
            </a:r>
          </a:p>
          <a:p>
            <a:pPr lvl="1"/>
            <a:r>
              <a:rPr lang="en-US" dirty="0"/>
              <a:t>Enjoyed meeting and working with new people, the supervisor relationship/support and exposure to a professional environment</a:t>
            </a:r>
          </a:p>
          <a:p>
            <a:pPr lvl="1"/>
            <a:r>
              <a:rPr lang="en-US" dirty="0"/>
              <a:t>Gained communication, event preparation, </a:t>
            </a:r>
            <a:r>
              <a:rPr lang="en-US" dirty="0" smtClean="0"/>
              <a:t>organization</a:t>
            </a:r>
            <a:r>
              <a:rPr lang="en-US" dirty="0"/>
              <a:t>, team work skills</a:t>
            </a:r>
          </a:p>
          <a:p>
            <a:pPr lvl="1"/>
            <a:r>
              <a:rPr lang="en-US" dirty="0"/>
              <a:t>Learned </a:t>
            </a:r>
            <a:r>
              <a:rPr lang="en-US" dirty="0" err="1"/>
              <a:t>Airtable</a:t>
            </a:r>
            <a:r>
              <a:rPr lang="en-US" dirty="0"/>
              <a:t>, computer and office programs, Excel, </a:t>
            </a:r>
            <a:r>
              <a:rPr lang="en-US" dirty="0" err="1"/>
              <a:t>Hootsuite</a:t>
            </a:r>
            <a:r>
              <a:rPr lang="en-US" dirty="0"/>
              <a:t>, MIT phone and printing systems, providing technical support, wireless data</a:t>
            </a:r>
          </a:p>
          <a:p>
            <a:pPr lvl="0"/>
            <a:r>
              <a:rPr lang="en-US" dirty="0" smtClean="0"/>
              <a:t>Supervisors </a:t>
            </a:r>
            <a:r>
              <a:rPr lang="en-US" dirty="0"/>
              <a:t>reported that students:</a:t>
            </a:r>
          </a:p>
          <a:p>
            <a:pPr lvl="1"/>
            <a:r>
              <a:rPr lang="en-US" dirty="0"/>
              <a:t>Benefited their departments by conducting research and analysis of office programs/initiatives, stakeholder and communications efforts, helping with high volume of work leading to future productivity for the department, preparing for events and planning ahead for Commencement, completing administrative projects, providing customer service to the MIT community, learning from attending meetings </a:t>
            </a:r>
          </a:p>
          <a:p>
            <a:pPr lvl="1"/>
            <a:r>
              <a:rPr lang="en-US" dirty="0"/>
              <a:t>Exhibited interest and enthusiasm in assignments/projects, successfully completed assignments/projects, professionalism, thoughtfulness, a willingness and desire to </a:t>
            </a:r>
            <a:r>
              <a:rPr lang="en-US" dirty="0" smtClean="0"/>
              <a:t>learn</a:t>
            </a:r>
          </a:p>
          <a:p>
            <a:pPr lvl="1"/>
            <a:r>
              <a:rPr lang="en-US" dirty="0" smtClean="0"/>
              <a:t>Utilized </a:t>
            </a:r>
            <a:r>
              <a:rPr lang="en-US" dirty="0"/>
              <a:t>analytic, communication, organization, research, writing skills </a:t>
            </a:r>
          </a:p>
        </p:txBody>
      </p:sp>
      <p:sp>
        <p:nvSpPr>
          <p:cNvPr id="4" name="Slide Number Placeholder 3"/>
          <p:cNvSpPr>
            <a:spLocks noGrp="1"/>
          </p:cNvSpPr>
          <p:nvPr>
            <p:ph type="sldNum" sz="quarter" idx="10"/>
          </p:nvPr>
        </p:nvSpPr>
        <p:spPr/>
        <p:txBody>
          <a:bodyPr/>
          <a:lstStyle/>
          <a:p>
            <a:pPr>
              <a:defRPr/>
            </a:pPr>
            <a:fld id="{C84769FE-2438-4303-BFDF-C2208B3B0D73}" type="slidenum">
              <a:rPr lang="en-US" altLang="en-US" smtClean="0"/>
              <a:pPr>
                <a:defRPr/>
              </a:pPr>
              <a:t>3</a:t>
            </a:fld>
            <a:endParaRPr lang="en-US" altLang="en-US" dirty="0"/>
          </a:p>
        </p:txBody>
      </p:sp>
    </p:spTree>
    <p:extLst>
      <p:ext uri="{BB962C8B-B14F-4D97-AF65-F5344CB8AC3E}">
        <p14:creationId xmlns:p14="http://schemas.microsoft.com/office/powerpoint/2010/main" val="26445446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Cambridge Partnerships and Student Recruitment</a:t>
            </a:r>
            <a:endParaRPr lang="en-US" dirty="0"/>
          </a:p>
        </p:txBody>
      </p:sp>
      <p:sp>
        <p:nvSpPr>
          <p:cNvPr id="3" name="Content Placeholder 2"/>
          <p:cNvSpPr>
            <a:spLocks noGrp="1"/>
          </p:cNvSpPr>
          <p:nvPr>
            <p:ph sz="quarter" idx="4"/>
          </p:nvPr>
        </p:nvSpPr>
        <p:spPr/>
        <p:txBody>
          <a:bodyPr/>
          <a:lstStyle/>
          <a:p>
            <a:r>
              <a:rPr lang="en-US" dirty="0"/>
              <a:t>Office of Government and Community Relations liaises between HR and Cambridge </a:t>
            </a:r>
            <a:r>
              <a:rPr lang="en-US" dirty="0" smtClean="0"/>
              <a:t>non-profits and schools, </a:t>
            </a:r>
            <a:r>
              <a:rPr lang="en-US" dirty="0"/>
              <a:t>Anya Bear, Government and Community Relations Associate and </a:t>
            </a:r>
            <a:r>
              <a:rPr lang="en-US" dirty="0" smtClean="0"/>
              <a:t>Rohan </a:t>
            </a:r>
            <a:r>
              <a:rPr lang="en-US" dirty="0"/>
              <a:t>Kundargi, K-12 Community Outreach Administrator</a:t>
            </a:r>
          </a:p>
          <a:p>
            <a:r>
              <a:rPr lang="en-US" dirty="0" smtClean="0"/>
              <a:t>2020 Partners: Enroot</a:t>
            </a:r>
            <a:r>
              <a:rPr lang="en-US" dirty="0"/>
              <a:t>*, Prospect Hill Academy*, Office of Workforce </a:t>
            </a:r>
            <a:r>
              <a:rPr lang="en-US" dirty="0" smtClean="0"/>
              <a:t>Development, and The </a:t>
            </a:r>
            <a:r>
              <a:rPr lang="en-US" dirty="0"/>
              <a:t>Work Force, Cambridge Housing Authority </a:t>
            </a:r>
          </a:p>
          <a:p>
            <a:r>
              <a:rPr lang="en-US" dirty="0" smtClean="0"/>
              <a:t>Coordinators </a:t>
            </a:r>
            <a:r>
              <a:rPr lang="en-US" dirty="0" smtClean="0"/>
              <a:t>through Cambridge youth organizations promote the Program to their students</a:t>
            </a:r>
          </a:p>
          <a:p>
            <a:r>
              <a:rPr lang="en-US" dirty="0" smtClean="0"/>
              <a:t>Applicant requirements:</a:t>
            </a:r>
          </a:p>
          <a:p>
            <a:pPr lvl="1"/>
            <a:r>
              <a:rPr lang="en-US" dirty="0"/>
              <a:t>Age 16 -21 </a:t>
            </a:r>
          </a:p>
          <a:p>
            <a:pPr lvl="1"/>
            <a:r>
              <a:rPr lang="en-US" dirty="0"/>
              <a:t>Currently enrolled in a Cambridge public or charter school </a:t>
            </a:r>
            <a:r>
              <a:rPr lang="en-US" u="sng" dirty="0"/>
              <a:t>OR</a:t>
            </a:r>
            <a:r>
              <a:rPr lang="en-US" dirty="0"/>
              <a:t> enrolled in college level coursework or a matriculated college student</a:t>
            </a:r>
          </a:p>
          <a:p>
            <a:pPr lvl="1"/>
            <a:r>
              <a:rPr lang="en-US" dirty="0"/>
              <a:t>A resident of Cambridge, MA during the summer employment period</a:t>
            </a:r>
          </a:p>
          <a:p>
            <a:pPr lvl="1"/>
            <a:r>
              <a:rPr lang="en-US" dirty="0"/>
              <a:t>Eligible to work in the US</a:t>
            </a:r>
          </a:p>
          <a:p>
            <a:pPr lvl="1"/>
            <a:r>
              <a:rPr lang="en-US" dirty="0"/>
              <a:t>Affiliated with one of Cambridge's youth organizations </a:t>
            </a:r>
            <a:endParaRPr lang="en-US" dirty="0" smtClean="0"/>
          </a:p>
          <a:p>
            <a:pPr marL="0" indent="0">
              <a:buNone/>
            </a:pPr>
            <a:r>
              <a:rPr lang="en-US" dirty="0" smtClean="0"/>
              <a:t>*</a:t>
            </a:r>
            <a:r>
              <a:rPr lang="en-US" dirty="0" smtClean="0"/>
              <a:t>New partnerships for 2020</a:t>
            </a:r>
            <a:endParaRPr lang="en-US" dirty="0"/>
          </a:p>
          <a:p>
            <a:pPr marL="0" indent="0">
              <a:buNone/>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C84769FE-2438-4303-BFDF-C2208B3B0D73}" type="slidenum">
              <a:rPr lang="en-US" altLang="en-US" smtClean="0"/>
              <a:pPr>
                <a:defRPr/>
              </a:pPr>
              <a:t>4</a:t>
            </a:fld>
            <a:endParaRPr lang="en-US" altLang="en-US" dirty="0"/>
          </a:p>
        </p:txBody>
      </p:sp>
    </p:spTree>
    <p:extLst>
      <p:ext uri="{BB962C8B-B14F-4D97-AF65-F5344CB8AC3E}">
        <p14:creationId xmlns:p14="http://schemas.microsoft.com/office/powerpoint/2010/main" val="39636274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Expectations</a:t>
            </a:r>
            <a:endParaRPr lang="en-US" dirty="0"/>
          </a:p>
        </p:txBody>
      </p:sp>
      <p:sp>
        <p:nvSpPr>
          <p:cNvPr id="3" name="Content Placeholder 2"/>
          <p:cNvSpPr>
            <a:spLocks noGrp="1"/>
          </p:cNvSpPr>
          <p:nvPr>
            <p:ph sz="quarter" idx="4"/>
          </p:nvPr>
        </p:nvSpPr>
        <p:spPr/>
        <p:txBody>
          <a:bodyPr/>
          <a:lstStyle/>
          <a:p>
            <a:r>
              <a:rPr lang="en-US" dirty="0"/>
              <a:t>Employment dates: Monday June 29 – Friday August </a:t>
            </a:r>
            <a:r>
              <a:rPr lang="en-US" dirty="0" smtClean="0"/>
              <a:t>7</a:t>
            </a:r>
          </a:p>
          <a:p>
            <a:pPr lvl="0"/>
            <a:r>
              <a:rPr lang="en-US" dirty="0"/>
              <a:t>The employment opportunity must be a minimum 15 hours per week and no more than 40 </a:t>
            </a:r>
          </a:p>
          <a:p>
            <a:pPr lvl="0"/>
            <a:r>
              <a:rPr lang="en-US" dirty="0"/>
              <a:t>The hourly rate is paid for by the department; $12.75/hour is recommended</a:t>
            </a:r>
          </a:p>
          <a:p>
            <a:pPr lvl="0"/>
            <a:r>
              <a:rPr lang="en-US" dirty="0"/>
              <a:t>Identify a primary and an alternate supervisor </a:t>
            </a:r>
            <a:r>
              <a:rPr lang="en-US" dirty="0" smtClean="0"/>
              <a:t>to: </a:t>
            </a:r>
          </a:p>
          <a:p>
            <a:pPr lvl="1"/>
            <a:r>
              <a:rPr lang="en-US" dirty="0" smtClean="0"/>
              <a:t>Direct work, provide guidance</a:t>
            </a:r>
          </a:p>
          <a:p>
            <a:pPr lvl="1"/>
            <a:r>
              <a:rPr lang="en-US" dirty="0" smtClean="0"/>
              <a:t>Encourage questions  </a:t>
            </a:r>
          </a:p>
          <a:p>
            <a:pPr lvl="1"/>
            <a:r>
              <a:rPr lang="en-US" dirty="0" smtClean="0"/>
              <a:t>Provide </a:t>
            </a:r>
            <a:r>
              <a:rPr lang="en-US" dirty="0"/>
              <a:t>feedback </a:t>
            </a:r>
            <a:endParaRPr lang="en-US" dirty="0" smtClean="0"/>
          </a:p>
          <a:p>
            <a:pPr lvl="1"/>
            <a:r>
              <a:rPr lang="en-US" dirty="0" smtClean="0"/>
              <a:t>Approve </a:t>
            </a:r>
            <a:r>
              <a:rPr lang="en-US" dirty="0"/>
              <a:t>time </a:t>
            </a:r>
            <a:r>
              <a:rPr lang="en-US" dirty="0" smtClean="0"/>
              <a:t>sheets</a:t>
            </a:r>
          </a:p>
          <a:p>
            <a:pPr lvl="1"/>
            <a:r>
              <a:rPr lang="en-US" dirty="0" smtClean="0"/>
              <a:t>Attend the Welcome &amp; Orientation Breakfast and the Closing Celebration Breakfast</a:t>
            </a:r>
          </a:p>
          <a:p>
            <a:pPr marL="457200" lvl="1" indent="0">
              <a:buNone/>
            </a:pPr>
            <a:endParaRPr lang="en-US" dirty="0" smtClean="0"/>
          </a:p>
          <a:p>
            <a:pPr lvl="1"/>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C84769FE-2438-4303-BFDF-C2208B3B0D73}" type="slidenum">
              <a:rPr lang="en-US" altLang="en-US" smtClean="0"/>
              <a:pPr>
                <a:defRPr/>
              </a:pPr>
              <a:t>5</a:t>
            </a:fld>
            <a:endParaRPr lang="en-US" altLang="en-US" dirty="0"/>
          </a:p>
        </p:txBody>
      </p:sp>
    </p:spTree>
    <p:extLst>
      <p:ext uri="{BB962C8B-B14F-4D97-AF65-F5344CB8AC3E}">
        <p14:creationId xmlns:p14="http://schemas.microsoft.com/office/powerpoint/2010/main" val="14825405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&amp; Process</a:t>
            </a:r>
            <a:endParaRPr lang="en-US" dirty="0"/>
          </a:p>
        </p:txBody>
      </p:sp>
      <p:sp>
        <p:nvSpPr>
          <p:cNvPr id="4" name="Slide Number Placeholder 3"/>
          <p:cNvSpPr>
            <a:spLocks noGrp="1"/>
          </p:cNvSpPr>
          <p:nvPr>
            <p:ph type="sldNum" sz="quarter" idx="10"/>
          </p:nvPr>
        </p:nvSpPr>
        <p:spPr/>
        <p:txBody>
          <a:bodyPr/>
          <a:lstStyle/>
          <a:p>
            <a:pPr>
              <a:defRPr/>
            </a:pPr>
            <a:fld id="{C84769FE-2438-4303-BFDF-C2208B3B0D73}" type="slidenum">
              <a:rPr lang="en-US" altLang="en-US" smtClean="0"/>
              <a:pPr>
                <a:defRPr/>
              </a:pPr>
              <a:t>6</a:t>
            </a:fld>
            <a:endParaRPr lang="en-US" altLang="en-US" dirty="0"/>
          </a:p>
        </p:txBody>
      </p:sp>
      <p:graphicFrame>
        <p:nvGraphicFramePr>
          <p:cNvPr id="11" name="Table 10"/>
          <p:cNvGraphicFramePr>
            <a:graphicFrameLocks noGrp="1"/>
          </p:cNvGraphicFramePr>
          <p:nvPr>
            <p:extLst>
              <p:ext uri="{D42A27DB-BD31-4B8C-83A1-F6EECF244321}">
                <p14:modId xmlns:p14="http://schemas.microsoft.com/office/powerpoint/2010/main" val="1704797237"/>
              </p:ext>
            </p:extLst>
          </p:nvPr>
        </p:nvGraphicFramePr>
        <p:xfrm>
          <a:off x="475629" y="668056"/>
          <a:ext cx="8206408" cy="5552440"/>
        </p:xfrm>
        <a:graphic>
          <a:graphicData uri="http://schemas.openxmlformats.org/drawingml/2006/table">
            <a:tbl>
              <a:tblPr firstRow="1" bandRow="1">
                <a:tableStyleId>{16D9F66E-5EB9-4882-86FB-DCBF35E3C3E4}</a:tableStyleId>
              </a:tblPr>
              <a:tblGrid>
                <a:gridCol w="1871331">
                  <a:extLst>
                    <a:ext uri="{9D8B030D-6E8A-4147-A177-3AD203B41FA5}">
                      <a16:colId xmlns:a16="http://schemas.microsoft.com/office/drawing/2014/main" val="1539432044"/>
                    </a:ext>
                  </a:extLst>
                </a:gridCol>
                <a:gridCol w="6335077">
                  <a:extLst>
                    <a:ext uri="{9D8B030D-6E8A-4147-A177-3AD203B41FA5}">
                      <a16:colId xmlns:a16="http://schemas.microsoft.com/office/drawing/2014/main" val="2463310610"/>
                    </a:ext>
                  </a:extLst>
                </a:gridCol>
              </a:tblGrid>
              <a:tr h="370840">
                <a:tc>
                  <a:txBody>
                    <a:bodyPr/>
                    <a:lstStyle/>
                    <a:p>
                      <a:r>
                        <a:rPr lang="en-US" sz="1600" b="0" dirty="0" smtClean="0">
                          <a:latin typeface="+mj-lt"/>
                        </a:rPr>
                        <a:t>February</a:t>
                      </a:r>
                    </a:p>
                  </a:txBody>
                  <a:tcPr/>
                </a:tc>
                <a:tc>
                  <a:txBody>
                    <a:bodyPr/>
                    <a:lstStyle/>
                    <a:p>
                      <a:pPr marL="285750" indent="-285750">
                        <a:buFont typeface="Wingdings" panose="05000000000000000000" pitchFamily="2" charset="2"/>
                        <a:buChar char="§"/>
                      </a:pPr>
                      <a:r>
                        <a:rPr lang="en-US" sz="1600" b="0" dirty="0" smtClean="0">
                          <a:latin typeface="+mj-lt"/>
                        </a:rPr>
                        <a:t>Information sessions</a:t>
                      </a:r>
                    </a:p>
                    <a:p>
                      <a:pPr marL="285750" indent="-285750">
                        <a:buFont typeface="Wingdings" panose="05000000000000000000" pitchFamily="2" charset="2"/>
                        <a:buChar char="§"/>
                      </a:pPr>
                      <a:r>
                        <a:rPr lang="en-US" sz="1600" b="0" dirty="0" smtClean="0">
                          <a:latin typeface="+mj-lt"/>
                        </a:rPr>
                        <a:t>Collect job descriptions (pg.</a:t>
                      </a:r>
                      <a:r>
                        <a:rPr lang="en-US" sz="1600" b="0" baseline="0" dirty="0" smtClean="0">
                          <a:latin typeface="+mj-lt"/>
                        </a:rPr>
                        <a:t> 12-13)</a:t>
                      </a:r>
                      <a:endParaRPr lang="en-US" sz="1600" b="0" dirty="0" smtClean="0">
                        <a:latin typeface="+mj-lt"/>
                      </a:endParaRPr>
                    </a:p>
                  </a:txBody>
                  <a:tcPr/>
                </a:tc>
                <a:extLst>
                  <a:ext uri="{0D108BD9-81ED-4DB2-BD59-A6C34878D82A}">
                    <a16:rowId xmlns:a16="http://schemas.microsoft.com/office/drawing/2014/main" val="2603836304"/>
                  </a:ext>
                </a:extLst>
              </a:tr>
              <a:tr h="370840">
                <a:tc>
                  <a:txBody>
                    <a:bodyPr/>
                    <a:lstStyle/>
                    <a:p>
                      <a:r>
                        <a:rPr lang="en-US" sz="1600" b="0" dirty="0" smtClean="0">
                          <a:latin typeface="+mj-lt"/>
                        </a:rPr>
                        <a:t>March</a:t>
                      </a:r>
                      <a:endParaRPr lang="en-US" sz="1600" b="0" dirty="0">
                        <a:latin typeface="+mj-lt"/>
                      </a:endParaRPr>
                    </a:p>
                  </a:txBody>
                  <a:tcPr/>
                </a:tc>
                <a:tc>
                  <a:txBody>
                    <a:bodyPr/>
                    <a:lstStyle/>
                    <a:p>
                      <a:pPr marL="285750" lvl="0" indent="-285750">
                        <a:buFont typeface="Wingdings" panose="05000000000000000000" pitchFamily="2" charset="2"/>
                        <a:buChar char="§"/>
                      </a:pPr>
                      <a:r>
                        <a:rPr lang="en-US" sz="1600" b="0" kern="1200" dirty="0" smtClean="0">
                          <a:solidFill>
                            <a:schemeClr val="dk1"/>
                          </a:solidFill>
                          <a:effectLst/>
                          <a:latin typeface="+mj-lt"/>
                          <a:ea typeface="+mn-ea"/>
                          <a:cs typeface="+mn-cs"/>
                        </a:rPr>
                        <a:t>Friday 3/6 – Deadline for supervisors to submit job descriptions</a:t>
                      </a:r>
                    </a:p>
                    <a:p>
                      <a:pPr marL="285750" lvl="0" indent="-285750">
                        <a:buFont typeface="Wingdings" panose="05000000000000000000" pitchFamily="2" charset="2"/>
                        <a:buChar char="§"/>
                      </a:pPr>
                      <a:r>
                        <a:rPr lang="en-US" sz="1600" b="0" kern="1200" dirty="0" smtClean="0">
                          <a:solidFill>
                            <a:schemeClr val="dk1"/>
                          </a:solidFill>
                          <a:effectLst/>
                          <a:latin typeface="+mj-lt"/>
                          <a:ea typeface="+mn-ea"/>
                          <a:cs typeface="+mn-cs"/>
                        </a:rPr>
                        <a:t>Wednesday 3/11 – Application</a:t>
                      </a:r>
                      <a:r>
                        <a:rPr lang="en-US" sz="1600" b="0" kern="1200" baseline="0" dirty="0" smtClean="0">
                          <a:solidFill>
                            <a:schemeClr val="dk1"/>
                          </a:solidFill>
                          <a:effectLst/>
                          <a:latin typeface="+mj-lt"/>
                          <a:ea typeface="+mn-ea"/>
                          <a:cs typeface="+mn-cs"/>
                        </a:rPr>
                        <a:t> goes live, </a:t>
                      </a:r>
                      <a:r>
                        <a:rPr lang="en-US" sz="1600" b="0" kern="1200" dirty="0" smtClean="0">
                          <a:solidFill>
                            <a:schemeClr val="dk1"/>
                          </a:solidFill>
                          <a:effectLst/>
                          <a:latin typeface="+mj-lt"/>
                          <a:ea typeface="+mn-ea"/>
                          <a:cs typeface="+mn-cs"/>
                        </a:rPr>
                        <a:t>shared with youth organizations (pg. 14-15)</a:t>
                      </a:r>
                    </a:p>
                  </a:txBody>
                  <a:tcPr/>
                </a:tc>
                <a:extLst>
                  <a:ext uri="{0D108BD9-81ED-4DB2-BD59-A6C34878D82A}">
                    <a16:rowId xmlns:a16="http://schemas.microsoft.com/office/drawing/2014/main" val="3911335565"/>
                  </a:ext>
                </a:extLst>
              </a:tr>
              <a:tr h="370840">
                <a:tc>
                  <a:txBody>
                    <a:bodyPr/>
                    <a:lstStyle/>
                    <a:p>
                      <a:r>
                        <a:rPr lang="en-US" sz="1600" b="0" dirty="0" smtClean="0">
                          <a:latin typeface="+mj-lt"/>
                        </a:rPr>
                        <a:t>April</a:t>
                      </a:r>
                      <a:endParaRPr lang="en-US" sz="1600" b="0" dirty="0">
                        <a:latin typeface="+mj-lt"/>
                      </a:endParaRPr>
                    </a:p>
                  </a:txBody>
                  <a:tcPr/>
                </a:tc>
                <a:tc>
                  <a:txBody>
                    <a:bodyPr/>
                    <a:lstStyle/>
                    <a:p>
                      <a:pPr marL="285750" lvl="0" indent="-285750">
                        <a:buFont typeface="Wingdings" panose="05000000000000000000" pitchFamily="2" charset="2"/>
                        <a:buChar char="§"/>
                      </a:pPr>
                      <a:r>
                        <a:rPr lang="en-US" sz="1600" b="0" kern="1200" dirty="0" smtClean="0">
                          <a:solidFill>
                            <a:schemeClr val="dk1"/>
                          </a:solidFill>
                          <a:effectLst/>
                          <a:latin typeface="+mj-lt"/>
                          <a:ea typeface="+mn-ea"/>
                          <a:cs typeface="+mn-cs"/>
                        </a:rPr>
                        <a:t>Friday 4/17 – Applications due (Friday before April </a:t>
                      </a:r>
                      <a:r>
                        <a:rPr lang="en-US" sz="1600" b="0" kern="1200" dirty="0" err="1" smtClean="0">
                          <a:solidFill>
                            <a:schemeClr val="dk1"/>
                          </a:solidFill>
                          <a:effectLst/>
                          <a:latin typeface="+mj-lt"/>
                          <a:ea typeface="+mn-ea"/>
                          <a:cs typeface="+mn-cs"/>
                        </a:rPr>
                        <a:t>vaca</a:t>
                      </a:r>
                      <a:r>
                        <a:rPr lang="en-US" sz="1600" b="0" kern="1200" dirty="0" smtClean="0">
                          <a:solidFill>
                            <a:schemeClr val="dk1"/>
                          </a:solidFill>
                          <a:effectLst/>
                          <a:latin typeface="+mj-lt"/>
                          <a:ea typeface="+mn-ea"/>
                          <a:cs typeface="+mn-cs"/>
                        </a:rPr>
                        <a:t>)</a:t>
                      </a:r>
                    </a:p>
                    <a:p>
                      <a:pPr marL="285750" lvl="0" indent="-285750">
                        <a:buFont typeface="Wingdings" panose="05000000000000000000" pitchFamily="2" charset="2"/>
                        <a:buChar char="§"/>
                      </a:pPr>
                      <a:r>
                        <a:rPr lang="en-US" sz="1600" b="0" kern="1200" dirty="0" smtClean="0">
                          <a:solidFill>
                            <a:schemeClr val="dk1"/>
                          </a:solidFill>
                          <a:effectLst/>
                          <a:latin typeface="+mj-lt"/>
                          <a:ea typeface="+mn-ea"/>
                          <a:cs typeface="+mn-cs"/>
                        </a:rPr>
                        <a:t>Tuesday 4/21 – Supervisors receive resumes</a:t>
                      </a:r>
                    </a:p>
                    <a:p>
                      <a:pPr marL="285750" lvl="0" indent="-285750">
                        <a:buFont typeface="Wingdings" panose="05000000000000000000" pitchFamily="2" charset="2"/>
                        <a:buChar char="§"/>
                      </a:pPr>
                      <a:r>
                        <a:rPr lang="en-US" sz="1600" b="0" kern="1200" dirty="0" smtClean="0">
                          <a:solidFill>
                            <a:schemeClr val="dk1"/>
                          </a:solidFill>
                          <a:effectLst/>
                          <a:latin typeface="+mj-lt"/>
                          <a:ea typeface="+mn-ea"/>
                          <a:cs typeface="+mn-cs"/>
                        </a:rPr>
                        <a:t>Thursday 4/23 – Supervisors confirm their interview selections and availability </a:t>
                      </a:r>
                    </a:p>
                  </a:txBody>
                  <a:tcPr/>
                </a:tc>
                <a:extLst>
                  <a:ext uri="{0D108BD9-81ED-4DB2-BD59-A6C34878D82A}">
                    <a16:rowId xmlns:a16="http://schemas.microsoft.com/office/drawing/2014/main" val="2487167989"/>
                  </a:ext>
                </a:extLst>
              </a:tr>
              <a:tr h="370840">
                <a:tc>
                  <a:txBody>
                    <a:bodyPr/>
                    <a:lstStyle/>
                    <a:p>
                      <a:r>
                        <a:rPr lang="en-US" sz="1600" b="0" dirty="0" smtClean="0">
                          <a:latin typeface="+mj-lt"/>
                        </a:rPr>
                        <a:t>May</a:t>
                      </a:r>
                      <a:endParaRPr lang="en-US" sz="1600" b="0" dirty="0">
                        <a:latin typeface="+mj-lt"/>
                      </a:endParaRPr>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600" b="0" kern="1200" dirty="0" smtClean="0">
                          <a:solidFill>
                            <a:schemeClr val="dk1"/>
                          </a:solidFill>
                          <a:effectLst/>
                          <a:latin typeface="+mj-lt"/>
                          <a:ea typeface="+mn-ea"/>
                          <a:cs typeface="+mn-cs"/>
                        </a:rPr>
                        <a:t>Thursday 5/7-Friday 5/22 – Interviews</a:t>
                      </a: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600" b="0" kern="1200" dirty="0" smtClean="0">
                          <a:solidFill>
                            <a:schemeClr val="dk1"/>
                          </a:solidFill>
                          <a:effectLst/>
                          <a:latin typeface="+mj-lt"/>
                          <a:ea typeface="+mn-ea"/>
                          <a:cs typeface="+mn-cs"/>
                        </a:rPr>
                        <a:t>Program Administrator will coordinate the interview process (pg. 16)</a:t>
                      </a: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600" b="0" kern="1200" baseline="0" dirty="0" smtClean="0">
                          <a:solidFill>
                            <a:schemeClr val="dk1"/>
                          </a:solidFill>
                          <a:effectLst/>
                          <a:latin typeface="+mj-lt"/>
                          <a:ea typeface="+mn-ea"/>
                          <a:cs typeface="+mn-cs"/>
                        </a:rPr>
                        <a:t>Program Administrator will manage communications about hiring decisions and gather appropriate paperwork and payroll information</a:t>
                      </a:r>
                    </a:p>
                  </a:txBody>
                  <a:tcPr/>
                </a:tc>
                <a:extLst>
                  <a:ext uri="{0D108BD9-81ED-4DB2-BD59-A6C34878D82A}">
                    <a16:rowId xmlns:a16="http://schemas.microsoft.com/office/drawing/2014/main" val="1854315789"/>
                  </a:ext>
                </a:extLst>
              </a:tr>
              <a:tr h="370840">
                <a:tc>
                  <a:txBody>
                    <a:bodyPr/>
                    <a:lstStyle/>
                    <a:p>
                      <a:r>
                        <a:rPr lang="en-US" sz="1600" b="0" dirty="0" smtClean="0">
                          <a:latin typeface="+mj-lt"/>
                        </a:rPr>
                        <a:t>June</a:t>
                      </a:r>
                      <a:endParaRPr lang="en-US" sz="1600" b="0" dirty="0">
                        <a:latin typeface="+mj-lt"/>
                      </a:endParaRPr>
                    </a:p>
                  </a:txBody>
                  <a:tcPr/>
                </a:tc>
                <a:tc>
                  <a:txBody>
                    <a:bodyPr/>
                    <a:lstStyle/>
                    <a:p>
                      <a:pPr marL="285750" indent="-285750">
                        <a:buFont typeface="Wingdings" panose="05000000000000000000" pitchFamily="2" charset="2"/>
                        <a:buChar char="§"/>
                      </a:pPr>
                      <a:r>
                        <a:rPr lang="en-US" sz="1600" b="0" dirty="0" smtClean="0">
                          <a:latin typeface="+mj-lt"/>
                        </a:rPr>
                        <a:t>Monday</a:t>
                      </a:r>
                      <a:r>
                        <a:rPr lang="en-US" sz="1600" b="0" baseline="0" dirty="0" smtClean="0">
                          <a:latin typeface="+mj-lt"/>
                        </a:rPr>
                        <a:t> 6/29 – First day of work! Welcome &amp; Orientation Breakfast</a:t>
                      </a:r>
                      <a:endParaRPr lang="en-US" sz="1600" b="0" dirty="0">
                        <a:latin typeface="+mj-lt"/>
                      </a:endParaRPr>
                    </a:p>
                  </a:txBody>
                  <a:tcPr/>
                </a:tc>
                <a:extLst>
                  <a:ext uri="{0D108BD9-81ED-4DB2-BD59-A6C34878D82A}">
                    <a16:rowId xmlns:a16="http://schemas.microsoft.com/office/drawing/2014/main" val="916581759"/>
                  </a:ext>
                </a:extLst>
              </a:tr>
              <a:tr h="370840">
                <a:tc>
                  <a:txBody>
                    <a:bodyPr/>
                    <a:lstStyle/>
                    <a:p>
                      <a:r>
                        <a:rPr lang="en-US" sz="1600" b="0" dirty="0" smtClean="0">
                          <a:latin typeface="+mj-lt"/>
                        </a:rPr>
                        <a:t>July</a:t>
                      </a:r>
                      <a:endParaRPr lang="en-US" sz="1600" b="0" dirty="0">
                        <a:latin typeface="+mj-lt"/>
                      </a:endParaRPr>
                    </a:p>
                  </a:txBody>
                  <a:tcPr/>
                </a:tc>
                <a:tc>
                  <a:txBody>
                    <a:bodyPr/>
                    <a:lstStyle/>
                    <a:p>
                      <a:pPr marL="285750" indent="-285750">
                        <a:buFont typeface="Wingdings" panose="05000000000000000000" pitchFamily="2" charset="2"/>
                        <a:buChar char="§"/>
                      </a:pPr>
                      <a:r>
                        <a:rPr lang="en-US" sz="1600" b="0" dirty="0" smtClean="0">
                          <a:latin typeface="+mj-lt"/>
                        </a:rPr>
                        <a:t>Date TBD</a:t>
                      </a:r>
                      <a:r>
                        <a:rPr lang="en-US" sz="1600" b="0" baseline="0" dirty="0" smtClean="0">
                          <a:latin typeface="+mj-lt"/>
                        </a:rPr>
                        <a:t> - </a:t>
                      </a:r>
                      <a:r>
                        <a:rPr lang="en-US" sz="1600" b="0" dirty="0" smtClean="0">
                          <a:latin typeface="+mj-lt"/>
                        </a:rPr>
                        <a:t>Mid-Summer lunch &amp;</a:t>
                      </a:r>
                      <a:r>
                        <a:rPr lang="en-US" sz="1600" b="0" baseline="0" dirty="0" smtClean="0">
                          <a:latin typeface="+mj-lt"/>
                        </a:rPr>
                        <a:t> learn/check-in (students only)</a:t>
                      </a:r>
                      <a:endParaRPr lang="en-US" sz="1600" b="0" dirty="0">
                        <a:latin typeface="+mj-lt"/>
                      </a:endParaRPr>
                    </a:p>
                  </a:txBody>
                  <a:tcPr/>
                </a:tc>
                <a:extLst>
                  <a:ext uri="{0D108BD9-81ED-4DB2-BD59-A6C34878D82A}">
                    <a16:rowId xmlns:a16="http://schemas.microsoft.com/office/drawing/2014/main" val="2251371347"/>
                  </a:ext>
                </a:extLst>
              </a:tr>
              <a:tr h="370840">
                <a:tc>
                  <a:txBody>
                    <a:bodyPr/>
                    <a:lstStyle/>
                    <a:p>
                      <a:r>
                        <a:rPr lang="en-US" sz="1600" b="0" dirty="0" smtClean="0">
                          <a:latin typeface="+mj-lt"/>
                        </a:rPr>
                        <a:t>August</a:t>
                      </a:r>
                      <a:endParaRPr lang="en-US" sz="1600" b="0" dirty="0">
                        <a:latin typeface="+mj-lt"/>
                      </a:endParaRPr>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600" b="0" kern="1200" dirty="0" smtClean="0">
                          <a:solidFill>
                            <a:schemeClr val="dk1"/>
                          </a:solidFill>
                          <a:effectLst/>
                          <a:latin typeface="+mj-lt"/>
                          <a:ea typeface="+mn-ea"/>
                          <a:cs typeface="+mn-cs"/>
                        </a:rPr>
                        <a:t>Thursday 8/6 – Celebration Breakfast/Student</a:t>
                      </a:r>
                      <a:r>
                        <a:rPr lang="en-US" sz="1600" b="0" kern="1200" baseline="0" dirty="0" smtClean="0">
                          <a:solidFill>
                            <a:schemeClr val="dk1"/>
                          </a:solidFill>
                          <a:effectLst/>
                          <a:latin typeface="+mj-lt"/>
                          <a:ea typeface="+mn-ea"/>
                          <a:cs typeface="+mn-cs"/>
                        </a:rPr>
                        <a:t> Presentations</a:t>
                      </a:r>
                      <a:endParaRPr lang="en-US" sz="1600" b="0" kern="1200" dirty="0" smtClean="0">
                        <a:solidFill>
                          <a:schemeClr val="dk1"/>
                        </a:solidFill>
                        <a:effectLst/>
                        <a:latin typeface="+mj-lt"/>
                        <a:ea typeface="+mn-ea"/>
                        <a:cs typeface="+mn-cs"/>
                      </a:endParaRPr>
                    </a:p>
                    <a:p>
                      <a:pPr marL="285750" indent="-285750">
                        <a:buFont typeface="Wingdings" panose="05000000000000000000" pitchFamily="2" charset="2"/>
                        <a:buChar char="§"/>
                      </a:pPr>
                      <a:r>
                        <a:rPr lang="en-US" sz="1600" b="0" dirty="0" smtClean="0">
                          <a:latin typeface="+mj-lt"/>
                        </a:rPr>
                        <a:t>Friday</a:t>
                      </a:r>
                      <a:r>
                        <a:rPr lang="en-US" sz="1600" b="0" baseline="0" dirty="0" smtClean="0">
                          <a:latin typeface="+mj-lt"/>
                        </a:rPr>
                        <a:t> 8/7 – Last day of work!</a:t>
                      </a:r>
                      <a:endParaRPr lang="en-US" sz="1600" b="0" dirty="0">
                        <a:latin typeface="+mj-lt"/>
                      </a:endParaRPr>
                    </a:p>
                  </a:txBody>
                  <a:tcPr/>
                </a:tc>
                <a:extLst>
                  <a:ext uri="{0D108BD9-81ED-4DB2-BD59-A6C34878D82A}">
                    <a16:rowId xmlns:a16="http://schemas.microsoft.com/office/drawing/2014/main" val="3589980698"/>
                  </a:ext>
                </a:extLst>
              </a:tr>
            </a:tbl>
          </a:graphicData>
        </a:graphic>
      </p:graphicFrame>
    </p:spTree>
    <p:extLst>
      <p:ext uri="{BB962C8B-B14F-4D97-AF65-F5344CB8AC3E}">
        <p14:creationId xmlns:p14="http://schemas.microsoft.com/office/powerpoint/2010/main" val="28173163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Administration</a:t>
            </a:r>
            <a:endParaRPr lang="en-US" dirty="0"/>
          </a:p>
        </p:txBody>
      </p:sp>
      <p:sp>
        <p:nvSpPr>
          <p:cNvPr id="3" name="Content Placeholder 2"/>
          <p:cNvSpPr>
            <a:spLocks noGrp="1"/>
          </p:cNvSpPr>
          <p:nvPr>
            <p:ph sz="quarter" idx="4"/>
          </p:nvPr>
        </p:nvSpPr>
        <p:spPr/>
        <p:txBody>
          <a:bodyPr/>
          <a:lstStyle/>
          <a:p>
            <a:r>
              <a:rPr lang="en-US" sz="1500" b="1" dirty="0"/>
              <a:t>All communications during application, screening, hiring decisions go through the Staffing Services Program Administrator </a:t>
            </a:r>
            <a:r>
              <a:rPr lang="en-US" sz="1500" dirty="0"/>
              <a:t>(supervisors and youth organizations will be cc’d as appropriate</a:t>
            </a:r>
            <a:r>
              <a:rPr lang="en-US" sz="1500" dirty="0" smtClean="0"/>
              <a:t>)</a:t>
            </a:r>
          </a:p>
          <a:p>
            <a:r>
              <a:rPr lang="en-US" sz="1500" dirty="0" smtClean="0"/>
              <a:t>Students apply with a resume through </a:t>
            </a:r>
            <a:r>
              <a:rPr lang="en-US" sz="1500" dirty="0" err="1" smtClean="0"/>
              <a:t>Qualtrics</a:t>
            </a:r>
            <a:r>
              <a:rPr lang="en-US" sz="1500" dirty="0" smtClean="0"/>
              <a:t>; Program Administrator will share the resumes after the application deadline</a:t>
            </a:r>
          </a:p>
          <a:p>
            <a:r>
              <a:rPr lang="en-US" sz="1500" dirty="0" smtClean="0"/>
              <a:t>Supervisors will communicate their interview selection to the Program Administrator, plan for one 30-45 minute in-person interview with each student they would like to interview </a:t>
            </a:r>
          </a:p>
          <a:p>
            <a:r>
              <a:rPr lang="en-US" sz="1500" b="1" dirty="0" smtClean="0"/>
              <a:t>Supervisors do not communicate with the students/applicants until their on-site interview;</a:t>
            </a:r>
            <a:r>
              <a:rPr lang="en-US" sz="1500" dirty="0" smtClean="0"/>
              <a:t> After interviews have concluded, tell the Program Administrator who you would like to hire </a:t>
            </a:r>
            <a:endParaRPr lang="en-US" sz="1500" b="1" dirty="0" smtClean="0"/>
          </a:p>
          <a:p>
            <a:r>
              <a:rPr lang="en-US" sz="1500" dirty="0" smtClean="0"/>
              <a:t>Once a student has accepted an offer, Program Administrator will transition the communication to the Supervisor and the student to work out details for the first day of work  </a:t>
            </a:r>
          </a:p>
          <a:p>
            <a:r>
              <a:rPr lang="en-US" sz="1500" dirty="0" smtClean="0"/>
              <a:t>Once a student has accepted an offer, Program Administrator will provide instructions to the supervisors to onboard the student:</a:t>
            </a:r>
          </a:p>
          <a:p>
            <a:pPr lvl="1"/>
            <a:r>
              <a:rPr lang="en-US" sz="1500" dirty="0" err="1" smtClean="0"/>
              <a:t>MITemp</a:t>
            </a:r>
            <a:r>
              <a:rPr lang="en-US" sz="1500" dirty="0" smtClean="0"/>
              <a:t> Request (payroll), Guest Account (email/ID), </a:t>
            </a:r>
            <a:br>
              <a:rPr lang="en-US" sz="1500" dirty="0" smtClean="0"/>
            </a:br>
            <a:r>
              <a:rPr lang="en-US" sz="1500" dirty="0" smtClean="0"/>
              <a:t>Compliance steps for hiring minors (pg. 17 – 23)</a:t>
            </a:r>
            <a:endParaRPr lang="en-US" sz="1500" dirty="0"/>
          </a:p>
        </p:txBody>
      </p:sp>
      <p:sp>
        <p:nvSpPr>
          <p:cNvPr id="4" name="Slide Number Placeholder 3"/>
          <p:cNvSpPr>
            <a:spLocks noGrp="1"/>
          </p:cNvSpPr>
          <p:nvPr>
            <p:ph type="sldNum" sz="quarter" idx="10"/>
          </p:nvPr>
        </p:nvSpPr>
        <p:spPr/>
        <p:txBody>
          <a:bodyPr/>
          <a:lstStyle/>
          <a:p>
            <a:pPr>
              <a:defRPr/>
            </a:pPr>
            <a:fld id="{C84769FE-2438-4303-BFDF-C2208B3B0D73}" type="slidenum">
              <a:rPr lang="en-US" altLang="en-US" smtClean="0"/>
              <a:pPr>
                <a:defRPr/>
              </a:pPr>
              <a:t>7</a:t>
            </a:fld>
            <a:endParaRPr lang="en-US" altLang="en-US" dirty="0"/>
          </a:p>
        </p:txBody>
      </p:sp>
    </p:spTree>
    <p:extLst>
      <p:ext uri="{BB962C8B-B14F-4D97-AF65-F5344CB8AC3E}">
        <p14:creationId xmlns:p14="http://schemas.microsoft.com/office/powerpoint/2010/main" val="3788539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642581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Nadia Davila, Youth Services Coordinator, Office of Workforce Development</a:t>
            </a:r>
            <a:endParaRPr lang="en-US" dirty="0"/>
          </a:p>
        </p:txBody>
      </p:sp>
    </p:spTree>
    <p:extLst>
      <p:ext uri="{BB962C8B-B14F-4D97-AF65-F5344CB8AC3E}">
        <p14:creationId xmlns:p14="http://schemas.microsoft.com/office/powerpoint/2010/main" val="1808209931"/>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
      <a:dk1>
        <a:srgbClr val="000000"/>
      </a:dk1>
      <a:lt1>
        <a:srgbClr val="FFFFFF"/>
      </a:lt1>
      <a:dk2>
        <a:srgbClr val="000000"/>
      </a:dk2>
      <a:lt2>
        <a:srgbClr val="333333"/>
      </a:lt2>
      <a:accent1>
        <a:srgbClr val="DDDDDD"/>
      </a:accent1>
      <a:accent2>
        <a:srgbClr val="993333"/>
      </a:accent2>
      <a:accent3>
        <a:srgbClr val="FFFFFF"/>
      </a:accent3>
      <a:accent4>
        <a:srgbClr val="000000"/>
      </a:accent4>
      <a:accent5>
        <a:srgbClr val="EBEBEB"/>
      </a:accent5>
      <a:accent6>
        <a:srgbClr val="8A2D2D"/>
      </a:accent6>
      <a:hlink>
        <a:srgbClr val="4D4D4D"/>
      </a:hlink>
      <a:folHlink>
        <a:srgbClr val="EAEAEA"/>
      </a:folHlink>
    </a:clrScheme>
    <a:fontScheme name="Blank Presentation">
      <a:majorFont>
        <a:latin typeface="Arial"/>
        <a:ea typeface="Geneva"/>
        <a:cs typeface=""/>
      </a:majorFont>
      <a:minorFont>
        <a:latin typeface="Times New Roman"/>
        <a:ea typeface="Genev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Genev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Genev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5117</TotalTime>
  <Words>974</Words>
  <Application>Microsoft Office PowerPoint</Application>
  <PresentationFormat>On-screen Show (4:3)</PresentationFormat>
  <Paragraphs>97</Paragraphs>
  <Slides>9</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Geneva</vt:lpstr>
      <vt:lpstr>Times</vt:lpstr>
      <vt:lpstr>Trebuchet MS</vt:lpstr>
      <vt:lpstr>Wingdings</vt:lpstr>
      <vt:lpstr>Blank Presentation</vt:lpstr>
      <vt:lpstr>Information/Preparation: Summer Youth Employment Program</vt:lpstr>
      <vt:lpstr>MIT Mission and Program Purpose</vt:lpstr>
      <vt:lpstr>2019 Highlights</vt:lpstr>
      <vt:lpstr>Cambridge Partnerships and Student Recruitment</vt:lpstr>
      <vt:lpstr>Program Expectations</vt:lpstr>
      <vt:lpstr>Timeline &amp; Process</vt:lpstr>
      <vt:lpstr>Program Administration</vt:lpstr>
      <vt:lpstr>Questions</vt:lpstr>
      <vt:lpstr>Nadia Davila, Youth Services Coordinator, Office of Workforce Development</vt:lpstr>
    </vt:vector>
  </TitlesOfParts>
  <Company>Allison Associates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George Golabek</dc:creator>
  <cp:lastModifiedBy>Megan Chester</cp:lastModifiedBy>
  <cp:revision>363</cp:revision>
  <cp:lastPrinted>2015-04-12T18:03:50Z</cp:lastPrinted>
  <dcterms:created xsi:type="dcterms:W3CDTF">2002-10-29T20:26:18Z</dcterms:created>
  <dcterms:modified xsi:type="dcterms:W3CDTF">2020-02-07T20:29:29Z</dcterms:modified>
</cp:coreProperties>
</file>