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 id="260" r:id="rId3"/>
    <p:sldId id="261" r:id="rId4"/>
    <p:sldId id="262" r:id="rId5"/>
    <p:sldId id="267" r:id="rId6"/>
    <p:sldId id="266" r:id="rId7"/>
    <p:sldId id="264" r:id="rId8"/>
    <p:sldId id="265"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3"/>
  </p:normalViewPr>
  <p:slideViewPr>
    <p:cSldViewPr snapToGrid="0" snapToObjects="1">
      <p:cViewPr varScale="1">
        <p:scale>
          <a:sx n="120" d="100"/>
          <a:sy n="120" d="100"/>
        </p:scale>
        <p:origin x="25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58782-AF0B-6542-9525-FC914A7A281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AA40CD-2A75-5D4A-944B-403559D9356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0BBDBC1-2089-E546-B9BB-0AD19CF83D77}"/>
              </a:ext>
            </a:extLst>
          </p:cNvPr>
          <p:cNvSpPr>
            <a:spLocks noGrp="1"/>
          </p:cNvSpPr>
          <p:nvPr>
            <p:ph type="dt" sz="half" idx="10"/>
          </p:nvPr>
        </p:nvSpPr>
        <p:spPr/>
        <p:txBody>
          <a:bodyPr/>
          <a:lstStyle/>
          <a:p>
            <a:fld id="{B1578AA4-EC68-904C-934A-0B67685B4F44}" type="datetimeFigureOut">
              <a:rPr lang="en-US" smtClean="0"/>
              <a:t>11/12/18</a:t>
            </a:fld>
            <a:endParaRPr lang="en-US"/>
          </a:p>
        </p:txBody>
      </p:sp>
      <p:sp>
        <p:nvSpPr>
          <p:cNvPr id="5" name="Footer Placeholder 4">
            <a:extLst>
              <a:ext uri="{FF2B5EF4-FFF2-40B4-BE49-F238E27FC236}">
                <a16:creationId xmlns:a16="http://schemas.microsoft.com/office/drawing/2014/main" id="{5D229A17-A8F8-064C-AD40-FF182AC48A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94040E-4D4B-4046-9FE2-723DD007104C}"/>
              </a:ext>
            </a:extLst>
          </p:cNvPr>
          <p:cNvSpPr>
            <a:spLocks noGrp="1"/>
          </p:cNvSpPr>
          <p:nvPr>
            <p:ph type="sldNum" sz="quarter" idx="12"/>
          </p:nvPr>
        </p:nvSpPr>
        <p:spPr/>
        <p:txBody>
          <a:bodyPr/>
          <a:lstStyle/>
          <a:p>
            <a:fld id="{73A74EC0-EE43-2340-AAA3-A5B4C8234248}" type="slidenum">
              <a:rPr lang="en-US" smtClean="0"/>
              <a:t>‹#›</a:t>
            </a:fld>
            <a:endParaRPr lang="en-US"/>
          </a:p>
        </p:txBody>
      </p:sp>
    </p:spTree>
    <p:extLst>
      <p:ext uri="{BB962C8B-B14F-4D97-AF65-F5344CB8AC3E}">
        <p14:creationId xmlns:p14="http://schemas.microsoft.com/office/powerpoint/2010/main" val="4114810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275DB-ACED-0F41-A21F-D2AED032888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BD39AC6-A2A1-9A4A-9087-7E9F64505B8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F462C5-44E7-574C-8E09-C3E019DC584A}"/>
              </a:ext>
            </a:extLst>
          </p:cNvPr>
          <p:cNvSpPr>
            <a:spLocks noGrp="1"/>
          </p:cNvSpPr>
          <p:nvPr>
            <p:ph type="dt" sz="half" idx="10"/>
          </p:nvPr>
        </p:nvSpPr>
        <p:spPr/>
        <p:txBody>
          <a:bodyPr/>
          <a:lstStyle/>
          <a:p>
            <a:fld id="{B1578AA4-EC68-904C-934A-0B67685B4F44}" type="datetimeFigureOut">
              <a:rPr lang="en-US" smtClean="0"/>
              <a:t>11/12/18</a:t>
            </a:fld>
            <a:endParaRPr lang="en-US"/>
          </a:p>
        </p:txBody>
      </p:sp>
      <p:sp>
        <p:nvSpPr>
          <p:cNvPr id="5" name="Footer Placeholder 4">
            <a:extLst>
              <a:ext uri="{FF2B5EF4-FFF2-40B4-BE49-F238E27FC236}">
                <a16:creationId xmlns:a16="http://schemas.microsoft.com/office/drawing/2014/main" id="{4B4E67B9-8B80-4242-B4DF-AED8EBFBE9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CC88D7-CA28-E64F-B086-AE22A1246409}"/>
              </a:ext>
            </a:extLst>
          </p:cNvPr>
          <p:cNvSpPr>
            <a:spLocks noGrp="1"/>
          </p:cNvSpPr>
          <p:nvPr>
            <p:ph type="sldNum" sz="quarter" idx="12"/>
          </p:nvPr>
        </p:nvSpPr>
        <p:spPr/>
        <p:txBody>
          <a:bodyPr/>
          <a:lstStyle/>
          <a:p>
            <a:fld id="{73A74EC0-EE43-2340-AAA3-A5B4C8234248}" type="slidenum">
              <a:rPr lang="en-US" smtClean="0"/>
              <a:t>‹#›</a:t>
            </a:fld>
            <a:endParaRPr lang="en-US"/>
          </a:p>
        </p:txBody>
      </p:sp>
    </p:spTree>
    <p:extLst>
      <p:ext uri="{BB962C8B-B14F-4D97-AF65-F5344CB8AC3E}">
        <p14:creationId xmlns:p14="http://schemas.microsoft.com/office/powerpoint/2010/main" val="3631393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2AE48A-208A-D344-8502-2FE9C5440A3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94072AE-DECB-474E-8FFC-95255D43A08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B1AA6A-5158-854F-9703-93394810CCED}"/>
              </a:ext>
            </a:extLst>
          </p:cNvPr>
          <p:cNvSpPr>
            <a:spLocks noGrp="1"/>
          </p:cNvSpPr>
          <p:nvPr>
            <p:ph type="dt" sz="half" idx="10"/>
          </p:nvPr>
        </p:nvSpPr>
        <p:spPr/>
        <p:txBody>
          <a:bodyPr/>
          <a:lstStyle/>
          <a:p>
            <a:fld id="{B1578AA4-EC68-904C-934A-0B67685B4F44}" type="datetimeFigureOut">
              <a:rPr lang="en-US" smtClean="0"/>
              <a:t>11/12/18</a:t>
            </a:fld>
            <a:endParaRPr lang="en-US"/>
          </a:p>
        </p:txBody>
      </p:sp>
      <p:sp>
        <p:nvSpPr>
          <p:cNvPr id="5" name="Footer Placeholder 4">
            <a:extLst>
              <a:ext uri="{FF2B5EF4-FFF2-40B4-BE49-F238E27FC236}">
                <a16:creationId xmlns:a16="http://schemas.microsoft.com/office/drawing/2014/main" id="{728FA8D8-244D-E045-89AE-C13CDB1909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755E4C-4F2E-0143-9684-75236511A4C9}"/>
              </a:ext>
            </a:extLst>
          </p:cNvPr>
          <p:cNvSpPr>
            <a:spLocks noGrp="1"/>
          </p:cNvSpPr>
          <p:nvPr>
            <p:ph type="sldNum" sz="quarter" idx="12"/>
          </p:nvPr>
        </p:nvSpPr>
        <p:spPr/>
        <p:txBody>
          <a:bodyPr/>
          <a:lstStyle/>
          <a:p>
            <a:fld id="{73A74EC0-EE43-2340-AAA3-A5B4C8234248}" type="slidenum">
              <a:rPr lang="en-US" smtClean="0"/>
              <a:t>‹#›</a:t>
            </a:fld>
            <a:endParaRPr lang="en-US"/>
          </a:p>
        </p:txBody>
      </p:sp>
    </p:spTree>
    <p:extLst>
      <p:ext uri="{BB962C8B-B14F-4D97-AF65-F5344CB8AC3E}">
        <p14:creationId xmlns:p14="http://schemas.microsoft.com/office/powerpoint/2010/main" val="2872930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ADB5D-79B1-FF43-9503-3BB0C88ABE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912AA33-FA7B-FB44-82BE-5ABBDB91231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E18E28-0D3F-644F-BAEB-A24923DC7368}"/>
              </a:ext>
            </a:extLst>
          </p:cNvPr>
          <p:cNvSpPr>
            <a:spLocks noGrp="1"/>
          </p:cNvSpPr>
          <p:nvPr>
            <p:ph type="dt" sz="half" idx="10"/>
          </p:nvPr>
        </p:nvSpPr>
        <p:spPr/>
        <p:txBody>
          <a:bodyPr/>
          <a:lstStyle/>
          <a:p>
            <a:fld id="{B1578AA4-EC68-904C-934A-0B67685B4F44}" type="datetimeFigureOut">
              <a:rPr lang="en-US" smtClean="0"/>
              <a:t>11/12/18</a:t>
            </a:fld>
            <a:endParaRPr lang="en-US"/>
          </a:p>
        </p:txBody>
      </p:sp>
      <p:sp>
        <p:nvSpPr>
          <p:cNvPr id="5" name="Footer Placeholder 4">
            <a:extLst>
              <a:ext uri="{FF2B5EF4-FFF2-40B4-BE49-F238E27FC236}">
                <a16:creationId xmlns:a16="http://schemas.microsoft.com/office/drawing/2014/main" id="{185D6CCC-D586-0640-BBF1-07DF888E16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56040C-F0AF-D744-BF7B-8D82D7698719}"/>
              </a:ext>
            </a:extLst>
          </p:cNvPr>
          <p:cNvSpPr>
            <a:spLocks noGrp="1"/>
          </p:cNvSpPr>
          <p:nvPr>
            <p:ph type="sldNum" sz="quarter" idx="12"/>
          </p:nvPr>
        </p:nvSpPr>
        <p:spPr/>
        <p:txBody>
          <a:bodyPr/>
          <a:lstStyle/>
          <a:p>
            <a:fld id="{73A74EC0-EE43-2340-AAA3-A5B4C8234248}" type="slidenum">
              <a:rPr lang="en-US" smtClean="0"/>
              <a:t>‹#›</a:t>
            </a:fld>
            <a:endParaRPr lang="en-US"/>
          </a:p>
        </p:txBody>
      </p:sp>
    </p:spTree>
    <p:extLst>
      <p:ext uri="{BB962C8B-B14F-4D97-AF65-F5344CB8AC3E}">
        <p14:creationId xmlns:p14="http://schemas.microsoft.com/office/powerpoint/2010/main" val="3584250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683F-B2F0-324B-BF71-BD9607A9740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FAC8558-D6CF-B442-9474-63ED5E30F4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48DA380-8C92-6045-A0A9-0F8628801F88}"/>
              </a:ext>
            </a:extLst>
          </p:cNvPr>
          <p:cNvSpPr>
            <a:spLocks noGrp="1"/>
          </p:cNvSpPr>
          <p:nvPr>
            <p:ph type="dt" sz="half" idx="10"/>
          </p:nvPr>
        </p:nvSpPr>
        <p:spPr/>
        <p:txBody>
          <a:bodyPr/>
          <a:lstStyle/>
          <a:p>
            <a:fld id="{B1578AA4-EC68-904C-934A-0B67685B4F44}" type="datetimeFigureOut">
              <a:rPr lang="en-US" smtClean="0"/>
              <a:t>11/12/18</a:t>
            </a:fld>
            <a:endParaRPr lang="en-US"/>
          </a:p>
        </p:txBody>
      </p:sp>
      <p:sp>
        <p:nvSpPr>
          <p:cNvPr id="5" name="Footer Placeholder 4">
            <a:extLst>
              <a:ext uri="{FF2B5EF4-FFF2-40B4-BE49-F238E27FC236}">
                <a16:creationId xmlns:a16="http://schemas.microsoft.com/office/drawing/2014/main" id="{D6B7D2CE-734D-9A4B-8A1F-5DEC8FA662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938D42-9F17-014E-8A34-51BEE39414EA}"/>
              </a:ext>
            </a:extLst>
          </p:cNvPr>
          <p:cNvSpPr>
            <a:spLocks noGrp="1"/>
          </p:cNvSpPr>
          <p:nvPr>
            <p:ph type="sldNum" sz="quarter" idx="12"/>
          </p:nvPr>
        </p:nvSpPr>
        <p:spPr/>
        <p:txBody>
          <a:bodyPr/>
          <a:lstStyle/>
          <a:p>
            <a:fld id="{73A74EC0-EE43-2340-AAA3-A5B4C8234248}" type="slidenum">
              <a:rPr lang="en-US" smtClean="0"/>
              <a:t>‹#›</a:t>
            </a:fld>
            <a:endParaRPr lang="en-US"/>
          </a:p>
        </p:txBody>
      </p:sp>
    </p:spTree>
    <p:extLst>
      <p:ext uri="{BB962C8B-B14F-4D97-AF65-F5344CB8AC3E}">
        <p14:creationId xmlns:p14="http://schemas.microsoft.com/office/powerpoint/2010/main" val="1998284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90D10-51D4-F742-BD77-9BC2A6F2AD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E991F7-4115-B249-8302-7CCA729EB89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89A04D3-73B7-4145-BD5A-69BED2B3600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C293C44-8421-AA46-8CA1-1B3159D7F98A}"/>
              </a:ext>
            </a:extLst>
          </p:cNvPr>
          <p:cNvSpPr>
            <a:spLocks noGrp="1"/>
          </p:cNvSpPr>
          <p:nvPr>
            <p:ph type="dt" sz="half" idx="10"/>
          </p:nvPr>
        </p:nvSpPr>
        <p:spPr/>
        <p:txBody>
          <a:bodyPr/>
          <a:lstStyle/>
          <a:p>
            <a:fld id="{B1578AA4-EC68-904C-934A-0B67685B4F44}" type="datetimeFigureOut">
              <a:rPr lang="en-US" smtClean="0"/>
              <a:t>11/12/18</a:t>
            </a:fld>
            <a:endParaRPr lang="en-US"/>
          </a:p>
        </p:txBody>
      </p:sp>
      <p:sp>
        <p:nvSpPr>
          <p:cNvPr id="6" name="Footer Placeholder 5">
            <a:extLst>
              <a:ext uri="{FF2B5EF4-FFF2-40B4-BE49-F238E27FC236}">
                <a16:creationId xmlns:a16="http://schemas.microsoft.com/office/drawing/2014/main" id="{226F7CF3-599B-A546-A655-C1E00C4768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B30001-7B5B-2A42-B7CF-331072C01F64}"/>
              </a:ext>
            </a:extLst>
          </p:cNvPr>
          <p:cNvSpPr>
            <a:spLocks noGrp="1"/>
          </p:cNvSpPr>
          <p:nvPr>
            <p:ph type="sldNum" sz="quarter" idx="12"/>
          </p:nvPr>
        </p:nvSpPr>
        <p:spPr/>
        <p:txBody>
          <a:bodyPr/>
          <a:lstStyle/>
          <a:p>
            <a:fld id="{73A74EC0-EE43-2340-AAA3-A5B4C8234248}" type="slidenum">
              <a:rPr lang="en-US" smtClean="0"/>
              <a:t>‹#›</a:t>
            </a:fld>
            <a:endParaRPr lang="en-US"/>
          </a:p>
        </p:txBody>
      </p:sp>
    </p:spTree>
    <p:extLst>
      <p:ext uri="{BB962C8B-B14F-4D97-AF65-F5344CB8AC3E}">
        <p14:creationId xmlns:p14="http://schemas.microsoft.com/office/powerpoint/2010/main" val="3293685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74B2B-38DB-E14D-90D4-DC48638D362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93B618B-C37E-7245-A456-79C0225ACE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3B0CC15-696D-FF44-ACCE-794A1D59BD6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7536B3A-37F2-514F-89CA-E6B2ED8A8F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4EEE351-5132-834A-A464-C8A41BD9BC9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88D0163-148A-E943-A893-758D33A24442}"/>
              </a:ext>
            </a:extLst>
          </p:cNvPr>
          <p:cNvSpPr>
            <a:spLocks noGrp="1"/>
          </p:cNvSpPr>
          <p:nvPr>
            <p:ph type="dt" sz="half" idx="10"/>
          </p:nvPr>
        </p:nvSpPr>
        <p:spPr/>
        <p:txBody>
          <a:bodyPr/>
          <a:lstStyle/>
          <a:p>
            <a:fld id="{B1578AA4-EC68-904C-934A-0B67685B4F44}" type="datetimeFigureOut">
              <a:rPr lang="en-US" smtClean="0"/>
              <a:t>11/12/18</a:t>
            </a:fld>
            <a:endParaRPr lang="en-US"/>
          </a:p>
        </p:txBody>
      </p:sp>
      <p:sp>
        <p:nvSpPr>
          <p:cNvPr id="8" name="Footer Placeholder 7">
            <a:extLst>
              <a:ext uri="{FF2B5EF4-FFF2-40B4-BE49-F238E27FC236}">
                <a16:creationId xmlns:a16="http://schemas.microsoft.com/office/drawing/2014/main" id="{A3300C55-7892-854B-86A1-1C8D45F732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41337F5-5EC8-2D47-925D-68BC1EAF639E}"/>
              </a:ext>
            </a:extLst>
          </p:cNvPr>
          <p:cNvSpPr>
            <a:spLocks noGrp="1"/>
          </p:cNvSpPr>
          <p:nvPr>
            <p:ph type="sldNum" sz="quarter" idx="12"/>
          </p:nvPr>
        </p:nvSpPr>
        <p:spPr/>
        <p:txBody>
          <a:bodyPr/>
          <a:lstStyle/>
          <a:p>
            <a:fld id="{73A74EC0-EE43-2340-AAA3-A5B4C8234248}" type="slidenum">
              <a:rPr lang="en-US" smtClean="0"/>
              <a:t>‹#›</a:t>
            </a:fld>
            <a:endParaRPr lang="en-US"/>
          </a:p>
        </p:txBody>
      </p:sp>
    </p:spTree>
    <p:extLst>
      <p:ext uri="{BB962C8B-B14F-4D97-AF65-F5344CB8AC3E}">
        <p14:creationId xmlns:p14="http://schemas.microsoft.com/office/powerpoint/2010/main" val="2055539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5B82D-CB6E-5647-B26C-D12A8ACBC89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5834C9F-E242-8A45-8B35-5725112DA153}"/>
              </a:ext>
            </a:extLst>
          </p:cNvPr>
          <p:cNvSpPr>
            <a:spLocks noGrp="1"/>
          </p:cNvSpPr>
          <p:nvPr>
            <p:ph type="dt" sz="half" idx="10"/>
          </p:nvPr>
        </p:nvSpPr>
        <p:spPr/>
        <p:txBody>
          <a:bodyPr/>
          <a:lstStyle/>
          <a:p>
            <a:fld id="{B1578AA4-EC68-904C-934A-0B67685B4F44}" type="datetimeFigureOut">
              <a:rPr lang="en-US" smtClean="0"/>
              <a:t>11/12/18</a:t>
            </a:fld>
            <a:endParaRPr lang="en-US"/>
          </a:p>
        </p:txBody>
      </p:sp>
      <p:sp>
        <p:nvSpPr>
          <p:cNvPr id="4" name="Footer Placeholder 3">
            <a:extLst>
              <a:ext uri="{FF2B5EF4-FFF2-40B4-BE49-F238E27FC236}">
                <a16:creationId xmlns:a16="http://schemas.microsoft.com/office/drawing/2014/main" id="{AE781ACA-E0D8-434C-B18E-683E25DA3D7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1CF7419-666A-2F41-9486-B8DABF03410F}"/>
              </a:ext>
            </a:extLst>
          </p:cNvPr>
          <p:cNvSpPr>
            <a:spLocks noGrp="1"/>
          </p:cNvSpPr>
          <p:nvPr>
            <p:ph type="sldNum" sz="quarter" idx="12"/>
          </p:nvPr>
        </p:nvSpPr>
        <p:spPr/>
        <p:txBody>
          <a:bodyPr/>
          <a:lstStyle/>
          <a:p>
            <a:fld id="{73A74EC0-EE43-2340-AAA3-A5B4C8234248}" type="slidenum">
              <a:rPr lang="en-US" smtClean="0"/>
              <a:t>‹#›</a:t>
            </a:fld>
            <a:endParaRPr lang="en-US"/>
          </a:p>
        </p:txBody>
      </p:sp>
    </p:spTree>
    <p:extLst>
      <p:ext uri="{BB962C8B-B14F-4D97-AF65-F5344CB8AC3E}">
        <p14:creationId xmlns:p14="http://schemas.microsoft.com/office/powerpoint/2010/main" val="1891184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181153-682B-4F4A-9DFD-C7BA140748EB}"/>
              </a:ext>
            </a:extLst>
          </p:cNvPr>
          <p:cNvSpPr>
            <a:spLocks noGrp="1"/>
          </p:cNvSpPr>
          <p:nvPr>
            <p:ph type="dt" sz="half" idx="10"/>
          </p:nvPr>
        </p:nvSpPr>
        <p:spPr/>
        <p:txBody>
          <a:bodyPr/>
          <a:lstStyle/>
          <a:p>
            <a:fld id="{B1578AA4-EC68-904C-934A-0B67685B4F44}" type="datetimeFigureOut">
              <a:rPr lang="en-US" smtClean="0"/>
              <a:t>11/12/18</a:t>
            </a:fld>
            <a:endParaRPr lang="en-US"/>
          </a:p>
        </p:txBody>
      </p:sp>
      <p:sp>
        <p:nvSpPr>
          <p:cNvPr id="3" name="Footer Placeholder 2">
            <a:extLst>
              <a:ext uri="{FF2B5EF4-FFF2-40B4-BE49-F238E27FC236}">
                <a16:creationId xmlns:a16="http://schemas.microsoft.com/office/drawing/2014/main" id="{9F09F738-184E-A64A-AA4A-C436B7FF20D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CEE827-5CDD-7243-8956-E77F51A7A166}"/>
              </a:ext>
            </a:extLst>
          </p:cNvPr>
          <p:cNvSpPr>
            <a:spLocks noGrp="1"/>
          </p:cNvSpPr>
          <p:nvPr>
            <p:ph type="sldNum" sz="quarter" idx="12"/>
          </p:nvPr>
        </p:nvSpPr>
        <p:spPr/>
        <p:txBody>
          <a:bodyPr/>
          <a:lstStyle/>
          <a:p>
            <a:fld id="{73A74EC0-EE43-2340-AAA3-A5B4C8234248}" type="slidenum">
              <a:rPr lang="en-US" smtClean="0"/>
              <a:t>‹#›</a:t>
            </a:fld>
            <a:endParaRPr lang="en-US"/>
          </a:p>
        </p:txBody>
      </p:sp>
    </p:spTree>
    <p:extLst>
      <p:ext uri="{BB962C8B-B14F-4D97-AF65-F5344CB8AC3E}">
        <p14:creationId xmlns:p14="http://schemas.microsoft.com/office/powerpoint/2010/main" val="916625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166E8-D36F-C348-9BD2-6EB3772DA2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9296807-F3F2-B246-8157-A5FC4ACD02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C8AD993-E573-E04E-BDF7-83DDFBAD7B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07122DE-D074-1042-BCE5-6854F82DA036}"/>
              </a:ext>
            </a:extLst>
          </p:cNvPr>
          <p:cNvSpPr>
            <a:spLocks noGrp="1"/>
          </p:cNvSpPr>
          <p:nvPr>
            <p:ph type="dt" sz="half" idx="10"/>
          </p:nvPr>
        </p:nvSpPr>
        <p:spPr/>
        <p:txBody>
          <a:bodyPr/>
          <a:lstStyle/>
          <a:p>
            <a:fld id="{B1578AA4-EC68-904C-934A-0B67685B4F44}" type="datetimeFigureOut">
              <a:rPr lang="en-US" smtClean="0"/>
              <a:t>11/12/18</a:t>
            </a:fld>
            <a:endParaRPr lang="en-US"/>
          </a:p>
        </p:txBody>
      </p:sp>
      <p:sp>
        <p:nvSpPr>
          <p:cNvPr id="6" name="Footer Placeholder 5">
            <a:extLst>
              <a:ext uri="{FF2B5EF4-FFF2-40B4-BE49-F238E27FC236}">
                <a16:creationId xmlns:a16="http://schemas.microsoft.com/office/drawing/2014/main" id="{F41C737A-6BA4-B443-A8F9-D9E43E9EF9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B7DDB5F-B2C4-054D-B1FA-E20F31339BBB}"/>
              </a:ext>
            </a:extLst>
          </p:cNvPr>
          <p:cNvSpPr>
            <a:spLocks noGrp="1"/>
          </p:cNvSpPr>
          <p:nvPr>
            <p:ph type="sldNum" sz="quarter" idx="12"/>
          </p:nvPr>
        </p:nvSpPr>
        <p:spPr/>
        <p:txBody>
          <a:bodyPr/>
          <a:lstStyle/>
          <a:p>
            <a:fld id="{73A74EC0-EE43-2340-AAA3-A5B4C8234248}" type="slidenum">
              <a:rPr lang="en-US" smtClean="0"/>
              <a:t>‹#›</a:t>
            </a:fld>
            <a:endParaRPr lang="en-US"/>
          </a:p>
        </p:txBody>
      </p:sp>
    </p:spTree>
    <p:extLst>
      <p:ext uri="{BB962C8B-B14F-4D97-AF65-F5344CB8AC3E}">
        <p14:creationId xmlns:p14="http://schemas.microsoft.com/office/powerpoint/2010/main" val="1528984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E848F-D145-D44B-AC16-4DE3277040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EDBFED1-521E-8846-9B55-FD67245470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9F084BD-51DC-8640-850F-6ACDF248B7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02FBA-72CA-3043-94DD-C5CA30D1A923}"/>
              </a:ext>
            </a:extLst>
          </p:cNvPr>
          <p:cNvSpPr>
            <a:spLocks noGrp="1"/>
          </p:cNvSpPr>
          <p:nvPr>
            <p:ph type="dt" sz="half" idx="10"/>
          </p:nvPr>
        </p:nvSpPr>
        <p:spPr/>
        <p:txBody>
          <a:bodyPr/>
          <a:lstStyle/>
          <a:p>
            <a:fld id="{B1578AA4-EC68-904C-934A-0B67685B4F44}" type="datetimeFigureOut">
              <a:rPr lang="en-US" smtClean="0"/>
              <a:t>11/12/18</a:t>
            </a:fld>
            <a:endParaRPr lang="en-US"/>
          </a:p>
        </p:txBody>
      </p:sp>
      <p:sp>
        <p:nvSpPr>
          <p:cNvPr id="6" name="Footer Placeholder 5">
            <a:extLst>
              <a:ext uri="{FF2B5EF4-FFF2-40B4-BE49-F238E27FC236}">
                <a16:creationId xmlns:a16="http://schemas.microsoft.com/office/drawing/2014/main" id="{C8AD81FE-0C8C-C545-BD32-2604C5CA76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F1F96F-7BCC-AF4F-A652-890057C6E6A7}"/>
              </a:ext>
            </a:extLst>
          </p:cNvPr>
          <p:cNvSpPr>
            <a:spLocks noGrp="1"/>
          </p:cNvSpPr>
          <p:nvPr>
            <p:ph type="sldNum" sz="quarter" idx="12"/>
          </p:nvPr>
        </p:nvSpPr>
        <p:spPr/>
        <p:txBody>
          <a:bodyPr/>
          <a:lstStyle/>
          <a:p>
            <a:fld id="{73A74EC0-EE43-2340-AAA3-A5B4C8234248}" type="slidenum">
              <a:rPr lang="en-US" smtClean="0"/>
              <a:t>‹#›</a:t>
            </a:fld>
            <a:endParaRPr lang="en-US"/>
          </a:p>
        </p:txBody>
      </p:sp>
    </p:spTree>
    <p:extLst>
      <p:ext uri="{BB962C8B-B14F-4D97-AF65-F5344CB8AC3E}">
        <p14:creationId xmlns:p14="http://schemas.microsoft.com/office/powerpoint/2010/main" val="3490482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0F1AAF-996A-E34D-86B1-33C2F9CFFE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46EB068-3425-D84E-BD4E-D648BAC8E6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4BCF15-D567-1446-9FE4-0CEAB6ED0C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578AA4-EC68-904C-934A-0B67685B4F44}" type="datetimeFigureOut">
              <a:rPr lang="en-US" smtClean="0"/>
              <a:t>11/12/18</a:t>
            </a:fld>
            <a:endParaRPr lang="en-US"/>
          </a:p>
        </p:txBody>
      </p:sp>
      <p:sp>
        <p:nvSpPr>
          <p:cNvPr id="5" name="Footer Placeholder 4">
            <a:extLst>
              <a:ext uri="{FF2B5EF4-FFF2-40B4-BE49-F238E27FC236}">
                <a16:creationId xmlns:a16="http://schemas.microsoft.com/office/drawing/2014/main" id="{9CCC0482-AC96-A54D-8F8B-4C506790EC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EFF3EE1-56AE-1A49-B5F0-57C6F7C4B8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A74EC0-EE43-2340-AAA3-A5B4C8234248}" type="slidenum">
              <a:rPr lang="en-US" smtClean="0"/>
              <a:t>‹#›</a:t>
            </a:fld>
            <a:endParaRPr lang="en-US"/>
          </a:p>
        </p:txBody>
      </p:sp>
    </p:spTree>
    <p:extLst>
      <p:ext uri="{BB962C8B-B14F-4D97-AF65-F5344CB8AC3E}">
        <p14:creationId xmlns:p14="http://schemas.microsoft.com/office/powerpoint/2010/main" val="13668638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tiff"/><Relationship Id="rId5" Type="http://schemas.openxmlformats.org/officeDocument/2006/relationships/image" Target="../media/image2.tiff"/><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6812" y="178467"/>
            <a:ext cx="9106044" cy="637611"/>
          </a:xfrm>
        </p:spPr>
        <p:txBody>
          <a:bodyPr>
            <a:normAutofit fontScale="90000"/>
          </a:bodyPr>
          <a:lstStyle/>
          <a:p>
            <a:pPr algn="l"/>
            <a:r>
              <a:rPr lang="en-US" sz="4000" dirty="0"/>
              <a:t>Avionics Bay Structure Requirements Review</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07068" y="6095664"/>
            <a:ext cx="2184932" cy="690612"/>
          </a:xfrm>
          <a:prstGeom prst="rect">
            <a:avLst/>
          </a:prstGeom>
        </p:spPr>
      </p:pic>
      <p:cxnSp>
        <p:nvCxnSpPr>
          <p:cNvPr id="8" name="Straight Connector 7"/>
          <p:cNvCxnSpPr/>
          <p:nvPr/>
        </p:nvCxnSpPr>
        <p:spPr>
          <a:xfrm>
            <a:off x="265471" y="816078"/>
            <a:ext cx="11543071" cy="0"/>
          </a:xfrm>
          <a:prstGeom prst="line">
            <a:avLst/>
          </a:prstGeom>
          <a:ln>
            <a:solidFill>
              <a:srgbClr val="A31F3E"/>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93A7DCAA-FCAF-0D4C-92D0-8AE4E8C5D329}"/>
              </a:ext>
            </a:extLst>
          </p:cNvPr>
          <p:cNvSpPr txBox="1"/>
          <p:nvPr/>
        </p:nvSpPr>
        <p:spPr>
          <a:xfrm>
            <a:off x="478465" y="1041991"/>
            <a:ext cx="5890437" cy="5632311"/>
          </a:xfrm>
          <a:prstGeom prst="rect">
            <a:avLst/>
          </a:prstGeom>
          <a:noFill/>
        </p:spPr>
        <p:txBody>
          <a:bodyPr wrap="square" rtlCol="0">
            <a:spAutoFit/>
          </a:bodyPr>
          <a:lstStyle/>
          <a:p>
            <a:r>
              <a:rPr lang="en-US" sz="3600" dirty="0"/>
              <a:t>Motivation:</a:t>
            </a:r>
          </a:p>
          <a:p>
            <a:pPr marL="285750" indent="-285750">
              <a:buFont typeface="Arial" panose="020B0604020202020204" pitchFamily="34" charset="0"/>
              <a:buChar char="•"/>
            </a:pPr>
            <a:r>
              <a:rPr lang="en-US" dirty="0"/>
              <a:t>Piston testing reveled potential failure mode where improper torqueing of bolts attaching the payload bulkhead to the piston could fail the seals</a:t>
            </a:r>
          </a:p>
          <a:p>
            <a:pPr marL="285750" indent="-285750">
              <a:buFont typeface="Arial" panose="020B0604020202020204" pitchFamily="34" charset="0"/>
              <a:buChar char="•"/>
            </a:pPr>
            <a:r>
              <a:rPr lang="en-US" dirty="0"/>
              <a:t>Poor piston sealing could lead to poor BP combustion near apogee, resulting in a ballistic recovery</a:t>
            </a:r>
          </a:p>
          <a:p>
            <a:r>
              <a:rPr lang="en-US" sz="3600" dirty="0"/>
              <a:t>Cause:</a:t>
            </a:r>
          </a:p>
          <a:p>
            <a:pPr marL="285750" indent="-285750">
              <a:buFont typeface="Arial" panose="020B0604020202020204" pitchFamily="34" charset="0"/>
              <a:buChar char="•"/>
            </a:pPr>
            <a:r>
              <a:rPr lang="en-US" dirty="0"/>
              <a:t>Piston is held together by 4 tie rods. These tie rods are tensioned, compressing the piston ends against the piston cylinder.</a:t>
            </a:r>
          </a:p>
          <a:p>
            <a:pPr marL="285750" indent="-285750">
              <a:buFont typeface="Arial" panose="020B0604020202020204" pitchFamily="34" charset="0"/>
              <a:buChar char="•"/>
            </a:pPr>
            <a:r>
              <a:rPr lang="en-US" dirty="0"/>
              <a:t>Avionics bay held together by 4 bolts from Payload bulkhead into piston. If these bolts are overly torqued in assembly the piston end that the firebolt is installed in sees reduced pre-load from the tie rods. With increasing preload on the avionics bay bolts, the piston tie rods no longer maintain any preload on the piston end. With no preload there is no seal compression, and no sealing</a:t>
            </a:r>
          </a:p>
          <a:p>
            <a:endParaRPr lang="en-US" dirty="0"/>
          </a:p>
        </p:txBody>
      </p:sp>
    </p:spTree>
    <p:extLst>
      <p:ext uri="{BB962C8B-B14F-4D97-AF65-F5344CB8AC3E}">
        <p14:creationId xmlns:p14="http://schemas.microsoft.com/office/powerpoint/2010/main" val="4102359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6812" y="178467"/>
            <a:ext cx="9106044" cy="637611"/>
          </a:xfrm>
        </p:spPr>
        <p:txBody>
          <a:bodyPr>
            <a:normAutofit fontScale="90000"/>
          </a:bodyPr>
          <a:lstStyle/>
          <a:p>
            <a:pPr algn="l"/>
            <a:r>
              <a:rPr lang="en-US" sz="4000" dirty="0"/>
              <a:t>Avionics Bay Structure Requirements Review</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07068" y="6095664"/>
            <a:ext cx="2184932" cy="690612"/>
          </a:xfrm>
          <a:prstGeom prst="rect">
            <a:avLst/>
          </a:prstGeom>
        </p:spPr>
      </p:pic>
      <p:cxnSp>
        <p:nvCxnSpPr>
          <p:cNvPr id="8" name="Straight Connector 7"/>
          <p:cNvCxnSpPr/>
          <p:nvPr/>
        </p:nvCxnSpPr>
        <p:spPr>
          <a:xfrm>
            <a:off x="265471" y="816078"/>
            <a:ext cx="11543071" cy="0"/>
          </a:xfrm>
          <a:prstGeom prst="line">
            <a:avLst/>
          </a:prstGeom>
          <a:ln>
            <a:solidFill>
              <a:srgbClr val="A31F3E"/>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93A7DCAA-FCAF-0D4C-92D0-8AE4E8C5D329}"/>
              </a:ext>
            </a:extLst>
          </p:cNvPr>
          <p:cNvSpPr txBox="1"/>
          <p:nvPr/>
        </p:nvSpPr>
        <p:spPr>
          <a:xfrm>
            <a:off x="478465" y="1041991"/>
            <a:ext cx="5890437" cy="2585323"/>
          </a:xfrm>
          <a:prstGeom prst="rect">
            <a:avLst/>
          </a:prstGeom>
          <a:noFill/>
        </p:spPr>
        <p:txBody>
          <a:bodyPr wrap="square" rtlCol="0">
            <a:spAutoFit/>
          </a:bodyPr>
          <a:lstStyle/>
          <a:p>
            <a:r>
              <a:rPr lang="en-US" sz="3600" dirty="0"/>
              <a:t>Requirements:</a:t>
            </a:r>
          </a:p>
          <a:p>
            <a:pPr marL="285750" indent="-285750">
              <a:buFont typeface="Arial" panose="020B0604020202020204" pitchFamily="34" charset="0"/>
              <a:buChar char="•"/>
            </a:pPr>
            <a:r>
              <a:rPr lang="en-US" dirty="0"/>
              <a:t>Be confident flying the piston</a:t>
            </a:r>
          </a:p>
          <a:p>
            <a:pPr marL="742950" lvl="1" indent="-285750">
              <a:buFont typeface="Arial" panose="020B0604020202020204" pitchFamily="34" charset="0"/>
              <a:buChar char="•"/>
            </a:pPr>
            <a:r>
              <a:rPr lang="en-US" dirty="0"/>
              <a:t>Note: we have no redundancy to mechanical defects of the piston. Loss of piston function is likely to lead to ballistic recovery.</a:t>
            </a:r>
          </a:p>
          <a:p>
            <a:pPr marL="285750" indent="-285750">
              <a:buFont typeface="Arial" panose="020B0604020202020204" pitchFamily="34" charset="0"/>
              <a:buChar char="•"/>
            </a:pPr>
            <a:r>
              <a:rPr lang="en-US" dirty="0"/>
              <a:t>Minimize changes to flight proven system.</a:t>
            </a:r>
          </a:p>
          <a:p>
            <a:endParaRPr lang="en-US" dirty="0"/>
          </a:p>
          <a:p>
            <a:endParaRPr lang="en-US" dirty="0"/>
          </a:p>
        </p:txBody>
      </p:sp>
    </p:spTree>
    <p:extLst>
      <p:ext uri="{BB962C8B-B14F-4D97-AF65-F5344CB8AC3E}">
        <p14:creationId xmlns:p14="http://schemas.microsoft.com/office/powerpoint/2010/main" val="813049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6812" y="178467"/>
            <a:ext cx="9106044" cy="637611"/>
          </a:xfrm>
        </p:spPr>
        <p:txBody>
          <a:bodyPr>
            <a:normAutofit fontScale="90000"/>
          </a:bodyPr>
          <a:lstStyle/>
          <a:p>
            <a:pPr algn="l"/>
            <a:r>
              <a:rPr lang="en-US" sz="4000" dirty="0"/>
              <a:t>Avionics Bay Structure Requirements Review</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07068" y="6095664"/>
            <a:ext cx="2184932" cy="690612"/>
          </a:xfrm>
          <a:prstGeom prst="rect">
            <a:avLst/>
          </a:prstGeom>
        </p:spPr>
      </p:pic>
      <p:cxnSp>
        <p:nvCxnSpPr>
          <p:cNvPr id="8" name="Straight Connector 7"/>
          <p:cNvCxnSpPr/>
          <p:nvPr/>
        </p:nvCxnSpPr>
        <p:spPr>
          <a:xfrm>
            <a:off x="265471" y="816078"/>
            <a:ext cx="11543071" cy="0"/>
          </a:xfrm>
          <a:prstGeom prst="line">
            <a:avLst/>
          </a:prstGeom>
          <a:ln>
            <a:solidFill>
              <a:srgbClr val="A31F3E"/>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93A7DCAA-FCAF-0D4C-92D0-8AE4E8C5D329}"/>
              </a:ext>
            </a:extLst>
          </p:cNvPr>
          <p:cNvSpPr txBox="1"/>
          <p:nvPr/>
        </p:nvSpPr>
        <p:spPr>
          <a:xfrm>
            <a:off x="478465" y="1041991"/>
            <a:ext cx="5890437" cy="4247317"/>
          </a:xfrm>
          <a:prstGeom prst="rect">
            <a:avLst/>
          </a:prstGeom>
          <a:noFill/>
        </p:spPr>
        <p:txBody>
          <a:bodyPr wrap="square" rtlCol="0">
            <a:spAutoFit/>
          </a:bodyPr>
          <a:lstStyle/>
          <a:p>
            <a:r>
              <a:rPr lang="en-US" sz="3600" dirty="0"/>
              <a:t>Options:</a:t>
            </a:r>
          </a:p>
          <a:p>
            <a:pPr marL="285750" indent="-285750">
              <a:buFont typeface="Arial" panose="020B0604020202020204" pitchFamily="34" charset="0"/>
              <a:buChar char="•"/>
            </a:pPr>
            <a:r>
              <a:rPr lang="en-US" dirty="0"/>
              <a:t>Operational Changes:</a:t>
            </a:r>
          </a:p>
          <a:p>
            <a:pPr marL="742950" lvl="1" indent="-285750">
              <a:buFont typeface="Arial" panose="020B0604020202020204" pitchFamily="34" charset="0"/>
              <a:buChar char="•"/>
            </a:pPr>
            <a:r>
              <a:rPr lang="en-US" dirty="0"/>
              <a:t>Aluminum fasteners</a:t>
            </a:r>
          </a:p>
          <a:p>
            <a:pPr marL="742950" lvl="1" indent="-285750">
              <a:buFont typeface="Arial" panose="020B0604020202020204" pitchFamily="34" charset="0"/>
              <a:buChar char="•"/>
            </a:pPr>
            <a:r>
              <a:rPr lang="en-US" dirty="0"/>
              <a:t>Torque limits</a:t>
            </a:r>
          </a:p>
          <a:p>
            <a:pPr marL="742950" lvl="1" indent="-285750">
              <a:buFont typeface="Arial" panose="020B0604020202020204" pitchFamily="34" charset="0"/>
              <a:buChar char="•"/>
            </a:pPr>
            <a:r>
              <a:rPr lang="en-US" dirty="0"/>
              <a:t>Qualify piston with compromised seal</a:t>
            </a:r>
          </a:p>
          <a:p>
            <a:pPr marL="285750" indent="-285750">
              <a:buFont typeface="Arial" panose="020B0604020202020204" pitchFamily="34" charset="0"/>
              <a:buChar char="•"/>
            </a:pPr>
            <a:r>
              <a:rPr lang="en-US" dirty="0"/>
              <a:t>Piston Only Changes:</a:t>
            </a:r>
          </a:p>
          <a:p>
            <a:pPr marL="742950" lvl="1" indent="-285750">
              <a:buFont typeface="Arial" panose="020B0604020202020204" pitchFamily="34" charset="0"/>
              <a:buChar char="•"/>
            </a:pPr>
            <a:r>
              <a:rPr lang="en-US" dirty="0"/>
              <a:t>RTV caulk sealing</a:t>
            </a:r>
          </a:p>
          <a:p>
            <a:pPr marL="742950" lvl="1" indent="-285750">
              <a:buFont typeface="Arial" panose="020B0604020202020204" pitchFamily="34" charset="0"/>
              <a:buChar char="•"/>
            </a:pPr>
            <a:r>
              <a:rPr lang="en-US" dirty="0"/>
              <a:t>Spring Energized Seals</a:t>
            </a:r>
          </a:p>
          <a:p>
            <a:pPr marL="742950" lvl="1" indent="-285750">
              <a:buFont typeface="Arial" panose="020B0604020202020204" pitchFamily="34" charset="0"/>
              <a:buChar char="•"/>
            </a:pPr>
            <a:r>
              <a:rPr lang="en-US" dirty="0"/>
              <a:t>Different piston design</a:t>
            </a:r>
          </a:p>
          <a:p>
            <a:pPr marL="285750" indent="-285750">
              <a:buFont typeface="Arial" panose="020B0604020202020204" pitchFamily="34" charset="0"/>
              <a:buChar char="•"/>
            </a:pPr>
            <a:r>
              <a:rPr lang="en-US" dirty="0"/>
              <a:t>Avionics Bay Redesign</a:t>
            </a:r>
          </a:p>
          <a:p>
            <a:pPr marL="742950" lvl="1" indent="-285750">
              <a:buFont typeface="Arial" panose="020B0604020202020204" pitchFamily="34" charset="0"/>
              <a:buChar char="•"/>
            </a:pPr>
            <a:r>
              <a:rPr lang="en-US" dirty="0"/>
              <a:t>Radial bolted bulkheads</a:t>
            </a:r>
          </a:p>
          <a:p>
            <a:pPr marL="742950" lvl="1" indent="-285750">
              <a:buFont typeface="Arial" panose="020B0604020202020204" pitchFamily="34" charset="0"/>
              <a:buChar char="•"/>
            </a:pPr>
            <a:r>
              <a:rPr lang="en-US" dirty="0"/>
              <a:t>New primary structure inside Avionics Bay</a:t>
            </a:r>
          </a:p>
          <a:p>
            <a:pPr marL="742950" lvl="1" indent="-285750">
              <a:buFont typeface="Arial" panose="020B0604020202020204" pitchFamily="34" charset="0"/>
              <a:buChar char="•"/>
            </a:pPr>
            <a:r>
              <a:rPr lang="en-US" dirty="0"/>
              <a:t>Run threaded rods alongside piston</a:t>
            </a:r>
          </a:p>
          <a:p>
            <a:endParaRPr lang="en-US" dirty="0"/>
          </a:p>
        </p:txBody>
      </p:sp>
    </p:spTree>
    <p:extLst>
      <p:ext uri="{BB962C8B-B14F-4D97-AF65-F5344CB8AC3E}">
        <p14:creationId xmlns:p14="http://schemas.microsoft.com/office/powerpoint/2010/main" val="1090818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6812" y="178467"/>
            <a:ext cx="9106044" cy="637611"/>
          </a:xfrm>
        </p:spPr>
        <p:txBody>
          <a:bodyPr>
            <a:normAutofit fontScale="90000"/>
          </a:bodyPr>
          <a:lstStyle/>
          <a:p>
            <a:pPr algn="l"/>
            <a:r>
              <a:rPr lang="en-US" sz="4000" dirty="0"/>
              <a:t>Backup Slides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07068" y="6095664"/>
            <a:ext cx="2184932" cy="690612"/>
          </a:xfrm>
          <a:prstGeom prst="rect">
            <a:avLst/>
          </a:prstGeom>
        </p:spPr>
      </p:pic>
      <p:cxnSp>
        <p:nvCxnSpPr>
          <p:cNvPr id="8" name="Straight Connector 7"/>
          <p:cNvCxnSpPr/>
          <p:nvPr/>
        </p:nvCxnSpPr>
        <p:spPr>
          <a:xfrm>
            <a:off x="265471" y="816078"/>
            <a:ext cx="11543071" cy="0"/>
          </a:xfrm>
          <a:prstGeom prst="line">
            <a:avLst/>
          </a:prstGeom>
          <a:ln>
            <a:solidFill>
              <a:srgbClr val="A31F3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5806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6812" y="178467"/>
            <a:ext cx="9106044" cy="637611"/>
          </a:xfrm>
        </p:spPr>
        <p:txBody>
          <a:bodyPr>
            <a:normAutofit fontScale="90000"/>
          </a:bodyPr>
          <a:lstStyle/>
          <a:p>
            <a:pPr algn="l"/>
            <a:r>
              <a:rPr lang="en-US" sz="4000" dirty="0"/>
              <a:t>Avionics Bay Challenges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07068" y="6095664"/>
            <a:ext cx="2184932" cy="690612"/>
          </a:xfrm>
          <a:prstGeom prst="rect">
            <a:avLst/>
          </a:prstGeom>
        </p:spPr>
      </p:pic>
      <p:cxnSp>
        <p:nvCxnSpPr>
          <p:cNvPr id="8" name="Straight Connector 7"/>
          <p:cNvCxnSpPr/>
          <p:nvPr/>
        </p:nvCxnSpPr>
        <p:spPr>
          <a:xfrm>
            <a:off x="265471" y="816078"/>
            <a:ext cx="11543071" cy="0"/>
          </a:xfrm>
          <a:prstGeom prst="line">
            <a:avLst/>
          </a:prstGeom>
          <a:ln>
            <a:solidFill>
              <a:srgbClr val="A31F3E"/>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CE8C016-EBD2-F146-A6A9-F146AA278CAC}"/>
              </a:ext>
            </a:extLst>
          </p:cNvPr>
          <p:cNvSpPr txBox="1"/>
          <p:nvPr/>
        </p:nvSpPr>
        <p:spPr>
          <a:xfrm>
            <a:off x="265471" y="999460"/>
            <a:ext cx="5773822" cy="923330"/>
          </a:xfrm>
          <a:prstGeom prst="rect">
            <a:avLst/>
          </a:prstGeom>
          <a:noFill/>
        </p:spPr>
        <p:txBody>
          <a:bodyPr wrap="square" rtlCol="0">
            <a:spAutoFit/>
          </a:bodyPr>
          <a:lstStyle/>
          <a:p>
            <a:r>
              <a:rPr lang="en-US" dirty="0"/>
              <a:t>Difficult to integrate</a:t>
            </a:r>
          </a:p>
          <a:p>
            <a:r>
              <a:rPr lang="en-US" dirty="0"/>
              <a:t>Piston Seal</a:t>
            </a:r>
          </a:p>
          <a:p>
            <a:endParaRPr lang="en-US" dirty="0"/>
          </a:p>
        </p:txBody>
      </p:sp>
    </p:spTree>
    <p:extLst>
      <p:ext uri="{BB962C8B-B14F-4D97-AF65-F5344CB8AC3E}">
        <p14:creationId xmlns:p14="http://schemas.microsoft.com/office/powerpoint/2010/main" val="3627127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6812" y="178467"/>
            <a:ext cx="9106044" cy="637611"/>
          </a:xfrm>
        </p:spPr>
        <p:txBody>
          <a:bodyPr>
            <a:normAutofit fontScale="90000"/>
          </a:bodyPr>
          <a:lstStyle/>
          <a:p>
            <a:pPr algn="l"/>
            <a:r>
              <a:rPr lang="en-US" sz="4000" dirty="0"/>
              <a:t>Aluminum Fasteners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07068" y="6095664"/>
            <a:ext cx="2184932" cy="690612"/>
          </a:xfrm>
          <a:prstGeom prst="rect">
            <a:avLst/>
          </a:prstGeom>
        </p:spPr>
      </p:pic>
      <p:cxnSp>
        <p:nvCxnSpPr>
          <p:cNvPr id="8" name="Straight Connector 7"/>
          <p:cNvCxnSpPr/>
          <p:nvPr/>
        </p:nvCxnSpPr>
        <p:spPr>
          <a:xfrm>
            <a:off x="265471" y="816078"/>
            <a:ext cx="11543071" cy="0"/>
          </a:xfrm>
          <a:prstGeom prst="line">
            <a:avLst/>
          </a:prstGeom>
          <a:ln>
            <a:solidFill>
              <a:srgbClr val="A31F3E"/>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1D782F5-0681-9C43-A6BD-80396D7C2C03}"/>
                  </a:ext>
                </a:extLst>
              </p:cNvPr>
              <p:cNvSpPr txBox="1"/>
              <p:nvPr/>
            </p:nvSpPr>
            <p:spPr>
              <a:xfrm>
                <a:off x="7208874" y="1233377"/>
                <a:ext cx="4983126" cy="2606547"/>
              </a:xfrm>
              <a:prstGeom prst="rect">
                <a:avLst/>
              </a:prstGeom>
              <a:noFill/>
            </p:spPr>
            <p:txBody>
              <a:bodyPr wrap="square" rtlCol="0">
                <a:spAutoFit/>
              </a:bodyPr>
              <a:lstStyle/>
              <a:p>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𝐸</m:t>
                        </m:r>
                      </m:e>
                      <m:sub>
                        <m:r>
                          <a:rPr lang="en-US" b="0" i="1" dirty="0" smtClean="0">
                            <a:latin typeface="Cambria Math" panose="02040503050406030204" pitchFamily="18" charset="0"/>
                          </a:rPr>
                          <m:t>𝑎𝑙𝑢𝑚𝑖𝑛𝑢𝑚</m:t>
                        </m:r>
                      </m:sub>
                    </m:sSub>
                  </m:oMath>
                </a14:m>
                <a:r>
                  <a:rPr lang="en-US" dirty="0"/>
                  <a:t>= 70 </a:t>
                </a:r>
                <a:r>
                  <a:rPr lang="en-US" dirty="0" err="1"/>
                  <a:t>GPa</a:t>
                </a:r>
                <a:endParaRPr lang="en-US" dirty="0"/>
              </a:p>
              <a:p>
                <a14:m>
                  <m:oMath xmlns:m="http://schemas.openxmlformats.org/officeDocument/2006/math">
                    <m:sSub>
                      <m:sSubPr>
                        <m:ctrlPr>
                          <a:rPr lang="en-US" i="1" dirty="0" smtClean="0">
                            <a:latin typeface="Cambria Math" panose="02040503050406030204" pitchFamily="18" charset="0"/>
                          </a:rPr>
                        </m:ctrlPr>
                      </m:sSubPr>
                      <m:e>
                        <m:r>
                          <a:rPr lang="en-US" b="0" i="1" dirty="0" smtClean="0">
                            <a:latin typeface="Cambria Math" panose="02040503050406030204" pitchFamily="18" charset="0"/>
                          </a:rPr>
                          <m:t>𝐸</m:t>
                        </m:r>
                      </m:e>
                      <m:sub>
                        <m:r>
                          <a:rPr lang="en-US" b="0" i="1" dirty="0" smtClean="0">
                            <a:latin typeface="Cambria Math" panose="02040503050406030204" pitchFamily="18" charset="0"/>
                          </a:rPr>
                          <m:t>𝐺𝑟𝑎𝑑𝑒</m:t>
                        </m:r>
                        <m:r>
                          <a:rPr lang="en-US" b="0" i="1" dirty="0" smtClean="0">
                            <a:latin typeface="Cambria Math" panose="02040503050406030204" pitchFamily="18" charset="0"/>
                          </a:rPr>
                          <m:t> 8 </m:t>
                        </m:r>
                        <m:r>
                          <a:rPr lang="en-US" b="0" i="1" dirty="0" smtClean="0">
                            <a:latin typeface="Cambria Math" panose="02040503050406030204" pitchFamily="18" charset="0"/>
                          </a:rPr>
                          <m:t>𝑆𝑡𝑒𝑒𝑙</m:t>
                        </m:r>
                      </m:sub>
                    </m:sSub>
                  </m:oMath>
                </a14:m>
                <a:r>
                  <a:rPr lang="en-US" dirty="0"/>
                  <a:t>= 200 </a:t>
                </a:r>
                <a:r>
                  <a:rPr lang="en-US" dirty="0" err="1"/>
                  <a:t>GPa</a:t>
                </a:r>
                <a:endParaRPr lang="en-US"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𝛿</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𝐹𝐿</m:t>
                          </m:r>
                        </m:num>
                        <m:den>
                          <m:r>
                            <a:rPr lang="en-US" b="0" i="1" smtClean="0">
                              <a:latin typeface="Cambria Math" panose="02040503050406030204" pitchFamily="18" charset="0"/>
                            </a:rPr>
                            <m:t>𝐴𝐸</m:t>
                          </m:r>
                        </m:den>
                      </m:f>
                    </m:oMath>
                  </m:oMathPara>
                </a14:m>
                <a:endParaRPr lang="en-US" b="0" dirty="0"/>
              </a:p>
              <a:p>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𝑅</m:t>
                        </m:r>
                      </m:e>
                      <m:sub>
                        <m:r>
                          <a:rPr lang="en-US" b="0" i="1" dirty="0" smtClean="0">
                            <a:latin typeface="Cambria Math" panose="02040503050406030204" pitchFamily="18" charset="0"/>
                          </a:rPr>
                          <m:t>𝑦𝑖𝑒𝑙𝑑</m:t>
                        </m:r>
                        <m:r>
                          <a:rPr lang="en-US" b="0" i="1" dirty="0" smtClean="0">
                            <a:latin typeface="Cambria Math" panose="02040503050406030204" pitchFamily="18" charset="0"/>
                          </a:rPr>
                          <m:t>,   </m:t>
                        </m:r>
                        <m:r>
                          <a:rPr lang="en-US" b="0" i="1" dirty="0" smtClean="0">
                            <a:latin typeface="Cambria Math" panose="02040503050406030204" pitchFamily="18" charset="0"/>
                          </a:rPr>
                          <m:t>𝑎𝑙𝑢𝑚𝑖𝑛𝑢𝑚</m:t>
                        </m:r>
                      </m:sub>
                    </m:sSub>
                  </m:oMath>
                </a14:m>
                <a:r>
                  <a:rPr lang="en-US" dirty="0"/>
                  <a:t>= 240 </a:t>
                </a:r>
                <a:r>
                  <a:rPr lang="en-US" dirty="0" err="1"/>
                  <a:t>Mpa</a:t>
                </a:r>
                <a:endParaRPr lang="en-US" dirty="0"/>
              </a:p>
              <a:p>
                <a:endParaRPr lang="en-US" b="0" dirty="0"/>
              </a:p>
              <a:p>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𝛿</m:t>
                        </m:r>
                      </m:e>
                      <m:sub>
                        <m:r>
                          <a:rPr lang="en-US" b="0" i="1" dirty="0" smtClean="0">
                            <a:latin typeface="Cambria Math" panose="02040503050406030204" pitchFamily="18" charset="0"/>
                          </a:rPr>
                          <m:t>𝑚𝑎𝑥</m:t>
                        </m:r>
                        <m:r>
                          <a:rPr lang="en-US" b="0" i="1" dirty="0" smtClean="0">
                            <a:latin typeface="Cambria Math" panose="02040503050406030204" pitchFamily="18" charset="0"/>
                          </a:rPr>
                          <m:t>,   </m:t>
                        </m:r>
                        <m:r>
                          <a:rPr lang="en-US" b="0" i="1" dirty="0" smtClean="0">
                            <a:latin typeface="Cambria Math" panose="02040503050406030204" pitchFamily="18" charset="0"/>
                          </a:rPr>
                          <m:t>𝑡𝑖𝑒</m:t>
                        </m:r>
                        <m:r>
                          <a:rPr lang="en-US" b="0" i="1" dirty="0" smtClean="0">
                            <a:latin typeface="Cambria Math" panose="02040503050406030204" pitchFamily="18" charset="0"/>
                          </a:rPr>
                          <m:t> </m:t>
                        </m:r>
                        <m:r>
                          <a:rPr lang="en-US" b="0" i="1" dirty="0" smtClean="0">
                            <a:latin typeface="Cambria Math" panose="02040503050406030204" pitchFamily="18" charset="0"/>
                          </a:rPr>
                          <m:t>𝑟𝑜𝑑</m:t>
                        </m:r>
                      </m:sub>
                    </m:sSub>
                    <m:r>
                      <a:rPr lang="en-US" b="0" i="1" dirty="0" smtClean="0">
                        <a:latin typeface="Cambria Math" panose="02040503050406030204" pitchFamily="18" charset="0"/>
                      </a:rPr>
                      <m:t>= .0003 </m:t>
                    </m:r>
                    <m:r>
                      <a:rPr lang="en-US" b="0" i="1" dirty="0" smtClean="0">
                        <a:latin typeface="Cambria Math" panose="02040503050406030204" pitchFamily="18" charset="0"/>
                      </a:rPr>
                      <m:t>𝑖𝑛</m:t>
                    </m:r>
                  </m:oMath>
                </a14:m>
                <a:r>
                  <a:rPr lang="en-US" dirty="0"/>
                  <a:t> with no preload</a:t>
                </a:r>
              </a:p>
              <a:p>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𝛿</m:t>
                        </m:r>
                      </m:e>
                      <m:sub>
                        <m:r>
                          <a:rPr lang="en-US" b="0" i="1" dirty="0" smtClean="0">
                            <a:latin typeface="Cambria Math" panose="02040503050406030204" pitchFamily="18" charset="0"/>
                          </a:rPr>
                          <m:t>𝑚𝑎𝑥</m:t>
                        </m:r>
                        <m:r>
                          <a:rPr lang="en-US" b="0" i="1" dirty="0" smtClean="0">
                            <a:latin typeface="Cambria Math" panose="02040503050406030204" pitchFamily="18" charset="0"/>
                          </a:rPr>
                          <m:t>,   </m:t>
                        </m:r>
                        <m:r>
                          <a:rPr lang="en-US" b="0" i="1" dirty="0" smtClean="0">
                            <a:latin typeface="Cambria Math" panose="02040503050406030204" pitchFamily="18" charset="0"/>
                          </a:rPr>
                          <m:t>𝑡𝑖𝑒</m:t>
                        </m:r>
                        <m:r>
                          <a:rPr lang="en-US" b="0" i="1" dirty="0" smtClean="0">
                            <a:latin typeface="Cambria Math" panose="02040503050406030204" pitchFamily="18" charset="0"/>
                          </a:rPr>
                          <m:t> </m:t>
                        </m:r>
                        <m:r>
                          <a:rPr lang="en-US" b="0" i="1" dirty="0" smtClean="0">
                            <a:latin typeface="Cambria Math" panose="02040503050406030204" pitchFamily="18" charset="0"/>
                          </a:rPr>
                          <m:t>𝑟𝑜𝑑</m:t>
                        </m:r>
                      </m:sub>
                    </m:sSub>
                    <m:r>
                      <a:rPr lang="en-US" b="0" i="1" dirty="0" smtClean="0">
                        <a:latin typeface="Cambria Math" panose="02040503050406030204" pitchFamily="18" charset="0"/>
                      </a:rPr>
                      <m:t>= .0002 </m:t>
                    </m:r>
                    <m:r>
                      <a:rPr lang="en-US" b="0" i="1" dirty="0" smtClean="0">
                        <a:latin typeface="Cambria Math" panose="02040503050406030204" pitchFamily="18" charset="0"/>
                      </a:rPr>
                      <m:t>𝑖𝑛</m:t>
                    </m:r>
                  </m:oMath>
                </a14:m>
                <a:r>
                  <a:rPr lang="en-US" dirty="0"/>
                  <a:t> with typical preload</a:t>
                </a:r>
              </a:p>
              <a:p>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𝛿</m:t>
                        </m:r>
                      </m:e>
                      <m:sub>
                        <m:r>
                          <a:rPr lang="en-US" b="0" i="1" dirty="0" smtClean="0">
                            <a:latin typeface="Cambria Math" panose="02040503050406030204" pitchFamily="18" charset="0"/>
                          </a:rPr>
                          <m:t>𝑚𝑎𝑥</m:t>
                        </m:r>
                        <m:r>
                          <a:rPr lang="en-US" b="0" i="1" dirty="0" smtClean="0">
                            <a:latin typeface="Cambria Math" panose="02040503050406030204" pitchFamily="18" charset="0"/>
                          </a:rPr>
                          <m:t>,   </m:t>
                        </m:r>
                        <m:r>
                          <a:rPr lang="en-US" b="0" i="1" dirty="0" smtClean="0">
                            <a:latin typeface="Cambria Math" panose="02040503050406030204" pitchFamily="18" charset="0"/>
                          </a:rPr>
                          <m:t>𝑡𝑖𝑒</m:t>
                        </m:r>
                        <m:r>
                          <a:rPr lang="en-US" b="0" i="1" dirty="0" smtClean="0">
                            <a:latin typeface="Cambria Math" panose="02040503050406030204" pitchFamily="18" charset="0"/>
                          </a:rPr>
                          <m:t> </m:t>
                        </m:r>
                        <m:r>
                          <a:rPr lang="en-US" b="0" i="1" dirty="0" smtClean="0">
                            <a:latin typeface="Cambria Math" panose="02040503050406030204" pitchFamily="18" charset="0"/>
                          </a:rPr>
                          <m:t>𝑟𝑜𝑑</m:t>
                        </m:r>
                      </m:sub>
                    </m:sSub>
                    <m:r>
                      <a:rPr lang="en-US" b="0" i="1" dirty="0" smtClean="0">
                        <a:latin typeface="Cambria Math" panose="02040503050406030204" pitchFamily="18" charset="0"/>
                      </a:rPr>
                      <m:t>= .00003 </m:t>
                    </m:r>
                    <m:r>
                      <a:rPr lang="en-US" b="0" i="1" dirty="0" smtClean="0">
                        <a:latin typeface="Cambria Math" panose="02040503050406030204" pitchFamily="18" charset="0"/>
                      </a:rPr>
                      <m:t>𝑖𝑛</m:t>
                    </m:r>
                  </m:oMath>
                </a14:m>
                <a:r>
                  <a:rPr lang="en-US" dirty="0"/>
                  <a:t> with reasonable torque</a:t>
                </a:r>
              </a:p>
            </p:txBody>
          </p:sp>
        </mc:Choice>
        <mc:Fallback xmlns="">
          <p:sp>
            <p:nvSpPr>
              <p:cNvPr id="3" name="TextBox 2">
                <a:extLst>
                  <a:ext uri="{FF2B5EF4-FFF2-40B4-BE49-F238E27FC236}">
                    <a16:creationId xmlns:a16="http://schemas.microsoft.com/office/drawing/2014/main" id="{B1D782F5-0681-9C43-A6BD-80396D7C2C03}"/>
                  </a:ext>
                </a:extLst>
              </p:cNvPr>
              <p:cNvSpPr txBox="1">
                <a:spLocks noRot="1" noChangeAspect="1" noMove="1" noResize="1" noEditPoints="1" noAdjustHandles="1" noChangeArrowheads="1" noChangeShapeType="1" noTextEdit="1"/>
              </p:cNvSpPr>
              <p:nvPr/>
            </p:nvSpPr>
            <p:spPr>
              <a:xfrm>
                <a:off x="7208874" y="1233377"/>
                <a:ext cx="4983126" cy="2606547"/>
              </a:xfrm>
              <a:prstGeom prst="rect">
                <a:avLst/>
              </a:prstGeom>
              <a:blipFill>
                <a:blip r:embed="rId3"/>
                <a:stretch>
                  <a:fillRect t="-485" b="-29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E79A996-F46C-5F45-A801-C4B8C3771351}"/>
                  </a:ext>
                </a:extLst>
              </p:cNvPr>
              <p:cNvSpPr txBox="1"/>
              <p:nvPr/>
            </p:nvSpPr>
            <p:spPr>
              <a:xfrm>
                <a:off x="382772" y="1031358"/>
                <a:ext cx="6464595" cy="2862322"/>
              </a:xfrm>
              <a:prstGeom prst="rect">
                <a:avLst/>
              </a:prstGeom>
              <a:noFill/>
            </p:spPr>
            <p:txBody>
              <a:bodyPr wrap="square" rtlCol="0">
                <a:spAutoFit/>
              </a:bodyPr>
              <a:lstStyle/>
              <a:p>
                <a:pPr marL="285750" indent="-285750">
                  <a:buFont typeface="Arial" panose="020B0604020202020204" pitchFamily="34" charset="0"/>
                  <a:buChar char="•"/>
                </a:pPr>
                <a:r>
                  <a:rPr lang="en-US" dirty="0"/>
                  <a:t>Replace steel bolts holding avionics bay together with aluminum ones</a:t>
                </a:r>
              </a:p>
              <a:p>
                <a:pPr marL="285750" indent="-285750">
                  <a:buFont typeface="Arial" panose="020B0604020202020204" pitchFamily="34" charset="0"/>
                  <a:buChar char="•"/>
                </a:pPr>
                <a:r>
                  <a:rPr lang="en-US" dirty="0"/>
                  <a:t>Aluminum has a much lower Young’s modulus – it deforms before the steel does</a:t>
                </a:r>
              </a:p>
              <a:p>
                <a:pPr marL="285750" indent="-285750">
                  <a:buFont typeface="Arial" panose="020B0604020202020204" pitchFamily="34" charset="0"/>
                  <a:buChar char="•"/>
                </a:pPr>
                <a:r>
                  <a:rPr lang="en-US" dirty="0"/>
                  <a:t>If we were to tighten the bolts to yield (bolts typically torqued to 20% of yield strength) we’d see three tenths of a thou of deformation, orders of magnitude less than our seal compression.</a:t>
                </a:r>
              </a:p>
              <a:p>
                <a:pPr marL="285750" indent="-285750">
                  <a:buFont typeface="Arial" panose="020B0604020202020204" pitchFamily="34" charset="0"/>
                  <a:buChar char="•"/>
                </a:pPr>
                <a:r>
                  <a:rPr lang="en-US" dirty="0"/>
                  <a:t>Assumes infinitely stiff bulkhead (conservative)</a:t>
                </a:r>
              </a:p>
              <a:p>
                <a:pPr marL="285750" indent="-285750">
                  <a:buFont typeface="Arial" panose="020B0604020202020204" pitchFamily="34" charset="0"/>
                  <a:buChar char="•"/>
                </a:pPr>
                <a:r>
                  <a:rPr lang="en-US" dirty="0"/>
                  <a:t>For context: using the old steel fasteners </a:t>
                </a:r>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𝛿</m:t>
                        </m:r>
                      </m:e>
                      <m:sub>
                        <m:r>
                          <a:rPr lang="en-US" b="0" i="1" dirty="0" smtClean="0">
                            <a:latin typeface="Cambria Math" panose="02040503050406030204" pitchFamily="18" charset="0"/>
                          </a:rPr>
                          <m:t>𝑚𝑎𝑥</m:t>
                        </m:r>
                        <m:r>
                          <a:rPr lang="en-US" b="0" i="1" dirty="0" smtClean="0">
                            <a:latin typeface="Cambria Math" panose="02040503050406030204" pitchFamily="18" charset="0"/>
                          </a:rPr>
                          <m:t>,   </m:t>
                        </m:r>
                        <m:r>
                          <a:rPr lang="en-US" b="0" i="1" dirty="0" smtClean="0">
                            <a:latin typeface="Cambria Math" panose="02040503050406030204" pitchFamily="18" charset="0"/>
                          </a:rPr>
                          <m:t>𝑡𝑖𝑒</m:t>
                        </m:r>
                        <m:r>
                          <a:rPr lang="en-US" b="0" i="1" dirty="0" smtClean="0">
                            <a:latin typeface="Cambria Math" panose="02040503050406030204" pitchFamily="18" charset="0"/>
                          </a:rPr>
                          <m:t> </m:t>
                        </m:r>
                        <m:r>
                          <a:rPr lang="en-US" b="0" i="1" dirty="0" smtClean="0">
                            <a:latin typeface="Cambria Math" panose="02040503050406030204" pitchFamily="18" charset="0"/>
                          </a:rPr>
                          <m:t>𝑟𝑜𝑑</m:t>
                        </m:r>
                      </m:sub>
                    </m:sSub>
                    <m:r>
                      <a:rPr lang="en-US" b="0" i="1" dirty="0" smtClean="0">
                        <a:latin typeface="Cambria Math" panose="02040503050406030204" pitchFamily="18" charset="0"/>
                      </a:rPr>
                      <m:t>=.05 </m:t>
                    </m:r>
                    <m:r>
                      <a:rPr lang="en-US" b="0" i="1" dirty="0" smtClean="0">
                        <a:latin typeface="Cambria Math" panose="02040503050406030204" pitchFamily="18" charset="0"/>
                      </a:rPr>
                      <m:t>𝑖𝑛</m:t>
                    </m:r>
                  </m:oMath>
                </a14:m>
                <a:endParaRPr lang="en-US" dirty="0"/>
              </a:p>
            </p:txBody>
          </p:sp>
        </mc:Choice>
        <mc:Fallback xmlns="">
          <p:sp>
            <p:nvSpPr>
              <p:cNvPr id="5" name="TextBox 4">
                <a:extLst>
                  <a:ext uri="{FF2B5EF4-FFF2-40B4-BE49-F238E27FC236}">
                    <a16:creationId xmlns:a16="http://schemas.microsoft.com/office/drawing/2014/main" id="{EE79A996-F46C-5F45-A801-C4B8C3771351}"/>
                  </a:ext>
                </a:extLst>
              </p:cNvPr>
              <p:cNvSpPr txBox="1">
                <a:spLocks noRot="1" noChangeAspect="1" noMove="1" noResize="1" noEditPoints="1" noAdjustHandles="1" noChangeArrowheads="1" noChangeShapeType="1" noTextEdit="1"/>
              </p:cNvSpPr>
              <p:nvPr/>
            </p:nvSpPr>
            <p:spPr>
              <a:xfrm>
                <a:off x="382772" y="1031358"/>
                <a:ext cx="6464595" cy="2862322"/>
              </a:xfrm>
              <a:prstGeom prst="rect">
                <a:avLst/>
              </a:prstGeom>
              <a:blipFill>
                <a:blip r:embed="rId4"/>
                <a:stretch>
                  <a:fillRect l="-588" t="-441" r="-1176" b="-2203"/>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A6EDB9C6-AD62-1B44-9334-3B449921BD77}"/>
              </a:ext>
            </a:extLst>
          </p:cNvPr>
          <p:cNvPicPr>
            <a:picLocks noChangeAspect="1"/>
          </p:cNvPicPr>
          <p:nvPr/>
        </p:nvPicPr>
        <p:blipFill>
          <a:blip r:embed="rId5"/>
          <a:stretch>
            <a:fillRect/>
          </a:stretch>
        </p:blipFill>
        <p:spPr>
          <a:xfrm>
            <a:off x="6376734" y="4127204"/>
            <a:ext cx="1851094" cy="1851094"/>
          </a:xfrm>
          <a:prstGeom prst="rect">
            <a:avLst/>
          </a:prstGeom>
        </p:spPr>
      </p:pic>
      <p:pic>
        <p:nvPicPr>
          <p:cNvPr id="9" name="Picture 8">
            <a:extLst>
              <a:ext uri="{FF2B5EF4-FFF2-40B4-BE49-F238E27FC236}">
                <a16:creationId xmlns:a16="http://schemas.microsoft.com/office/drawing/2014/main" id="{95EA53F7-B1A9-B045-B64F-0BEF824B8E97}"/>
              </a:ext>
            </a:extLst>
          </p:cNvPr>
          <p:cNvPicPr>
            <a:picLocks noChangeAspect="1"/>
          </p:cNvPicPr>
          <p:nvPr/>
        </p:nvPicPr>
        <p:blipFill>
          <a:blip r:embed="rId6"/>
          <a:stretch>
            <a:fillRect/>
          </a:stretch>
        </p:blipFill>
        <p:spPr>
          <a:xfrm rot="16200000">
            <a:off x="3306726" y="4369394"/>
            <a:ext cx="2071576" cy="2071576"/>
          </a:xfrm>
          <a:prstGeom prst="rect">
            <a:avLst/>
          </a:prstGeom>
        </p:spPr>
      </p:pic>
      <p:cxnSp>
        <p:nvCxnSpPr>
          <p:cNvPr id="11" name="Straight Arrow Connector 10">
            <a:extLst>
              <a:ext uri="{FF2B5EF4-FFF2-40B4-BE49-F238E27FC236}">
                <a16:creationId xmlns:a16="http://schemas.microsoft.com/office/drawing/2014/main" id="{3AAC8A73-C2EF-5640-95B7-6CB8A0335730}"/>
              </a:ext>
            </a:extLst>
          </p:cNvPr>
          <p:cNvCxnSpPr/>
          <p:nvPr/>
        </p:nvCxnSpPr>
        <p:spPr>
          <a:xfrm>
            <a:off x="5029200" y="4816549"/>
            <a:ext cx="1007806"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1284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Freeform 55">
            <a:extLst>
              <a:ext uri="{FF2B5EF4-FFF2-40B4-BE49-F238E27FC236}">
                <a16:creationId xmlns:a16="http://schemas.microsoft.com/office/drawing/2014/main" id="{1175C3F7-C34D-094A-80B8-1CC6FAB8C233}"/>
              </a:ext>
            </a:extLst>
          </p:cNvPr>
          <p:cNvSpPr/>
          <p:nvPr/>
        </p:nvSpPr>
        <p:spPr>
          <a:xfrm>
            <a:off x="6032250" y="4111255"/>
            <a:ext cx="5950579" cy="1723472"/>
          </a:xfrm>
          <a:custGeom>
            <a:avLst/>
            <a:gdLst>
              <a:gd name="connsiteX0" fmla="*/ 0 w 4901610"/>
              <a:gd name="connsiteY0" fmla="*/ 3150 h 700014"/>
              <a:gd name="connsiteX1" fmla="*/ 701749 w 4901610"/>
              <a:gd name="connsiteY1" fmla="*/ 3150 h 700014"/>
              <a:gd name="connsiteX2" fmla="*/ 1371600 w 4901610"/>
              <a:gd name="connsiteY2" fmla="*/ 3150 h 700014"/>
              <a:gd name="connsiteX3" fmla="*/ 2073349 w 4901610"/>
              <a:gd name="connsiteY3" fmla="*/ 45680 h 700014"/>
              <a:gd name="connsiteX4" fmla="*/ 2902689 w 4901610"/>
              <a:gd name="connsiteY4" fmla="*/ 173271 h 700014"/>
              <a:gd name="connsiteX5" fmla="*/ 4901610 w 4901610"/>
              <a:gd name="connsiteY5" fmla="*/ 619838 h 700014"/>
              <a:gd name="connsiteX0" fmla="*/ 0 w 4901610"/>
              <a:gd name="connsiteY0" fmla="*/ 3150 h 619838"/>
              <a:gd name="connsiteX1" fmla="*/ 701749 w 4901610"/>
              <a:gd name="connsiteY1" fmla="*/ 3150 h 619838"/>
              <a:gd name="connsiteX2" fmla="*/ 1371600 w 4901610"/>
              <a:gd name="connsiteY2" fmla="*/ 3150 h 619838"/>
              <a:gd name="connsiteX3" fmla="*/ 2073349 w 4901610"/>
              <a:gd name="connsiteY3" fmla="*/ 45680 h 619838"/>
              <a:gd name="connsiteX4" fmla="*/ 2902689 w 4901610"/>
              <a:gd name="connsiteY4" fmla="*/ 173271 h 619838"/>
              <a:gd name="connsiteX5" fmla="*/ 4901610 w 4901610"/>
              <a:gd name="connsiteY5" fmla="*/ 619838 h 619838"/>
              <a:gd name="connsiteX0" fmla="*/ 0 w 4887322"/>
              <a:gd name="connsiteY0" fmla="*/ 3150 h 748426"/>
              <a:gd name="connsiteX1" fmla="*/ 701749 w 4887322"/>
              <a:gd name="connsiteY1" fmla="*/ 3150 h 748426"/>
              <a:gd name="connsiteX2" fmla="*/ 1371600 w 4887322"/>
              <a:gd name="connsiteY2" fmla="*/ 3150 h 748426"/>
              <a:gd name="connsiteX3" fmla="*/ 2073349 w 4887322"/>
              <a:gd name="connsiteY3" fmla="*/ 45680 h 748426"/>
              <a:gd name="connsiteX4" fmla="*/ 2902689 w 4887322"/>
              <a:gd name="connsiteY4" fmla="*/ 173271 h 748426"/>
              <a:gd name="connsiteX5" fmla="*/ 4887322 w 4887322"/>
              <a:gd name="connsiteY5" fmla="*/ 748426 h 748426"/>
              <a:gd name="connsiteX0" fmla="*/ 0 w 4887322"/>
              <a:gd name="connsiteY0" fmla="*/ 3150 h 748426"/>
              <a:gd name="connsiteX1" fmla="*/ 701749 w 4887322"/>
              <a:gd name="connsiteY1" fmla="*/ 3150 h 748426"/>
              <a:gd name="connsiteX2" fmla="*/ 1371600 w 4887322"/>
              <a:gd name="connsiteY2" fmla="*/ 3150 h 748426"/>
              <a:gd name="connsiteX3" fmla="*/ 2073349 w 4887322"/>
              <a:gd name="connsiteY3" fmla="*/ 45680 h 748426"/>
              <a:gd name="connsiteX4" fmla="*/ 2902689 w 4887322"/>
              <a:gd name="connsiteY4" fmla="*/ 173271 h 748426"/>
              <a:gd name="connsiteX5" fmla="*/ 4887322 w 4887322"/>
              <a:gd name="connsiteY5" fmla="*/ 748426 h 748426"/>
              <a:gd name="connsiteX0" fmla="*/ 0 w 4887322"/>
              <a:gd name="connsiteY0" fmla="*/ 3150 h 748426"/>
              <a:gd name="connsiteX1" fmla="*/ 701749 w 4887322"/>
              <a:gd name="connsiteY1" fmla="*/ 3150 h 748426"/>
              <a:gd name="connsiteX2" fmla="*/ 1371600 w 4887322"/>
              <a:gd name="connsiteY2" fmla="*/ 3150 h 748426"/>
              <a:gd name="connsiteX3" fmla="*/ 2073349 w 4887322"/>
              <a:gd name="connsiteY3" fmla="*/ 45680 h 748426"/>
              <a:gd name="connsiteX4" fmla="*/ 2902689 w 4887322"/>
              <a:gd name="connsiteY4" fmla="*/ 173271 h 748426"/>
              <a:gd name="connsiteX5" fmla="*/ 4887322 w 4887322"/>
              <a:gd name="connsiteY5" fmla="*/ 748426 h 748426"/>
              <a:gd name="connsiteX0" fmla="*/ 0 w 4887322"/>
              <a:gd name="connsiteY0" fmla="*/ 3150 h 748426"/>
              <a:gd name="connsiteX1" fmla="*/ 701749 w 4887322"/>
              <a:gd name="connsiteY1" fmla="*/ 3150 h 748426"/>
              <a:gd name="connsiteX2" fmla="*/ 1371600 w 4887322"/>
              <a:gd name="connsiteY2" fmla="*/ 3150 h 748426"/>
              <a:gd name="connsiteX3" fmla="*/ 2073349 w 4887322"/>
              <a:gd name="connsiteY3" fmla="*/ 45680 h 748426"/>
              <a:gd name="connsiteX4" fmla="*/ 2959839 w 4887322"/>
              <a:gd name="connsiteY4" fmla="*/ 116121 h 748426"/>
              <a:gd name="connsiteX5" fmla="*/ 4887322 w 4887322"/>
              <a:gd name="connsiteY5" fmla="*/ 748426 h 748426"/>
              <a:gd name="connsiteX0" fmla="*/ 0 w 4887322"/>
              <a:gd name="connsiteY0" fmla="*/ 3150 h 748426"/>
              <a:gd name="connsiteX1" fmla="*/ 701749 w 4887322"/>
              <a:gd name="connsiteY1" fmla="*/ 3150 h 748426"/>
              <a:gd name="connsiteX2" fmla="*/ 1371600 w 4887322"/>
              <a:gd name="connsiteY2" fmla="*/ 3150 h 748426"/>
              <a:gd name="connsiteX3" fmla="*/ 2073349 w 4887322"/>
              <a:gd name="connsiteY3" fmla="*/ 45680 h 748426"/>
              <a:gd name="connsiteX4" fmla="*/ 2959839 w 4887322"/>
              <a:gd name="connsiteY4" fmla="*/ 116121 h 748426"/>
              <a:gd name="connsiteX5" fmla="*/ 4887322 w 4887322"/>
              <a:gd name="connsiteY5" fmla="*/ 748426 h 748426"/>
              <a:gd name="connsiteX0" fmla="*/ 0 w 5472113"/>
              <a:gd name="connsiteY0" fmla="*/ 85535 h 2617081"/>
              <a:gd name="connsiteX1" fmla="*/ 701749 w 5472113"/>
              <a:gd name="connsiteY1" fmla="*/ 85535 h 2617081"/>
              <a:gd name="connsiteX2" fmla="*/ 1371600 w 5472113"/>
              <a:gd name="connsiteY2" fmla="*/ 85535 h 2617081"/>
              <a:gd name="connsiteX3" fmla="*/ 2073349 w 5472113"/>
              <a:gd name="connsiteY3" fmla="*/ 128065 h 2617081"/>
              <a:gd name="connsiteX4" fmla="*/ 2959839 w 5472113"/>
              <a:gd name="connsiteY4" fmla="*/ 198506 h 2617081"/>
              <a:gd name="connsiteX5" fmla="*/ 5472113 w 5472113"/>
              <a:gd name="connsiteY5" fmla="*/ 2617081 h 2617081"/>
              <a:gd name="connsiteX0" fmla="*/ 0 w 5472113"/>
              <a:gd name="connsiteY0" fmla="*/ 85535 h 2617081"/>
              <a:gd name="connsiteX1" fmla="*/ 701749 w 5472113"/>
              <a:gd name="connsiteY1" fmla="*/ 85535 h 2617081"/>
              <a:gd name="connsiteX2" fmla="*/ 1371600 w 5472113"/>
              <a:gd name="connsiteY2" fmla="*/ 85535 h 2617081"/>
              <a:gd name="connsiteX3" fmla="*/ 2073349 w 5472113"/>
              <a:gd name="connsiteY3" fmla="*/ 128065 h 2617081"/>
              <a:gd name="connsiteX4" fmla="*/ 2959839 w 5472113"/>
              <a:gd name="connsiteY4" fmla="*/ 198506 h 2617081"/>
              <a:gd name="connsiteX5" fmla="*/ 5472113 w 5472113"/>
              <a:gd name="connsiteY5" fmla="*/ 2617081 h 2617081"/>
              <a:gd name="connsiteX0" fmla="*/ 0 w 5472113"/>
              <a:gd name="connsiteY0" fmla="*/ 66111 h 2597657"/>
              <a:gd name="connsiteX1" fmla="*/ 701749 w 5472113"/>
              <a:gd name="connsiteY1" fmla="*/ 66111 h 2597657"/>
              <a:gd name="connsiteX2" fmla="*/ 1371600 w 5472113"/>
              <a:gd name="connsiteY2" fmla="*/ 66111 h 2597657"/>
              <a:gd name="connsiteX3" fmla="*/ 2073349 w 5472113"/>
              <a:gd name="connsiteY3" fmla="*/ 108641 h 2597657"/>
              <a:gd name="connsiteX4" fmla="*/ 4288909 w 5472113"/>
              <a:gd name="connsiteY4" fmla="*/ 1391193 h 2597657"/>
              <a:gd name="connsiteX5" fmla="*/ 5472113 w 5472113"/>
              <a:gd name="connsiteY5" fmla="*/ 2597657 h 2597657"/>
              <a:gd name="connsiteX0" fmla="*/ 0 w 5472113"/>
              <a:gd name="connsiteY0" fmla="*/ 30716 h 2562262"/>
              <a:gd name="connsiteX1" fmla="*/ 701749 w 5472113"/>
              <a:gd name="connsiteY1" fmla="*/ 30716 h 2562262"/>
              <a:gd name="connsiteX2" fmla="*/ 1371600 w 5472113"/>
              <a:gd name="connsiteY2" fmla="*/ 30716 h 2562262"/>
              <a:gd name="connsiteX3" fmla="*/ 2743200 w 5472113"/>
              <a:gd name="connsiteY3" fmla="*/ 445385 h 2562262"/>
              <a:gd name="connsiteX4" fmla="*/ 4288909 w 5472113"/>
              <a:gd name="connsiteY4" fmla="*/ 1355798 h 2562262"/>
              <a:gd name="connsiteX5" fmla="*/ 5472113 w 5472113"/>
              <a:gd name="connsiteY5" fmla="*/ 2562262 h 2562262"/>
              <a:gd name="connsiteX0" fmla="*/ 0 w 5472113"/>
              <a:gd name="connsiteY0" fmla="*/ 6301 h 2537847"/>
              <a:gd name="connsiteX1" fmla="*/ 701749 w 5472113"/>
              <a:gd name="connsiteY1" fmla="*/ 6301 h 2537847"/>
              <a:gd name="connsiteX2" fmla="*/ 1605516 w 5472113"/>
              <a:gd name="connsiteY2" fmla="*/ 91361 h 2537847"/>
              <a:gd name="connsiteX3" fmla="*/ 2743200 w 5472113"/>
              <a:gd name="connsiteY3" fmla="*/ 420970 h 2537847"/>
              <a:gd name="connsiteX4" fmla="*/ 4288909 w 5472113"/>
              <a:gd name="connsiteY4" fmla="*/ 1331383 h 2537847"/>
              <a:gd name="connsiteX5" fmla="*/ 5472113 w 5472113"/>
              <a:gd name="connsiteY5" fmla="*/ 2537847 h 2537847"/>
              <a:gd name="connsiteX0" fmla="*/ 0 w 5472113"/>
              <a:gd name="connsiteY0" fmla="*/ 6301 h 2537847"/>
              <a:gd name="connsiteX1" fmla="*/ 701749 w 5472113"/>
              <a:gd name="connsiteY1" fmla="*/ 6301 h 2537847"/>
              <a:gd name="connsiteX2" fmla="*/ 1605516 w 5472113"/>
              <a:gd name="connsiteY2" fmla="*/ 91361 h 2537847"/>
              <a:gd name="connsiteX3" fmla="*/ 2743200 w 5472113"/>
              <a:gd name="connsiteY3" fmla="*/ 420970 h 2537847"/>
              <a:gd name="connsiteX4" fmla="*/ 4288909 w 5472113"/>
              <a:gd name="connsiteY4" fmla="*/ 1331383 h 2537847"/>
              <a:gd name="connsiteX5" fmla="*/ 5472113 w 5472113"/>
              <a:gd name="connsiteY5" fmla="*/ 2537847 h 2537847"/>
              <a:gd name="connsiteX0" fmla="*/ 0 w 5472113"/>
              <a:gd name="connsiteY0" fmla="*/ 6301 h 2537847"/>
              <a:gd name="connsiteX1" fmla="*/ 701749 w 5472113"/>
              <a:gd name="connsiteY1" fmla="*/ 6301 h 2537847"/>
              <a:gd name="connsiteX2" fmla="*/ 1605516 w 5472113"/>
              <a:gd name="connsiteY2" fmla="*/ 91361 h 2537847"/>
              <a:gd name="connsiteX3" fmla="*/ 3413052 w 5472113"/>
              <a:gd name="connsiteY3" fmla="*/ 506030 h 2537847"/>
              <a:gd name="connsiteX4" fmla="*/ 4288909 w 5472113"/>
              <a:gd name="connsiteY4" fmla="*/ 1331383 h 2537847"/>
              <a:gd name="connsiteX5" fmla="*/ 5472113 w 5472113"/>
              <a:gd name="connsiteY5" fmla="*/ 2537847 h 2537847"/>
              <a:gd name="connsiteX0" fmla="*/ 0 w 5472113"/>
              <a:gd name="connsiteY0" fmla="*/ 6301 h 2537847"/>
              <a:gd name="connsiteX1" fmla="*/ 701749 w 5472113"/>
              <a:gd name="connsiteY1" fmla="*/ 6301 h 2537847"/>
              <a:gd name="connsiteX2" fmla="*/ 1605516 w 5472113"/>
              <a:gd name="connsiteY2" fmla="*/ 91361 h 2537847"/>
              <a:gd name="connsiteX3" fmla="*/ 3413052 w 5472113"/>
              <a:gd name="connsiteY3" fmla="*/ 506030 h 2537847"/>
              <a:gd name="connsiteX4" fmla="*/ 5139514 w 5472113"/>
              <a:gd name="connsiteY4" fmla="*/ 1427077 h 2537847"/>
              <a:gd name="connsiteX5" fmla="*/ 5472113 w 5472113"/>
              <a:gd name="connsiteY5" fmla="*/ 2537847 h 2537847"/>
              <a:gd name="connsiteX0" fmla="*/ 0 w 5982476"/>
              <a:gd name="connsiteY0" fmla="*/ 6301 h 2006220"/>
              <a:gd name="connsiteX1" fmla="*/ 701749 w 5982476"/>
              <a:gd name="connsiteY1" fmla="*/ 6301 h 2006220"/>
              <a:gd name="connsiteX2" fmla="*/ 1605516 w 5982476"/>
              <a:gd name="connsiteY2" fmla="*/ 91361 h 2006220"/>
              <a:gd name="connsiteX3" fmla="*/ 3413052 w 5982476"/>
              <a:gd name="connsiteY3" fmla="*/ 506030 h 2006220"/>
              <a:gd name="connsiteX4" fmla="*/ 5139514 w 5982476"/>
              <a:gd name="connsiteY4" fmla="*/ 1427077 h 2006220"/>
              <a:gd name="connsiteX5" fmla="*/ 5982476 w 5982476"/>
              <a:gd name="connsiteY5" fmla="*/ 2006220 h 2006220"/>
              <a:gd name="connsiteX0" fmla="*/ 0 w 5982476"/>
              <a:gd name="connsiteY0" fmla="*/ 43376 h 2043295"/>
              <a:gd name="connsiteX1" fmla="*/ 701749 w 5982476"/>
              <a:gd name="connsiteY1" fmla="*/ 43376 h 2043295"/>
              <a:gd name="connsiteX2" fmla="*/ 1605516 w 5982476"/>
              <a:gd name="connsiteY2" fmla="*/ 128436 h 2043295"/>
              <a:gd name="connsiteX3" fmla="*/ 5139514 w 5982476"/>
              <a:gd name="connsiteY3" fmla="*/ 1464152 h 2043295"/>
              <a:gd name="connsiteX4" fmla="*/ 5982476 w 5982476"/>
              <a:gd name="connsiteY4" fmla="*/ 2043295 h 2043295"/>
              <a:gd name="connsiteX0" fmla="*/ 0 w 5982476"/>
              <a:gd name="connsiteY0" fmla="*/ 84833 h 2084752"/>
              <a:gd name="connsiteX1" fmla="*/ 701749 w 5982476"/>
              <a:gd name="connsiteY1" fmla="*/ 84833 h 2084752"/>
              <a:gd name="connsiteX2" fmla="*/ 1605516 w 5982476"/>
              <a:gd name="connsiteY2" fmla="*/ 169893 h 2084752"/>
              <a:gd name="connsiteX3" fmla="*/ 5982476 w 5982476"/>
              <a:gd name="connsiteY3" fmla="*/ 2084752 h 2084752"/>
              <a:gd name="connsiteX0" fmla="*/ 0 w 5982476"/>
              <a:gd name="connsiteY0" fmla="*/ 148142 h 2148061"/>
              <a:gd name="connsiteX1" fmla="*/ 701749 w 5982476"/>
              <a:gd name="connsiteY1" fmla="*/ 148142 h 2148061"/>
              <a:gd name="connsiteX2" fmla="*/ 5982476 w 5982476"/>
              <a:gd name="connsiteY2" fmla="*/ 2148061 h 2148061"/>
              <a:gd name="connsiteX0" fmla="*/ 0 w 5982476"/>
              <a:gd name="connsiteY0" fmla="*/ 140318 h 2140237"/>
              <a:gd name="connsiteX1" fmla="*/ 882502 w 5982476"/>
              <a:gd name="connsiteY1" fmla="*/ 150951 h 2140237"/>
              <a:gd name="connsiteX2" fmla="*/ 5982476 w 5982476"/>
              <a:gd name="connsiteY2" fmla="*/ 2140237 h 2140237"/>
              <a:gd name="connsiteX0" fmla="*/ 0 w 5982476"/>
              <a:gd name="connsiteY0" fmla="*/ 432 h 2000351"/>
              <a:gd name="connsiteX1" fmla="*/ 882502 w 5982476"/>
              <a:gd name="connsiteY1" fmla="*/ 11065 h 2000351"/>
              <a:gd name="connsiteX2" fmla="*/ 5982476 w 5982476"/>
              <a:gd name="connsiteY2" fmla="*/ 2000351 h 2000351"/>
              <a:gd name="connsiteX0" fmla="*/ 0 w 5982476"/>
              <a:gd name="connsiteY0" fmla="*/ 432 h 2000351"/>
              <a:gd name="connsiteX1" fmla="*/ 882502 w 5982476"/>
              <a:gd name="connsiteY1" fmla="*/ 11065 h 2000351"/>
              <a:gd name="connsiteX2" fmla="*/ 5982476 w 5982476"/>
              <a:gd name="connsiteY2" fmla="*/ 2000351 h 2000351"/>
              <a:gd name="connsiteX0" fmla="*/ 0 w 5929313"/>
              <a:gd name="connsiteY0" fmla="*/ 116698 h 1797640"/>
              <a:gd name="connsiteX1" fmla="*/ 882502 w 5929313"/>
              <a:gd name="connsiteY1" fmla="*/ 127331 h 1797640"/>
              <a:gd name="connsiteX2" fmla="*/ 5929313 w 5929313"/>
              <a:gd name="connsiteY2" fmla="*/ 1797640 h 1797640"/>
              <a:gd name="connsiteX0" fmla="*/ 0 w 5929313"/>
              <a:gd name="connsiteY0" fmla="*/ 116698 h 1797640"/>
              <a:gd name="connsiteX1" fmla="*/ 882502 w 5929313"/>
              <a:gd name="connsiteY1" fmla="*/ 127331 h 1797640"/>
              <a:gd name="connsiteX2" fmla="*/ 5929313 w 5929313"/>
              <a:gd name="connsiteY2" fmla="*/ 1797640 h 1797640"/>
              <a:gd name="connsiteX0" fmla="*/ 0 w 5929313"/>
              <a:gd name="connsiteY0" fmla="*/ 0 h 1680942"/>
              <a:gd name="connsiteX1" fmla="*/ 882502 w 5929313"/>
              <a:gd name="connsiteY1" fmla="*/ 10633 h 1680942"/>
              <a:gd name="connsiteX2" fmla="*/ 5929313 w 5929313"/>
              <a:gd name="connsiteY2" fmla="*/ 1680942 h 1680942"/>
              <a:gd name="connsiteX0" fmla="*/ 0 w 5929313"/>
              <a:gd name="connsiteY0" fmla="*/ 0 h 1680942"/>
              <a:gd name="connsiteX1" fmla="*/ 882502 w 5929313"/>
              <a:gd name="connsiteY1" fmla="*/ 10633 h 1680942"/>
              <a:gd name="connsiteX2" fmla="*/ 5929313 w 5929313"/>
              <a:gd name="connsiteY2" fmla="*/ 1680942 h 1680942"/>
              <a:gd name="connsiteX0" fmla="*/ 0 w 5929313"/>
              <a:gd name="connsiteY0" fmla="*/ 0 h 1680942"/>
              <a:gd name="connsiteX1" fmla="*/ 882502 w 5929313"/>
              <a:gd name="connsiteY1" fmla="*/ 10633 h 1680942"/>
              <a:gd name="connsiteX2" fmla="*/ 5929313 w 5929313"/>
              <a:gd name="connsiteY2" fmla="*/ 1680942 h 1680942"/>
              <a:gd name="connsiteX0" fmla="*/ 0 w 5929313"/>
              <a:gd name="connsiteY0" fmla="*/ 7856 h 1688798"/>
              <a:gd name="connsiteX1" fmla="*/ 882502 w 5929313"/>
              <a:gd name="connsiteY1" fmla="*/ 18489 h 1688798"/>
              <a:gd name="connsiteX2" fmla="*/ 5929313 w 5929313"/>
              <a:gd name="connsiteY2" fmla="*/ 1688798 h 1688798"/>
              <a:gd name="connsiteX0" fmla="*/ 0 w 5929313"/>
              <a:gd name="connsiteY0" fmla="*/ 138304 h 1819246"/>
              <a:gd name="connsiteX1" fmla="*/ 956930 w 5929313"/>
              <a:gd name="connsiteY1" fmla="*/ 81 h 1819246"/>
              <a:gd name="connsiteX2" fmla="*/ 5929313 w 5929313"/>
              <a:gd name="connsiteY2" fmla="*/ 1819246 h 1819246"/>
              <a:gd name="connsiteX0" fmla="*/ 0 w 5929313"/>
              <a:gd name="connsiteY0" fmla="*/ 138284 h 1819226"/>
              <a:gd name="connsiteX1" fmla="*/ 956930 w 5929313"/>
              <a:gd name="connsiteY1" fmla="*/ 61 h 1819226"/>
              <a:gd name="connsiteX2" fmla="*/ 5929313 w 5929313"/>
              <a:gd name="connsiteY2" fmla="*/ 1819226 h 1819226"/>
              <a:gd name="connsiteX0" fmla="*/ 0 w 5929313"/>
              <a:gd name="connsiteY0" fmla="*/ 0 h 1680942"/>
              <a:gd name="connsiteX1" fmla="*/ 893135 w 5929313"/>
              <a:gd name="connsiteY1" fmla="*/ 10632 h 1680942"/>
              <a:gd name="connsiteX2" fmla="*/ 5929313 w 5929313"/>
              <a:gd name="connsiteY2" fmla="*/ 1680942 h 1680942"/>
              <a:gd name="connsiteX0" fmla="*/ 0 w 5929313"/>
              <a:gd name="connsiteY0" fmla="*/ 21472 h 1702414"/>
              <a:gd name="connsiteX1" fmla="*/ 903767 w 5929313"/>
              <a:gd name="connsiteY1" fmla="*/ 207 h 1702414"/>
              <a:gd name="connsiteX2" fmla="*/ 5929313 w 5929313"/>
              <a:gd name="connsiteY2" fmla="*/ 1702414 h 1702414"/>
              <a:gd name="connsiteX0" fmla="*/ 0 w 5939946"/>
              <a:gd name="connsiteY0" fmla="*/ 107202 h 1830674"/>
              <a:gd name="connsiteX1" fmla="*/ 914400 w 5939946"/>
              <a:gd name="connsiteY1" fmla="*/ 128467 h 1830674"/>
              <a:gd name="connsiteX2" fmla="*/ 5939946 w 5939946"/>
              <a:gd name="connsiteY2" fmla="*/ 1830674 h 1830674"/>
              <a:gd name="connsiteX0" fmla="*/ 0 w 5939946"/>
              <a:gd name="connsiteY0" fmla="*/ 0 h 1723472"/>
              <a:gd name="connsiteX1" fmla="*/ 914400 w 5939946"/>
              <a:gd name="connsiteY1" fmla="*/ 21265 h 1723472"/>
              <a:gd name="connsiteX2" fmla="*/ 5939946 w 5939946"/>
              <a:gd name="connsiteY2" fmla="*/ 1723472 h 1723472"/>
              <a:gd name="connsiteX0" fmla="*/ 0 w 5950579"/>
              <a:gd name="connsiteY0" fmla="*/ 107202 h 1830674"/>
              <a:gd name="connsiteX1" fmla="*/ 925033 w 5950579"/>
              <a:gd name="connsiteY1" fmla="*/ 128467 h 1830674"/>
              <a:gd name="connsiteX2" fmla="*/ 5950579 w 5950579"/>
              <a:gd name="connsiteY2" fmla="*/ 1830674 h 1830674"/>
              <a:gd name="connsiteX0" fmla="*/ 0 w 5950579"/>
              <a:gd name="connsiteY0" fmla="*/ 6536 h 1730008"/>
              <a:gd name="connsiteX1" fmla="*/ 925033 w 5950579"/>
              <a:gd name="connsiteY1" fmla="*/ 27801 h 1730008"/>
              <a:gd name="connsiteX2" fmla="*/ 5950579 w 5950579"/>
              <a:gd name="connsiteY2" fmla="*/ 1730008 h 1730008"/>
              <a:gd name="connsiteX0" fmla="*/ 0 w 5950579"/>
              <a:gd name="connsiteY0" fmla="*/ 0 h 1723472"/>
              <a:gd name="connsiteX1" fmla="*/ 925033 w 5950579"/>
              <a:gd name="connsiteY1" fmla="*/ 21265 h 1723472"/>
              <a:gd name="connsiteX2" fmla="*/ 5950579 w 5950579"/>
              <a:gd name="connsiteY2" fmla="*/ 1723472 h 1723472"/>
              <a:gd name="connsiteX0" fmla="*/ 0 w 5950579"/>
              <a:gd name="connsiteY0" fmla="*/ 0 h 1723472"/>
              <a:gd name="connsiteX1" fmla="*/ 925033 w 5950579"/>
              <a:gd name="connsiteY1" fmla="*/ 21265 h 1723472"/>
              <a:gd name="connsiteX2" fmla="*/ 5950579 w 5950579"/>
              <a:gd name="connsiteY2" fmla="*/ 1723472 h 1723472"/>
              <a:gd name="connsiteX0" fmla="*/ 0 w 5950579"/>
              <a:gd name="connsiteY0" fmla="*/ 0 h 1723472"/>
              <a:gd name="connsiteX1" fmla="*/ 925033 w 5950579"/>
              <a:gd name="connsiteY1" fmla="*/ 21265 h 1723472"/>
              <a:gd name="connsiteX2" fmla="*/ 5950579 w 5950579"/>
              <a:gd name="connsiteY2" fmla="*/ 1723472 h 1723472"/>
            </a:gdLst>
            <a:ahLst/>
            <a:cxnLst>
              <a:cxn ang="0">
                <a:pos x="connsiteX0" y="connsiteY0"/>
              </a:cxn>
              <a:cxn ang="0">
                <a:pos x="connsiteX1" y="connsiteY1"/>
              </a:cxn>
              <a:cxn ang="0">
                <a:pos x="connsiteX2" y="connsiteY2"/>
              </a:cxn>
            </a:cxnLst>
            <a:rect l="l" t="t" r="r" b="b"/>
            <a:pathLst>
              <a:path w="5950579" h="1723472">
                <a:moveTo>
                  <a:pt x="0" y="0"/>
                </a:moveTo>
                <a:cubicBezTo>
                  <a:pt x="552893" y="21265"/>
                  <a:pt x="797376" y="17073"/>
                  <a:pt x="925033" y="21265"/>
                </a:cubicBezTo>
                <a:cubicBezTo>
                  <a:pt x="1937297" y="54504"/>
                  <a:pt x="4669675" y="711398"/>
                  <a:pt x="5950579" y="1723472"/>
                </a:cubicBezTo>
              </a:path>
            </a:pathLst>
          </a:cu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86812" y="178467"/>
            <a:ext cx="9106044" cy="637611"/>
          </a:xfrm>
        </p:spPr>
        <p:txBody>
          <a:bodyPr>
            <a:normAutofit fontScale="90000"/>
          </a:bodyPr>
          <a:lstStyle/>
          <a:p>
            <a:pPr algn="l"/>
            <a:r>
              <a:rPr lang="en-US" sz="4000" dirty="0"/>
              <a:t>Radially Bolted Bulkheads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07068" y="6095664"/>
            <a:ext cx="2184932" cy="690612"/>
          </a:xfrm>
          <a:prstGeom prst="rect">
            <a:avLst/>
          </a:prstGeom>
        </p:spPr>
      </p:pic>
      <p:cxnSp>
        <p:nvCxnSpPr>
          <p:cNvPr id="8" name="Straight Connector 7"/>
          <p:cNvCxnSpPr/>
          <p:nvPr/>
        </p:nvCxnSpPr>
        <p:spPr>
          <a:xfrm>
            <a:off x="265471" y="816078"/>
            <a:ext cx="11543071" cy="0"/>
          </a:xfrm>
          <a:prstGeom prst="line">
            <a:avLst/>
          </a:prstGeom>
          <a:ln>
            <a:solidFill>
              <a:srgbClr val="A31F3E"/>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7D23FEE7-6BB3-CA45-B55A-5FC740B39BA9}"/>
              </a:ext>
            </a:extLst>
          </p:cNvPr>
          <p:cNvCxnSpPr>
            <a:cxnSpLocks/>
          </p:cNvCxnSpPr>
          <p:nvPr/>
        </p:nvCxnSpPr>
        <p:spPr>
          <a:xfrm flipV="1">
            <a:off x="329609" y="1148316"/>
            <a:ext cx="4625163" cy="7483"/>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D183E6E2-222B-D147-A400-F8FD76901C1B}"/>
              </a:ext>
            </a:extLst>
          </p:cNvPr>
          <p:cNvCxnSpPr>
            <a:cxnSpLocks/>
          </p:cNvCxnSpPr>
          <p:nvPr/>
        </p:nvCxnSpPr>
        <p:spPr>
          <a:xfrm>
            <a:off x="1626781" y="1279451"/>
            <a:ext cx="5277294"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BBDDE03-C21B-FA4B-BB7B-B3894B65A0F1}"/>
              </a:ext>
            </a:extLst>
          </p:cNvPr>
          <p:cNvCxnSpPr>
            <a:cxnSpLocks/>
          </p:cNvCxnSpPr>
          <p:nvPr/>
        </p:nvCxnSpPr>
        <p:spPr>
          <a:xfrm>
            <a:off x="5054010" y="1148316"/>
            <a:ext cx="1038446"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5AD9936-8BDD-B94E-B024-BB009C1A22E4}"/>
              </a:ext>
            </a:extLst>
          </p:cNvPr>
          <p:cNvCxnSpPr>
            <a:cxnSpLocks/>
          </p:cNvCxnSpPr>
          <p:nvPr/>
        </p:nvCxnSpPr>
        <p:spPr>
          <a:xfrm>
            <a:off x="5054010" y="1219197"/>
            <a:ext cx="1038446"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0" name="Freeform 9">
            <a:extLst>
              <a:ext uri="{FF2B5EF4-FFF2-40B4-BE49-F238E27FC236}">
                <a16:creationId xmlns:a16="http://schemas.microsoft.com/office/drawing/2014/main" id="{8894B84D-7D02-C345-A4D8-9B1E6E1BE4DE}"/>
              </a:ext>
            </a:extLst>
          </p:cNvPr>
          <p:cNvSpPr/>
          <p:nvPr/>
        </p:nvSpPr>
        <p:spPr>
          <a:xfrm>
            <a:off x="6156249" y="1116417"/>
            <a:ext cx="5950579" cy="1723472"/>
          </a:xfrm>
          <a:custGeom>
            <a:avLst/>
            <a:gdLst>
              <a:gd name="connsiteX0" fmla="*/ 0 w 4901610"/>
              <a:gd name="connsiteY0" fmla="*/ 3150 h 700014"/>
              <a:gd name="connsiteX1" fmla="*/ 701749 w 4901610"/>
              <a:gd name="connsiteY1" fmla="*/ 3150 h 700014"/>
              <a:gd name="connsiteX2" fmla="*/ 1371600 w 4901610"/>
              <a:gd name="connsiteY2" fmla="*/ 3150 h 700014"/>
              <a:gd name="connsiteX3" fmla="*/ 2073349 w 4901610"/>
              <a:gd name="connsiteY3" fmla="*/ 45680 h 700014"/>
              <a:gd name="connsiteX4" fmla="*/ 2902689 w 4901610"/>
              <a:gd name="connsiteY4" fmla="*/ 173271 h 700014"/>
              <a:gd name="connsiteX5" fmla="*/ 4901610 w 4901610"/>
              <a:gd name="connsiteY5" fmla="*/ 619838 h 700014"/>
              <a:gd name="connsiteX0" fmla="*/ 0 w 4901610"/>
              <a:gd name="connsiteY0" fmla="*/ 3150 h 619838"/>
              <a:gd name="connsiteX1" fmla="*/ 701749 w 4901610"/>
              <a:gd name="connsiteY1" fmla="*/ 3150 h 619838"/>
              <a:gd name="connsiteX2" fmla="*/ 1371600 w 4901610"/>
              <a:gd name="connsiteY2" fmla="*/ 3150 h 619838"/>
              <a:gd name="connsiteX3" fmla="*/ 2073349 w 4901610"/>
              <a:gd name="connsiteY3" fmla="*/ 45680 h 619838"/>
              <a:gd name="connsiteX4" fmla="*/ 2902689 w 4901610"/>
              <a:gd name="connsiteY4" fmla="*/ 173271 h 619838"/>
              <a:gd name="connsiteX5" fmla="*/ 4901610 w 4901610"/>
              <a:gd name="connsiteY5" fmla="*/ 619838 h 619838"/>
              <a:gd name="connsiteX0" fmla="*/ 0 w 4887322"/>
              <a:gd name="connsiteY0" fmla="*/ 3150 h 748426"/>
              <a:gd name="connsiteX1" fmla="*/ 701749 w 4887322"/>
              <a:gd name="connsiteY1" fmla="*/ 3150 h 748426"/>
              <a:gd name="connsiteX2" fmla="*/ 1371600 w 4887322"/>
              <a:gd name="connsiteY2" fmla="*/ 3150 h 748426"/>
              <a:gd name="connsiteX3" fmla="*/ 2073349 w 4887322"/>
              <a:gd name="connsiteY3" fmla="*/ 45680 h 748426"/>
              <a:gd name="connsiteX4" fmla="*/ 2902689 w 4887322"/>
              <a:gd name="connsiteY4" fmla="*/ 173271 h 748426"/>
              <a:gd name="connsiteX5" fmla="*/ 4887322 w 4887322"/>
              <a:gd name="connsiteY5" fmla="*/ 748426 h 748426"/>
              <a:gd name="connsiteX0" fmla="*/ 0 w 4887322"/>
              <a:gd name="connsiteY0" fmla="*/ 3150 h 748426"/>
              <a:gd name="connsiteX1" fmla="*/ 701749 w 4887322"/>
              <a:gd name="connsiteY1" fmla="*/ 3150 h 748426"/>
              <a:gd name="connsiteX2" fmla="*/ 1371600 w 4887322"/>
              <a:gd name="connsiteY2" fmla="*/ 3150 h 748426"/>
              <a:gd name="connsiteX3" fmla="*/ 2073349 w 4887322"/>
              <a:gd name="connsiteY3" fmla="*/ 45680 h 748426"/>
              <a:gd name="connsiteX4" fmla="*/ 2902689 w 4887322"/>
              <a:gd name="connsiteY4" fmla="*/ 173271 h 748426"/>
              <a:gd name="connsiteX5" fmla="*/ 4887322 w 4887322"/>
              <a:gd name="connsiteY5" fmla="*/ 748426 h 748426"/>
              <a:gd name="connsiteX0" fmla="*/ 0 w 4887322"/>
              <a:gd name="connsiteY0" fmla="*/ 3150 h 748426"/>
              <a:gd name="connsiteX1" fmla="*/ 701749 w 4887322"/>
              <a:gd name="connsiteY1" fmla="*/ 3150 h 748426"/>
              <a:gd name="connsiteX2" fmla="*/ 1371600 w 4887322"/>
              <a:gd name="connsiteY2" fmla="*/ 3150 h 748426"/>
              <a:gd name="connsiteX3" fmla="*/ 2073349 w 4887322"/>
              <a:gd name="connsiteY3" fmla="*/ 45680 h 748426"/>
              <a:gd name="connsiteX4" fmla="*/ 2902689 w 4887322"/>
              <a:gd name="connsiteY4" fmla="*/ 173271 h 748426"/>
              <a:gd name="connsiteX5" fmla="*/ 4887322 w 4887322"/>
              <a:gd name="connsiteY5" fmla="*/ 748426 h 748426"/>
              <a:gd name="connsiteX0" fmla="*/ 0 w 4887322"/>
              <a:gd name="connsiteY0" fmla="*/ 3150 h 748426"/>
              <a:gd name="connsiteX1" fmla="*/ 701749 w 4887322"/>
              <a:gd name="connsiteY1" fmla="*/ 3150 h 748426"/>
              <a:gd name="connsiteX2" fmla="*/ 1371600 w 4887322"/>
              <a:gd name="connsiteY2" fmla="*/ 3150 h 748426"/>
              <a:gd name="connsiteX3" fmla="*/ 2073349 w 4887322"/>
              <a:gd name="connsiteY3" fmla="*/ 45680 h 748426"/>
              <a:gd name="connsiteX4" fmla="*/ 2959839 w 4887322"/>
              <a:gd name="connsiteY4" fmla="*/ 116121 h 748426"/>
              <a:gd name="connsiteX5" fmla="*/ 4887322 w 4887322"/>
              <a:gd name="connsiteY5" fmla="*/ 748426 h 748426"/>
              <a:gd name="connsiteX0" fmla="*/ 0 w 4887322"/>
              <a:gd name="connsiteY0" fmla="*/ 3150 h 748426"/>
              <a:gd name="connsiteX1" fmla="*/ 701749 w 4887322"/>
              <a:gd name="connsiteY1" fmla="*/ 3150 h 748426"/>
              <a:gd name="connsiteX2" fmla="*/ 1371600 w 4887322"/>
              <a:gd name="connsiteY2" fmla="*/ 3150 h 748426"/>
              <a:gd name="connsiteX3" fmla="*/ 2073349 w 4887322"/>
              <a:gd name="connsiteY3" fmla="*/ 45680 h 748426"/>
              <a:gd name="connsiteX4" fmla="*/ 2959839 w 4887322"/>
              <a:gd name="connsiteY4" fmla="*/ 116121 h 748426"/>
              <a:gd name="connsiteX5" fmla="*/ 4887322 w 4887322"/>
              <a:gd name="connsiteY5" fmla="*/ 748426 h 748426"/>
              <a:gd name="connsiteX0" fmla="*/ 0 w 5472113"/>
              <a:gd name="connsiteY0" fmla="*/ 85535 h 2617081"/>
              <a:gd name="connsiteX1" fmla="*/ 701749 w 5472113"/>
              <a:gd name="connsiteY1" fmla="*/ 85535 h 2617081"/>
              <a:gd name="connsiteX2" fmla="*/ 1371600 w 5472113"/>
              <a:gd name="connsiteY2" fmla="*/ 85535 h 2617081"/>
              <a:gd name="connsiteX3" fmla="*/ 2073349 w 5472113"/>
              <a:gd name="connsiteY3" fmla="*/ 128065 h 2617081"/>
              <a:gd name="connsiteX4" fmla="*/ 2959839 w 5472113"/>
              <a:gd name="connsiteY4" fmla="*/ 198506 h 2617081"/>
              <a:gd name="connsiteX5" fmla="*/ 5472113 w 5472113"/>
              <a:gd name="connsiteY5" fmla="*/ 2617081 h 2617081"/>
              <a:gd name="connsiteX0" fmla="*/ 0 w 5472113"/>
              <a:gd name="connsiteY0" fmla="*/ 85535 h 2617081"/>
              <a:gd name="connsiteX1" fmla="*/ 701749 w 5472113"/>
              <a:gd name="connsiteY1" fmla="*/ 85535 h 2617081"/>
              <a:gd name="connsiteX2" fmla="*/ 1371600 w 5472113"/>
              <a:gd name="connsiteY2" fmla="*/ 85535 h 2617081"/>
              <a:gd name="connsiteX3" fmla="*/ 2073349 w 5472113"/>
              <a:gd name="connsiteY3" fmla="*/ 128065 h 2617081"/>
              <a:gd name="connsiteX4" fmla="*/ 2959839 w 5472113"/>
              <a:gd name="connsiteY4" fmla="*/ 198506 h 2617081"/>
              <a:gd name="connsiteX5" fmla="*/ 5472113 w 5472113"/>
              <a:gd name="connsiteY5" fmla="*/ 2617081 h 2617081"/>
              <a:gd name="connsiteX0" fmla="*/ 0 w 5472113"/>
              <a:gd name="connsiteY0" fmla="*/ 66111 h 2597657"/>
              <a:gd name="connsiteX1" fmla="*/ 701749 w 5472113"/>
              <a:gd name="connsiteY1" fmla="*/ 66111 h 2597657"/>
              <a:gd name="connsiteX2" fmla="*/ 1371600 w 5472113"/>
              <a:gd name="connsiteY2" fmla="*/ 66111 h 2597657"/>
              <a:gd name="connsiteX3" fmla="*/ 2073349 w 5472113"/>
              <a:gd name="connsiteY3" fmla="*/ 108641 h 2597657"/>
              <a:gd name="connsiteX4" fmla="*/ 4288909 w 5472113"/>
              <a:gd name="connsiteY4" fmla="*/ 1391193 h 2597657"/>
              <a:gd name="connsiteX5" fmla="*/ 5472113 w 5472113"/>
              <a:gd name="connsiteY5" fmla="*/ 2597657 h 2597657"/>
              <a:gd name="connsiteX0" fmla="*/ 0 w 5472113"/>
              <a:gd name="connsiteY0" fmla="*/ 30716 h 2562262"/>
              <a:gd name="connsiteX1" fmla="*/ 701749 w 5472113"/>
              <a:gd name="connsiteY1" fmla="*/ 30716 h 2562262"/>
              <a:gd name="connsiteX2" fmla="*/ 1371600 w 5472113"/>
              <a:gd name="connsiteY2" fmla="*/ 30716 h 2562262"/>
              <a:gd name="connsiteX3" fmla="*/ 2743200 w 5472113"/>
              <a:gd name="connsiteY3" fmla="*/ 445385 h 2562262"/>
              <a:gd name="connsiteX4" fmla="*/ 4288909 w 5472113"/>
              <a:gd name="connsiteY4" fmla="*/ 1355798 h 2562262"/>
              <a:gd name="connsiteX5" fmla="*/ 5472113 w 5472113"/>
              <a:gd name="connsiteY5" fmla="*/ 2562262 h 2562262"/>
              <a:gd name="connsiteX0" fmla="*/ 0 w 5472113"/>
              <a:gd name="connsiteY0" fmla="*/ 6301 h 2537847"/>
              <a:gd name="connsiteX1" fmla="*/ 701749 w 5472113"/>
              <a:gd name="connsiteY1" fmla="*/ 6301 h 2537847"/>
              <a:gd name="connsiteX2" fmla="*/ 1605516 w 5472113"/>
              <a:gd name="connsiteY2" fmla="*/ 91361 h 2537847"/>
              <a:gd name="connsiteX3" fmla="*/ 2743200 w 5472113"/>
              <a:gd name="connsiteY3" fmla="*/ 420970 h 2537847"/>
              <a:gd name="connsiteX4" fmla="*/ 4288909 w 5472113"/>
              <a:gd name="connsiteY4" fmla="*/ 1331383 h 2537847"/>
              <a:gd name="connsiteX5" fmla="*/ 5472113 w 5472113"/>
              <a:gd name="connsiteY5" fmla="*/ 2537847 h 2537847"/>
              <a:gd name="connsiteX0" fmla="*/ 0 w 5472113"/>
              <a:gd name="connsiteY0" fmla="*/ 6301 h 2537847"/>
              <a:gd name="connsiteX1" fmla="*/ 701749 w 5472113"/>
              <a:gd name="connsiteY1" fmla="*/ 6301 h 2537847"/>
              <a:gd name="connsiteX2" fmla="*/ 1605516 w 5472113"/>
              <a:gd name="connsiteY2" fmla="*/ 91361 h 2537847"/>
              <a:gd name="connsiteX3" fmla="*/ 2743200 w 5472113"/>
              <a:gd name="connsiteY3" fmla="*/ 420970 h 2537847"/>
              <a:gd name="connsiteX4" fmla="*/ 4288909 w 5472113"/>
              <a:gd name="connsiteY4" fmla="*/ 1331383 h 2537847"/>
              <a:gd name="connsiteX5" fmla="*/ 5472113 w 5472113"/>
              <a:gd name="connsiteY5" fmla="*/ 2537847 h 2537847"/>
              <a:gd name="connsiteX0" fmla="*/ 0 w 5472113"/>
              <a:gd name="connsiteY0" fmla="*/ 6301 h 2537847"/>
              <a:gd name="connsiteX1" fmla="*/ 701749 w 5472113"/>
              <a:gd name="connsiteY1" fmla="*/ 6301 h 2537847"/>
              <a:gd name="connsiteX2" fmla="*/ 1605516 w 5472113"/>
              <a:gd name="connsiteY2" fmla="*/ 91361 h 2537847"/>
              <a:gd name="connsiteX3" fmla="*/ 3413052 w 5472113"/>
              <a:gd name="connsiteY3" fmla="*/ 506030 h 2537847"/>
              <a:gd name="connsiteX4" fmla="*/ 4288909 w 5472113"/>
              <a:gd name="connsiteY4" fmla="*/ 1331383 h 2537847"/>
              <a:gd name="connsiteX5" fmla="*/ 5472113 w 5472113"/>
              <a:gd name="connsiteY5" fmla="*/ 2537847 h 2537847"/>
              <a:gd name="connsiteX0" fmla="*/ 0 w 5472113"/>
              <a:gd name="connsiteY0" fmla="*/ 6301 h 2537847"/>
              <a:gd name="connsiteX1" fmla="*/ 701749 w 5472113"/>
              <a:gd name="connsiteY1" fmla="*/ 6301 h 2537847"/>
              <a:gd name="connsiteX2" fmla="*/ 1605516 w 5472113"/>
              <a:gd name="connsiteY2" fmla="*/ 91361 h 2537847"/>
              <a:gd name="connsiteX3" fmla="*/ 3413052 w 5472113"/>
              <a:gd name="connsiteY3" fmla="*/ 506030 h 2537847"/>
              <a:gd name="connsiteX4" fmla="*/ 5139514 w 5472113"/>
              <a:gd name="connsiteY4" fmla="*/ 1427077 h 2537847"/>
              <a:gd name="connsiteX5" fmla="*/ 5472113 w 5472113"/>
              <a:gd name="connsiteY5" fmla="*/ 2537847 h 2537847"/>
              <a:gd name="connsiteX0" fmla="*/ 0 w 5982476"/>
              <a:gd name="connsiteY0" fmla="*/ 6301 h 2006220"/>
              <a:gd name="connsiteX1" fmla="*/ 701749 w 5982476"/>
              <a:gd name="connsiteY1" fmla="*/ 6301 h 2006220"/>
              <a:gd name="connsiteX2" fmla="*/ 1605516 w 5982476"/>
              <a:gd name="connsiteY2" fmla="*/ 91361 h 2006220"/>
              <a:gd name="connsiteX3" fmla="*/ 3413052 w 5982476"/>
              <a:gd name="connsiteY3" fmla="*/ 506030 h 2006220"/>
              <a:gd name="connsiteX4" fmla="*/ 5139514 w 5982476"/>
              <a:gd name="connsiteY4" fmla="*/ 1427077 h 2006220"/>
              <a:gd name="connsiteX5" fmla="*/ 5982476 w 5982476"/>
              <a:gd name="connsiteY5" fmla="*/ 2006220 h 2006220"/>
              <a:gd name="connsiteX0" fmla="*/ 0 w 5982476"/>
              <a:gd name="connsiteY0" fmla="*/ 43376 h 2043295"/>
              <a:gd name="connsiteX1" fmla="*/ 701749 w 5982476"/>
              <a:gd name="connsiteY1" fmla="*/ 43376 h 2043295"/>
              <a:gd name="connsiteX2" fmla="*/ 1605516 w 5982476"/>
              <a:gd name="connsiteY2" fmla="*/ 128436 h 2043295"/>
              <a:gd name="connsiteX3" fmla="*/ 5139514 w 5982476"/>
              <a:gd name="connsiteY3" fmla="*/ 1464152 h 2043295"/>
              <a:gd name="connsiteX4" fmla="*/ 5982476 w 5982476"/>
              <a:gd name="connsiteY4" fmla="*/ 2043295 h 2043295"/>
              <a:gd name="connsiteX0" fmla="*/ 0 w 5982476"/>
              <a:gd name="connsiteY0" fmla="*/ 84833 h 2084752"/>
              <a:gd name="connsiteX1" fmla="*/ 701749 w 5982476"/>
              <a:gd name="connsiteY1" fmla="*/ 84833 h 2084752"/>
              <a:gd name="connsiteX2" fmla="*/ 1605516 w 5982476"/>
              <a:gd name="connsiteY2" fmla="*/ 169893 h 2084752"/>
              <a:gd name="connsiteX3" fmla="*/ 5982476 w 5982476"/>
              <a:gd name="connsiteY3" fmla="*/ 2084752 h 2084752"/>
              <a:gd name="connsiteX0" fmla="*/ 0 w 5982476"/>
              <a:gd name="connsiteY0" fmla="*/ 148142 h 2148061"/>
              <a:gd name="connsiteX1" fmla="*/ 701749 w 5982476"/>
              <a:gd name="connsiteY1" fmla="*/ 148142 h 2148061"/>
              <a:gd name="connsiteX2" fmla="*/ 5982476 w 5982476"/>
              <a:gd name="connsiteY2" fmla="*/ 2148061 h 2148061"/>
              <a:gd name="connsiteX0" fmla="*/ 0 w 5982476"/>
              <a:gd name="connsiteY0" fmla="*/ 140318 h 2140237"/>
              <a:gd name="connsiteX1" fmla="*/ 882502 w 5982476"/>
              <a:gd name="connsiteY1" fmla="*/ 150951 h 2140237"/>
              <a:gd name="connsiteX2" fmla="*/ 5982476 w 5982476"/>
              <a:gd name="connsiteY2" fmla="*/ 2140237 h 2140237"/>
              <a:gd name="connsiteX0" fmla="*/ 0 w 5982476"/>
              <a:gd name="connsiteY0" fmla="*/ 432 h 2000351"/>
              <a:gd name="connsiteX1" fmla="*/ 882502 w 5982476"/>
              <a:gd name="connsiteY1" fmla="*/ 11065 h 2000351"/>
              <a:gd name="connsiteX2" fmla="*/ 5982476 w 5982476"/>
              <a:gd name="connsiteY2" fmla="*/ 2000351 h 2000351"/>
              <a:gd name="connsiteX0" fmla="*/ 0 w 5982476"/>
              <a:gd name="connsiteY0" fmla="*/ 432 h 2000351"/>
              <a:gd name="connsiteX1" fmla="*/ 882502 w 5982476"/>
              <a:gd name="connsiteY1" fmla="*/ 11065 h 2000351"/>
              <a:gd name="connsiteX2" fmla="*/ 5982476 w 5982476"/>
              <a:gd name="connsiteY2" fmla="*/ 2000351 h 2000351"/>
              <a:gd name="connsiteX0" fmla="*/ 0 w 5929313"/>
              <a:gd name="connsiteY0" fmla="*/ 116698 h 1797640"/>
              <a:gd name="connsiteX1" fmla="*/ 882502 w 5929313"/>
              <a:gd name="connsiteY1" fmla="*/ 127331 h 1797640"/>
              <a:gd name="connsiteX2" fmla="*/ 5929313 w 5929313"/>
              <a:gd name="connsiteY2" fmla="*/ 1797640 h 1797640"/>
              <a:gd name="connsiteX0" fmla="*/ 0 w 5929313"/>
              <a:gd name="connsiteY0" fmla="*/ 116698 h 1797640"/>
              <a:gd name="connsiteX1" fmla="*/ 882502 w 5929313"/>
              <a:gd name="connsiteY1" fmla="*/ 127331 h 1797640"/>
              <a:gd name="connsiteX2" fmla="*/ 5929313 w 5929313"/>
              <a:gd name="connsiteY2" fmla="*/ 1797640 h 1797640"/>
              <a:gd name="connsiteX0" fmla="*/ 0 w 5929313"/>
              <a:gd name="connsiteY0" fmla="*/ 0 h 1680942"/>
              <a:gd name="connsiteX1" fmla="*/ 882502 w 5929313"/>
              <a:gd name="connsiteY1" fmla="*/ 10633 h 1680942"/>
              <a:gd name="connsiteX2" fmla="*/ 5929313 w 5929313"/>
              <a:gd name="connsiteY2" fmla="*/ 1680942 h 1680942"/>
              <a:gd name="connsiteX0" fmla="*/ 0 w 5929313"/>
              <a:gd name="connsiteY0" fmla="*/ 0 h 1680942"/>
              <a:gd name="connsiteX1" fmla="*/ 882502 w 5929313"/>
              <a:gd name="connsiteY1" fmla="*/ 10633 h 1680942"/>
              <a:gd name="connsiteX2" fmla="*/ 5929313 w 5929313"/>
              <a:gd name="connsiteY2" fmla="*/ 1680942 h 1680942"/>
              <a:gd name="connsiteX0" fmla="*/ 0 w 5929313"/>
              <a:gd name="connsiteY0" fmla="*/ 0 h 1680942"/>
              <a:gd name="connsiteX1" fmla="*/ 882502 w 5929313"/>
              <a:gd name="connsiteY1" fmla="*/ 10633 h 1680942"/>
              <a:gd name="connsiteX2" fmla="*/ 5929313 w 5929313"/>
              <a:gd name="connsiteY2" fmla="*/ 1680942 h 1680942"/>
              <a:gd name="connsiteX0" fmla="*/ 0 w 5929313"/>
              <a:gd name="connsiteY0" fmla="*/ 7856 h 1688798"/>
              <a:gd name="connsiteX1" fmla="*/ 882502 w 5929313"/>
              <a:gd name="connsiteY1" fmla="*/ 18489 h 1688798"/>
              <a:gd name="connsiteX2" fmla="*/ 5929313 w 5929313"/>
              <a:gd name="connsiteY2" fmla="*/ 1688798 h 1688798"/>
              <a:gd name="connsiteX0" fmla="*/ 0 w 5929313"/>
              <a:gd name="connsiteY0" fmla="*/ 138304 h 1819246"/>
              <a:gd name="connsiteX1" fmla="*/ 956930 w 5929313"/>
              <a:gd name="connsiteY1" fmla="*/ 81 h 1819246"/>
              <a:gd name="connsiteX2" fmla="*/ 5929313 w 5929313"/>
              <a:gd name="connsiteY2" fmla="*/ 1819246 h 1819246"/>
              <a:gd name="connsiteX0" fmla="*/ 0 w 5929313"/>
              <a:gd name="connsiteY0" fmla="*/ 138284 h 1819226"/>
              <a:gd name="connsiteX1" fmla="*/ 956930 w 5929313"/>
              <a:gd name="connsiteY1" fmla="*/ 61 h 1819226"/>
              <a:gd name="connsiteX2" fmla="*/ 5929313 w 5929313"/>
              <a:gd name="connsiteY2" fmla="*/ 1819226 h 1819226"/>
              <a:gd name="connsiteX0" fmla="*/ 0 w 5929313"/>
              <a:gd name="connsiteY0" fmla="*/ 0 h 1680942"/>
              <a:gd name="connsiteX1" fmla="*/ 893135 w 5929313"/>
              <a:gd name="connsiteY1" fmla="*/ 10632 h 1680942"/>
              <a:gd name="connsiteX2" fmla="*/ 5929313 w 5929313"/>
              <a:gd name="connsiteY2" fmla="*/ 1680942 h 1680942"/>
              <a:gd name="connsiteX0" fmla="*/ 0 w 5929313"/>
              <a:gd name="connsiteY0" fmla="*/ 21472 h 1702414"/>
              <a:gd name="connsiteX1" fmla="*/ 903767 w 5929313"/>
              <a:gd name="connsiteY1" fmla="*/ 207 h 1702414"/>
              <a:gd name="connsiteX2" fmla="*/ 5929313 w 5929313"/>
              <a:gd name="connsiteY2" fmla="*/ 1702414 h 1702414"/>
              <a:gd name="connsiteX0" fmla="*/ 0 w 5939946"/>
              <a:gd name="connsiteY0" fmla="*/ 107202 h 1830674"/>
              <a:gd name="connsiteX1" fmla="*/ 914400 w 5939946"/>
              <a:gd name="connsiteY1" fmla="*/ 128467 h 1830674"/>
              <a:gd name="connsiteX2" fmla="*/ 5939946 w 5939946"/>
              <a:gd name="connsiteY2" fmla="*/ 1830674 h 1830674"/>
              <a:gd name="connsiteX0" fmla="*/ 0 w 5939946"/>
              <a:gd name="connsiteY0" fmla="*/ 0 h 1723472"/>
              <a:gd name="connsiteX1" fmla="*/ 914400 w 5939946"/>
              <a:gd name="connsiteY1" fmla="*/ 21265 h 1723472"/>
              <a:gd name="connsiteX2" fmla="*/ 5939946 w 5939946"/>
              <a:gd name="connsiteY2" fmla="*/ 1723472 h 1723472"/>
              <a:gd name="connsiteX0" fmla="*/ 0 w 5950579"/>
              <a:gd name="connsiteY0" fmla="*/ 107202 h 1830674"/>
              <a:gd name="connsiteX1" fmla="*/ 925033 w 5950579"/>
              <a:gd name="connsiteY1" fmla="*/ 128467 h 1830674"/>
              <a:gd name="connsiteX2" fmla="*/ 5950579 w 5950579"/>
              <a:gd name="connsiteY2" fmla="*/ 1830674 h 1830674"/>
              <a:gd name="connsiteX0" fmla="*/ 0 w 5950579"/>
              <a:gd name="connsiteY0" fmla="*/ 6536 h 1730008"/>
              <a:gd name="connsiteX1" fmla="*/ 925033 w 5950579"/>
              <a:gd name="connsiteY1" fmla="*/ 27801 h 1730008"/>
              <a:gd name="connsiteX2" fmla="*/ 5950579 w 5950579"/>
              <a:gd name="connsiteY2" fmla="*/ 1730008 h 1730008"/>
              <a:gd name="connsiteX0" fmla="*/ 0 w 5950579"/>
              <a:gd name="connsiteY0" fmla="*/ 0 h 1723472"/>
              <a:gd name="connsiteX1" fmla="*/ 925033 w 5950579"/>
              <a:gd name="connsiteY1" fmla="*/ 21265 h 1723472"/>
              <a:gd name="connsiteX2" fmla="*/ 5950579 w 5950579"/>
              <a:gd name="connsiteY2" fmla="*/ 1723472 h 1723472"/>
              <a:gd name="connsiteX0" fmla="*/ 0 w 5950579"/>
              <a:gd name="connsiteY0" fmla="*/ 0 h 1723472"/>
              <a:gd name="connsiteX1" fmla="*/ 925033 w 5950579"/>
              <a:gd name="connsiteY1" fmla="*/ 21265 h 1723472"/>
              <a:gd name="connsiteX2" fmla="*/ 5950579 w 5950579"/>
              <a:gd name="connsiteY2" fmla="*/ 1723472 h 1723472"/>
              <a:gd name="connsiteX0" fmla="*/ 0 w 5950579"/>
              <a:gd name="connsiteY0" fmla="*/ 0 h 1723472"/>
              <a:gd name="connsiteX1" fmla="*/ 925033 w 5950579"/>
              <a:gd name="connsiteY1" fmla="*/ 21265 h 1723472"/>
              <a:gd name="connsiteX2" fmla="*/ 5950579 w 5950579"/>
              <a:gd name="connsiteY2" fmla="*/ 1723472 h 1723472"/>
            </a:gdLst>
            <a:ahLst/>
            <a:cxnLst>
              <a:cxn ang="0">
                <a:pos x="connsiteX0" y="connsiteY0"/>
              </a:cxn>
              <a:cxn ang="0">
                <a:pos x="connsiteX1" y="connsiteY1"/>
              </a:cxn>
              <a:cxn ang="0">
                <a:pos x="connsiteX2" y="connsiteY2"/>
              </a:cxn>
            </a:cxnLst>
            <a:rect l="l" t="t" r="r" b="b"/>
            <a:pathLst>
              <a:path w="5950579" h="1723472">
                <a:moveTo>
                  <a:pt x="0" y="0"/>
                </a:moveTo>
                <a:cubicBezTo>
                  <a:pt x="552893" y="21265"/>
                  <a:pt x="797376" y="17073"/>
                  <a:pt x="925033" y="21265"/>
                </a:cubicBezTo>
                <a:cubicBezTo>
                  <a:pt x="1937297" y="54504"/>
                  <a:pt x="4669675" y="711398"/>
                  <a:pt x="5950579" y="1723472"/>
                </a:cubicBezTo>
              </a:path>
            </a:pathLst>
          </a:cu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5B136CCE-D65F-3341-A2C9-AD420AE6E467}"/>
              </a:ext>
            </a:extLst>
          </p:cNvPr>
          <p:cNvCxnSpPr>
            <a:cxnSpLocks/>
          </p:cNvCxnSpPr>
          <p:nvPr/>
        </p:nvCxnSpPr>
        <p:spPr>
          <a:xfrm>
            <a:off x="329609" y="4118344"/>
            <a:ext cx="5507665"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89E7625E-AAEB-364B-BAB2-304B43DEABB7}"/>
              </a:ext>
            </a:extLst>
          </p:cNvPr>
          <p:cNvSpPr/>
          <p:nvPr/>
        </p:nvSpPr>
        <p:spPr>
          <a:xfrm>
            <a:off x="5411970" y="4241995"/>
            <a:ext cx="382772" cy="23639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BA7E886-A705-8949-A9B2-7EF219DF94ED}"/>
              </a:ext>
            </a:extLst>
          </p:cNvPr>
          <p:cNvSpPr/>
          <p:nvPr/>
        </p:nvSpPr>
        <p:spPr>
          <a:xfrm>
            <a:off x="2007786" y="5847907"/>
            <a:ext cx="3404189" cy="75806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5BB6FCF7-9852-CD41-8F13-4CB5CA613D1C}"/>
              </a:ext>
            </a:extLst>
          </p:cNvPr>
          <p:cNvSpPr txBox="1"/>
          <p:nvPr/>
        </p:nvSpPr>
        <p:spPr>
          <a:xfrm>
            <a:off x="2604974" y="6042271"/>
            <a:ext cx="1573619" cy="369332"/>
          </a:xfrm>
          <a:prstGeom prst="rect">
            <a:avLst/>
          </a:prstGeom>
          <a:noFill/>
        </p:spPr>
        <p:txBody>
          <a:bodyPr wrap="square" rtlCol="0">
            <a:spAutoFit/>
          </a:bodyPr>
          <a:lstStyle/>
          <a:p>
            <a:r>
              <a:rPr lang="en-US" dirty="0"/>
              <a:t>Piston</a:t>
            </a:r>
          </a:p>
        </p:txBody>
      </p:sp>
      <p:sp>
        <p:nvSpPr>
          <p:cNvPr id="19" name="TextBox 18">
            <a:extLst>
              <a:ext uri="{FF2B5EF4-FFF2-40B4-BE49-F238E27FC236}">
                <a16:creationId xmlns:a16="http://schemas.microsoft.com/office/drawing/2014/main" id="{54737113-9C5D-CD43-AE16-B57533EB16BE}"/>
              </a:ext>
            </a:extLst>
          </p:cNvPr>
          <p:cNvSpPr txBox="1"/>
          <p:nvPr/>
        </p:nvSpPr>
        <p:spPr>
          <a:xfrm rot="5400000">
            <a:off x="5054103" y="5542144"/>
            <a:ext cx="1910119" cy="369332"/>
          </a:xfrm>
          <a:prstGeom prst="rect">
            <a:avLst/>
          </a:prstGeom>
          <a:noFill/>
        </p:spPr>
        <p:txBody>
          <a:bodyPr wrap="square" rtlCol="0">
            <a:spAutoFit/>
          </a:bodyPr>
          <a:lstStyle/>
          <a:p>
            <a:r>
              <a:rPr lang="en-US" dirty="0"/>
              <a:t>Payload Bulkhead</a:t>
            </a:r>
          </a:p>
        </p:txBody>
      </p:sp>
      <p:sp>
        <p:nvSpPr>
          <p:cNvPr id="20" name="Rectangle 19">
            <a:extLst>
              <a:ext uri="{FF2B5EF4-FFF2-40B4-BE49-F238E27FC236}">
                <a16:creationId xmlns:a16="http://schemas.microsoft.com/office/drawing/2014/main" id="{BAD555D4-5593-294A-A267-04EE3099014D}"/>
              </a:ext>
            </a:extLst>
          </p:cNvPr>
          <p:cNvSpPr/>
          <p:nvPr/>
        </p:nvSpPr>
        <p:spPr>
          <a:xfrm>
            <a:off x="6772941" y="1339705"/>
            <a:ext cx="192120" cy="23639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85500DD-8D56-D74B-8020-D476247E2992}"/>
              </a:ext>
            </a:extLst>
          </p:cNvPr>
          <p:cNvSpPr/>
          <p:nvPr/>
        </p:nvSpPr>
        <p:spPr>
          <a:xfrm>
            <a:off x="6963894" y="1219197"/>
            <a:ext cx="202449" cy="24844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9468424-C6E4-5B45-930E-27408A87E9E3}"/>
              </a:ext>
            </a:extLst>
          </p:cNvPr>
          <p:cNvSpPr/>
          <p:nvPr/>
        </p:nvSpPr>
        <p:spPr>
          <a:xfrm>
            <a:off x="1374665" y="1219196"/>
            <a:ext cx="202449" cy="24844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59B26CE-938F-DF47-857B-42F860A6CD30}"/>
              </a:ext>
            </a:extLst>
          </p:cNvPr>
          <p:cNvSpPr/>
          <p:nvPr/>
        </p:nvSpPr>
        <p:spPr>
          <a:xfrm>
            <a:off x="1577114" y="1339705"/>
            <a:ext cx="192120" cy="23639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C9D581E-37E9-DE40-9BFC-10DB0D11BBC3}"/>
              </a:ext>
            </a:extLst>
          </p:cNvPr>
          <p:cNvSpPr/>
          <p:nvPr/>
        </p:nvSpPr>
        <p:spPr>
          <a:xfrm>
            <a:off x="1795132" y="2934586"/>
            <a:ext cx="4297324" cy="75806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5BED73A5-485C-B142-8FBB-0AE636982EB3}"/>
              </a:ext>
            </a:extLst>
          </p:cNvPr>
          <p:cNvSpPr txBox="1"/>
          <p:nvPr/>
        </p:nvSpPr>
        <p:spPr>
          <a:xfrm>
            <a:off x="3391783" y="3128950"/>
            <a:ext cx="1966768" cy="369332"/>
          </a:xfrm>
          <a:prstGeom prst="rect">
            <a:avLst/>
          </a:prstGeom>
          <a:noFill/>
        </p:spPr>
        <p:txBody>
          <a:bodyPr wrap="square" rtlCol="0">
            <a:spAutoFit/>
          </a:bodyPr>
          <a:lstStyle/>
          <a:p>
            <a:r>
              <a:rPr lang="en-US" dirty="0"/>
              <a:t>Piston</a:t>
            </a:r>
          </a:p>
        </p:txBody>
      </p:sp>
      <p:cxnSp>
        <p:nvCxnSpPr>
          <p:cNvPr id="27" name="Straight Connector 26">
            <a:extLst>
              <a:ext uri="{FF2B5EF4-FFF2-40B4-BE49-F238E27FC236}">
                <a16:creationId xmlns:a16="http://schemas.microsoft.com/office/drawing/2014/main" id="{68436CF6-34A5-7C4F-B0BD-EB15AC3411EB}"/>
              </a:ext>
            </a:extLst>
          </p:cNvPr>
          <p:cNvCxnSpPr/>
          <p:nvPr/>
        </p:nvCxnSpPr>
        <p:spPr>
          <a:xfrm>
            <a:off x="5603356" y="4100619"/>
            <a:ext cx="0" cy="62378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CC6EE76-915D-1046-9585-73CA12925A8A}"/>
              </a:ext>
            </a:extLst>
          </p:cNvPr>
          <p:cNvCxnSpPr>
            <a:cxnSpLocks/>
          </p:cNvCxnSpPr>
          <p:nvPr/>
        </p:nvCxnSpPr>
        <p:spPr>
          <a:xfrm flipH="1">
            <a:off x="5837274" y="3313616"/>
            <a:ext cx="132907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B3D5B94-7E04-2E49-B098-F07A8E78CFA4}"/>
              </a:ext>
            </a:extLst>
          </p:cNvPr>
          <p:cNvCxnSpPr>
            <a:cxnSpLocks/>
          </p:cNvCxnSpPr>
          <p:nvPr/>
        </p:nvCxnSpPr>
        <p:spPr>
          <a:xfrm flipH="1">
            <a:off x="1371602" y="3292153"/>
            <a:ext cx="712379"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B4E6220-FCBB-744C-B3A2-98A669B24280}"/>
              </a:ext>
            </a:extLst>
          </p:cNvPr>
          <p:cNvCxnSpPr>
            <a:cxnSpLocks/>
          </p:cNvCxnSpPr>
          <p:nvPr/>
        </p:nvCxnSpPr>
        <p:spPr>
          <a:xfrm>
            <a:off x="6446878" y="1119861"/>
            <a:ext cx="0" cy="319179"/>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B7F426D-4BC0-4A41-8B80-3B793DE88279}"/>
              </a:ext>
            </a:extLst>
          </p:cNvPr>
          <p:cNvCxnSpPr>
            <a:cxnSpLocks/>
          </p:cNvCxnSpPr>
          <p:nvPr/>
        </p:nvCxnSpPr>
        <p:spPr>
          <a:xfrm>
            <a:off x="3083441" y="1119860"/>
            <a:ext cx="0" cy="319179"/>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37C42D2-8737-9640-8BDD-303EE58F7E13}"/>
              </a:ext>
            </a:extLst>
          </p:cNvPr>
          <p:cNvSpPr txBox="1"/>
          <p:nvPr/>
        </p:nvSpPr>
        <p:spPr>
          <a:xfrm rot="5400000">
            <a:off x="786761" y="2131265"/>
            <a:ext cx="1531089" cy="369332"/>
          </a:xfrm>
          <a:prstGeom prst="rect">
            <a:avLst/>
          </a:prstGeom>
          <a:noFill/>
        </p:spPr>
        <p:txBody>
          <a:bodyPr wrap="square" rtlCol="0">
            <a:spAutoFit/>
          </a:bodyPr>
          <a:lstStyle/>
          <a:p>
            <a:r>
              <a:rPr lang="en-US" dirty="0"/>
              <a:t>Av Bulkhead</a:t>
            </a:r>
          </a:p>
        </p:txBody>
      </p:sp>
      <p:sp>
        <p:nvSpPr>
          <p:cNvPr id="34" name="TextBox 33">
            <a:extLst>
              <a:ext uri="{FF2B5EF4-FFF2-40B4-BE49-F238E27FC236}">
                <a16:creationId xmlns:a16="http://schemas.microsoft.com/office/drawing/2014/main" id="{1B637C17-3273-4B45-A447-F02250C4AED9}"/>
              </a:ext>
            </a:extLst>
          </p:cNvPr>
          <p:cNvSpPr txBox="1"/>
          <p:nvPr/>
        </p:nvSpPr>
        <p:spPr>
          <a:xfrm rot="5400000">
            <a:off x="6052161" y="2152740"/>
            <a:ext cx="1910119" cy="369332"/>
          </a:xfrm>
          <a:prstGeom prst="rect">
            <a:avLst/>
          </a:prstGeom>
          <a:noFill/>
        </p:spPr>
        <p:txBody>
          <a:bodyPr wrap="square" rtlCol="0">
            <a:spAutoFit/>
          </a:bodyPr>
          <a:lstStyle/>
          <a:p>
            <a:r>
              <a:rPr lang="en-US" dirty="0"/>
              <a:t>Payload Bulkhead</a:t>
            </a:r>
          </a:p>
        </p:txBody>
      </p:sp>
      <p:sp>
        <p:nvSpPr>
          <p:cNvPr id="35" name="Rectangle 34">
            <a:extLst>
              <a:ext uri="{FF2B5EF4-FFF2-40B4-BE49-F238E27FC236}">
                <a16:creationId xmlns:a16="http://schemas.microsoft.com/office/drawing/2014/main" id="{4AF7CA1E-D2CE-B144-A365-5329AEBF95F8}"/>
              </a:ext>
            </a:extLst>
          </p:cNvPr>
          <p:cNvSpPr/>
          <p:nvPr/>
        </p:nvSpPr>
        <p:spPr>
          <a:xfrm>
            <a:off x="478125" y="6411603"/>
            <a:ext cx="1529660" cy="1943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3AE7B547-3CED-BB4A-A215-CF199600779F}"/>
              </a:ext>
            </a:extLst>
          </p:cNvPr>
          <p:cNvSpPr/>
          <p:nvPr/>
        </p:nvSpPr>
        <p:spPr>
          <a:xfrm>
            <a:off x="329609" y="4170191"/>
            <a:ext cx="148515" cy="24357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Connector 36">
            <a:extLst>
              <a:ext uri="{FF2B5EF4-FFF2-40B4-BE49-F238E27FC236}">
                <a16:creationId xmlns:a16="http://schemas.microsoft.com/office/drawing/2014/main" id="{90A7BBF7-06CB-9843-AC03-BD15F9873566}"/>
              </a:ext>
            </a:extLst>
          </p:cNvPr>
          <p:cNvCxnSpPr>
            <a:cxnSpLocks/>
          </p:cNvCxnSpPr>
          <p:nvPr/>
        </p:nvCxnSpPr>
        <p:spPr>
          <a:xfrm flipH="1">
            <a:off x="5178056" y="6042271"/>
            <a:ext cx="61668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51FF518-C8F4-6C4D-A3D7-220B9EA3AC29}"/>
              </a:ext>
            </a:extLst>
          </p:cNvPr>
          <p:cNvCxnSpPr>
            <a:cxnSpLocks/>
          </p:cNvCxnSpPr>
          <p:nvPr/>
        </p:nvCxnSpPr>
        <p:spPr>
          <a:xfrm>
            <a:off x="5762842" y="5954233"/>
            <a:ext cx="0" cy="14143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0E41B345-A0D4-4245-A5B8-EB5F262D79CC}"/>
              </a:ext>
            </a:extLst>
          </p:cNvPr>
          <p:cNvSpPr txBox="1"/>
          <p:nvPr/>
        </p:nvSpPr>
        <p:spPr>
          <a:xfrm rot="5400000">
            <a:off x="-310735" y="5494799"/>
            <a:ext cx="1910119" cy="369332"/>
          </a:xfrm>
          <a:prstGeom prst="rect">
            <a:avLst/>
          </a:prstGeom>
          <a:noFill/>
        </p:spPr>
        <p:txBody>
          <a:bodyPr wrap="square" rtlCol="0">
            <a:spAutoFit/>
          </a:bodyPr>
          <a:lstStyle/>
          <a:p>
            <a:r>
              <a:rPr lang="en-US" dirty="0"/>
              <a:t>Diaphragm</a:t>
            </a:r>
          </a:p>
        </p:txBody>
      </p:sp>
      <p:cxnSp>
        <p:nvCxnSpPr>
          <p:cNvPr id="42" name="Straight Connector 41">
            <a:extLst>
              <a:ext uri="{FF2B5EF4-FFF2-40B4-BE49-F238E27FC236}">
                <a16:creationId xmlns:a16="http://schemas.microsoft.com/office/drawing/2014/main" id="{6206693E-0A2C-E54D-BEF8-72F110F649AE}"/>
              </a:ext>
            </a:extLst>
          </p:cNvPr>
          <p:cNvCxnSpPr>
            <a:cxnSpLocks/>
          </p:cNvCxnSpPr>
          <p:nvPr/>
        </p:nvCxnSpPr>
        <p:spPr>
          <a:xfrm>
            <a:off x="2296633" y="5025655"/>
            <a:ext cx="3115337"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CBFD0F71-F23B-0A4E-9B64-ADFE5F9B545F}"/>
              </a:ext>
            </a:extLst>
          </p:cNvPr>
          <p:cNvSpPr txBox="1"/>
          <p:nvPr/>
        </p:nvSpPr>
        <p:spPr>
          <a:xfrm>
            <a:off x="2884965" y="4589155"/>
            <a:ext cx="1966768" cy="369332"/>
          </a:xfrm>
          <a:prstGeom prst="rect">
            <a:avLst/>
          </a:prstGeom>
          <a:noFill/>
        </p:spPr>
        <p:txBody>
          <a:bodyPr wrap="square" rtlCol="0">
            <a:spAutoFit/>
          </a:bodyPr>
          <a:lstStyle/>
          <a:p>
            <a:r>
              <a:rPr lang="en-US" dirty="0"/>
              <a:t>Avionics Tower</a:t>
            </a:r>
          </a:p>
        </p:txBody>
      </p:sp>
      <p:sp>
        <p:nvSpPr>
          <p:cNvPr id="45" name="Rectangle 44">
            <a:extLst>
              <a:ext uri="{FF2B5EF4-FFF2-40B4-BE49-F238E27FC236}">
                <a16:creationId xmlns:a16="http://schemas.microsoft.com/office/drawing/2014/main" id="{1D1B8EBB-0E39-DE48-89DF-6FEE7F8051DC}"/>
              </a:ext>
            </a:extLst>
          </p:cNvPr>
          <p:cNvSpPr/>
          <p:nvPr/>
        </p:nvSpPr>
        <p:spPr>
          <a:xfrm>
            <a:off x="511642" y="3458655"/>
            <a:ext cx="837125" cy="18887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73E78CB2-24A3-6C43-94F9-AD0FC986110B}"/>
              </a:ext>
            </a:extLst>
          </p:cNvPr>
          <p:cNvSpPr/>
          <p:nvPr/>
        </p:nvSpPr>
        <p:spPr>
          <a:xfrm>
            <a:off x="363126" y="1217243"/>
            <a:ext cx="148515" cy="24357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E2F40F35-75CF-9D42-8733-9B820A00B323}"/>
              </a:ext>
            </a:extLst>
          </p:cNvPr>
          <p:cNvSpPr txBox="1"/>
          <p:nvPr/>
        </p:nvSpPr>
        <p:spPr>
          <a:xfrm rot="5400000">
            <a:off x="-277218" y="2541851"/>
            <a:ext cx="1910119" cy="369332"/>
          </a:xfrm>
          <a:prstGeom prst="rect">
            <a:avLst/>
          </a:prstGeom>
          <a:noFill/>
        </p:spPr>
        <p:txBody>
          <a:bodyPr wrap="square" rtlCol="0">
            <a:spAutoFit/>
          </a:bodyPr>
          <a:lstStyle/>
          <a:p>
            <a:r>
              <a:rPr lang="en-US" dirty="0"/>
              <a:t>Diaphragm</a:t>
            </a:r>
          </a:p>
        </p:txBody>
      </p:sp>
      <p:cxnSp>
        <p:nvCxnSpPr>
          <p:cNvPr id="48" name="Straight Connector 47">
            <a:extLst>
              <a:ext uri="{FF2B5EF4-FFF2-40B4-BE49-F238E27FC236}">
                <a16:creationId xmlns:a16="http://schemas.microsoft.com/office/drawing/2014/main" id="{43D1CAB7-CA43-724E-AFDF-983CCCC425D9}"/>
              </a:ext>
            </a:extLst>
          </p:cNvPr>
          <p:cNvCxnSpPr>
            <a:cxnSpLocks/>
          </p:cNvCxnSpPr>
          <p:nvPr/>
        </p:nvCxnSpPr>
        <p:spPr>
          <a:xfrm>
            <a:off x="1769234" y="2349795"/>
            <a:ext cx="3859665"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B14BA0C2-541A-6544-95F3-906C864527FF}"/>
              </a:ext>
            </a:extLst>
          </p:cNvPr>
          <p:cNvSpPr txBox="1"/>
          <p:nvPr/>
        </p:nvSpPr>
        <p:spPr>
          <a:xfrm>
            <a:off x="2427728" y="1977017"/>
            <a:ext cx="1966768" cy="369332"/>
          </a:xfrm>
          <a:prstGeom prst="rect">
            <a:avLst/>
          </a:prstGeom>
          <a:noFill/>
        </p:spPr>
        <p:txBody>
          <a:bodyPr wrap="square" rtlCol="0">
            <a:spAutoFit/>
          </a:bodyPr>
          <a:lstStyle/>
          <a:p>
            <a:r>
              <a:rPr lang="en-US" dirty="0"/>
              <a:t>Avionics Tower</a:t>
            </a:r>
          </a:p>
        </p:txBody>
      </p:sp>
      <p:cxnSp>
        <p:nvCxnSpPr>
          <p:cNvPr id="51" name="Straight Connector 50">
            <a:extLst>
              <a:ext uri="{FF2B5EF4-FFF2-40B4-BE49-F238E27FC236}">
                <a16:creationId xmlns:a16="http://schemas.microsoft.com/office/drawing/2014/main" id="{AA2B305B-D08A-1447-8CE2-1A47D6A10542}"/>
              </a:ext>
            </a:extLst>
          </p:cNvPr>
          <p:cNvCxnSpPr>
            <a:cxnSpLocks/>
          </p:cNvCxnSpPr>
          <p:nvPr/>
        </p:nvCxnSpPr>
        <p:spPr>
          <a:xfrm flipV="1">
            <a:off x="2007785" y="4241995"/>
            <a:ext cx="0" cy="2169608"/>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sp>
        <p:nvSpPr>
          <p:cNvPr id="54" name="Rectangle 53">
            <a:extLst>
              <a:ext uri="{FF2B5EF4-FFF2-40B4-BE49-F238E27FC236}">
                <a16:creationId xmlns:a16="http://schemas.microsoft.com/office/drawing/2014/main" id="{36169CEF-9DEF-8047-B392-117E0EBA3428}"/>
              </a:ext>
            </a:extLst>
          </p:cNvPr>
          <p:cNvSpPr/>
          <p:nvPr/>
        </p:nvSpPr>
        <p:spPr>
          <a:xfrm>
            <a:off x="1374665" y="5954233"/>
            <a:ext cx="539195" cy="35087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4D8FAAD-7C0B-7B4B-9BBF-8E8A03F3D15E}"/>
              </a:ext>
            </a:extLst>
          </p:cNvPr>
          <p:cNvSpPr txBox="1"/>
          <p:nvPr/>
        </p:nvSpPr>
        <p:spPr>
          <a:xfrm>
            <a:off x="9888279" y="1116417"/>
            <a:ext cx="1920263" cy="369332"/>
          </a:xfrm>
          <a:prstGeom prst="rect">
            <a:avLst/>
          </a:prstGeom>
          <a:noFill/>
        </p:spPr>
        <p:txBody>
          <a:bodyPr wrap="square" rtlCol="0">
            <a:spAutoFit/>
          </a:bodyPr>
          <a:lstStyle/>
          <a:p>
            <a:r>
              <a:rPr lang="en-US" dirty="0"/>
              <a:t>Hermes 1</a:t>
            </a:r>
          </a:p>
        </p:txBody>
      </p:sp>
      <p:sp>
        <p:nvSpPr>
          <p:cNvPr id="50" name="TextBox 49">
            <a:extLst>
              <a:ext uri="{FF2B5EF4-FFF2-40B4-BE49-F238E27FC236}">
                <a16:creationId xmlns:a16="http://schemas.microsoft.com/office/drawing/2014/main" id="{905F3828-5EC3-4146-82E1-A244AF187BC9}"/>
              </a:ext>
            </a:extLst>
          </p:cNvPr>
          <p:cNvSpPr txBox="1"/>
          <p:nvPr/>
        </p:nvSpPr>
        <p:spPr>
          <a:xfrm>
            <a:off x="9888278" y="4043180"/>
            <a:ext cx="1920263" cy="369332"/>
          </a:xfrm>
          <a:prstGeom prst="rect">
            <a:avLst/>
          </a:prstGeom>
          <a:noFill/>
        </p:spPr>
        <p:txBody>
          <a:bodyPr wrap="square" rtlCol="0">
            <a:spAutoFit/>
          </a:bodyPr>
          <a:lstStyle/>
          <a:p>
            <a:r>
              <a:rPr lang="en-US" dirty="0"/>
              <a:t>Hermes 2</a:t>
            </a:r>
          </a:p>
        </p:txBody>
      </p:sp>
      <p:sp>
        <p:nvSpPr>
          <p:cNvPr id="52" name="Rectangle 51">
            <a:extLst>
              <a:ext uri="{FF2B5EF4-FFF2-40B4-BE49-F238E27FC236}">
                <a16:creationId xmlns:a16="http://schemas.microsoft.com/office/drawing/2014/main" id="{B141F9FE-4ADE-BA41-A1E1-7476BF68EE6D}"/>
              </a:ext>
            </a:extLst>
          </p:cNvPr>
          <p:cNvSpPr/>
          <p:nvPr/>
        </p:nvSpPr>
        <p:spPr>
          <a:xfrm>
            <a:off x="5794741" y="4246621"/>
            <a:ext cx="978200" cy="2257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C2933BCD-99F3-694D-9EF5-BB64A8ACB606}"/>
              </a:ext>
            </a:extLst>
          </p:cNvPr>
          <p:cNvCxnSpPr>
            <a:cxnSpLocks/>
          </p:cNvCxnSpPr>
          <p:nvPr/>
        </p:nvCxnSpPr>
        <p:spPr>
          <a:xfrm>
            <a:off x="6446878" y="4093333"/>
            <a:ext cx="0" cy="379029"/>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4166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6812" y="178467"/>
            <a:ext cx="9106044" cy="637611"/>
          </a:xfrm>
        </p:spPr>
        <p:txBody>
          <a:bodyPr>
            <a:normAutofit fontScale="90000"/>
          </a:bodyPr>
          <a:lstStyle/>
          <a:p>
            <a:pPr algn="l"/>
            <a:r>
              <a:rPr lang="en-US" sz="4000" dirty="0"/>
              <a:t>Radially Bolted Bulkheads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07068" y="6095664"/>
            <a:ext cx="2184932" cy="690612"/>
          </a:xfrm>
          <a:prstGeom prst="rect">
            <a:avLst/>
          </a:prstGeom>
        </p:spPr>
      </p:pic>
      <p:cxnSp>
        <p:nvCxnSpPr>
          <p:cNvPr id="8" name="Straight Connector 7"/>
          <p:cNvCxnSpPr/>
          <p:nvPr/>
        </p:nvCxnSpPr>
        <p:spPr>
          <a:xfrm>
            <a:off x="265471" y="816078"/>
            <a:ext cx="11543071" cy="0"/>
          </a:xfrm>
          <a:prstGeom prst="line">
            <a:avLst/>
          </a:prstGeom>
          <a:ln>
            <a:solidFill>
              <a:srgbClr val="A31F3E"/>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1D782F5-0681-9C43-A6BD-80396D7C2C03}"/>
              </a:ext>
            </a:extLst>
          </p:cNvPr>
          <p:cNvSpPr txBox="1"/>
          <p:nvPr/>
        </p:nvSpPr>
        <p:spPr>
          <a:xfrm>
            <a:off x="372140" y="1020726"/>
            <a:ext cx="4284920" cy="3693319"/>
          </a:xfrm>
          <a:prstGeom prst="rect">
            <a:avLst/>
          </a:prstGeom>
          <a:noFill/>
        </p:spPr>
        <p:txBody>
          <a:bodyPr wrap="square" rtlCol="0">
            <a:spAutoFit/>
          </a:bodyPr>
          <a:lstStyle/>
          <a:p>
            <a:r>
              <a:rPr lang="en-US" dirty="0"/>
              <a:t>Pros</a:t>
            </a:r>
          </a:p>
          <a:p>
            <a:pPr marL="285750" indent="-285750">
              <a:buFont typeface="Arial" panose="020B0604020202020204" pitchFamily="34" charset="0"/>
              <a:buChar char="•"/>
            </a:pPr>
            <a:r>
              <a:rPr lang="en-US" dirty="0"/>
              <a:t>Arbitrary length avionics bay, shorter for lower mass, longer for additional volume for trackers/cameras/batteries/</a:t>
            </a:r>
            <a:r>
              <a:rPr lang="en-US" dirty="0" err="1"/>
              <a:t>etc</a:t>
            </a:r>
            <a:endParaRPr lang="en-US" dirty="0"/>
          </a:p>
          <a:p>
            <a:pPr marL="285750" indent="-285750">
              <a:buFont typeface="Arial" panose="020B0604020202020204" pitchFamily="34" charset="0"/>
              <a:buChar char="•"/>
            </a:pPr>
            <a:r>
              <a:rPr lang="en-US" dirty="0"/>
              <a:t>‘Infinite </a:t>
            </a:r>
            <a:r>
              <a:rPr lang="en-US" dirty="0" err="1"/>
              <a:t>Switchband</a:t>
            </a:r>
            <a:r>
              <a:rPr lang="en-US" dirty="0"/>
              <a:t>’ reduced clocking requirements, more surface area for mounting switches and cameras</a:t>
            </a:r>
          </a:p>
          <a:p>
            <a:pPr marL="285750" indent="-285750">
              <a:buFont typeface="Arial" panose="020B0604020202020204" pitchFamily="34" charset="0"/>
              <a:buChar char="•"/>
            </a:pPr>
            <a:r>
              <a:rPr lang="en-US" dirty="0"/>
              <a:t>Reduced mass – no coupler</a:t>
            </a:r>
          </a:p>
          <a:p>
            <a:pPr marL="285750" indent="-285750">
              <a:buFont typeface="Arial" panose="020B0604020202020204" pitchFamily="34" charset="0"/>
              <a:buChar char="•"/>
            </a:pPr>
            <a:r>
              <a:rPr lang="en-US" dirty="0"/>
              <a:t>Eliminates awful integration catch-22 with piston bolts and payload mounting features</a:t>
            </a:r>
          </a:p>
          <a:p>
            <a:pPr marL="285750" indent="-285750">
              <a:buFont typeface="Arial" panose="020B0604020202020204" pitchFamily="34" charset="0"/>
              <a:buChar char="•"/>
            </a:pPr>
            <a:r>
              <a:rPr lang="en-US" dirty="0"/>
              <a:t>Eliminates any chance of compromising piston seal</a:t>
            </a:r>
          </a:p>
        </p:txBody>
      </p:sp>
      <p:sp>
        <p:nvSpPr>
          <p:cNvPr id="6" name="TextBox 5">
            <a:extLst>
              <a:ext uri="{FF2B5EF4-FFF2-40B4-BE49-F238E27FC236}">
                <a16:creationId xmlns:a16="http://schemas.microsoft.com/office/drawing/2014/main" id="{898BDA67-8CE0-A342-A134-55A13FE5FF92}"/>
              </a:ext>
            </a:extLst>
          </p:cNvPr>
          <p:cNvSpPr txBox="1"/>
          <p:nvPr/>
        </p:nvSpPr>
        <p:spPr>
          <a:xfrm>
            <a:off x="5479312" y="1020726"/>
            <a:ext cx="4284920" cy="2308324"/>
          </a:xfrm>
          <a:prstGeom prst="rect">
            <a:avLst/>
          </a:prstGeom>
          <a:noFill/>
        </p:spPr>
        <p:txBody>
          <a:bodyPr wrap="square" rtlCol="0">
            <a:spAutoFit/>
          </a:bodyPr>
          <a:lstStyle/>
          <a:p>
            <a:r>
              <a:rPr lang="en-US" dirty="0"/>
              <a:t>Cons</a:t>
            </a:r>
          </a:p>
          <a:p>
            <a:pPr marL="285750" indent="-285750">
              <a:buFont typeface="Arial" panose="020B0604020202020204" pitchFamily="34" charset="0"/>
              <a:buChar char="•"/>
            </a:pPr>
            <a:r>
              <a:rPr lang="en-US" dirty="0"/>
              <a:t>Significantly different integration – need to gain experience immediately</a:t>
            </a:r>
          </a:p>
          <a:p>
            <a:pPr marL="285750" indent="-285750">
              <a:buFont typeface="Arial" panose="020B0604020202020204" pitchFamily="34" charset="0"/>
              <a:buChar char="•"/>
            </a:pPr>
            <a:r>
              <a:rPr lang="en-US" dirty="0"/>
              <a:t>Reduced environmental protection for avionics systems during integration</a:t>
            </a:r>
          </a:p>
          <a:p>
            <a:pPr marL="285750" indent="-285750">
              <a:buFont typeface="Arial" panose="020B0604020202020204" pitchFamily="34" charset="0"/>
              <a:buChar char="•"/>
            </a:pPr>
            <a:r>
              <a:rPr lang="en-US" dirty="0"/>
              <a:t>Piston and recovery loads now pass through discreet shear loaded fasteners instead of surface plane of tubes</a:t>
            </a:r>
          </a:p>
        </p:txBody>
      </p:sp>
    </p:spTree>
    <p:extLst>
      <p:ext uri="{BB962C8B-B14F-4D97-AF65-F5344CB8AC3E}">
        <p14:creationId xmlns:p14="http://schemas.microsoft.com/office/powerpoint/2010/main" val="3426231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6812" y="178467"/>
            <a:ext cx="9106044" cy="637611"/>
          </a:xfrm>
        </p:spPr>
        <p:txBody>
          <a:bodyPr>
            <a:normAutofit fontScale="90000"/>
          </a:bodyPr>
          <a:lstStyle/>
          <a:p>
            <a:pPr algn="l"/>
            <a:r>
              <a:rPr lang="en-US" sz="4000" dirty="0"/>
              <a:t>SRAD Piston</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07068" y="6095664"/>
            <a:ext cx="2184932" cy="690612"/>
          </a:xfrm>
          <a:prstGeom prst="rect">
            <a:avLst/>
          </a:prstGeom>
        </p:spPr>
      </p:pic>
      <p:cxnSp>
        <p:nvCxnSpPr>
          <p:cNvPr id="8" name="Straight Connector 7"/>
          <p:cNvCxnSpPr/>
          <p:nvPr/>
        </p:nvCxnSpPr>
        <p:spPr>
          <a:xfrm>
            <a:off x="265471" y="816078"/>
            <a:ext cx="11543071" cy="0"/>
          </a:xfrm>
          <a:prstGeom prst="line">
            <a:avLst/>
          </a:prstGeom>
          <a:ln>
            <a:solidFill>
              <a:srgbClr val="A31F3E"/>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7CBEDD67-273A-CB48-AB1C-5675537698DD}"/>
              </a:ext>
            </a:extLst>
          </p:cNvPr>
          <p:cNvSpPr/>
          <p:nvPr/>
        </p:nvSpPr>
        <p:spPr>
          <a:xfrm>
            <a:off x="1701211" y="2583712"/>
            <a:ext cx="8218966" cy="22222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AD84A21-4B57-7B48-9E3E-E6FFE5D4D1C8}"/>
              </a:ext>
            </a:extLst>
          </p:cNvPr>
          <p:cNvSpPr/>
          <p:nvPr/>
        </p:nvSpPr>
        <p:spPr>
          <a:xfrm>
            <a:off x="2009553" y="2789275"/>
            <a:ext cx="6751675" cy="1825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73EF95B-346A-554B-B238-B4588A3D4CD7}"/>
              </a:ext>
            </a:extLst>
          </p:cNvPr>
          <p:cNvSpPr/>
          <p:nvPr/>
        </p:nvSpPr>
        <p:spPr>
          <a:xfrm>
            <a:off x="9197163" y="2789275"/>
            <a:ext cx="723013" cy="301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5D61FA-90A0-394B-915A-EB94E2290BA0}"/>
              </a:ext>
            </a:extLst>
          </p:cNvPr>
          <p:cNvSpPr/>
          <p:nvPr/>
        </p:nvSpPr>
        <p:spPr>
          <a:xfrm>
            <a:off x="9197163" y="4313275"/>
            <a:ext cx="723013" cy="301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224B426-F95C-C541-AEF9-3F9AEE067CEE}"/>
              </a:ext>
            </a:extLst>
          </p:cNvPr>
          <p:cNvSpPr/>
          <p:nvPr/>
        </p:nvSpPr>
        <p:spPr>
          <a:xfrm>
            <a:off x="1446028" y="2169042"/>
            <a:ext cx="435935" cy="30940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EAF4F7F-EF47-F941-9695-07BF7E6E405F}"/>
              </a:ext>
            </a:extLst>
          </p:cNvPr>
          <p:cNvSpPr/>
          <p:nvPr/>
        </p:nvSpPr>
        <p:spPr>
          <a:xfrm>
            <a:off x="776177" y="893135"/>
            <a:ext cx="467833" cy="57309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2CD9A0B-26A3-4B48-8B43-6ABEC28442FC}"/>
              </a:ext>
            </a:extLst>
          </p:cNvPr>
          <p:cNvSpPr/>
          <p:nvPr/>
        </p:nvSpPr>
        <p:spPr>
          <a:xfrm>
            <a:off x="10531547" y="893135"/>
            <a:ext cx="467833" cy="57309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456D8CE-BE65-C348-A253-B7542D7BBBEE}"/>
              </a:ext>
            </a:extLst>
          </p:cNvPr>
          <p:cNvCxnSpPr>
            <a:cxnSpLocks/>
          </p:cNvCxnSpPr>
          <p:nvPr/>
        </p:nvCxnSpPr>
        <p:spPr>
          <a:xfrm>
            <a:off x="9221971" y="4469217"/>
            <a:ext cx="2011326"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0C6319A-CEC7-0847-BDB5-E8A688FD53FB}"/>
              </a:ext>
            </a:extLst>
          </p:cNvPr>
          <p:cNvCxnSpPr>
            <a:cxnSpLocks/>
          </p:cNvCxnSpPr>
          <p:nvPr/>
        </p:nvCxnSpPr>
        <p:spPr>
          <a:xfrm>
            <a:off x="9221971" y="2939902"/>
            <a:ext cx="2011326"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3A3CB934-2EA6-984C-9131-3AF2D5E2A5AE}"/>
              </a:ext>
            </a:extLst>
          </p:cNvPr>
          <p:cNvSpPr/>
          <p:nvPr/>
        </p:nvSpPr>
        <p:spPr>
          <a:xfrm>
            <a:off x="11002920" y="2734339"/>
            <a:ext cx="233917" cy="41112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3A9ED2F-BF77-7046-A66A-F2EA482CD964}"/>
              </a:ext>
            </a:extLst>
          </p:cNvPr>
          <p:cNvSpPr/>
          <p:nvPr/>
        </p:nvSpPr>
        <p:spPr>
          <a:xfrm>
            <a:off x="10992288" y="4258339"/>
            <a:ext cx="233917" cy="41112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6696E69-FEC3-AE4E-B170-85C77FE0ECDF}"/>
              </a:ext>
            </a:extLst>
          </p:cNvPr>
          <p:cNvSpPr/>
          <p:nvPr/>
        </p:nvSpPr>
        <p:spPr>
          <a:xfrm>
            <a:off x="1371600" y="2789275"/>
            <a:ext cx="1132367" cy="1825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205E435-D69D-814D-B17D-6D1AA167928C}"/>
              </a:ext>
            </a:extLst>
          </p:cNvPr>
          <p:cNvSpPr/>
          <p:nvPr/>
        </p:nvSpPr>
        <p:spPr>
          <a:xfrm>
            <a:off x="95693" y="3503428"/>
            <a:ext cx="3317358" cy="382772"/>
          </a:xfrm>
          <a:prstGeom prst="rect">
            <a:avLst/>
          </a:prstGeom>
          <a:solidFill>
            <a:srgbClr val="7030A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655FCB3-74C8-B445-95FB-FF60682A56AB}"/>
              </a:ext>
            </a:extLst>
          </p:cNvPr>
          <p:cNvSpPr/>
          <p:nvPr/>
        </p:nvSpPr>
        <p:spPr>
          <a:xfrm>
            <a:off x="3349255" y="2782186"/>
            <a:ext cx="903768" cy="1825255"/>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A6835DA-0D72-424D-95D3-DB0C8075E7B1}"/>
              </a:ext>
            </a:extLst>
          </p:cNvPr>
          <p:cNvSpPr/>
          <p:nvPr/>
        </p:nvSpPr>
        <p:spPr>
          <a:xfrm>
            <a:off x="1520459" y="1127051"/>
            <a:ext cx="435935" cy="83997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D2D7BEA-8DB5-AD4C-9832-91FA88FF9C7E}"/>
              </a:ext>
            </a:extLst>
          </p:cNvPr>
          <p:cNvSpPr/>
          <p:nvPr/>
        </p:nvSpPr>
        <p:spPr>
          <a:xfrm>
            <a:off x="1956394" y="1592227"/>
            <a:ext cx="435935" cy="83997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BBA193B-FCF2-874C-A9F9-ABAFE620EB8B}"/>
              </a:ext>
            </a:extLst>
          </p:cNvPr>
          <p:cNvSpPr/>
          <p:nvPr/>
        </p:nvSpPr>
        <p:spPr>
          <a:xfrm>
            <a:off x="1929807" y="4922874"/>
            <a:ext cx="435935" cy="83997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EA8A0EB-308D-4145-BFD0-65034EA7DB60}"/>
              </a:ext>
            </a:extLst>
          </p:cNvPr>
          <p:cNvSpPr/>
          <p:nvPr/>
        </p:nvSpPr>
        <p:spPr>
          <a:xfrm>
            <a:off x="1525778" y="5422606"/>
            <a:ext cx="435935" cy="83997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D6EE130D-29DE-FF46-AC49-D54DE5C3874B}"/>
              </a:ext>
            </a:extLst>
          </p:cNvPr>
          <p:cNvCxnSpPr>
            <a:cxnSpLocks/>
          </p:cNvCxnSpPr>
          <p:nvPr/>
        </p:nvCxnSpPr>
        <p:spPr>
          <a:xfrm>
            <a:off x="776177" y="6006509"/>
            <a:ext cx="1457547" cy="531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6386C7B6-E83C-B941-AEF3-3141088E0846}"/>
              </a:ext>
            </a:extLst>
          </p:cNvPr>
          <p:cNvSpPr/>
          <p:nvPr/>
        </p:nvSpPr>
        <p:spPr>
          <a:xfrm>
            <a:off x="1994490" y="5800946"/>
            <a:ext cx="233917" cy="41112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B6E2252C-2B97-524A-9CC9-664AD92A57B3}"/>
              </a:ext>
            </a:extLst>
          </p:cNvPr>
          <p:cNvCxnSpPr>
            <a:cxnSpLocks/>
          </p:cNvCxnSpPr>
          <p:nvPr/>
        </p:nvCxnSpPr>
        <p:spPr>
          <a:xfrm>
            <a:off x="776177" y="1349006"/>
            <a:ext cx="1457547" cy="531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D8E6CBEE-F039-6E46-99EA-2B36476865EC}"/>
              </a:ext>
            </a:extLst>
          </p:cNvPr>
          <p:cNvSpPr/>
          <p:nvPr/>
        </p:nvSpPr>
        <p:spPr>
          <a:xfrm>
            <a:off x="1994490" y="1143443"/>
            <a:ext cx="233917" cy="41112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E84A2753-127D-D446-A446-19A42BA35F38}"/>
              </a:ext>
            </a:extLst>
          </p:cNvPr>
          <p:cNvSpPr/>
          <p:nvPr/>
        </p:nvSpPr>
        <p:spPr>
          <a:xfrm>
            <a:off x="1852722" y="2200940"/>
            <a:ext cx="186072" cy="18075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C832BA56-7F8E-D84F-8D13-0B089B9657B1}"/>
              </a:ext>
            </a:extLst>
          </p:cNvPr>
          <p:cNvSpPr/>
          <p:nvPr/>
        </p:nvSpPr>
        <p:spPr>
          <a:xfrm>
            <a:off x="1844747" y="5020785"/>
            <a:ext cx="186072" cy="18075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8DA7B03A-A87D-3C4F-9A21-AB6C3538CEF6}"/>
              </a:ext>
            </a:extLst>
          </p:cNvPr>
          <p:cNvSpPr txBox="1"/>
          <p:nvPr/>
        </p:nvSpPr>
        <p:spPr>
          <a:xfrm>
            <a:off x="3418367" y="3254413"/>
            <a:ext cx="893135" cy="923330"/>
          </a:xfrm>
          <a:prstGeom prst="rect">
            <a:avLst/>
          </a:prstGeom>
          <a:noFill/>
        </p:spPr>
        <p:txBody>
          <a:bodyPr wrap="square" rtlCol="0">
            <a:spAutoFit/>
          </a:bodyPr>
          <a:lstStyle/>
          <a:p>
            <a:r>
              <a:rPr lang="en-US" dirty="0"/>
              <a:t>COTS Piston</a:t>
            </a:r>
          </a:p>
          <a:p>
            <a:r>
              <a:rPr lang="en-US" dirty="0"/>
              <a:t>Head</a:t>
            </a:r>
          </a:p>
        </p:txBody>
      </p:sp>
      <p:sp>
        <p:nvSpPr>
          <p:cNvPr id="32" name="TextBox 31">
            <a:extLst>
              <a:ext uri="{FF2B5EF4-FFF2-40B4-BE49-F238E27FC236}">
                <a16:creationId xmlns:a16="http://schemas.microsoft.com/office/drawing/2014/main" id="{8F90D740-7B5E-4349-ABAC-CE915C645284}"/>
              </a:ext>
            </a:extLst>
          </p:cNvPr>
          <p:cNvSpPr txBox="1"/>
          <p:nvPr/>
        </p:nvSpPr>
        <p:spPr>
          <a:xfrm>
            <a:off x="2503967" y="1127051"/>
            <a:ext cx="1206794" cy="646331"/>
          </a:xfrm>
          <a:prstGeom prst="rect">
            <a:avLst/>
          </a:prstGeom>
          <a:noFill/>
        </p:spPr>
        <p:txBody>
          <a:bodyPr wrap="square" rtlCol="0">
            <a:spAutoFit/>
          </a:bodyPr>
          <a:lstStyle/>
          <a:p>
            <a:r>
              <a:rPr lang="en-US" dirty="0"/>
              <a:t>Machined Flange</a:t>
            </a:r>
          </a:p>
        </p:txBody>
      </p:sp>
      <p:sp>
        <p:nvSpPr>
          <p:cNvPr id="33" name="TextBox 32">
            <a:extLst>
              <a:ext uri="{FF2B5EF4-FFF2-40B4-BE49-F238E27FC236}">
                <a16:creationId xmlns:a16="http://schemas.microsoft.com/office/drawing/2014/main" id="{E37DEFF2-4F29-4E43-A7EE-EA19301928E6}"/>
              </a:ext>
            </a:extLst>
          </p:cNvPr>
          <p:cNvSpPr txBox="1"/>
          <p:nvPr/>
        </p:nvSpPr>
        <p:spPr>
          <a:xfrm>
            <a:off x="2647510" y="4998428"/>
            <a:ext cx="2838890" cy="923330"/>
          </a:xfrm>
          <a:prstGeom prst="rect">
            <a:avLst/>
          </a:prstGeom>
          <a:noFill/>
        </p:spPr>
        <p:txBody>
          <a:bodyPr wrap="square" rtlCol="0">
            <a:spAutoFit/>
          </a:bodyPr>
          <a:lstStyle/>
          <a:p>
            <a:r>
              <a:rPr lang="en-US" dirty="0"/>
              <a:t>O-ring</a:t>
            </a:r>
          </a:p>
          <a:p>
            <a:r>
              <a:rPr lang="en-US" dirty="0"/>
              <a:t>Compression increases with piston preload</a:t>
            </a:r>
          </a:p>
        </p:txBody>
      </p:sp>
      <p:sp>
        <p:nvSpPr>
          <p:cNvPr id="34" name="TextBox 33">
            <a:extLst>
              <a:ext uri="{FF2B5EF4-FFF2-40B4-BE49-F238E27FC236}">
                <a16:creationId xmlns:a16="http://schemas.microsoft.com/office/drawing/2014/main" id="{1C2427E6-90A1-354B-93CC-41A298930960}"/>
              </a:ext>
            </a:extLst>
          </p:cNvPr>
          <p:cNvSpPr txBox="1"/>
          <p:nvPr/>
        </p:nvSpPr>
        <p:spPr>
          <a:xfrm>
            <a:off x="8319095" y="1839952"/>
            <a:ext cx="1601081" cy="369332"/>
          </a:xfrm>
          <a:prstGeom prst="rect">
            <a:avLst/>
          </a:prstGeom>
          <a:noFill/>
        </p:spPr>
        <p:txBody>
          <a:bodyPr wrap="square" rtlCol="0">
            <a:spAutoFit/>
          </a:bodyPr>
          <a:lstStyle/>
          <a:p>
            <a:r>
              <a:rPr lang="en-US" dirty="0"/>
              <a:t>Unibody Piston</a:t>
            </a:r>
          </a:p>
        </p:txBody>
      </p:sp>
      <p:cxnSp>
        <p:nvCxnSpPr>
          <p:cNvPr id="35" name="Straight Arrow Connector 34">
            <a:extLst>
              <a:ext uri="{FF2B5EF4-FFF2-40B4-BE49-F238E27FC236}">
                <a16:creationId xmlns:a16="http://schemas.microsoft.com/office/drawing/2014/main" id="{E1992F61-7349-5347-BAD3-46375A3F7D81}"/>
              </a:ext>
            </a:extLst>
          </p:cNvPr>
          <p:cNvCxnSpPr/>
          <p:nvPr/>
        </p:nvCxnSpPr>
        <p:spPr>
          <a:xfrm flipH="1">
            <a:off x="2503967" y="1839952"/>
            <a:ext cx="462517" cy="329090"/>
          </a:xfrm>
          <a:prstGeom prst="straightConnector1">
            <a:avLst/>
          </a:prstGeom>
          <a:ln w="762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7A1A8305-D4C5-824C-A400-35E702D0D78F}"/>
              </a:ext>
            </a:extLst>
          </p:cNvPr>
          <p:cNvCxnSpPr>
            <a:cxnSpLocks/>
            <a:stCxn id="33" idx="1"/>
            <a:endCxn id="30" idx="4"/>
          </p:cNvCxnSpPr>
          <p:nvPr/>
        </p:nvCxnSpPr>
        <p:spPr>
          <a:xfrm flipH="1" flipV="1">
            <a:off x="1937783" y="5201538"/>
            <a:ext cx="709727" cy="258555"/>
          </a:xfrm>
          <a:prstGeom prst="straightConnector1">
            <a:avLst/>
          </a:prstGeom>
          <a:ln w="762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CB285E2D-2D24-A540-ADF5-C0230E9A86D9}"/>
              </a:ext>
            </a:extLst>
          </p:cNvPr>
          <p:cNvCxnSpPr>
            <a:cxnSpLocks/>
            <a:stCxn id="34" idx="2"/>
          </p:cNvCxnSpPr>
          <p:nvPr/>
        </p:nvCxnSpPr>
        <p:spPr>
          <a:xfrm flipH="1">
            <a:off x="8893250" y="2209284"/>
            <a:ext cx="226386" cy="525055"/>
          </a:xfrm>
          <a:prstGeom prst="straightConnector1">
            <a:avLst/>
          </a:prstGeom>
          <a:ln w="762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AE322A9-1B6C-8A40-8F07-6914587BDD19}"/>
              </a:ext>
            </a:extLst>
          </p:cNvPr>
          <p:cNvSpPr txBox="1"/>
          <p:nvPr/>
        </p:nvSpPr>
        <p:spPr>
          <a:xfrm>
            <a:off x="5869172" y="6390167"/>
            <a:ext cx="3508744" cy="369332"/>
          </a:xfrm>
          <a:prstGeom prst="rect">
            <a:avLst/>
          </a:prstGeom>
          <a:noFill/>
        </p:spPr>
        <p:txBody>
          <a:bodyPr wrap="square" rtlCol="0">
            <a:spAutoFit/>
          </a:bodyPr>
          <a:lstStyle/>
          <a:p>
            <a:r>
              <a:rPr lang="en-US" dirty="0"/>
              <a:t>Lets not do this…</a:t>
            </a:r>
          </a:p>
        </p:txBody>
      </p:sp>
    </p:spTree>
    <p:extLst>
      <p:ext uri="{BB962C8B-B14F-4D97-AF65-F5344CB8AC3E}">
        <p14:creationId xmlns:p14="http://schemas.microsoft.com/office/powerpoint/2010/main" val="15809631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12411</TotalTime>
  <Words>512</Words>
  <Application>Microsoft Macintosh PowerPoint</Application>
  <PresentationFormat>Widescreen</PresentationFormat>
  <Paragraphs>75</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Cambria Math</vt:lpstr>
      <vt:lpstr>Office Theme</vt:lpstr>
      <vt:lpstr>Avionics Bay Structure Requirements Review</vt:lpstr>
      <vt:lpstr>Avionics Bay Structure Requirements Review</vt:lpstr>
      <vt:lpstr>Avionics Bay Structure Requirements Review</vt:lpstr>
      <vt:lpstr>Backup Slides</vt:lpstr>
      <vt:lpstr>Avionics Bay Challenges</vt:lpstr>
      <vt:lpstr>Aluminum Fasteners</vt:lpstr>
      <vt:lpstr>Radially Bolted Bulkheads</vt:lpstr>
      <vt:lpstr>Radially Bolted Bulkheads</vt:lpstr>
      <vt:lpstr>SRAD Piston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21</cp:revision>
  <dcterms:created xsi:type="dcterms:W3CDTF">2018-11-05T01:24:53Z</dcterms:created>
  <dcterms:modified xsi:type="dcterms:W3CDTF">2018-11-13T17:29:29Z</dcterms:modified>
</cp:coreProperties>
</file>