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2.xml" ContentType="application/vnd.openxmlformats-officedocument.presentationml.tags+xml"/>
  <Override PartName="/ppt/notesSlides/notesSlide1.xml" ContentType="application/vnd.openxmlformats-officedocument.presentationml.notesSlide+xml"/>
  <Override PartName="/ppt/tags/tag3.xml" ContentType="application/vnd.openxmlformats-officedocument.presentationml.tags+xml"/>
  <Override PartName="/ppt/notesSlides/notesSlide2.xml" ContentType="application/vnd.openxmlformats-officedocument.presentationml.notesSlide+xml"/>
  <Override PartName="/ppt/tags/tag4.xml" ContentType="application/vnd.openxmlformats-officedocument.presentationml.tags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tags/tag5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1" r:id="rId1"/>
  </p:sldMasterIdLst>
  <p:notesMasterIdLst>
    <p:notesMasterId r:id="rId26"/>
  </p:notesMasterIdLst>
  <p:handoutMasterIdLst>
    <p:handoutMasterId r:id="rId27"/>
  </p:handoutMasterIdLst>
  <p:sldIdLst>
    <p:sldId id="344" r:id="rId2"/>
    <p:sldId id="356" r:id="rId3"/>
    <p:sldId id="433" r:id="rId4"/>
    <p:sldId id="454" r:id="rId5"/>
    <p:sldId id="346" r:id="rId6"/>
    <p:sldId id="455" r:id="rId7"/>
    <p:sldId id="465" r:id="rId8"/>
    <p:sldId id="466" r:id="rId9"/>
    <p:sldId id="467" r:id="rId10"/>
    <p:sldId id="263" r:id="rId11"/>
    <p:sldId id="277" r:id="rId12"/>
    <p:sldId id="278" r:id="rId13"/>
    <p:sldId id="279" r:id="rId14"/>
    <p:sldId id="458" r:id="rId15"/>
    <p:sldId id="280" r:id="rId16"/>
    <p:sldId id="459" r:id="rId17"/>
    <p:sldId id="265" r:id="rId18"/>
    <p:sldId id="266" r:id="rId19"/>
    <p:sldId id="267" r:id="rId20"/>
    <p:sldId id="463" r:id="rId21"/>
    <p:sldId id="464" r:id="rId22"/>
    <p:sldId id="468" r:id="rId23"/>
    <p:sldId id="453" r:id="rId24"/>
    <p:sldId id="440" r:id="rId25"/>
  </p:sldIdLst>
  <p:sldSz cx="9144000" cy="6858000" type="screen4x3"/>
  <p:notesSz cx="7023100" cy="9309100"/>
  <p:custDataLst>
    <p:tags r:id="rId28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E3C45"/>
    <a:srgbClr val="C8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740"/>
    <p:restoredTop sz="90413" autoAdjust="0"/>
  </p:normalViewPr>
  <p:slideViewPr>
    <p:cSldViewPr snapToGrid="0" snapToObjects="1">
      <p:cViewPr varScale="1">
        <p:scale>
          <a:sx n="100" d="100"/>
          <a:sy n="100" d="100"/>
        </p:scale>
        <p:origin x="1770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napToObjects="1">
      <p:cViewPr varScale="1">
        <p:scale>
          <a:sx n="83" d="100"/>
          <a:sy n="83" d="100"/>
        </p:scale>
        <p:origin x="3810" y="10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gs" Target="tags/tag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045EED2-F971-0A44-B5CA-58EBB5C3516E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 phldr="1"/>
      <dgm:spPr/>
    </dgm:pt>
    <dgm:pt modelId="{D1E7E5F0-8C51-574B-B763-89A5B23D50B1}">
      <dgm:prSet phldrT="[Text]"/>
      <dgm:spPr/>
      <dgm:t>
        <a:bodyPr/>
        <a:lstStyle/>
        <a:p>
          <a:r>
            <a:rPr lang="en-US" dirty="0"/>
            <a:t>Request new call tree</a:t>
          </a:r>
        </a:p>
      </dgm:t>
    </dgm:pt>
    <dgm:pt modelId="{FDA5F7C5-3C25-144D-A9E2-1A6DF9892FBB}" type="parTrans" cxnId="{4B573EAA-E34B-6B45-9CB8-B611D02D670F}">
      <dgm:prSet/>
      <dgm:spPr/>
      <dgm:t>
        <a:bodyPr/>
        <a:lstStyle/>
        <a:p>
          <a:endParaRPr lang="en-US"/>
        </a:p>
      </dgm:t>
    </dgm:pt>
    <dgm:pt modelId="{FA6303E7-AFCB-4A4D-B0AD-FDE7A773C3B6}" type="sibTrans" cxnId="{4B573EAA-E34B-6B45-9CB8-B611D02D670F}">
      <dgm:prSet/>
      <dgm:spPr/>
      <dgm:t>
        <a:bodyPr/>
        <a:lstStyle/>
        <a:p>
          <a:endParaRPr lang="en-US"/>
        </a:p>
      </dgm:t>
    </dgm:pt>
    <dgm:pt modelId="{D7A344AC-46B0-8D49-B9A7-43E331312494}">
      <dgm:prSet phldrT="[Text]"/>
      <dgm:spPr/>
      <dgm:t>
        <a:bodyPr/>
        <a:lstStyle/>
        <a:p>
          <a:r>
            <a:rPr lang="en-US" dirty="0"/>
            <a:t>Record Announcement</a:t>
          </a:r>
        </a:p>
      </dgm:t>
    </dgm:pt>
    <dgm:pt modelId="{31676897-6AE6-B74C-9025-C29AA9B0652C}" type="parTrans" cxnId="{5A9537B0-9EFC-3644-8B23-0D95EC923AAD}">
      <dgm:prSet/>
      <dgm:spPr/>
      <dgm:t>
        <a:bodyPr/>
        <a:lstStyle/>
        <a:p>
          <a:endParaRPr lang="en-US"/>
        </a:p>
      </dgm:t>
    </dgm:pt>
    <dgm:pt modelId="{444505DC-1FEB-3744-82B5-AF50FA42B669}" type="sibTrans" cxnId="{5A9537B0-9EFC-3644-8B23-0D95EC923AAD}">
      <dgm:prSet/>
      <dgm:spPr/>
      <dgm:t>
        <a:bodyPr/>
        <a:lstStyle/>
        <a:p>
          <a:endParaRPr lang="en-US"/>
        </a:p>
      </dgm:t>
    </dgm:pt>
    <dgm:pt modelId="{35A142AF-3046-6745-A521-5DCFF6D27DD1}">
      <dgm:prSet phldrT="[Text]"/>
      <dgm:spPr/>
      <dgm:t>
        <a:bodyPr/>
        <a:lstStyle/>
        <a:p>
          <a:r>
            <a:rPr lang="en-US" dirty="0"/>
            <a:t>Upload announcement, Set menu options</a:t>
          </a:r>
        </a:p>
      </dgm:t>
    </dgm:pt>
    <dgm:pt modelId="{E295C1FB-D33B-394C-B1DA-2B3E7CE59678}" type="parTrans" cxnId="{DA2E5C87-AC69-9247-97EA-29E1010DAAF3}">
      <dgm:prSet/>
      <dgm:spPr/>
      <dgm:t>
        <a:bodyPr/>
        <a:lstStyle/>
        <a:p>
          <a:endParaRPr lang="en-US"/>
        </a:p>
      </dgm:t>
    </dgm:pt>
    <dgm:pt modelId="{D097ABA2-ED75-D54D-B39B-0753F231D142}" type="sibTrans" cxnId="{DA2E5C87-AC69-9247-97EA-29E1010DAAF3}">
      <dgm:prSet/>
      <dgm:spPr/>
      <dgm:t>
        <a:bodyPr/>
        <a:lstStyle/>
        <a:p>
          <a:endParaRPr lang="en-US"/>
        </a:p>
      </dgm:t>
    </dgm:pt>
    <dgm:pt modelId="{D3C3AB54-E9A0-374E-A9C1-DCF9C415C783}">
      <dgm:prSet/>
      <dgm:spPr/>
      <dgm:t>
        <a:bodyPr/>
        <a:lstStyle/>
        <a:p>
          <a:endParaRPr lang="en-US" dirty="0"/>
        </a:p>
      </dgm:t>
    </dgm:pt>
    <dgm:pt modelId="{68594490-F01E-8140-A442-A64AEB1E3457}" type="parTrans" cxnId="{C6D15253-DE6D-AE41-AC46-6B12DA1203EB}">
      <dgm:prSet/>
      <dgm:spPr/>
      <dgm:t>
        <a:bodyPr/>
        <a:lstStyle/>
        <a:p>
          <a:endParaRPr lang="en-US"/>
        </a:p>
      </dgm:t>
    </dgm:pt>
    <dgm:pt modelId="{52DDD950-DF23-0348-8FD5-5BF28E71A495}" type="sibTrans" cxnId="{C6D15253-DE6D-AE41-AC46-6B12DA1203EB}">
      <dgm:prSet/>
      <dgm:spPr/>
      <dgm:t>
        <a:bodyPr/>
        <a:lstStyle/>
        <a:p>
          <a:endParaRPr lang="en-US"/>
        </a:p>
      </dgm:t>
    </dgm:pt>
    <dgm:pt modelId="{224E3C64-AEFB-F245-9541-1919A6F4BD49}">
      <dgm:prSet phldrT="[Text]"/>
      <dgm:spPr/>
      <dgm:t>
        <a:bodyPr/>
        <a:lstStyle/>
        <a:p>
          <a:r>
            <a:rPr lang="en-US" dirty="0"/>
            <a:t>Take incoming calls! </a:t>
          </a:r>
        </a:p>
      </dgm:t>
    </dgm:pt>
    <dgm:pt modelId="{49279F45-F83D-0D4B-A75D-0FFDBBF7B38B}" type="parTrans" cxnId="{3993CC9F-F68F-4446-BEB2-16EA26189C55}">
      <dgm:prSet/>
      <dgm:spPr/>
      <dgm:t>
        <a:bodyPr/>
        <a:lstStyle/>
        <a:p>
          <a:endParaRPr lang="en-US"/>
        </a:p>
      </dgm:t>
    </dgm:pt>
    <dgm:pt modelId="{56C8BBE2-9428-0B47-88D0-1603960D306A}" type="sibTrans" cxnId="{3993CC9F-F68F-4446-BEB2-16EA26189C55}">
      <dgm:prSet/>
      <dgm:spPr/>
      <dgm:t>
        <a:bodyPr/>
        <a:lstStyle/>
        <a:p>
          <a:endParaRPr lang="en-US"/>
        </a:p>
      </dgm:t>
    </dgm:pt>
    <dgm:pt modelId="{F4A2D14E-EDBE-F14E-81ED-448C0A9D90CC}" type="pres">
      <dgm:prSet presAssocID="{8045EED2-F971-0A44-B5CA-58EBB5C3516E}" presName="Name0" presStyleCnt="0">
        <dgm:presLayoutVars>
          <dgm:dir/>
          <dgm:resizeHandles val="exact"/>
        </dgm:presLayoutVars>
      </dgm:prSet>
      <dgm:spPr/>
    </dgm:pt>
    <dgm:pt modelId="{76FA24CF-4BAB-8848-BED3-E994435F9ECB}" type="pres">
      <dgm:prSet presAssocID="{D1E7E5F0-8C51-574B-B763-89A5B23D50B1}" presName="node" presStyleLbl="node1" presStyleIdx="0" presStyleCnt="4" custLinFactX="24214" custLinFactY="-39420" custLinFactNeighborX="100000" custLinFactNeighborY="-1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E933CCE-BA56-2A43-BD34-E2CF3E8FEAC2}" type="pres">
      <dgm:prSet presAssocID="{FA6303E7-AFCB-4A4D-B0AD-FDE7A773C3B6}" presName="sibTrans" presStyleLbl="sibTrans2D1" presStyleIdx="0" presStyleCnt="3"/>
      <dgm:spPr/>
      <dgm:t>
        <a:bodyPr/>
        <a:lstStyle/>
        <a:p>
          <a:endParaRPr lang="en-US"/>
        </a:p>
      </dgm:t>
    </dgm:pt>
    <dgm:pt modelId="{84A170A7-5696-D244-B4F9-46BD4B7C4950}" type="pres">
      <dgm:prSet presAssocID="{FA6303E7-AFCB-4A4D-B0AD-FDE7A773C3B6}" presName="connectorText" presStyleLbl="sibTrans2D1" presStyleIdx="0" presStyleCnt="3"/>
      <dgm:spPr/>
      <dgm:t>
        <a:bodyPr/>
        <a:lstStyle/>
        <a:p>
          <a:endParaRPr lang="en-US"/>
        </a:p>
      </dgm:t>
    </dgm:pt>
    <dgm:pt modelId="{C44E6872-40BC-5A43-BDFE-69A49AFC282A}" type="pres">
      <dgm:prSet presAssocID="{D7A344AC-46B0-8D49-B9A7-43E331312494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A5F4C24-74EC-5340-84A8-9614491C8906}" type="pres">
      <dgm:prSet presAssocID="{444505DC-1FEB-3744-82B5-AF50FA42B669}" presName="sibTrans" presStyleLbl="sibTrans2D1" presStyleIdx="1" presStyleCnt="3"/>
      <dgm:spPr/>
      <dgm:t>
        <a:bodyPr/>
        <a:lstStyle/>
        <a:p>
          <a:endParaRPr lang="en-US"/>
        </a:p>
      </dgm:t>
    </dgm:pt>
    <dgm:pt modelId="{D4651843-B89B-F042-B9D8-F8D5813E7CA3}" type="pres">
      <dgm:prSet presAssocID="{444505DC-1FEB-3744-82B5-AF50FA42B669}" presName="connectorText" presStyleLbl="sibTrans2D1" presStyleIdx="1" presStyleCnt="3"/>
      <dgm:spPr/>
      <dgm:t>
        <a:bodyPr/>
        <a:lstStyle/>
        <a:p>
          <a:endParaRPr lang="en-US"/>
        </a:p>
      </dgm:t>
    </dgm:pt>
    <dgm:pt modelId="{AD5F6E19-897A-A04E-9CC0-E60550CD087A}" type="pres">
      <dgm:prSet presAssocID="{35A142AF-3046-6745-A521-5DCFF6D27DD1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9FDB608-E56D-6A4C-B6B4-A446F4558D6B}" type="pres">
      <dgm:prSet presAssocID="{D097ABA2-ED75-D54D-B39B-0753F231D142}" presName="sibTrans" presStyleLbl="sibTrans2D1" presStyleIdx="2" presStyleCnt="3"/>
      <dgm:spPr/>
      <dgm:t>
        <a:bodyPr/>
        <a:lstStyle/>
        <a:p>
          <a:endParaRPr lang="en-US"/>
        </a:p>
      </dgm:t>
    </dgm:pt>
    <dgm:pt modelId="{8594B765-2358-1440-9E73-B6164BE4124A}" type="pres">
      <dgm:prSet presAssocID="{D097ABA2-ED75-D54D-B39B-0753F231D142}" presName="connectorText" presStyleLbl="sibTrans2D1" presStyleIdx="2" presStyleCnt="3"/>
      <dgm:spPr/>
      <dgm:t>
        <a:bodyPr/>
        <a:lstStyle/>
        <a:p>
          <a:endParaRPr lang="en-US"/>
        </a:p>
      </dgm:t>
    </dgm:pt>
    <dgm:pt modelId="{3E3EB7B9-8700-6D45-81FB-3ADC7016A736}" type="pres">
      <dgm:prSet presAssocID="{224E3C64-AEFB-F245-9541-1919A6F4BD49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7702F30D-D616-3542-8887-1E45DD86936A}" type="presOf" srcId="{8045EED2-F971-0A44-B5CA-58EBB5C3516E}" destId="{F4A2D14E-EDBE-F14E-81ED-448C0A9D90CC}" srcOrd="0" destOrd="0" presId="urn:microsoft.com/office/officeart/2005/8/layout/process1"/>
    <dgm:cxn modelId="{DC1274CE-3023-F747-A18B-145807463AF1}" type="presOf" srcId="{D7A344AC-46B0-8D49-B9A7-43E331312494}" destId="{C44E6872-40BC-5A43-BDFE-69A49AFC282A}" srcOrd="0" destOrd="0" presId="urn:microsoft.com/office/officeart/2005/8/layout/process1"/>
    <dgm:cxn modelId="{3EE54646-2A1E-8E4A-85D8-47F26A0EC50B}" type="presOf" srcId="{444505DC-1FEB-3744-82B5-AF50FA42B669}" destId="{D4651843-B89B-F042-B9D8-F8D5813E7CA3}" srcOrd="1" destOrd="0" presId="urn:microsoft.com/office/officeart/2005/8/layout/process1"/>
    <dgm:cxn modelId="{6EF88C03-EB27-9D44-B3DD-C63C6025C4E9}" type="presOf" srcId="{224E3C64-AEFB-F245-9541-1919A6F4BD49}" destId="{3E3EB7B9-8700-6D45-81FB-3ADC7016A736}" srcOrd="0" destOrd="0" presId="urn:microsoft.com/office/officeart/2005/8/layout/process1"/>
    <dgm:cxn modelId="{237781F1-2B42-3E4F-8F65-C3401E3EB7E5}" type="presOf" srcId="{FA6303E7-AFCB-4A4D-B0AD-FDE7A773C3B6}" destId="{BE933CCE-BA56-2A43-BD34-E2CF3E8FEAC2}" srcOrd="0" destOrd="0" presId="urn:microsoft.com/office/officeart/2005/8/layout/process1"/>
    <dgm:cxn modelId="{DBF38BA4-29F7-F649-8043-37CB5AE2AE78}" type="presOf" srcId="{35A142AF-3046-6745-A521-5DCFF6D27DD1}" destId="{AD5F6E19-897A-A04E-9CC0-E60550CD087A}" srcOrd="0" destOrd="0" presId="urn:microsoft.com/office/officeart/2005/8/layout/process1"/>
    <dgm:cxn modelId="{4B573EAA-E34B-6B45-9CB8-B611D02D670F}" srcId="{8045EED2-F971-0A44-B5CA-58EBB5C3516E}" destId="{D1E7E5F0-8C51-574B-B763-89A5B23D50B1}" srcOrd="0" destOrd="0" parTransId="{FDA5F7C5-3C25-144D-A9E2-1A6DF9892FBB}" sibTransId="{FA6303E7-AFCB-4A4D-B0AD-FDE7A773C3B6}"/>
    <dgm:cxn modelId="{3993CC9F-F68F-4446-BEB2-16EA26189C55}" srcId="{8045EED2-F971-0A44-B5CA-58EBB5C3516E}" destId="{224E3C64-AEFB-F245-9541-1919A6F4BD49}" srcOrd="3" destOrd="0" parTransId="{49279F45-F83D-0D4B-A75D-0FFDBBF7B38B}" sibTransId="{56C8BBE2-9428-0B47-88D0-1603960D306A}"/>
    <dgm:cxn modelId="{7AAF7508-5ACE-5B4D-905F-CBACF6D0AF40}" type="presOf" srcId="{D1E7E5F0-8C51-574B-B763-89A5B23D50B1}" destId="{76FA24CF-4BAB-8848-BED3-E994435F9ECB}" srcOrd="0" destOrd="0" presId="urn:microsoft.com/office/officeart/2005/8/layout/process1"/>
    <dgm:cxn modelId="{DF3CCA1C-12A2-804E-BB37-3DC95EE4E21C}" type="presOf" srcId="{D097ABA2-ED75-D54D-B39B-0753F231D142}" destId="{C9FDB608-E56D-6A4C-B6B4-A446F4558D6B}" srcOrd="0" destOrd="0" presId="urn:microsoft.com/office/officeart/2005/8/layout/process1"/>
    <dgm:cxn modelId="{DA2E5C87-AC69-9247-97EA-29E1010DAAF3}" srcId="{8045EED2-F971-0A44-B5CA-58EBB5C3516E}" destId="{35A142AF-3046-6745-A521-5DCFF6D27DD1}" srcOrd="2" destOrd="0" parTransId="{E295C1FB-D33B-394C-B1DA-2B3E7CE59678}" sibTransId="{D097ABA2-ED75-D54D-B39B-0753F231D142}"/>
    <dgm:cxn modelId="{5A9537B0-9EFC-3644-8B23-0D95EC923AAD}" srcId="{8045EED2-F971-0A44-B5CA-58EBB5C3516E}" destId="{D7A344AC-46B0-8D49-B9A7-43E331312494}" srcOrd="1" destOrd="0" parTransId="{31676897-6AE6-B74C-9025-C29AA9B0652C}" sibTransId="{444505DC-1FEB-3744-82B5-AF50FA42B669}"/>
    <dgm:cxn modelId="{4D08AEBB-B88C-DC4E-A53D-9CDE62C8AB87}" type="presOf" srcId="{D097ABA2-ED75-D54D-B39B-0753F231D142}" destId="{8594B765-2358-1440-9E73-B6164BE4124A}" srcOrd="1" destOrd="0" presId="urn:microsoft.com/office/officeart/2005/8/layout/process1"/>
    <dgm:cxn modelId="{C6D15253-DE6D-AE41-AC46-6B12DA1203EB}" srcId="{D1E7E5F0-8C51-574B-B763-89A5B23D50B1}" destId="{D3C3AB54-E9A0-374E-A9C1-DCF9C415C783}" srcOrd="0" destOrd="0" parTransId="{68594490-F01E-8140-A442-A64AEB1E3457}" sibTransId="{52DDD950-DF23-0348-8FD5-5BF28E71A495}"/>
    <dgm:cxn modelId="{B7E9165D-FD3D-AD49-AC76-00AA73FF6E40}" type="presOf" srcId="{FA6303E7-AFCB-4A4D-B0AD-FDE7A773C3B6}" destId="{84A170A7-5696-D244-B4F9-46BD4B7C4950}" srcOrd="1" destOrd="0" presId="urn:microsoft.com/office/officeart/2005/8/layout/process1"/>
    <dgm:cxn modelId="{FB585B6D-4916-7941-A81F-7E1E97600F9F}" type="presOf" srcId="{D3C3AB54-E9A0-374E-A9C1-DCF9C415C783}" destId="{76FA24CF-4BAB-8848-BED3-E994435F9ECB}" srcOrd="0" destOrd="1" presId="urn:microsoft.com/office/officeart/2005/8/layout/process1"/>
    <dgm:cxn modelId="{9B3B3C7E-DBA9-9C44-9B75-641F35E3D3AA}" type="presOf" srcId="{444505DC-1FEB-3744-82B5-AF50FA42B669}" destId="{DA5F4C24-74EC-5340-84A8-9614491C8906}" srcOrd="0" destOrd="0" presId="urn:microsoft.com/office/officeart/2005/8/layout/process1"/>
    <dgm:cxn modelId="{E6FEB28E-90BB-4946-8F89-288598981B0A}" type="presParOf" srcId="{F4A2D14E-EDBE-F14E-81ED-448C0A9D90CC}" destId="{76FA24CF-4BAB-8848-BED3-E994435F9ECB}" srcOrd="0" destOrd="0" presId="urn:microsoft.com/office/officeart/2005/8/layout/process1"/>
    <dgm:cxn modelId="{F07E942C-4860-EF4E-AE65-61E489FBCBED}" type="presParOf" srcId="{F4A2D14E-EDBE-F14E-81ED-448C0A9D90CC}" destId="{BE933CCE-BA56-2A43-BD34-E2CF3E8FEAC2}" srcOrd="1" destOrd="0" presId="urn:microsoft.com/office/officeart/2005/8/layout/process1"/>
    <dgm:cxn modelId="{BBECE1F8-C946-8C4C-8972-AFF205A0564B}" type="presParOf" srcId="{BE933CCE-BA56-2A43-BD34-E2CF3E8FEAC2}" destId="{84A170A7-5696-D244-B4F9-46BD4B7C4950}" srcOrd="0" destOrd="0" presId="urn:microsoft.com/office/officeart/2005/8/layout/process1"/>
    <dgm:cxn modelId="{C7DCE1C1-7E01-804F-88B3-60D2EC2DF2BB}" type="presParOf" srcId="{F4A2D14E-EDBE-F14E-81ED-448C0A9D90CC}" destId="{C44E6872-40BC-5A43-BDFE-69A49AFC282A}" srcOrd="2" destOrd="0" presId="urn:microsoft.com/office/officeart/2005/8/layout/process1"/>
    <dgm:cxn modelId="{3B1B0E8D-617B-E24E-A4E4-97C9BBC97EEB}" type="presParOf" srcId="{F4A2D14E-EDBE-F14E-81ED-448C0A9D90CC}" destId="{DA5F4C24-74EC-5340-84A8-9614491C8906}" srcOrd="3" destOrd="0" presId="urn:microsoft.com/office/officeart/2005/8/layout/process1"/>
    <dgm:cxn modelId="{D883A2EA-93A2-4C4B-B5C6-4AE6C9BD65CE}" type="presParOf" srcId="{DA5F4C24-74EC-5340-84A8-9614491C8906}" destId="{D4651843-B89B-F042-B9D8-F8D5813E7CA3}" srcOrd="0" destOrd="0" presId="urn:microsoft.com/office/officeart/2005/8/layout/process1"/>
    <dgm:cxn modelId="{7F82E038-E574-5848-8978-E8C87F95FF29}" type="presParOf" srcId="{F4A2D14E-EDBE-F14E-81ED-448C0A9D90CC}" destId="{AD5F6E19-897A-A04E-9CC0-E60550CD087A}" srcOrd="4" destOrd="0" presId="urn:microsoft.com/office/officeart/2005/8/layout/process1"/>
    <dgm:cxn modelId="{0C58E285-8DD3-8840-B19D-AC80FDB34756}" type="presParOf" srcId="{F4A2D14E-EDBE-F14E-81ED-448C0A9D90CC}" destId="{C9FDB608-E56D-6A4C-B6B4-A446F4558D6B}" srcOrd="5" destOrd="0" presId="urn:microsoft.com/office/officeart/2005/8/layout/process1"/>
    <dgm:cxn modelId="{AAEDC044-5D57-6246-A27F-49605938B17B}" type="presParOf" srcId="{C9FDB608-E56D-6A4C-B6B4-A446F4558D6B}" destId="{8594B765-2358-1440-9E73-B6164BE4124A}" srcOrd="0" destOrd="0" presId="urn:microsoft.com/office/officeart/2005/8/layout/process1"/>
    <dgm:cxn modelId="{4766C594-193D-934F-BE2C-B62801F68D70}" type="presParOf" srcId="{F4A2D14E-EDBE-F14E-81ED-448C0A9D90CC}" destId="{3E3EB7B9-8700-6D45-81FB-3ADC7016A736}" srcOrd="6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174D312-B7D0-2C47-8C63-9A5ABA19180E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 phldr="1"/>
      <dgm:spPr/>
    </dgm:pt>
    <dgm:pt modelId="{49C4A19F-9F69-ED4F-B5F2-70D90B137409}">
      <dgm:prSet phldrT="[Text]" custT="1"/>
      <dgm:spPr/>
      <dgm:t>
        <a:bodyPr/>
        <a:lstStyle/>
        <a:p>
          <a:r>
            <a:rPr lang="en-US" sz="1400" dirty="0"/>
            <a:t>Request and schedule call tree conversion</a:t>
          </a:r>
        </a:p>
      </dgm:t>
    </dgm:pt>
    <dgm:pt modelId="{89F3D9BA-CC48-D64C-9FE6-F24A67DDBD7B}" type="parTrans" cxnId="{9E1D1C6E-D019-954F-865A-D32B517D5821}">
      <dgm:prSet/>
      <dgm:spPr/>
      <dgm:t>
        <a:bodyPr/>
        <a:lstStyle/>
        <a:p>
          <a:endParaRPr lang="en-US"/>
        </a:p>
      </dgm:t>
    </dgm:pt>
    <dgm:pt modelId="{D40AF05A-2DBD-D34A-8259-2A29B676BCAE}" type="sibTrans" cxnId="{9E1D1C6E-D019-954F-865A-D32B517D5821}">
      <dgm:prSet/>
      <dgm:spPr/>
      <dgm:t>
        <a:bodyPr/>
        <a:lstStyle/>
        <a:p>
          <a:endParaRPr lang="en-US"/>
        </a:p>
      </dgm:t>
    </dgm:pt>
    <dgm:pt modelId="{8218AF06-29B4-684E-9602-17D62574F86E}" type="pres">
      <dgm:prSet presAssocID="{F174D312-B7D0-2C47-8C63-9A5ABA19180E}" presName="Name0" presStyleCnt="0">
        <dgm:presLayoutVars>
          <dgm:dir/>
          <dgm:resizeHandles val="exact"/>
        </dgm:presLayoutVars>
      </dgm:prSet>
      <dgm:spPr/>
    </dgm:pt>
    <dgm:pt modelId="{9DB24153-B256-2C4E-AF5C-0D703C363A9A}" type="pres">
      <dgm:prSet presAssocID="{49C4A19F-9F69-ED4F-B5F2-70D90B137409}" presName="node" presStyleLbl="node1" presStyleIdx="0" presStyleCnt="1" custScaleY="131579" custLinFactNeighborY="-4097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540CB558-748C-0645-B630-0B4788F9A956}" type="presOf" srcId="{49C4A19F-9F69-ED4F-B5F2-70D90B137409}" destId="{9DB24153-B256-2C4E-AF5C-0D703C363A9A}" srcOrd="0" destOrd="0" presId="urn:microsoft.com/office/officeart/2005/8/layout/process1"/>
    <dgm:cxn modelId="{9E1D1C6E-D019-954F-865A-D32B517D5821}" srcId="{F174D312-B7D0-2C47-8C63-9A5ABA19180E}" destId="{49C4A19F-9F69-ED4F-B5F2-70D90B137409}" srcOrd="0" destOrd="0" parTransId="{89F3D9BA-CC48-D64C-9FE6-F24A67DDBD7B}" sibTransId="{D40AF05A-2DBD-D34A-8259-2A29B676BCAE}"/>
    <dgm:cxn modelId="{8850C8D2-DAC2-F84C-957C-16668BEB1B92}" type="presOf" srcId="{F174D312-B7D0-2C47-8C63-9A5ABA19180E}" destId="{8218AF06-29B4-684E-9602-17D62574F86E}" srcOrd="0" destOrd="0" presId="urn:microsoft.com/office/officeart/2005/8/layout/process1"/>
    <dgm:cxn modelId="{65155078-1D96-8A4B-91F5-7BAE6DBAAF08}" type="presParOf" srcId="{8218AF06-29B4-684E-9602-17D62574F86E}" destId="{9DB24153-B256-2C4E-AF5C-0D703C363A9A}" srcOrd="0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6FA24CF-4BAB-8848-BED3-E994435F9ECB}">
      <dsp:nvSpPr>
        <dsp:cNvPr id="0" name=""/>
        <dsp:cNvSpPr/>
      </dsp:nvSpPr>
      <dsp:spPr>
        <a:xfrm>
          <a:off x="857494" y="339418"/>
          <a:ext cx="1330630" cy="94807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/>
            <a:t>Request new call tree</a:t>
          </a:r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1100" kern="1200" dirty="0"/>
        </a:p>
      </dsp:txBody>
      <dsp:txXfrm>
        <a:off x="885262" y="367186"/>
        <a:ext cx="1275094" cy="892538"/>
      </dsp:txXfrm>
    </dsp:sp>
    <dsp:sp modelId="{BE933CCE-BA56-2A43-BD34-E2CF3E8FEAC2}">
      <dsp:nvSpPr>
        <dsp:cNvPr id="0" name=""/>
        <dsp:cNvSpPr/>
      </dsp:nvSpPr>
      <dsp:spPr>
        <a:xfrm rot="3159556">
          <a:off x="1906732" y="1314966"/>
          <a:ext cx="249140" cy="329996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100" kern="1200"/>
        </a:p>
      </dsp:txBody>
      <dsp:txXfrm>
        <a:off x="1921435" y="1351253"/>
        <a:ext cx="174398" cy="197998"/>
      </dsp:txXfrm>
    </dsp:sp>
    <dsp:sp modelId="{C44E6872-40BC-5A43-BDFE-69A49AFC282A}">
      <dsp:nvSpPr>
        <dsp:cNvPr id="0" name=""/>
        <dsp:cNvSpPr/>
      </dsp:nvSpPr>
      <dsp:spPr>
        <a:xfrm>
          <a:off x="1865926" y="1661223"/>
          <a:ext cx="1330630" cy="94807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/>
            <a:t>Record Announcement</a:t>
          </a:r>
        </a:p>
      </dsp:txBody>
      <dsp:txXfrm>
        <a:off x="1893694" y="1688991"/>
        <a:ext cx="1275094" cy="892538"/>
      </dsp:txXfrm>
    </dsp:sp>
    <dsp:sp modelId="{DA5F4C24-74EC-5340-84A8-9614491C8906}">
      <dsp:nvSpPr>
        <dsp:cNvPr id="0" name=""/>
        <dsp:cNvSpPr/>
      </dsp:nvSpPr>
      <dsp:spPr>
        <a:xfrm>
          <a:off x="3329620" y="1970262"/>
          <a:ext cx="282093" cy="329996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100" kern="1200"/>
        </a:p>
      </dsp:txBody>
      <dsp:txXfrm>
        <a:off x="3329620" y="2036261"/>
        <a:ext cx="197465" cy="197998"/>
      </dsp:txXfrm>
    </dsp:sp>
    <dsp:sp modelId="{AD5F6E19-897A-A04E-9CC0-E60550CD087A}">
      <dsp:nvSpPr>
        <dsp:cNvPr id="0" name=""/>
        <dsp:cNvSpPr/>
      </dsp:nvSpPr>
      <dsp:spPr>
        <a:xfrm>
          <a:off x="3728809" y="1661223"/>
          <a:ext cx="1330630" cy="94807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/>
            <a:t>Upload announcement, Set menu options</a:t>
          </a:r>
        </a:p>
      </dsp:txBody>
      <dsp:txXfrm>
        <a:off x="3756577" y="1688991"/>
        <a:ext cx="1275094" cy="892538"/>
      </dsp:txXfrm>
    </dsp:sp>
    <dsp:sp modelId="{C9FDB608-E56D-6A4C-B6B4-A446F4558D6B}">
      <dsp:nvSpPr>
        <dsp:cNvPr id="0" name=""/>
        <dsp:cNvSpPr/>
      </dsp:nvSpPr>
      <dsp:spPr>
        <a:xfrm>
          <a:off x="5192503" y="1970262"/>
          <a:ext cx="282093" cy="329996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100" kern="1200"/>
        </a:p>
      </dsp:txBody>
      <dsp:txXfrm>
        <a:off x="5192503" y="2036261"/>
        <a:ext cx="197465" cy="197998"/>
      </dsp:txXfrm>
    </dsp:sp>
    <dsp:sp modelId="{3E3EB7B9-8700-6D45-81FB-3ADC7016A736}">
      <dsp:nvSpPr>
        <dsp:cNvPr id="0" name=""/>
        <dsp:cNvSpPr/>
      </dsp:nvSpPr>
      <dsp:spPr>
        <a:xfrm>
          <a:off x="5591692" y="1661223"/>
          <a:ext cx="1330630" cy="94807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/>
            <a:t>Take incoming calls! </a:t>
          </a:r>
        </a:p>
      </dsp:txBody>
      <dsp:txXfrm>
        <a:off x="5619460" y="1688991"/>
        <a:ext cx="1275094" cy="89253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DB24153-B256-2C4E-AF5C-0D703C363A9A}">
      <dsp:nvSpPr>
        <dsp:cNvPr id="0" name=""/>
        <dsp:cNvSpPr/>
      </dsp:nvSpPr>
      <dsp:spPr>
        <a:xfrm>
          <a:off x="0" y="0"/>
          <a:ext cx="1294588" cy="102204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/>
            <a:t>Request and schedule call tree conversion</a:t>
          </a:r>
        </a:p>
      </dsp:txBody>
      <dsp:txXfrm>
        <a:off x="29935" y="29935"/>
        <a:ext cx="1234718" cy="96217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43343" cy="465455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l">
              <a:defRPr sz="1200"/>
            </a:lvl1pPr>
          </a:lstStyle>
          <a:p>
            <a:endParaRPr lang="en-US" dirty="0">
              <a:latin typeface="Calibri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8132" y="0"/>
            <a:ext cx="3043343" cy="465455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r">
              <a:defRPr sz="1200"/>
            </a:lvl1pPr>
          </a:lstStyle>
          <a:p>
            <a:fld id="{DF70D215-F42E-D64C-BCF0-05027ED245F7}" type="datetimeFigureOut">
              <a:rPr lang="en-US" smtClean="0">
                <a:latin typeface="Calibri"/>
              </a:rPr>
              <a:t>1/16/2020</a:t>
            </a:fld>
            <a:endParaRPr lang="en-US" dirty="0">
              <a:latin typeface="Calibri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42029"/>
            <a:ext cx="3043343" cy="465455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l">
              <a:defRPr sz="1200"/>
            </a:lvl1pPr>
          </a:lstStyle>
          <a:p>
            <a:endParaRPr lang="en-US" dirty="0">
              <a:latin typeface="Calibri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8132" y="8842029"/>
            <a:ext cx="3043343" cy="465455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r">
              <a:defRPr sz="1200"/>
            </a:lvl1pPr>
          </a:lstStyle>
          <a:p>
            <a:fld id="{64E93C76-F617-C840-B59A-2FB2BFC3C33E}" type="slidenum">
              <a:rPr lang="en-US" smtClean="0">
                <a:latin typeface="Calibri"/>
              </a:rPr>
              <a:t>‹#›</a:t>
            </a:fld>
            <a:endParaRPr lang="en-US" dirty="0"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32700651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43343" cy="465455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l">
              <a:defRPr sz="1200">
                <a:latin typeface="Calibri"/>
              </a:defRPr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8132" y="0"/>
            <a:ext cx="3043343" cy="465455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r">
              <a:defRPr sz="1200">
                <a:latin typeface="Calibri"/>
              </a:defRPr>
            </a:lvl1pPr>
          </a:lstStyle>
          <a:p>
            <a:fld id="{E89C83FF-BB12-A04B-8184-A9C70BC40656}" type="datetimeFigureOut">
              <a:rPr lang="en-US" smtClean="0"/>
              <a:pPr/>
              <a:t>1/16/2020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4275" y="698500"/>
            <a:ext cx="4654550" cy="34909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324" tIns="46662" rIns="93324" bIns="46662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2310" y="4421823"/>
            <a:ext cx="5618480" cy="4189095"/>
          </a:xfrm>
          <a:prstGeom prst="rect">
            <a:avLst/>
          </a:prstGeom>
        </p:spPr>
        <p:txBody>
          <a:bodyPr vert="horz" lIns="93324" tIns="46662" rIns="93324" bIns="46662" rtlCol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42029"/>
            <a:ext cx="3043343" cy="465455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l">
              <a:defRPr sz="1200">
                <a:latin typeface="Calibri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8132" y="8842029"/>
            <a:ext cx="3043343" cy="465455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r">
              <a:defRPr sz="1200">
                <a:latin typeface="Calibri"/>
              </a:defRPr>
            </a:lvl1pPr>
          </a:lstStyle>
          <a:p>
            <a:fld id="{11F1C3C0-4216-AB45-BCA3-1484D1E247D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451357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Calibri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Calibri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Calibri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Calibri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Calibri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kb.mit.edu/confluence/display/istcontrib/Feature+Access+Codes" TargetMode="External"/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F1C3C0-4216-AB45-BCA3-1484D1E247DF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380552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  <a:p>
            <a:r>
              <a:rPr lang="en-US" dirty="0"/>
              <a:t>-For the majority of MITvoip site users, there are two main concepts to understand – (1) Accounts and (2) Devices</a:t>
            </a:r>
          </a:p>
          <a:p>
            <a:r>
              <a:rPr lang="en-US" dirty="0"/>
              <a:t>	-Note that all of the information I’ll be covering is detailed on the wiki page located on the </a:t>
            </a:r>
            <a:r>
              <a:rPr lang="en-US" dirty="0" err="1"/>
              <a:t>voip</a:t>
            </a:r>
            <a:r>
              <a:rPr lang="en-US" dirty="0"/>
              <a:t> site side panel</a:t>
            </a:r>
          </a:p>
          <a:p>
            <a:endParaRPr lang="en-US" dirty="0"/>
          </a:p>
          <a:p>
            <a:r>
              <a:rPr lang="en-US" dirty="0"/>
              <a:t>ACCOUNTS</a:t>
            </a:r>
          </a:p>
          <a:p>
            <a:r>
              <a:rPr lang="en-US" dirty="0"/>
              <a:t>-For the purposes of this talk, you can think of an Account as a phone number and its associations (voicemail, softphone, etc.)</a:t>
            </a:r>
          </a:p>
          <a:p>
            <a:r>
              <a:rPr lang="en-US" dirty="0"/>
              <a:t>-When you log in, the site will default to showing you the Accounts that you are own – (accounts to which you are assigned as the owner)</a:t>
            </a:r>
          </a:p>
          <a:p>
            <a:r>
              <a:rPr lang="en-US" dirty="0"/>
              <a:t>-If you own three or fewer accounts, the site will default to what we call the Account “Card View” – seen here [display the browser with the </a:t>
            </a:r>
            <a:r>
              <a:rPr lang="en-US" dirty="0" err="1"/>
              <a:t>Voip</a:t>
            </a:r>
            <a:r>
              <a:rPr lang="en-US" dirty="0"/>
              <a:t> site]</a:t>
            </a:r>
          </a:p>
          <a:p>
            <a:r>
              <a:rPr lang="en-US" dirty="0"/>
              <a:t>	-If you own more than three accounts, you will get the “list” view which is easier to navigate but does not display as much info [prepare a list view user in case someone asks]</a:t>
            </a:r>
          </a:p>
          <a:p>
            <a:r>
              <a:rPr lang="en-US" dirty="0"/>
              <a:t>-Review the “Card View” for a Broadsoft account [note to audience that we’ll only be reviewing BroadSoft accounts for talk]</a:t>
            </a:r>
          </a:p>
          <a:p>
            <a:r>
              <a:rPr lang="en-US" dirty="0"/>
              <a:t>	-Account Description, phone number, ellipsis menu, Account Owner, link to </a:t>
            </a:r>
            <a:r>
              <a:rPr lang="en-US" dirty="0" err="1"/>
              <a:t>broadsoft.mit.edu</a:t>
            </a:r>
            <a:endParaRPr lang="en-US" dirty="0"/>
          </a:p>
          <a:p>
            <a:r>
              <a:rPr lang="en-US" dirty="0"/>
              <a:t>	-Resetting a voicemail password </a:t>
            </a:r>
          </a:p>
          <a:p>
            <a:r>
              <a:rPr lang="en-US" dirty="0"/>
              <a:t>	-My Devices </a:t>
            </a:r>
          </a:p>
          <a:p>
            <a:r>
              <a:rPr lang="en-US" dirty="0"/>
              <a:t>-Open the “Account Details” page for the account</a:t>
            </a:r>
          </a:p>
          <a:p>
            <a:r>
              <a:rPr lang="en-US" dirty="0"/>
              <a:t>	-User has ability to edit fields such as Description, etc.</a:t>
            </a:r>
          </a:p>
          <a:p>
            <a:r>
              <a:rPr lang="en-US" dirty="0"/>
              <a:t>	-User has ability to add/remove an Account Owners, Administrators</a:t>
            </a:r>
          </a:p>
          <a:p>
            <a:r>
              <a:rPr lang="en-US" dirty="0"/>
              <a:t>		-Account Owners – can change account settings and modify voicemail settings on MITvoip, as well as make changes in the BroadSoft web portal</a:t>
            </a:r>
          </a:p>
          <a:p>
            <a:r>
              <a:rPr lang="en-US" dirty="0"/>
              <a:t>		-Account Administrators – can ONLY change account settings and modify voicemail settings on MITvoip, but cannot access the BroadSoft web portal for the account</a:t>
            </a:r>
          </a:p>
          <a:p>
            <a:r>
              <a:rPr lang="en-US" dirty="0"/>
              <a:t>	-User has the ability to enable/disable voicemail, as well change how the voicemail is stored and delivered to them</a:t>
            </a:r>
          </a:p>
          <a:p>
            <a:r>
              <a:rPr lang="en-US" dirty="0"/>
              <a:t>		-also can change the voicemail passcode from this page as well</a:t>
            </a:r>
          </a:p>
          <a:p>
            <a:r>
              <a:rPr lang="en-US" dirty="0"/>
              <a:t>	-User can specify their softphone username – which I’ll discuss in more detail when I get to the softphone piece of this talk</a:t>
            </a:r>
          </a:p>
          <a:p>
            <a:r>
              <a:rPr lang="en-US" dirty="0"/>
              <a:t>	-User can add/remove the account from devices they own</a:t>
            </a:r>
          </a:p>
          <a:p>
            <a:r>
              <a:rPr lang="en-US" dirty="0"/>
              <a:t>		-Change the order in which the accounts appear on the phone</a:t>
            </a:r>
          </a:p>
          <a:p>
            <a:r>
              <a:rPr lang="en-US" dirty="0"/>
              <a:t>-Note that if you are assigned as an Administrator on an account, you can view those accounts by clicking the “Other Accounts | Edit” link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F1C3C0-4216-AB45-BCA3-1484D1E247DF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834128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  <a:p>
            <a:r>
              <a:rPr lang="en-US" dirty="0"/>
              <a:t>-For the majority of MITvoip site users, there are two main concepts to understand – (1) Accounts and (2) Devices</a:t>
            </a:r>
          </a:p>
          <a:p>
            <a:r>
              <a:rPr lang="en-US" dirty="0"/>
              <a:t>	-Note that all of the information I’ll be covering is detailed on the wiki page located on the </a:t>
            </a:r>
            <a:r>
              <a:rPr lang="en-US" dirty="0" err="1"/>
              <a:t>voip</a:t>
            </a:r>
            <a:r>
              <a:rPr lang="en-US" dirty="0"/>
              <a:t> site side panel</a:t>
            </a:r>
          </a:p>
          <a:p>
            <a:endParaRPr lang="en-US" dirty="0"/>
          </a:p>
          <a:p>
            <a:r>
              <a:rPr lang="en-US" dirty="0"/>
              <a:t>ACCOUNTS</a:t>
            </a:r>
          </a:p>
          <a:p>
            <a:r>
              <a:rPr lang="en-US" dirty="0"/>
              <a:t>-For the purposes of this talk, you can think of an Account as a phone number and its associations (voicemail, softphone, etc.)</a:t>
            </a:r>
          </a:p>
          <a:p>
            <a:r>
              <a:rPr lang="en-US" dirty="0"/>
              <a:t>-When you log in, the site will default to showing you the Accounts that you are own – (accounts to which you are assigned as the owner)</a:t>
            </a:r>
          </a:p>
          <a:p>
            <a:r>
              <a:rPr lang="en-US" dirty="0"/>
              <a:t>-If you own three or fewer accounts, the site will default to what we call the Account “Card View” – seen here [display the browser with the </a:t>
            </a:r>
            <a:r>
              <a:rPr lang="en-US" dirty="0" err="1"/>
              <a:t>Voip</a:t>
            </a:r>
            <a:r>
              <a:rPr lang="en-US" dirty="0"/>
              <a:t> site]</a:t>
            </a:r>
          </a:p>
          <a:p>
            <a:r>
              <a:rPr lang="en-US" dirty="0"/>
              <a:t>	-If you own more than three accounts, you will get the “list” view which is easier to navigate but does not display as much info [prepare a list view user in case someone asks]</a:t>
            </a:r>
          </a:p>
          <a:p>
            <a:r>
              <a:rPr lang="en-US" dirty="0"/>
              <a:t>-Review the “Card View” for a Broadsoft account [note to audience that we’ll only be reviewing BroadSoft accounts for talk]</a:t>
            </a:r>
          </a:p>
          <a:p>
            <a:r>
              <a:rPr lang="en-US" dirty="0"/>
              <a:t>	-Account Description, phone number, ellipsis menu, Account Owner, link to </a:t>
            </a:r>
            <a:r>
              <a:rPr lang="en-US" dirty="0" err="1"/>
              <a:t>broadsoft.mit.edu</a:t>
            </a:r>
            <a:endParaRPr lang="en-US" dirty="0"/>
          </a:p>
          <a:p>
            <a:r>
              <a:rPr lang="en-US" dirty="0"/>
              <a:t>	-Resetting a voicemail password </a:t>
            </a:r>
          </a:p>
          <a:p>
            <a:r>
              <a:rPr lang="en-US" dirty="0"/>
              <a:t>	-My Devices </a:t>
            </a:r>
          </a:p>
          <a:p>
            <a:r>
              <a:rPr lang="en-US" dirty="0"/>
              <a:t>-Open the “Account Details” page for the account</a:t>
            </a:r>
          </a:p>
          <a:p>
            <a:r>
              <a:rPr lang="en-US" dirty="0"/>
              <a:t>	-User has ability to edit fields such as Description, etc.</a:t>
            </a:r>
          </a:p>
          <a:p>
            <a:r>
              <a:rPr lang="en-US" dirty="0"/>
              <a:t>	-User has ability to add/remove an Account Owners, Administrators</a:t>
            </a:r>
          </a:p>
          <a:p>
            <a:r>
              <a:rPr lang="en-US" dirty="0"/>
              <a:t>		-Account Owners – can change account settings and modify voicemail settings on MITvoip, as well as make changes in the BroadSoft web portal</a:t>
            </a:r>
          </a:p>
          <a:p>
            <a:r>
              <a:rPr lang="en-US" dirty="0"/>
              <a:t>		-Account Administrators – can ONLY change account settings and modify voicemail settings on MITvoip, but cannot access the BroadSoft web portal for the account</a:t>
            </a:r>
          </a:p>
          <a:p>
            <a:r>
              <a:rPr lang="en-US" dirty="0"/>
              <a:t>	-User has the ability to enable/disable voicemail, as well change how the voicemail is stored and delivered to them</a:t>
            </a:r>
          </a:p>
          <a:p>
            <a:r>
              <a:rPr lang="en-US" dirty="0"/>
              <a:t>		-also can change the voicemail passcode from this page as well</a:t>
            </a:r>
          </a:p>
          <a:p>
            <a:r>
              <a:rPr lang="en-US" dirty="0"/>
              <a:t>	-User can specify their softphone username – which I’ll discuss in more detail when I get to the softphone piece of this talk</a:t>
            </a:r>
          </a:p>
          <a:p>
            <a:r>
              <a:rPr lang="en-US" dirty="0"/>
              <a:t>	-User can add/remove the account from devices they own</a:t>
            </a:r>
          </a:p>
          <a:p>
            <a:r>
              <a:rPr lang="en-US" dirty="0"/>
              <a:t>		-Change the order in which the accounts appear on the phone</a:t>
            </a:r>
          </a:p>
          <a:p>
            <a:r>
              <a:rPr lang="en-US" dirty="0"/>
              <a:t>-Note that if you are assigned as an Administrator on an account, you can view those accounts by clicking the “Other Accounts | Edit” link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F1C3C0-4216-AB45-BCA3-1484D1E247DF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896487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  <a:p>
            <a:r>
              <a:rPr lang="en-US" dirty="0"/>
              <a:t>-For the majority of MITvoip site users, there are two main concepts to understand – (1) Accounts and (2) Devices</a:t>
            </a:r>
          </a:p>
          <a:p>
            <a:r>
              <a:rPr lang="en-US" dirty="0"/>
              <a:t>	-Note that all of the information I’ll be covering is detailed on the wiki page located on the </a:t>
            </a:r>
            <a:r>
              <a:rPr lang="en-US" dirty="0" err="1"/>
              <a:t>voip</a:t>
            </a:r>
            <a:r>
              <a:rPr lang="en-US" dirty="0"/>
              <a:t> site side panel</a:t>
            </a:r>
          </a:p>
          <a:p>
            <a:endParaRPr lang="en-US" dirty="0"/>
          </a:p>
          <a:p>
            <a:r>
              <a:rPr lang="en-US" dirty="0"/>
              <a:t>ACCOUNTS</a:t>
            </a:r>
          </a:p>
          <a:p>
            <a:r>
              <a:rPr lang="en-US" dirty="0"/>
              <a:t>-For the purposes of this talk, you can think of an Account as a phone number and its associations (voicemail, softphone, etc.)</a:t>
            </a:r>
          </a:p>
          <a:p>
            <a:r>
              <a:rPr lang="en-US" dirty="0"/>
              <a:t>-When you log in, the site will default to showing you the Accounts that you are own – (accounts to which you are assigned as the owner)</a:t>
            </a:r>
          </a:p>
          <a:p>
            <a:r>
              <a:rPr lang="en-US" dirty="0"/>
              <a:t>-If you own three or fewer accounts, the site will default to what we call the Account “Card View” – seen here [display the browser with the </a:t>
            </a:r>
            <a:r>
              <a:rPr lang="en-US" dirty="0" err="1"/>
              <a:t>Voip</a:t>
            </a:r>
            <a:r>
              <a:rPr lang="en-US" dirty="0"/>
              <a:t> site]</a:t>
            </a:r>
          </a:p>
          <a:p>
            <a:r>
              <a:rPr lang="en-US" dirty="0"/>
              <a:t>	-If you own more than three accounts, you will get the “list” view which is easier to navigate but does not display as much info [prepare a list view user in case someone asks]</a:t>
            </a:r>
          </a:p>
          <a:p>
            <a:r>
              <a:rPr lang="en-US" dirty="0"/>
              <a:t>-Review the “Card View” for a Broadsoft account [note to audience that we’ll only be reviewing BroadSoft accounts for talk]</a:t>
            </a:r>
          </a:p>
          <a:p>
            <a:r>
              <a:rPr lang="en-US" dirty="0"/>
              <a:t>	-Account Description, phone number, ellipsis menu, Account Owner, link to </a:t>
            </a:r>
            <a:r>
              <a:rPr lang="en-US" dirty="0" err="1"/>
              <a:t>broadsoft.mit.edu</a:t>
            </a:r>
            <a:endParaRPr lang="en-US" dirty="0"/>
          </a:p>
          <a:p>
            <a:r>
              <a:rPr lang="en-US" dirty="0"/>
              <a:t>	-Resetting a voicemail password </a:t>
            </a:r>
          </a:p>
          <a:p>
            <a:r>
              <a:rPr lang="en-US" dirty="0"/>
              <a:t>	-My Devices </a:t>
            </a:r>
          </a:p>
          <a:p>
            <a:r>
              <a:rPr lang="en-US" dirty="0"/>
              <a:t>-Open the “Account Details” page for the account</a:t>
            </a:r>
          </a:p>
          <a:p>
            <a:r>
              <a:rPr lang="en-US" dirty="0"/>
              <a:t>	-User has ability to edit fields such as Description, etc.</a:t>
            </a:r>
          </a:p>
          <a:p>
            <a:r>
              <a:rPr lang="en-US" dirty="0"/>
              <a:t>	-User has ability to add/remove an Account Owners, Administrators</a:t>
            </a:r>
          </a:p>
          <a:p>
            <a:r>
              <a:rPr lang="en-US" dirty="0"/>
              <a:t>		-Account Owners – can change account settings and modify voicemail settings on MITvoip, as well as make changes in the BroadSoft web portal</a:t>
            </a:r>
          </a:p>
          <a:p>
            <a:r>
              <a:rPr lang="en-US" dirty="0"/>
              <a:t>		-Account Administrators – can ONLY change account settings and modify voicemail settings on MITvoip, but cannot access the BroadSoft web portal for the account</a:t>
            </a:r>
          </a:p>
          <a:p>
            <a:r>
              <a:rPr lang="en-US" dirty="0"/>
              <a:t>	-User has the ability to enable/disable voicemail, as well change how the voicemail is stored and delivered to them</a:t>
            </a:r>
          </a:p>
          <a:p>
            <a:r>
              <a:rPr lang="en-US" dirty="0"/>
              <a:t>		-also can change the voicemail passcode from this page as well</a:t>
            </a:r>
          </a:p>
          <a:p>
            <a:r>
              <a:rPr lang="en-US" dirty="0"/>
              <a:t>	-User can specify their softphone username – which I’ll discuss in more detail when I get to the softphone piece of this talk</a:t>
            </a:r>
          </a:p>
          <a:p>
            <a:r>
              <a:rPr lang="en-US" dirty="0"/>
              <a:t>	-User can add/remove the account from devices they own</a:t>
            </a:r>
          </a:p>
          <a:p>
            <a:r>
              <a:rPr lang="en-US" dirty="0"/>
              <a:t>		-Change the order in which the accounts appear on the phone</a:t>
            </a:r>
          </a:p>
          <a:p>
            <a:r>
              <a:rPr lang="en-US" dirty="0"/>
              <a:t>-Note that if you are assigned as an Administrator on an account, you can view those accounts by clicking the “Other Accounts | Edit” link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F1C3C0-4216-AB45-BCA3-1484D1E247DF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523177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  <a:p>
            <a:r>
              <a:rPr lang="en-US" dirty="0"/>
              <a:t>-For the majority of MITvoip site users, there are two main concepts to understand – (1) Accounts and (2) Devices</a:t>
            </a:r>
          </a:p>
          <a:p>
            <a:r>
              <a:rPr lang="en-US" dirty="0"/>
              <a:t>	-Note that all of the information I’ll be covering is detailed on the wiki page located on the </a:t>
            </a:r>
            <a:r>
              <a:rPr lang="en-US" dirty="0" err="1"/>
              <a:t>voip</a:t>
            </a:r>
            <a:r>
              <a:rPr lang="en-US" dirty="0"/>
              <a:t> site side panel</a:t>
            </a:r>
          </a:p>
          <a:p>
            <a:endParaRPr lang="en-US" dirty="0"/>
          </a:p>
          <a:p>
            <a:r>
              <a:rPr lang="en-US" dirty="0"/>
              <a:t>ACCOUNTS</a:t>
            </a:r>
          </a:p>
          <a:p>
            <a:r>
              <a:rPr lang="en-US" dirty="0"/>
              <a:t>-For the purposes of this talk, you can think of an Account as a phone number and its associations (voicemail, softphone, etc.)</a:t>
            </a:r>
          </a:p>
          <a:p>
            <a:r>
              <a:rPr lang="en-US" dirty="0"/>
              <a:t>-When you log in, the site will default to showing you the Accounts that you are own – (accounts to which you are assigned as the owner)</a:t>
            </a:r>
          </a:p>
          <a:p>
            <a:r>
              <a:rPr lang="en-US" dirty="0"/>
              <a:t>-If you own three or fewer accounts, the site will default to what we call the Account “Card View” – seen here [display the browser with the </a:t>
            </a:r>
            <a:r>
              <a:rPr lang="en-US" dirty="0" err="1"/>
              <a:t>Voip</a:t>
            </a:r>
            <a:r>
              <a:rPr lang="en-US" dirty="0"/>
              <a:t> site]</a:t>
            </a:r>
          </a:p>
          <a:p>
            <a:r>
              <a:rPr lang="en-US" dirty="0"/>
              <a:t>	-If you own more than three accounts, you will get the “list” view which is easier to navigate but does not display as much info [prepare a list view user in case someone asks]</a:t>
            </a:r>
          </a:p>
          <a:p>
            <a:r>
              <a:rPr lang="en-US" dirty="0"/>
              <a:t>-Review the “Card View” for a Broadsoft account [note to audience that we’ll only be reviewing BroadSoft accounts for talk]</a:t>
            </a:r>
          </a:p>
          <a:p>
            <a:r>
              <a:rPr lang="en-US" dirty="0"/>
              <a:t>	-Account Description, phone number, ellipsis menu, Account Owner, link to </a:t>
            </a:r>
            <a:r>
              <a:rPr lang="en-US" dirty="0" err="1"/>
              <a:t>broadsoft.mit.edu</a:t>
            </a:r>
            <a:endParaRPr lang="en-US" dirty="0"/>
          </a:p>
          <a:p>
            <a:r>
              <a:rPr lang="en-US" dirty="0"/>
              <a:t>	-Resetting a voicemail password </a:t>
            </a:r>
          </a:p>
          <a:p>
            <a:r>
              <a:rPr lang="en-US" dirty="0"/>
              <a:t>	-My Devices </a:t>
            </a:r>
          </a:p>
          <a:p>
            <a:r>
              <a:rPr lang="en-US" dirty="0"/>
              <a:t>-Open the “Account Details” page for the account</a:t>
            </a:r>
          </a:p>
          <a:p>
            <a:r>
              <a:rPr lang="en-US" dirty="0"/>
              <a:t>	-User has ability to edit fields such as Description, etc.</a:t>
            </a:r>
          </a:p>
          <a:p>
            <a:r>
              <a:rPr lang="en-US" dirty="0"/>
              <a:t>	-User has ability to add/remove an Account Owners, Administrators</a:t>
            </a:r>
          </a:p>
          <a:p>
            <a:r>
              <a:rPr lang="en-US" dirty="0"/>
              <a:t>		-Account Owners – can change account settings and modify voicemail settings on MITvoip, as well as make changes in the BroadSoft web portal</a:t>
            </a:r>
          </a:p>
          <a:p>
            <a:r>
              <a:rPr lang="en-US" dirty="0"/>
              <a:t>		-Account Administrators – can ONLY change account settings and modify voicemail settings on MITvoip, but cannot access the BroadSoft web portal for the account</a:t>
            </a:r>
          </a:p>
          <a:p>
            <a:r>
              <a:rPr lang="en-US" dirty="0"/>
              <a:t>	-User has the ability to enable/disable voicemail, as well change how the voicemail is stored and delivered to them</a:t>
            </a:r>
          </a:p>
          <a:p>
            <a:r>
              <a:rPr lang="en-US" dirty="0"/>
              <a:t>		-also can change the voicemail passcode from this page as well</a:t>
            </a:r>
          </a:p>
          <a:p>
            <a:r>
              <a:rPr lang="en-US" dirty="0"/>
              <a:t>	-User can specify their softphone username – which I’ll discuss in more detail when I get to the softphone piece of this talk</a:t>
            </a:r>
          </a:p>
          <a:p>
            <a:r>
              <a:rPr lang="en-US" dirty="0"/>
              <a:t>	-User can add/remove the account from devices they own</a:t>
            </a:r>
          </a:p>
          <a:p>
            <a:r>
              <a:rPr lang="en-US" dirty="0"/>
              <a:t>		-Change the order in which the accounts appear on the phone</a:t>
            </a:r>
          </a:p>
          <a:p>
            <a:r>
              <a:rPr lang="en-US" dirty="0"/>
              <a:t>-Note that if you are assigned as an Administrator on an account, you can view those accounts by clicking the “Other Accounts | Edit” link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F1C3C0-4216-AB45-BCA3-1484D1E247DF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341010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  <a:p>
            <a:r>
              <a:rPr lang="en-US" dirty="0"/>
              <a:t>DEVICES</a:t>
            </a:r>
          </a:p>
          <a:p>
            <a:r>
              <a:rPr lang="en-US" dirty="0"/>
              <a:t>-Devices are physical phones</a:t>
            </a:r>
          </a:p>
          <a:p>
            <a:r>
              <a:rPr lang="en-US" dirty="0"/>
              <a:t>-Devices to which you are assigned as the owner will display on My Devices list</a:t>
            </a:r>
          </a:p>
          <a:p>
            <a:r>
              <a:rPr lang="en-US" dirty="0"/>
              <a:t>	-Note that you can search if you own a lot of devices</a:t>
            </a:r>
          </a:p>
          <a:p>
            <a:r>
              <a:rPr lang="en-US" dirty="0"/>
              <a:t>-Open the Device Details page for a device</a:t>
            </a:r>
          </a:p>
          <a:p>
            <a:r>
              <a:rPr lang="en-US" dirty="0"/>
              <a:t>	-User can edit Device Description</a:t>
            </a:r>
          </a:p>
          <a:p>
            <a:r>
              <a:rPr lang="en-US" dirty="0"/>
              <a:t>	-Add/remove owners</a:t>
            </a:r>
          </a:p>
          <a:p>
            <a:r>
              <a:rPr lang="en-US" dirty="0"/>
              <a:t>		-Unlike accounts, the actions that can be taken on devices are limited to this page</a:t>
            </a:r>
          </a:p>
          <a:p>
            <a:r>
              <a:rPr lang="en-US" dirty="0"/>
              <a:t>	-User can reboot the device (e.g. if the phone isn’t functioning properly)</a:t>
            </a:r>
          </a:p>
          <a:p>
            <a:r>
              <a:rPr lang="en-US" dirty="0"/>
              <a:t>	-User can also add accounts that they own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F1C3C0-4216-AB45-BCA3-1484D1E247DF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018050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702310" y="4398381"/>
            <a:ext cx="5582743" cy="4212538"/>
          </a:xfrm>
        </p:spPr>
        <p:txBody>
          <a:bodyPr/>
          <a:lstStyle/>
          <a:p>
            <a:endParaRPr lang="en-US" dirty="0"/>
          </a:p>
          <a:p>
            <a:r>
              <a:rPr lang="en-US" dirty="0"/>
              <a:t>DEVICES</a:t>
            </a:r>
          </a:p>
          <a:p>
            <a:r>
              <a:rPr lang="en-US" dirty="0"/>
              <a:t>-Devices are physical phones</a:t>
            </a:r>
          </a:p>
          <a:p>
            <a:r>
              <a:rPr lang="en-US" dirty="0"/>
              <a:t>-Devices to which you are assigned as the owner will display on My Devices list</a:t>
            </a:r>
          </a:p>
          <a:p>
            <a:r>
              <a:rPr lang="en-US" dirty="0"/>
              <a:t>	-Note that you can search if you own a lot of devices</a:t>
            </a:r>
          </a:p>
          <a:p>
            <a:r>
              <a:rPr lang="en-US" dirty="0"/>
              <a:t>-Open the Device Details page for a device</a:t>
            </a:r>
          </a:p>
          <a:p>
            <a:r>
              <a:rPr lang="en-US" dirty="0"/>
              <a:t>	-User can edit Device Description</a:t>
            </a:r>
          </a:p>
          <a:p>
            <a:r>
              <a:rPr lang="en-US" dirty="0"/>
              <a:t>	-Add/remove owners</a:t>
            </a:r>
          </a:p>
          <a:p>
            <a:r>
              <a:rPr lang="en-US" dirty="0"/>
              <a:t>		-Unlike accounts, the actions that can be taken on devices are limited to this page</a:t>
            </a:r>
          </a:p>
          <a:p>
            <a:r>
              <a:rPr lang="en-US" dirty="0"/>
              <a:t>	-User can reboot the device (e.g. if the phone isn’t functioning properly)</a:t>
            </a:r>
          </a:p>
          <a:p>
            <a:r>
              <a:rPr lang="en-US" dirty="0"/>
              <a:t>	-User can also add accounts that they own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F1C3C0-4216-AB45-BCA3-1484D1E247DF}" type="slidenum">
              <a:rPr lang="en-US" smtClean="0"/>
              <a:pPr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036084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F1C3C0-4216-AB45-BCA3-1484D1E247DF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030541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F1C3C0-4216-AB45-BCA3-1484D1E247DF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521110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F1C3C0-4216-AB45-BCA3-1484D1E247DF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816652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F1C3C0-4216-AB45-BCA3-1484D1E247DF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315204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F1C3C0-4216-AB45-BCA3-1484D1E247DF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555183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F1C3C0-4216-AB45-BCA3-1484D1E247DF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839244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F1C3C0-4216-AB45-BCA3-1484D1E247DF}" type="slidenum">
              <a:rPr lang="en-US" smtClean="0"/>
              <a:pPr/>
              <a:t>21</a:t>
            </a:fld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2566476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F1C3C0-4216-AB45-BCA3-1484D1E247DF}" type="slidenum">
              <a:rPr lang="en-US" smtClean="0"/>
              <a:pPr/>
              <a:t>22</a:t>
            </a:fld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4934445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F1C3C0-4216-AB45-BCA3-1484D1E247DF}" type="slidenum">
              <a:rPr lang="en-US" smtClean="0"/>
              <a:pPr/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585796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F1C3C0-4216-AB45-BCA3-1484D1E247DF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164819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9 CJP call centers</a:t>
            </a:r>
          </a:p>
          <a:p>
            <a:r>
              <a:rPr lang="en-US" dirty="0"/>
              <a:t>13000 remaining</a:t>
            </a:r>
            <a:r>
              <a:rPr lang="en-US" baseline="0" dirty="0"/>
              <a:t> lines</a:t>
            </a:r>
          </a:p>
          <a:p>
            <a:r>
              <a:rPr lang="en-US" baseline="0" dirty="0"/>
              <a:t>~5000 Broadsoft lines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F1C3C0-4216-AB45-BCA3-1484D1E247DF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430290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1F1C3C0-4216-AB45-BCA3-1484D1E247DF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799145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F1C3C0-4216-AB45-BCA3-1484D1E247DF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70826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F1C3C0-4216-AB45-BCA3-1484D1E247DF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443957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Broadsoft cloud platform, supported by Broadsoft.  </a:t>
            </a:r>
            <a:r>
              <a:rPr lang="en-US" baseline="0" dirty="0"/>
              <a:t>Only a subset of the features apply to MIT.   The most common </a:t>
            </a:r>
            <a:r>
              <a:rPr lang="en-US" baseline="0" dirty="0" smtClean="0"/>
              <a:t>user features </a:t>
            </a:r>
            <a:r>
              <a:rPr lang="en-US" baseline="0" dirty="0"/>
              <a:t>can be done in the voip </a:t>
            </a:r>
            <a:r>
              <a:rPr lang="en-US" baseline="0" dirty="0" smtClean="0"/>
              <a:t>website ( </a:t>
            </a:r>
            <a:r>
              <a:rPr lang="en-US" baseline="0" dirty="0" err="1" smtClean="0"/>
              <a:t>vm</a:t>
            </a:r>
            <a:r>
              <a:rPr lang="en-US" baseline="0" dirty="0" smtClean="0"/>
              <a:t> preference, password reset).  </a:t>
            </a:r>
          </a:p>
          <a:p>
            <a:r>
              <a:rPr lang="en-US" baseline="0" dirty="0" smtClean="0"/>
              <a:t>Call </a:t>
            </a:r>
            <a:r>
              <a:rPr lang="en-US" baseline="0" dirty="0"/>
              <a:t>controls can be done with star codes on the </a:t>
            </a:r>
            <a:r>
              <a:rPr lang="en-US" baseline="0" dirty="0" smtClean="0"/>
              <a:t>phone devices or on the soft client.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F1C3C0-4216-AB45-BCA3-1484D1E247DF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532359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466618">
              <a:defRPr/>
            </a:pPr>
            <a:r>
              <a:rPr lang="en-US" dirty="0">
                <a:hlinkClick r:id="rId3"/>
              </a:rPr>
              <a:t>http://kb.mit.edu/confluence/display/istcontrib/Feature+Access+Codes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F1C3C0-4216-AB45-BCA3-1484D1E247DF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87654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>
              <a:defRPr sz="2800">
                <a:solidFill>
                  <a:srgbClr val="9E3C45"/>
                </a:solidFill>
                <a:latin typeface="Calibri"/>
                <a:cs typeface="Calibri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tint val="75000"/>
                  </a:schemeClr>
                </a:solidFill>
                <a:latin typeface="Calibri"/>
                <a:cs typeface="Calibri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34F62-00B0-0E49-BBA0-CC97FDD87B97}" type="slidenum">
              <a:rPr lang="en-US" smtClean="0"/>
              <a:t>‹#›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0" y="6641398"/>
            <a:ext cx="7479947" cy="20846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  <a:latin typeface="Calibri"/>
              </a:defRPr>
            </a:lvl1pPr>
          </a:lstStyle>
          <a:p>
            <a:r>
              <a:rPr lang="en-US" smtClean="0"/>
              <a:t>©2020 Massachusetts Institute of Technology, IS&amp;T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9500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2800" b="0" i="0">
                <a:solidFill>
                  <a:srgbClr val="9E3C45"/>
                </a:solidFill>
                <a:latin typeface="Calibri"/>
                <a:cs typeface="Calibri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>
              <a:defRPr sz="1800" b="0" i="0">
                <a:latin typeface="Calibri"/>
                <a:cs typeface="Calibri"/>
              </a:defRPr>
            </a:lvl1pPr>
            <a:lvl2pPr>
              <a:defRPr sz="1800" b="0" i="0">
                <a:latin typeface="Calibri"/>
                <a:cs typeface="Calibri"/>
              </a:defRPr>
            </a:lvl2pPr>
            <a:lvl3pPr>
              <a:defRPr sz="1800" b="0" i="0">
                <a:latin typeface="Calibri"/>
                <a:cs typeface="Calibri"/>
              </a:defRPr>
            </a:lvl3pPr>
            <a:lvl4pPr>
              <a:defRPr sz="1800" b="0" i="0">
                <a:latin typeface="Calibri"/>
                <a:cs typeface="Calibri"/>
              </a:defRPr>
            </a:lvl4pPr>
            <a:lvl5pPr>
              <a:defRPr sz="1800" b="0" i="0">
                <a:latin typeface="Calibri"/>
                <a:cs typeface="Calibri"/>
              </a:defRPr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34F62-00B0-0E49-BBA0-CC97FDD87B97}" type="slidenum">
              <a:rPr lang="en-US" smtClean="0"/>
              <a:t>‹#›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0" y="6641398"/>
            <a:ext cx="7479947" cy="20846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  <a:latin typeface="Calibri"/>
              </a:defRPr>
            </a:lvl1pPr>
          </a:lstStyle>
          <a:p>
            <a:r>
              <a:rPr lang="en-US" smtClean="0"/>
              <a:t>©2020 Massachusetts Institute of Technology, IS&amp;T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26798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2800" b="0" i="0">
                <a:solidFill>
                  <a:srgbClr val="9E3C45"/>
                </a:solidFill>
                <a:latin typeface="Calibri"/>
                <a:cs typeface="Calibri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>
            <a:normAutofit/>
          </a:bodyPr>
          <a:lstStyle>
            <a:lvl1pPr>
              <a:defRPr sz="1800" b="0" i="0">
                <a:latin typeface="Calibri"/>
                <a:cs typeface="Calibri"/>
              </a:defRPr>
            </a:lvl1pPr>
            <a:lvl2pPr>
              <a:defRPr sz="1800" b="0" i="0">
                <a:latin typeface="Calibri"/>
                <a:cs typeface="Calibri"/>
              </a:defRPr>
            </a:lvl2pPr>
            <a:lvl3pPr>
              <a:defRPr sz="1800" b="0" i="0">
                <a:latin typeface="Calibri"/>
                <a:cs typeface="Calibri"/>
              </a:defRPr>
            </a:lvl3pPr>
            <a:lvl4pPr>
              <a:defRPr sz="1800" b="0" i="0">
                <a:latin typeface="Calibri"/>
                <a:cs typeface="Calibri"/>
              </a:defRPr>
            </a:lvl4pPr>
            <a:lvl5pPr>
              <a:defRPr sz="1800" b="0" i="0">
                <a:latin typeface="Calibri"/>
                <a:cs typeface="Calibri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>
            <a:normAutofit/>
          </a:bodyPr>
          <a:lstStyle>
            <a:lvl1pPr>
              <a:defRPr sz="1800">
                <a:latin typeface="Calibri"/>
                <a:cs typeface="Calibri"/>
              </a:defRPr>
            </a:lvl1pPr>
            <a:lvl2pPr>
              <a:defRPr sz="1800">
                <a:latin typeface="Calibri"/>
                <a:cs typeface="Calibri"/>
              </a:defRPr>
            </a:lvl2pPr>
            <a:lvl3pPr>
              <a:defRPr sz="1800">
                <a:latin typeface="Calibri"/>
                <a:cs typeface="Calibri"/>
              </a:defRPr>
            </a:lvl3pPr>
            <a:lvl4pPr>
              <a:defRPr sz="1800">
                <a:latin typeface="Calibri"/>
                <a:cs typeface="Calibri"/>
              </a:defRPr>
            </a:lvl4pPr>
            <a:lvl5pPr>
              <a:defRPr sz="1800">
                <a:latin typeface="Calibri"/>
                <a:cs typeface="Calibri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34F62-00B0-0E49-BBA0-CC97FDD87B97}" type="slidenum">
              <a:rPr lang="en-US" smtClean="0"/>
              <a:t>‹#›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0" y="6641398"/>
            <a:ext cx="7479947" cy="20846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  <a:latin typeface="Calibri"/>
              </a:defRPr>
            </a:lvl1pPr>
          </a:lstStyle>
          <a:p>
            <a:r>
              <a:rPr lang="en-US" smtClean="0"/>
              <a:t>©2020 Massachusetts Institute of Technology, IS&amp;T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7016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2800" b="0" i="0">
                <a:solidFill>
                  <a:srgbClr val="9E3C45"/>
                </a:solidFill>
                <a:latin typeface="Calibri"/>
                <a:cs typeface="Calibri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rmAutofit/>
          </a:bodyPr>
          <a:lstStyle>
            <a:lvl1pPr marL="0" indent="0">
              <a:buNone/>
              <a:defRPr sz="2000" b="0" i="0">
                <a:latin typeface="Calibri"/>
                <a:cs typeface="Calibri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>
            <a:normAutofit/>
          </a:bodyPr>
          <a:lstStyle>
            <a:lvl1pPr marL="457200" indent="-457200">
              <a:defRPr sz="1600" b="0" i="0">
                <a:latin typeface="Calibri"/>
                <a:cs typeface="Calibri"/>
              </a:defRPr>
            </a:lvl1pPr>
            <a:lvl2pPr>
              <a:defRPr sz="1600" b="0" i="0">
                <a:latin typeface="Calibri"/>
                <a:cs typeface="Calibri"/>
              </a:defRPr>
            </a:lvl2pPr>
            <a:lvl3pPr>
              <a:defRPr sz="1600" b="0" i="0">
                <a:latin typeface="Calibri"/>
                <a:cs typeface="Calibri"/>
              </a:defRPr>
            </a:lvl3pPr>
            <a:lvl4pPr>
              <a:defRPr sz="1600" b="0" i="0">
                <a:latin typeface="Calibri"/>
                <a:cs typeface="Calibri"/>
              </a:defRPr>
            </a:lvl4pPr>
            <a:lvl5pPr>
              <a:defRPr sz="1600" b="0" i="0">
                <a:latin typeface="Calibri"/>
                <a:cs typeface="Calibri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rmAutofit/>
          </a:bodyPr>
          <a:lstStyle>
            <a:lvl1pPr marL="0" indent="0">
              <a:buNone/>
              <a:defRPr sz="2000" b="0" i="0">
                <a:latin typeface="Calibri"/>
                <a:cs typeface="Calibri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>
            <a:normAutofit/>
          </a:bodyPr>
          <a:lstStyle>
            <a:lvl1pPr>
              <a:defRPr sz="1600" b="0" i="0">
                <a:latin typeface="Calibri"/>
                <a:cs typeface="Calibri"/>
              </a:defRPr>
            </a:lvl1pPr>
            <a:lvl2pPr>
              <a:defRPr sz="1600" b="0" i="0">
                <a:latin typeface="Calibri"/>
                <a:cs typeface="Calibri"/>
              </a:defRPr>
            </a:lvl2pPr>
            <a:lvl3pPr>
              <a:defRPr sz="1600" b="0" i="0">
                <a:latin typeface="Calibri"/>
                <a:cs typeface="Calibri"/>
              </a:defRPr>
            </a:lvl3pPr>
            <a:lvl4pPr>
              <a:defRPr sz="1600" b="0" i="0">
                <a:latin typeface="Calibri"/>
                <a:cs typeface="Calibri"/>
              </a:defRPr>
            </a:lvl4pPr>
            <a:lvl5pPr>
              <a:defRPr sz="1600" b="0" i="0">
                <a:latin typeface="Calibri"/>
                <a:cs typeface="Calibri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34F62-00B0-0E49-BBA0-CC97FDD87B97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3"/>
          </p:nvPr>
        </p:nvSpPr>
        <p:spPr>
          <a:xfrm>
            <a:off x="0" y="6641398"/>
            <a:ext cx="7479947" cy="20846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  <a:latin typeface="Calibri"/>
              </a:defRPr>
            </a:lvl1pPr>
          </a:lstStyle>
          <a:p>
            <a:r>
              <a:rPr lang="en-US" smtClean="0"/>
              <a:t>©2020 Massachusetts Institute of Technology, IS&amp;T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39685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2800">
                <a:solidFill>
                  <a:srgbClr val="9E3C45"/>
                </a:solidFill>
                <a:latin typeface="Calibri"/>
                <a:cs typeface="Calibri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34F62-00B0-0E49-BBA0-CC97FDD87B97}" type="slidenum">
              <a:rPr lang="en-US" smtClean="0"/>
              <a:t>‹#›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0" y="6641398"/>
            <a:ext cx="7479947" cy="20846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  <a:latin typeface="Calibri"/>
              </a:defRPr>
            </a:lvl1pPr>
          </a:lstStyle>
          <a:p>
            <a:r>
              <a:rPr lang="en-US" smtClean="0"/>
              <a:t>©2020 Massachusetts Institute of Technology, IS&amp;T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12302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34F62-00B0-0E49-BBA0-CC97FDD87B97}" type="slidenum">
              <a:rPr lang="en-US" smtClean="0"/>
              <a:t>‹#›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0" y="6641398"/>
            <a:ext cx="7479947" cy="20846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  <a:latin typeface="Calibri"/>
              </a:defRPr>
            </a:lvl1pPr>
          </a:lstStyle>
          <a:p>
            <a:r>
              <a:rPr lang="en-US" smtClean="0"/>
              <a:t>©2020 Massachusetts Institute of Technology, IS&amp;T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57238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19759"/>
            <a:ext cx="3008313" cy="1004848"/>
          </a:xfrm>
        </p:spPr>
        <p:txBody>
          <a:bodyPr anchor="b"/>
          <a:lstStyle>
            <a:lvl1pPr algn="l">
              <a:defRPr sz="2000" b="0" i="0">
                <a:latin typeface="Calibri"/>
                <a:cs typeface="Calibri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519760"/>
            <a:ext cx="5111750" cy="4606404"/>
          </a:xfrm>
        </p:spPr>
        <p:txBody>
          <a:bodyPr>
            <a:normAutofit/>
          </a:bodyPr>
          <a:lstStyle>
            <a:lvl1pPr>
              <a:defRPr sz="2000" b="0" i="0">
                <a:latin typeface="Calibri"/>
                <a:cs typeface="Calibri"/>
              </a:defRPr>
            </a:lvl1pPr>
            <a:lvl2pPr>
              <a:defRPr sz="2000" b="0" i="0">
                <a:latin typeface="Calibri"/>
                <a:cs typeface="Calibri"/>
              </a:defRPr>
            </a:lvl2pPr>
            <a:lvl3pPr>
              <a:defRPr sz="2000" b="0" i="0">
                <a:latin typeface="Calibri"/>
                <a:cs typeface="Calibri"/>
              </a:defRPr>
            </a:lvl3pPr>
            <a:lvl4pPr>
              <a:defRPr sz="2000" b="0" i="0">
                <a:latin typeface="Calibri"/>
                <a:cs typeface="Calibri"/>
              </a:defRPr>
            </a:lvl4pPr>
            <a:lvl5pPr>
              <a:defRPr sz="2000" b="0" i="0">
                <a:latin typeface="Calibri"/>
                <a:cs typeface="Calibri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588448"/>
            <a:ext cx="3008313" cy="3537715"/>
          </a:xfrm>
        </p:spPr>
        <p:txBody>
          <a:bodyPr/>
          <a:lstStyle>
            <a:lvl1pPr marL="0" indent="0">
              <a:buNone/>
              <a:defRPr sz="1400" b="0" i="0">
                <a:latin typeface="Calibri"/>
                <a:cs typeface="Calibri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34F62-00B0-0E49-BBA0-CC97FDD87B97}" type="slidenum">
              <a:rPr lang="en-US" smtClean="0"/>
              <a:t>‹#›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0" y="6641398"/>
            <a:ext cx="7479947" cy="20846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  <a:latin typeface="Calibri"/>
              </a:defRPr>
            </a:lvl1pPr>
          </a:lstStyle>
          <a:p>
            <a:r>
              <a:rPr lang="en-US" smtClean="0"/>
              <a:t>©2020 Massachusetts Institute of Technology, IS&amp;T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45491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5217160"/>
            <a:ext cx="5486400" cy="566738"/>
          </a:xfrm>
        </p:spPr>
        <p:txBody>
          <a:bodyPr anchor="b"/>
          <a:lstStyle>
            <a:lvl1pPr algn="l">
              <a:defRPr sz="2000" b="1">
                <a:latin typeface="Calibri"/>
                <a:cs typeface="Calibri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783898"/>
            <a:ext cx="5486400" cy="804862"/>
          </a:xfrm>
        </p:spPr>
        <p:txBody>
          <a:bodyPr/>
          <a:lstStyle>
            <a:lvl1pPr marL="0" indent="0">
              <a:buNone/>
              <a:defRPr sz="1400">
                <a:latin typeface="Calibri"/>
                <a:cs typeface="Calibri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34F62-00B0-0E49-BBA0-CC97FDD87B97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1029335"/>
            <a:ext cx="5486400" cy="4114800"/>
          </a:xfrm>
        </p:spPr>
        <p:txBody>
          <a:bodyPr/>
          <a:lstStyle>
            <a:lvl1pPr marL="0" indent="0">
              <a:buNone/>
              <a:defRPr sz="3200">
                <a:latin typeface="Calibri"/>
                <a:cs typeface="Calibri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0" y="6641398"/>
            <a:ext cx="7479947" cy="20846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  <a:latin typeface="Calibri"/>
              </a:defRPr>
            </a:lvl1pPr>
          </a:lstStyle>
          <a:p>
            <a:r>
              <a:rPr lang="en-US" smtClean="0"/>
              <a:t>©2020 Massachusetts Institute of Technology, IS&amp;T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91918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200">
                <a:solidFill>
                  <a:srgbClr val="9E3C45"/>
                </a:solidFill>
                <a:latin typeface="Calibri"/>
                <a:cs typeface="Calibri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>
            <a:normAutofit/>
          </a:bodyPr>
          <a:lstStyle>
            <a:lvl1pPr>
              <a:defRPr sz="1800" b="0" i="0">
                <a:latin typeface="Calibri"/>
                <a:cs typeface="Calibri"/>
              </a:defRPr>
            </a:lvl1pPr>
            <a:lvl2pPr>
              <a:defRPr sz="1800" b="0" i="0">
                <a:latin typeface="Calibri"/>
                <a:cs typeface="Calibri"/>
              </a:defRPr>
            </a:lvl2pPr>
            <a:lvl3pPr>
              <a:defRPr sz="1800" b="0" i="0">
                <a:latin typeface="Calibri"/>
                <a:cs typeface="Calibri"/>
              </a:defRPr>
            </a:lvl3pPr>
            <a:lvl4pPr>
              <a:defRPr sz="1800" b="0" i="0">
                <a:latin typeface="Calibri"/>
                <a:cs typeface="Calibri"/>
              </a:defRPr>
            </a:lvl4pPr>
            <a:lvl5pPr>
              <a:defRPr sz="1800" b="0" i="0">
                <a:latin typeface="Calibri"/>
                <a:cs typeface="Calibri"/>
              </a:defRPr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34F62-00B0-0E49-BBA0-CC97FDD87B97}" type="slidenum">
              <a:rPr lang="en-US" smtClean="0"/>
              <a:t>‹#›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0" y="6641398"/>
            <a:ext cx="7479947" cy="20846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  <a:latin typeface="Calibri"/>
              </a:defRPr>
            </a:lvl1pPr>
          </a:lstStyle>
          <a:p>
            <a:r>
              <a:rPr lang="en-US" smtClean="0"/>
              <a:t>©2020 Massachusetts Institute of Technology, IS&amp;T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27660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72309" y="0"/>
            <a:ext cx="7814490" cy="70598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umSans Regular"/>
              <a:ea typeface="+mn-ea"/>
              <a:cs typeface="ArumSans Regular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0" y="6641398"/>
            <a:ext cx="7479947" cy="20846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  <a:latin typeface="Calibri"/>
              </a:defRPr>
            </a:lvl1pPr>
          </a:lstStyle>
          <a:p>
            <a:r>
              <a:rPr lang="en-US" smtClean="0"/>
              <a:t>©2020 Massachusetts Institute of Technology, IS&amp;T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937145" y="6640829"/>
            <a:ext cx="749808" cy="21031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Calibri"/>
              </a:defRPr>
            </a:lvl1pPr>
          </a:lstStyle>
          <a:p>
            <a:fld id="{B1034F62-00B0-0E49-BBA0-CC97FDD87B97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6" descr="diamond cube.png"/>
          <p:cNvPicPr>
            <a:picLocks noChangeAspect="1"/>
          </p:cNvPicPr>
          <p:nvPr userDrawn="1"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10401" y="0"/>
            <a:ext cx="1867198" cy="1950480"/>
          </a:xfrm>
          <a:prstGeom prst="rect">
            <a:avLst/>
          </a:prstGeom>
        </p:spPr>
      </p:pic>
      <p:cxnSp>
        <p:nvCxnSpPr>
          <p:cNvPr id="10" name="Straight Connector 9"/>
          <p:cNvCxnSpPr/>
          <p:nvPr userDrawn="1"/>
        </p:nvCxnSpPr>
        <p:spPr>
          <a:xfrm flipH="1">
            <a:off x="1280123" y="975240"/>
            <a:ext cx="7200958" cy="0"/>
          </a:xfrm>
          <a:prstGeom prst="line">
            <a:avLst/>
          </a:prstGeom>
          <a:ln w="9525" cmpd="sng">
            <a:solidFill>
              <a:srgbClr val="BFBFB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Oval 11"/>
          <p:cNvSpPr/>
          <p:nvPr userDrawn="1"/>
        </p:nvSpPr>
        <p:spPr>
          <a:xfrm>
            <a:off x="1068465" y="871195"/>
            <a:ext cx="211658" cy="211658"/>
          </a:xfrm>
          <a:prstGeom prst="ellipse">
            <a:avLst/>
          </a:prstGeom>
          <a:noFill/>
          <a:ln w="9525">
            <a:solidFill>
              <a:schemeClr val="bg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Calibri"/>
            </a:endParaRP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114"/>
            <a:ext cx="872309" cy="8723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76577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</p:sldLayoutIdLst>
  <p:hf hdr="0" dt="0"/>
  <p:txStyles>
    <p:titleStyle>
      <a:lvl1pPr marL="0" marR="0" indent="0" algn="ctr" defTabSz="457200" rtl="0" eaLnBrk="1" fontAlgn="auto" latinLnBrk="0" hangingPunct="1">
        <a:lnSpc>
          <a:spcPct val="100000"/>
        </a:lnSpc>
        <a:spcBef>
          <a:spcPct val="0"/>
        </a:spcBef>
        <a:spcAft>
          <a:spcPts val="0"/>
        </a:spcAft>
        <a:buClrTx/>
        <a:buSzTx/>
        <a:buFontTx/>
        <a:buNone/>
        <a:tabLst/>
        <a:defRPr sz="2800" b="0" i="0" kern="1200" baseline="0">
          <a:solidFill>
            <a:srgbClr val="9E3C45"/>
          </a:solidFill>
          <a:latin typeface="Calibri" charset="0"/>
          <a:ea typeface="+mj-ea"/>
          <a:cs typeface="Calibri"/>
        </a:defRPr>
      </a:lvl1pPr>
    </p:titleStyle>
    <p:bodyStyle>
      <a:lvl1pPr marL="457200" marR="0" indent="-457200" algn="l" defTabSz="457200" rtl="0" eaLnBrk="1" fontAlgn="auto" latinLnBrk="0" hangingPunct="1">
        <a:lnSpc>
          <a:spcPct val="100000"/>
        </a:lnSpc>
        <a:spcBef>
          <a:spcPct val="20000"/>
        </a:spcBef>
        <a:spcAft>
          <a:spcPts val="0"/>
        </a:spcAft>
        <a:buClrTx/>
        <a:buSzTx/>
        <a:buFont typeface="Arial" charset="0"/>
        <a:buChar char="•"/>
        <a:tabLst/>
        <a:defRPr sz="2800" kern="1200">
          <a:solidFill>
            <a:schemeClr val="tx1"/>
          </a:solidFill>
          <a:latin typeface="+mn-lt"/>
          <a:ea typeface="+mn-ea"/>
          <a:cs typeface="Calibri"/>
        </a:defRPr>
      </a:lvl1pPr>
      <a:lvl2pPr marL="742950" marR="0" indent="-285750" algn="l" defTabSz="457200" rtl="0" eaLnBrk="1" fontAlgn="auto" latinLnBrk="0" hangingPunct="1">
        <a:lnSpc>
          <a:spcPct val="100000"/>
        </a:lnSpc>
        <a:spcBef>
          <a:spcPct val="20000"/>
        </a:spcBef>
        <a:spcAft>
          <a:spcPts val="0"/>
        </a:spcAft>
        <a:buClrTx/>
        <a:buSzTx/>
        <a:buFont typeface="Arial" charset="0"/>
        <a:buChar char="•"/>
        <a:tabLst/>
        <a:defRPr sz="2400" kern="1200">
          <a:solidFill>
            <a:schemeClr val="tx1"/>
          </a:solidFill>
          <a:latin typeface="+mn-lt"/>
          <a:ea typeface="+mn-ea"/>
          <a:cs typeface="Calibri"/>
        </a:defRPr>
      </a:lvl2pPr>
      <a:lvl3pPr marL="1200150" marR="0" indent="-285750" algn="l" defTabSz="457200" rtl="0" eaLnBrk="1" fontAlgn="auto" latinLnBrk="0" hangingPunct="1">
        <a:lnSpc>
          <a:spcPct val="100000"/>
        </a:lnSpc>
        <a:spcBef>
          <a:spcPct val="20000"/>
        </a:spcBef>
        <a:spcAft>
          <a:spcPts val="0"/>
        </a:spcAft>
        <a:buClrTx/>
        <a:buSzTx/>
        <a:buFont typeface="Arial" charset="0"/>
        <a:buChar char="•"/>
        <a:tabLst/>
        <a:defRPr sz="2000" kern="1200">
          <a:solidFill>
            <a:schemeClr val="tx1"/>
          </a:solidFill>
          <a:latin typeface="+mn-lt"/>
          <a:ea typeface="+mn-ea"/>
          <a:cs typeface="Calibri"/>
        </a:defRPr>
      </a:lvl3pPr>
      <a:lvl4pPr marL="1657350" marR="0" indent="-285750" algn="l" defTabSz="457200" rtl="0" eaLnBrk="1" fontAlgn="auto" latinLnBrk="0" hangingPunct="1">
        <a:lnSpc>
          <a:spcPct val="100000"/>
        </a:lnSpc>
        <a:spcBef>
          <a:spcPct val="20000"/>
        </a:spcBef>
        <a:spcAft>
          <a:spcPts val="0"/>
        </a:spcAft>
        <a:buClrTx/>
        <a:buSzTx/>
        <a:buFont typeface="Arial" charset="0"/>
        <a:buChar char="•"/>
        <a:tabLst/>
        <a:defRPr sz="1800" kern="1200">
          <a:solidFill>
            <a:schemeClr val="tx1"/>
          </a:solidFill>
          <a:latin typeface="+mn-lt"/>
          <a:ea typeface="+mn-ea"/>
          <a:cs typeface="Calibri"/>
        </a:defRPr>
      </a:lvl4pPr>
      <a:lvl5pPr marL="2114550" marR="0" indent="-285750" algn="l" defTabSz="457200" rtl="0" eaLnBrk="1" fontAlgn="auto" latinLnBrk="0" hangingPunct="1">
        <a:lnSpc>
          <a:spcPct val="100000"/>
        </a:lnSpc>
        <a:spcBef>
          <a:spcPct val="20000"/>
        </a:spcBef>
        <a:spcAft>
          <a:spcPts val="0"/>
        </a:spcAft>
        <a:buClrTx/>
        <a:buSzTx/>
        <a:buFont typeface="Arial" charset="0"/>
        <a:buChar char="•"/>
        <a:tabLst/>
        <a:defRPr sz="1600" kern="1200">
          <a:solidFill>
            <a:schemeClr val="tx1"/>
          </a:solidFill>
          <a:latin typeface="+mn-lt"/>
          <a:ea typeface="+mn-ea"/>
          <a:cs typeface="Calibri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s://ist.mit.edu/broadsoft/communicator" TargetMode="Externa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png"/><Relationship Id="rId4" Type="http://schemas.openxmlformats.org/officeDocument/2006/relationships/hyperlink" Target="http://kb.mit.edu/confluence/x/YwqVCQ" TargetMode="Externa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://kb.mit.edu/confluence/x/YwqVCQ" TargetMode="External"/><Relationship Id="rId7" Type="http://schemas.openxmlformats.org/officeDocument/2006/relationships/image" Target="../media/image23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ovconnection.com/" TargetMode="Externa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Relationship Id="rId5" Type="http://schemas.openxmlformats.org/officeDocument/2006/relationships/image" Target="../media/image4.tiff"/><Relationship Id="rId4" Type="http://schemas.openxmlformats.org/officeDocument/2006/relationships/image" Target="../media/image3.tiff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2.xml"/><Relationship Id="rId13" Type="http://schemas.openxmlformats.org/officeDocument/2006/relationships/hyperlink" Target="http://kb.mit.edu/confluence/x/yRCVCQ" TargetMode="External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12" Type="http://schemas.microsoft.com/office/2007/relationships/diagramDrawing" Target="../diagrams/drawing2.xml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11" Type="http://schemas.openxmlformats.org/officeDocument/2006/relationships/diagramColors" Target="../diagrams/colors2.xml"/><Relationship Id="rId5" Type="http://schemas.openxmlformats.org/officeDocument/2006/relationships/diagramQuickStyle" Target="../diagrams/quickStyle1.xml"/><Relationship Id="rId10" Type="http://schemas.openxmlformats.org/officeDocument/2006/relationships/diagramQuickStyle" Target="../diagrams/quickStyle2.xml"/><Relationship Id="rId4" Type="http://schemas.openxmlformats.org/officeDocument/2006/relationships/diagramLayout" Target="../diagrams/layout1.xml"/><Relationship Id="rId9" Type="http://schemas.openxmlformats.org/officeDocument/2006/relationships/diagramLayout" Target="../diagrams/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hyperlink" Target="http://kb.mit.edu/confluence/display/istcontrib/MITvoip+Softphone+Landing+Page" TargetMode="External"/><Relationship Id="rId3" Type="http://schemas.openxmlformats.org/officeDocument/2006/relationships/hyperlink" Target="http://kb.mit.edu/confluence/x/FwaACQ" TargetMode="External"/><Relationship Id="rId7" Type="http://schemas.openxmlformats.org/officeDocument/2006/relationships/hyperlink" Target="http://kb.mit.edu/confluence/display/istcontrib/Transition+to+MITvoip+BroadSoft+Cloud" TargetMode="Externa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Relationship Id="rId6" Type="http://schemas.openxmlformats.org/officeDocument/2006/relationships/hyperlink" Target="http://kb.mit.edu/confluence/x/XUmACQ" TargetMode="External"/><Relationship Id="rId5" Type="http://schemas.openxmlformats.org/officeDocument/2006/relationships/hyperlink" Target="http://kb.mit.edu/confluence/x/5yuACQ" TargetMode="External"/><Relationship Id="rId4" Type="http://schemas.openxmlformats.org/officeDocument/2006/relationships/hyperlink" Target="http://kb.mit.edu/confluence/x/3xuACQ" TargetMode="External"/><Relationship Id="rId9" Type="http://schemas.openxmlformats.org/officeDocument/2006/relationships/hyperlink" Target="mailto:Broadsoft-transition@mit.edu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7.JPG"/><Relationship Id="rId5" Type="http://schemas.openxmlformats.org/officeDocument/2006/relationships/image" Target="../media/image4.tiff"/><Relationship Id="rId4" Type="http://schemas.openxmlformats.org/officeDocument/2006/relationships/image" Target="../media/image6.jp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/>
              <a:t>MITvoip</a:t>
            </a:r>
            <a:r>
              <a:rPr lang="en-US" dirty="0"/>
              <a:t>: Modernizing MIT’s Telephone Infrastructure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Marco Gomes, Director of Infrastructure Operations</a:t>
            </a:r>
          </a:p>
          <a:p>
            <a:r>
              <a:rPr lang="en-US" dirty="0"/>
              <a:t>Marla Dolan, Sr Project Manager </a:t>
            </a:r>
          </a:p>
          <a:p>
            <a:r>
              <a:rPr lang="en-US" dirty="0"/>
              <a:t>Tim Riley, Project Manager</a:t>
            </a:r>
          </a:p>
          <a:p>
            <a:r>
              <a:rPr lang="en-US" dirty="0"/>
              <a:t/>
            </a:r>
            <a:br>
              <a:rPr lang="en-US" dirty="0"/>
            </a:br>
            <a:r>
              <a:rPr lang="en-US" dirty="0"/>
              <a:t>Information Systems and Technology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273791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2463" y="105708"/>
            <a:ext cx="7814490" cy="705980"/>
          </a:xfrm>
        </p:spPr>
        <p:txBody>
          <a:bodyPr>
            <a:normAutofit/>
          </a:bodyPr>
          <a:lstStyle/>
          <a:p>
            <a:pPr lvl="1" algn="ctr" rtl="0">
              <a:lnSpc>
                <a:spcPct val="140000"/>
              </a:lnSpc>
              <a:spcBef>
                <a:spcPts val="375"/>
              </a:spcBef>
              <a:buFont typeface="Arial" panose="020B0604020202020204" pitchFamily="34" charset="0"/>
            </a:pPr>
            <a:r>
              <a:rPr lang="en-US" sz="2800" kern="1200" dirty="0">
                <a:solidFill>
                  <a:srgbClr val="9E3C45"/>
                </a:solidFill>
                <a:latin typeface="+mj-lt"/>
                <a:ea typeface="+mn-ea"/>
                <a:cs typeface="+mn-cs"/>
              </a:rPr>
              <a:t>MITvoip Provisioning Site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469505" y="1046335"/>
            <a:ext cx="6172200" cy="4099306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b="1" dirty="0">
              <a:sym typeface="Symbol" pitchFamily="2" charset="2"/>
            </a:endParaRPr>
          </a:p>
          <a:p>
            <a:pPr marL="342900" lvl="1" indent="0">
              <a:lnSpc>
                <a:spcPct val="140000"/>
              </a:lnSpc>
              <a:buNone/>
            </a:pPr>
            <a:r>
              <a:rPr lang="en-US" sz="1725" b="1" dirty="0">
                <a:solidFill>
                  <a:srgbClr val="9E3C45"/>
                </a:solidFill>
                <a:sym typeface="Symbol" pitchFamily="2" charset="2"/>
              </a:rPr>
              <a:t>Accounts (Card View)</a:t>
            </a:r>
          </a:p>
          <a:p>
            <a:pPr marL="0" indent="0">
              <a:buNone/>
            </a:pP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9401864-CA54-684E-897C-7E95B8129C2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08907" y="1869119"/>
            <a:ext cx="6895310" cy="3714848"/>
          </a:xfrm>
          <a:prstGeom prst="rect">
            <a:avLst/>
          </a:prstGeom>
        </p:spPr>
      </p:pic>
      <p:sp>
        <p:nvSpPr>
          <p:cNvPr id="7" name="Footer Placeholder 6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©2020 Massachusetts Institute of Technology, IS&amp;T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34F62-00B0-0E49-BBA0-CC97FDD87B97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40313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2463" y="43438"/>
            <a:ext cx="7814490" cy="705980"/>
          </a:xfrm>
        </p:spPr>
        <p:txBody>
          <a:bodyPr>
            <a:normAutofit/>
          </a:bodyPr>
          <a:lstStyle/>
          <a:p>
            <a:pPr lvl="1" algn="ctr" rtl="0">
              <a:lnSpc>
                <a:spcPct val="140000"/>
              </a:lnSpc>
              <a:spcBef>
                <a:spcPts val="375"/>
              </a:spcBef>
              <a:buFont typeface="Arial" panose="020B0604020202020204" pitchFamily="34" charset="0"/>
            </a:pPr>
            <a:r>
              <a:rPr lang="en-US" sz="2800" kern="1200" dirty="0">
                <a:solidFill>
                  <a:srgbClr val="9E3C45"/>
                </a:solidFill>
                <a:latin typeface="+mj-lt"/>
                <a:ea typeface="+mn-ea"/>
                <a:cs typeface="+mn-cs"/>
              </a:rPr>
              <a:t>MITvoip Provisioning Site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458620" y="1111649"/>
            <a:ext cx="6172200" cy="4099306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b="1" dirty="0">
              <a:sym typeface="Symbol" pitchFamily="2" charset="2"/>
            </a:endParaRPr>
          </a:p>
          <a:p>
            <a:pPr marL="342900" lvl="1" indent="0">
              <a:lnSpc>
                <a:spcPct val="140000"/>
              </a:lnSpc>
              <a:buNone/>
            </a:pPr>
            <a:r>
              <a:rPr lang="en-US" sz="1725" b="1" dirty="0">
                <a:solidFill>
                  <a:srgbClr val="9E3C45"/>
                </a:solidFill>
                <a:sym typeface="Symbol" pitchFamily="2" charset="2"/>
              </a:rPr>
              <a:t>Accounts (List View)</a:t>
            </a:r>
          </a:p>
          <a:p>
            <a:pPr marL="0" indent="0">
              <a:buNone/>
            </a:pP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499A2B6-3FDA-3744-B96B-F6075F61C67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2052" y="1968525"/>
            <a:ext cx="7814490" cy="3242430"/>
          </a:xfrm>
          <a:prstGeom prst="rect">
            <a:avLst/>
          </a:prstGeom>
        </p:spPr>
      </p:pic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©2020 Massachusetts Institute of Technology, IS&amp;T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34F62-00B0-0E49-BBA0-CC97FDD87B97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990626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1" algn="ctr" rtl="0">
              <a:lnSpc>
                <a:spcPct val="140000"/>
              </a:lnSpc>
              <a:spcBef>
                <a:spcPts val="375"/>
              </a:spcBef>
              <a:buFont typeface="Arial" panose="020B0604020202020204" pitchFamily="34" charset="0"/>
            </a:pPr>
            <a:r>
              <a:rPr lang="en-US" sz="2800" kern="1200" dirty="0">
                <a:solidFill>
                  <a:srgbClr val="9E3C45"/>
                </a:solidFill>
                <a:latin typeface="+mj-lt"/>
                <a:ea typeface="+mn-ea"/>
                <a:cs typeface="+mn-cs"/>
              </a:rPr>
              <a:t>MITvoip Provisioning Site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556591" y="1623278"/>
            <a:ext cx="6172200" cy="4099306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b="1" dirty="0">
              <a:sym typeface="Symbol" pitchFamily="2" charset="2"/>
            </a:endParaRPr>
          </a:p>
          <a:p>
            <a:pPr marL="342900" lvl="1" indent="0">
              <a:lnSpc>
                <a:spcPct val="140000"/>
              </a:lnSpc>
              <a:buNone/>
            </a:pPr>
            <a:endParaRPr lang="en-US" sz="1725" b="1" dirty="0">
              <a:solidFill>
                <a:srgbClr val="9E3C45"/>
              </a:solidFill>
              <a:sym typeface="Symbol" pitchFamily="2" charset="2"/>
            </a:endParaRPr>
          </a:p>
          <a:p>
            <a:pPr marL="0" indent="0">
              <a:buNone/>
            </a:pP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6B27E1D-ABB6-B940-8DFF-A8D2F94D1F5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64612" y="1147011"/>
            <a:ext cx="5164179" cy="4301730"/>
          </a:xfrm>
          <a:prstGeom prst="rect">
            <a:avLst/>
          </a:prstGeom>
        </p:spPr>
      </p:pic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©2020 Massachusetts Institute of Technology, IS&amp;T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34F62-00B0-0E49-BBA0-CC97FDD87B97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681718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1" algn="ctr" rtl="0">
              <a:lnSpc>
                <a:spcPct val="140000"/>
              </a:lnSpc>
              <a:spcBef>
                <a:spcPts val="375"/>
              </a:spcBef>
              <a:buFont typeface="Arial" panose="020B0604020202020204" pitchFamily="34" charset="0"/>
            </a:pPr>
            <a:r>
              <a:rPr lang="en-US" sz="2800" kern="1200" dirty="0">
                <a:solidFill>
                  <a:srgbClr val="9E3C45"/>
                </a:solidFill>
                <a:latin typeface="+mn-lt"/>
                <a:ea typeface="+mn-ea"/>
                <a:cs typeface="+mn-cs"/>
              </a:rPr>
              <a:t>MITvoip Provisioning Site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556591" y="1623278"/>
            <a:ext cx="6172200" cy="4099306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b="1" dirty="0">
              <a:sym typeface="Symbol" pitchFamily="2" charset="2"/>
            </a:endParaRPr>
          </a:p>
          <a:p>
            <a:pPr marL="342900" lvl="1" indent="0">
              <a:lnSpc>
                <a:spcPct val="140000"/>
              </a:lnSpc>
              <a:buNone/>
            </a:pPr>
            <a:endParaRPr lang="en-US" sz="1725" b="1" dirty="0">
              <a:solidFill>
                <a:srgbClr val="9E3C45"/>
              </a:solidFill>
              <a:sym typeface="Symbol" pitchFamily="2" charset="2"/>
            </a:endParaRPr>
          </a:p>
          <a:p>
            <a:pPr marL="0" indent="0">
              <a:buNone/>
            </a:pP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EABE1D1-206F-7047-A39B-7FF84B56AA9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80445" y="1580061"/>
            <a:ext cx="5783076" cy="3515916"/>
          </a:xfrm>
          <a:prstGeom prst="rect">
            <a:avLst/>
          </a:prstGeom>
        </p:spPr>
      </p:pic>
      <p:sp>
        <p:nvSpPr>
          <p:cNvPr id="7" name="Footer Placeholder 6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©2020 Massachusetts Institute of Technology, IS&amp;T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34F62-00B0-0E49-BBA0-CC97FDD87B97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607624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556591" y="1379347"/>
            <a:ext cx="6172200" cy="4099306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b="1" dirty="0">
              <a:sym typeface="Symbol" pitchFamily="2" charset="2"/>
            </a:endParaRPr>
          </a:p>
          <a:p>
            <a:pPr marL="342900" lvl="1" indent="0">
              <a:lnSpc>
                <a:spcPct val="140000"/>
              </a:lnSpc>
              <a:buNone/>
            </a:pPr>
            <a:r>
              <a:rPr lang="en-US" sz="1725" b="1" dirty="0">
                <a:solidFill>
                  <a:srgbClr val="9E3C45"/>
                </a:solidFill>
                <a:sym typeface="Symbol" pitchFamily="2" charset="2"/>
              </a:rPr>
              <a:t>Devices</a:t>
            </a:r>
            <a:endParaRPr lang="en-US" dirty="0"/>
          </a:p>
          <a:p>
            <a:pPr marL="342900" lvl="1" indent="0">
              <a:lnSpc>
                <a:spcPct val="140000"/>
              </a:lnSpc>
              <a:buNone/>
            </a:pPr>
            <a:endParaRPr lang="en-US" sz="1725" b="1" dirty="0">
              <a:solidFill>
                <a:srgbClr val="9E3C45"/>
              </a:solidFill>
              <a:sym typeface="Symbol" pitchFamily="2" charset="2"/>
            </a:endParaRPr>
          </a:p>
          <a:p>
            <a:pPr marL="0" indent="0">
              <a:buNone/>
            </a:pP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A0A9261-F2C5-164B-9E5A-0A09E7B5BF2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37021" y="2220803"/>
            <a:ext cx="7886700" cy="1840616"/>
          </a:xfrm>
          <a:prstGeom prst="rect">
            <a:avLst/>
          </a:prstGeom>
        </p:spPr>
      </p:pic>
      <p:sp>
        <p:nvSpPr>
          <p:cNvPr id="4" name="Title 3">
            <a:extLst>
              <a:ext uri="{FF2B5EF4-FFF2-40B4-BE49-F238E27FC236}">
                <a16:creationId xmlns:a16="http://schemas.microsoft.com/office/drawing/2014/main" id="{8165DF5D-329A-7049-ACEF-2711E7E33B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50538" y="44552"/>
            <a:ext cx="7814490" cy="705980"/>
          </a:xfrm>
        </p:spPr>
        <p:txBody>
          <a:bodyPr/>
          <a:lstStyle/>
          <a:p>
            <a:r>
              <a:rPr lang="en-US" dirty="0"/>
              <a:t>MIT Provisioning Site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©2020 Massachusetts Institute of Technology, IS&amp;T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34F62-00B0-0E49-BBA0-CC97FDD87B97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225786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MITvoip Provisioning Site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DA3FE78-D089-C645-8CF9-299F21C9EF1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5353" y="1336090"/>
            <a:ext cx="6861792" cy="4923196"/>
          </a:xfrm>
          <a:prstGeom prst="rect">
            <a:avLst/>
          </a:prstGeom>
        </p:spPr>
      </p:pic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©2020 Massachusetts Institute of Technology, IS&amp;T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34F62-00B0-0E49-BBA0-CC97FDD87B97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780549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2309" y="151269"/>
            <a:ext cx="7814490" cy="705980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rgbClr val="9E3C45"/>
                </a:solidFill>
              </a:rPr>
              <a:t>Softphones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3956795" y="1901445"/>
            <a:ext cx="4537213" cy="4099306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sz="1725" b="1" dirty="0">
                <a:solidFill>
                  <a:srgbClr val="9E3C45"/>
                </a:solidFill>
              </a:rPr>
              <a:t>Features</a:t>
            </a:r>
          </a:p>
          <a:p>
            <a:r>
              <a:rPr lang="en-US" sz="1500" dirty="0"/>
              <a:t>Receive calls to your MIT phone number on the supported devices of your choosing</a:t>
            </a:r>
          </a:p>
          <a:p>
            <a:r>
              <a:rPr lang="en-US" sz="1500" dirty="0"/>
              <a:t>Outgoing calls made from Communicator display your MIT phone number and contact information</a:t>
            </a:r>
          </a:p>
          <a:p>
            <a:r>
              <a:rPr lang="en-US" sz="1500" dirty="0"/>
              <a:t>Supports 5 digit extension dialing</a:t>
            </a:r>
          </a:p>
          <a:p>
            <a:r>
              <a:rPr lang="en-US" sz="1500" dirty="0"/>
              <a:t>Access to contacts saved on your device or contacts that you add in Communicator</a:t>
            </a:r>
          </a:p>
          <a:p>
            <a:r>
              <a:rPr lang="en-US" sz="1500" dirty="0"/>
              <a:t>View your call history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A4ACAB3-707B-D84A-B148-719CFD52085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5231" y="2010189"/>
            <a:ext cx="2392424" cy="3345967"/>
          </a:xfrm>
          <a:prstGeom prst="rect">
            <a:avLst/>
          </a:prstGeom>
        </p:spPr>
      </p:pic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©2020 Massachusetts Institute of Technology, IS&amp;T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34F62-00B0-0E49-BBA0-CC97FDD87B97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92927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2463" y="193954"/>
            <a:ext cx="7814490" cy="705980"/>
          </a:xfrm>
        </p:spPr>
        <p:txBody>
          <a:bodyPr>
            <a:normAutofit/>
          </a:bodyPr>
          <a:lstStyle/>
          <a:p>
            <a:r>
              <a:rPr lang="en-US" dirty="0"/>
              <a:t>Softphone - Setup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580966" y="1665190"/>
            <a:ext cx="7982068" cy="429287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725" dirty="0">
                <a:solidFill>
                  <a:srgbClr val="9E3C45"/>
                </a:solidFill>
              </a:rPr>
              <a:t>Step 1:</a:t>
            </a:r>
          </a:p>
          <a:p>
            <a:r>
              <a:rPr lang="en-US" dirty="0"/>
              <a:t>Enable your softphone functionality on the MITvoip provisioning site</a:t>
            </a:r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sz="1725" dirty="0">
                <a:solidFill>
                  <a:srgbClr val="9E3C45"/>
                </a:solidFill>
              </a:rPr>
              <a:t>Step 2:</a:t>
            </a:r>
          </a:p>
          <a:p>
            <a:r>
              <a:rPr lang="en-US" dirty="0"/>
              <a:t>Download the BroadSoft UC Communicator client using the </a:t>
            </a:r>
            <a:r>
              <a:rPr lang="en-US" dirty="0">
                <a:hlinkClick r:id="rId3"/>
              </a:rPr>
              <a:t>IS&amp;T Software Grid</a:t>
            </a:r>
            <a:r>
              <a:rPr lang="en-US" dirty="0"/>
              <a:t> or app store; configure client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/>
              <a:t>Make and receive calls on your device! </a:t>
            </a:r>
          </a:p>
          <a:p>
            <a:pPr marL="0" indent="0">
              <a:buNone/>
            </a:pPr>
            <a:endParaRPr lang="en-US" dirty="0"/>
          </a:p>
          <a:p>
            <a:pPr marL="0" indent="0" algn="r">
              <a:buNone/>
            </a:pPr>
            <a:r>
              <a:rPr lang="en-US" sz="1425" dirty="0">
                <a:hlinkClick r:id="rId4"/>
              </a:rPr>
              <a:t>Softphone KB Article</a:t>
            </a:r>
            <a:endParaRPr lang="en-US" sz="1425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8850853-2B3B-E443-B0D8-F2CB9D2EBFB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600200" y="2336792"/>
            <a:ext cx="6531428" cy="1608692"/>
          </a:xfrm>
          <a:prstGeom prst="rect">
            <a:avLst/>
          </a:prstGeom>
        </p:spPr>
      </p:pic>
      <p:sp>
        <p:nvSpPr>
          <p:cNvPr id="7" name="Footer Placeholder 6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©2020 Massachusetts Institute of Technology, IS&amp;T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34F62-00B0-0E49-BBA0-CC97FDD87B97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960590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Polycom Trio Enhancement*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4354582" y="2364957"/>
            <a:ext cx="4037771" cy="4099306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sz="1725" b="1" dirty="0">
                <a:solidFill>
                  <a:srgbClr val="9E3C45"/>
                </a:solidFill>
              </a:rPr>
              <a:t>Benefits</a:t>
            </a:r>
          </a:p>
          <a:p>
            <a:r>
              <a:rPr lang="en-US" sz="1500" dirty="0"/>
              <a:t>Transform any small conference room into smart video conference rooms</a:t>
            </a:r>
          </a:p>
          <a:p>
            <a:r>
              <a:rPr lang="en-US" sz="1500" dirty="0"/>
              <a:t>Call directly into WebEx or Zoom rooms using this setup</a:t>
            </a:r>
          </a:p>
          <a:p>
            <a:endParaRPr lang="en-US" dirty="0"/>
          </a:p>
          <a:p>
            <a:endParaRPr lang="en-US" dirty="0"/>
          </a:p>
          <a:p>
            <a:pPr marL="0" indent="0" algn="r">
              <a:buNone/>
            </a:pPr>
            <a:r>
              <a:rPr lang="en-US" sz="1350" dirty="0">
                <a:hlinkClick r:id="rId3"/>
              </a:rPr>
              <a:t>Small Room Video Conferencing KB Article</a:t>
            </a:r>
            <a:endParaRPr lang="en-US" sz="1350" dirty="0"/>
          </a:p>
          <a:p>
            <a:pPr marL="0" indent="0" algn="r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19776D9-907C-9449-9CA4-FBDA5619F7B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7418" y="2000731"/>
            <a:ext cx="2227474" cy="200830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45EA6756-B14B-4E4C-B76F-9AFFDB7D76E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680892" y="1375694"/>
            <a:ext cx="2041605" cy="994173"/>
          </a:xfrm>
          <a:prstGeom prst="rect">
            <a:avLst/>
          </a:prstGeom>
        </p:spPr>
      </p:pic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34D1B950-E797-4C49-8562-B4B482CA2FEC}"/>
              </a:ext>
            </a:extLst>
          </p:cNvPr>
          <p:cNvSpPr txBox="1">
            <a:spLocks/>
          </p:cNvSpPr>
          <p:nvPr/>
        </p:nvSpPr>
        <p:spPr>
          <a:xfrm>
            <a:off x="269074" y="6043584"/>
            <a:ext cx="3445675" cy="318946"/>
          </a:xfrm>
          <a:prstGeom prst="rect">
            <a:avLst/>
          </a:prstGeom>
        </p:spPr>
        <p:txBody>
          <a:bodyPr vert="horz" lIns="68580" tIns="34290" rIns="68580" bIns="3429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200" b="1" dirty="0" smtClean="0">
                <a:solidFill>
                  <a:srgbClr val="9E3C45"/>
                </a:solidFill>
              </a:rPr>
              <a:t>*</a:t>
            </a:r>
            <a:r>
              <a:rPr lang="en-US" sz="1200" b="1" dirty="0">
                <a:solidFill>
                  <a:srgbClr val="9E3C45"/>
                </a:solidFill>
              </a:rPr>
              <a:t>Coming </a:t>
            </a:r>
            <a:r>
              <a:rPr lang="en-US" sz="1200" b="1" dirty="0" smtClean="0">
                <a:solidFill>
                  <a:srgbClr val="9E3C45"/>
                </a:solidFill>
              </a:rPr>
              <a:t>soon, in beta testing</a:t>
            </a:r>
            <a:endParaRPr lang="en-US" sz="1200" b="1" dirty="0"/>
          </a:p>
          <a:p>
            <a:pPr marL="0" indent="0">
              <a:buNone/>
            </a:pPr>
            <a:endParaRPr lang="en-US" sz="1600" b="1" dirty="0"/>
          </a:p>
          <a:p>
            <a:pPr marL="0" indent="0">
              <a:buNone/>
            </a:pPr>
            <a:endParaRPr lang="en-US" sz="1600" b="1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90BD2C96-7982-C547-BDE6-1C1B8474AEB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342698" y="1366073"/>
            <a:ext cx="3390900" cy="1685925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A71F5B9B-B306-6149-B5D6-71D87013055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935279" y="3177344"/>
            <a:ext cx="2357804" cy="1849100"/>
          </a:xfrm>
          <a:prstGeom prst="rect">
            <a:avLst/>
          </a:prstGeom>
        </p:spPr>
      </p:pic>
      <p:sp>
        <p:nvSpPr>
          <p:cNvPr id="8" name="Footer Placeholder 7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©2020 Massachusetts Institute of Technology, IS&amp;T</a:t>
            </a:r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34F62-00B0-0E49-BBA0-CC97FDD87B97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656606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Polycom Trio Enhancement – Set Up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1077685" y="1502229"/>
            <a:ext cx="7609114" cy="4865914"/>
          </a:xfrm>
        </p:spPr>
        <p:txBody>
          <a:bodyPr>
            <a:normAutofit fontScale="47500" lnSpcReduction="20000"/>
          </a:bodyPr>
          <a:lstStyle/>
          <a:p>
            <a:pPr marL="0" indent="0">
              <a:lnSpc>
                <a:spcPct val="110000"/>
              </a:lnSpc>
              <a:buNone/>
            </a:pPr>
            <a:r>
              <a:rPr lang="en-US" sz="3375" b="1" dirty="0">
                <a:solidFill>
                  <a:srgbClr val="9E3C45"/>
                </a:solidFill>
              </a:rPr>
              <a:t>Step 1:</a:t>
            </a:r>
          </a:p>
          <a:p>
            <a:r>
              <a:rPr lang="en-US" sz="3375" dirty="0"/>
              <a:t>If necessary, acquire the necessary hardware via </a:t>
            </a:r>
            <a:r>
              <a:rPr lang="en-US" sz="3375" dirty="0" err="1">
                <a:hlinkClick r:id="rId3"/>
              </a:rPr>
              <a:t>govconnection.com</a:t>
            </a:r>
            <a:endParaRPr lang="en-US" sz="3375" dirty="0"/>
          </a:p>
          <a:p>
            <a:r>
              <a:rPr lang="en-US" sz="3375" dirty="0"/>
              <a:t>Send request to IS&amp;T to add the Polycom 8800 to MITvoip</a:t>
            </a:r>
          </a:p>
          <a:p>
            <a:pPr marL="0" indent="0">
              <a:buNone/>
            </a:pPr>
            <a:endParaRPr lang="en-US" sz="3375" dirty="0"/>
          </a:p>
          <a:p>
            <a:pPr marL="0" indent="0">
              <a:lnSpc>
                <a:spcPct val="110000"/>
              </a:lnSpc>
              <a:buNone/>
            </a:pPr>
            <a:r>
              <a:rPr lang="en-US" sz="3375" b="1" dirty="0">
                <a:solidFill>
                  <a:srgbClr val="9E3C45"/>
                </a:solidFill>
              </a:rPr>
              <a:t>Step 2:</a:t>
            </a:r>
          </a:p>
          <a:p>
            <a:r>
              <a:rPr lang="en-US" sz="3375" dirty="0"/>
              <a:t>Pair your </a:t>
            </a:r>
            <a:r>
              <a:rPr lang="en-US" sz="3375" dirty="0" err="1"/>
              <a:t>PolyCom</a:t>
            </a:r>
            <a:r>
              <a:rPr lang="en-US" sz="3375" dirty="0"/>
              <a:t> RealPresence 8800 and Visual+ via the MITvoip site</a:t>
            </a:r>
          </a:p>
          <a:p>
            <a:pPr marL="0" indent="0">
              <a:buNone/>
            </a:pPr>
            <a:endParaRPr lang="en-US" sz="3375" dirty="0"/>
          </a:p>
          <a:p>
            <a:endParaRPr lang="en-US" sz="3375" dirty="0"/>
          </a:p>
          <a:p>
            <a:endParaRPr lang="en-US" sz="3375" dirty="0"/>
          </a:p>
          <a:p>
            <a:endParaRPr lang="en-US" sz="3375" dirty="0"/>
          </a:p>
          <a:p>
            <a:endParaRPr lang="en-US" sz="3375" dirty="0"/>
          </a:p>
          <a:p>
            <a:pPr marL="0" indent="0">
              <a:buNone/>
            </a:pPr>
            <a:endParaRPr lang="en-US" sz="3375" dirty="0"/>
          </a:p>
          <a:p>
            <a:pPr marL="0" indent="0">
              <a:lnSpc>
                <a:spcPct val="110000"/>
              </a:lnSpc>
              <a:buNone/>
            </a:pPr>
            <a:r>
              <a:rPr lang="en-US" sz="3375" b="1" dirty="0">
                <a:solidFill>
                  <a:srgbClr val="9E3C45"/>
                </a:solidFill>
              </a:rPr>
              <a:t>Step 3:</a:t>
            </a:r>
          </a:p>
          <a:p>
            <a:r>
              <a:rPr lang="en-US" sz="3375" dirty="0"/>
              <a:t>Physically connect your devices in a conference room with two active ethernet ports</a:t>
            </a:r>
          </a:p>
          <a:p>
            <a:endParaRPr lang="en-US" sz="3375" dirty="0"/>
          </a:p>
          <a:p>
            <a:pPr marL="0" indent="0">
              <a:buNone/>
            </a:pPr>
            <a:r>
              <a:rPr lang="en-US" sz="3375" dirty="0"/>
              <a:t>Make video conference calls!</a:t>
            </a:r>
          </a:p>
          <a:p>
            <a:pPr marL="0" indent="0">
              <a:buNone/>
            </a:pPr>
            <a:endParaRPr lang="en-US" dirty="0"/>
          </a:p>
          <a:p>
            <a:pPr marL="0" indent="0" algn="r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01D3A21-2EE1-004C-B4D4-AFA136C036B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10603" y="3130795"/>
            <a:ext cx="4524375" cy="1143000"/>
          </a:xfrm>
          <a:prstGeom prst="rect">
            <a:avLst/>
          </a:prstGeom>
        </p:spPr>
      </p:pic>
      <p:sp>
        <p:nvSpPr>
          <p:cNvPr id="7" name="Footer Placeholder 6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©2020 Massachusetts Institute of Technology, IS&amp;T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34F62-00B0-0E49-BBA0-CC97FDD87B97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719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743229-BBA7-9F48-98A1-D96AE314E3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Agenda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4A9C64A-50C1-464D-BCA8-FBE43F6289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199" y="1308100"/>
            <a:ext cx="5727701" cy="5105400"/>
          </a:xfrm>
        </p:spPr>
        <p:txBody>
          <a:bodyPr>
            <a:noAutofit/>
          </a:bodyPr>
          <a:lstStyle/>
          <a:p>
            <a:r>
              <a:rPr lang="en-US" sz="1700" dirty="0"/>
              <a:t>Overview of current systems</a:t>
            </a:r>
          </a:p>
          <a:p>
            <a:endParaRPr lang="en-US" sz="1700" dirty="0"/>
          </a:p>
          <a:p>
            <a:r>
              <a:rPr lang="en-US" sz="1700" dirty="0"/>
              <a:t>Program status update</a:t>
            </a:r>
          </a:p>
          <a:p>
            <a:pPr marL="0" indent="0">
              <a:buNone/>
            </a:pPr>
            <a:endParaRPr lang="en-US" sz="1700" dirty="0"/>
          </a:p>
          <a:p>
            <a:r>
              <a:rPr lang="en-US" sz="1700" dirty="0"/>
              <a:t>New self-service tools &amp; features</a:t>
            </a:r>
          </a:p>
          <a:p>
            <a:pPr lvl="1"/>
            <a:r>
              <a:rPr lang="en-US" sz="1700" dirty="0"/>
              <a:t>Broadsoft portal</a:t>
            </a:r>
          </a:p>
          <a:p>
            <a:pPr lvl="1"/>
            <a:r>
              <a:rPr lang="en-US" sz="1700" dirty="0"/>
              <a:t>Self-service account/device page</a:t>
            </a:r>
          </a:p>
          <a:p>
            <a:pPr lvl="1"/>
            <a:r>
              <a:rPr lang="en-US" sz="1700" dirty="0"/>
              <a:t>Softphones</a:t>
            </a:r>
          </a:p>
          <a:p>
            <a:pPr lvl="1"/>
            <a:r>
              <a:rPr lang="en-US" sz="1700" dirty="0"/>
              <a:t>Polycom Trio Enhancement </a:t>
            </a:r>
          </a:p>
          <a:p>
            <a:pPr lvl="1"/>
            <a:r>
              <a:rPr lang="en-US" sz="1700" dirty="0" smtClean="0"/>
              <a:t>Call </a:t>
            </a:r>
            <a:r>
              <a:rPr lang="en-US" sz="1700" dirty="0"/>
              <a:t>trees</a:t>
            </a:r>
          </a:p>
          <a:p>
            <a:pPr marL="457200" lvl="1" indent="0">
              <a:buNone/>
            </a:pPr>
            <a:endParaRPr lang="en-US" sz="1700" dirty="0"/>
          </a:p>
          <a:p>
            <a:r>
              <a:rPr lang="en-US" sz="1700" dirty="0"/>
              <a:t>Questions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1D3A2DF-B101-0C46-9722-6041E0982C9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56789" y="1629428"/>
            <a:ext cx="2307175" cy="184574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F125E459-3707-8A4A-A48A-6004B263DF1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27584" y="3782157"/>
            <a:ext cx="3909189" cy="2492321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©2020 Massachusetts Institute of Technology, IS&amp;T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34F62-00B0-0E49-BBA0-CC97FDD87B97}" type="slidenum">
              <a:rPr lang="en-US" smtClean="0"/>
              <a:t>2</a:t>
            </a:fld>
            <a:endParaRPr 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68607843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2309" y="154959"/>
            <a:ext cx="7814490" cy="705980"/>
          </a:xfrm>
        </p:spPr>
        <p:txBody>
          <a:bodyPr/>
          <a:lstStyle/>
          <a:p>
            <a:r>
              <a:rPr lang="en-US" dirty="0">
                <a:solidFill>
                  <a:srgbClr val="9E3C45"/>
                </a:solidFill>
              </a:rPr>
              <a:t>BroadSoft Call Trees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1212988" y="2921749"/>
            <a:ext cx="5167934" cy="4099306"/>
          </a:xfrm>
        </p:spPr>
        <p:txBody>
          <a:bodyPr>
            <a:normAutofit/>
          </a:bodyPr>
          <a:lstStyle/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  <a:p>
            <a:pPr marL="0" indent="0">
              <a:buNone/>
            </a:pPr>
            <a:r>
              <a:rPr lang="en-US" sz="1725" b="1" dirty="0">
                <a:solidFill>
                  <a:srgbClr val="9E3C45"/>
                </a:solidFill>
              </a:rPr>
              <a:t>Benefits</a:t>
            </a:r>
          </a:p>
          <a:p>
            <a:r>
              <a:rPr lang="en-US" sz="1500" dirty="0"/>
              <a:t>BroadSoft call tree users can now update their announcement audio files and menu options without contacting IS&amp;T</a:t>
            </a:r>
          </a:p>
          <a:p>
            <a:r>
              <a:rPr lang="en-US" sz="1500" dirty="0"/>
              <a:t>Call tree accounts are managed along side other MITvoip accounts</a:t>
            </a:r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753E0B8-6E1E-4D42-A092-82C91899C94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2309" y="1783202"/>
            <a:ext cx="6878915" cy="1846400"/>
          </a:xfrm>
          <a:prstGeom prst="rect">
            <a:avLst/>
          </a:prstGeom>
        </p:spPr>
      </p:pic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©2020 Massachusetts Institute of Technology, IS&amp;T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34F62-00B0-0E49-BBA0-CC97FDD87B97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146005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2463" y="179094"/>
            <a:ext cx="7814490" cy="705980"/>
          </a:xfrm>
        </p:spPr>
        <p:txBody>
          <a:bodyPr/>
          <a:lstStyle/>
          <a:p>
            <a:r>
              <a:rPr lang="en-US" dirty="0">
                <a:solidFill>
                  <a:srgbClr val="9E3C45"/>
                </a:solidFill>
              </a:rPr>
              <a:t>BroadSoft Call Tree Setup</a:t>
            </a:r>
          </a:p>
        </p:txBody>
      </p:sp>
      <p:graphicFrame>
        <p:nvGraphicFramePr>
          <p:cNvPr id="7" name="Diagram 6">
            <a:extLst>
              <a:ext uri="{FF2B5EF4-FFF2-40B4-BE49-F238E27FC236}">
                <a16:creationId xmlns:a16="http://schemas.microsoft.com/office/drawing/2014/main" id="{D44EABC7-F6E8-AF49-B09F-1E3F441C468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088929290"/>
              </p:ext>
            </p:extLst>
          </p:nvPr>
        </p:nvGraphicFramePr>
        <p:xfrm>
          <a:off x="271669" y="1493355"/>
          <a:ext cx="6925367" cy="427052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10" name="Diagram 9">
            <a:extLst>
              <a:ext uri="{FF2B5EF4-FFF2-40B4-BE49-F238E27FC236}">
                <a16:creationId xmlns:a16="http://schemas.microsoft.com/office/drawing/2014/main" id="{D7D396F8-3448-4645-B1DA-498A94FCDA0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408070632"/>
              </p:ext>
            </p:extLst>
          </p:nvPr>
        </p:nvGraphicFramePr>
        <p:xfrm>
          <a:off x="1145617" y="4416597"/>
          <a:ext cx="1294589" cy="139340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grpSp>
        <p:nvGrpSpPr>
          <p:cNvPr id="11" name="Group 10">
            <a:extLst>
              <a:ext uri="{FF2B5EF4-FFF2-40B4-BE49-F238E27FC236}">
                <a16:creationId xmlns:a16="http://schemas.microsoft.com/office/drawing/2014/main" id="{87BED543-A59D-484C-B853-0C13B2302C58}"/>
              </a:ext>
            </a:extLst>
          </p:cNvPr>
          <p:cNvGrpSpPr/>
          <p:nvPr/>
        </p:nvGrpSpPr>
        <p:grpSpPr>
          <a:xfrm rot="18681534">
            <a:off x="2127154" y="4054391"/>
            <a:ext cx="259073" cy="358865"/>
            <a:chOff x="5345112" y="2444570"/>
            <a:chExt cx="452659" cy="529526"/>
          </a:xfrm>
        </p:grpSpPr>
        <p:sp>
          <p:nvSpPr>
            <p:cNvPr id="12" name="Right Arrow 11">
              <a:extLst>
                <a:ext uri="{FF2B5EF4-FFF2-40B4-BE49-F238E27FC236}">
                  <a16:creationId xmlns:a16="http://schemas.microsoft.com/office/drawing/2014/main" id="{5F2E268E-85F8-9548-A61F-91BEE7413098}"/>
                </a:ext>
              </a:extLst>
            </p:cNvPr>
            <p:cNvSpPr/>
            <p:nvPr/>
          </p:nvSpPr>
          <p:spPr>
            <a:xfrm>
              <a:off x="5345112" y="2444570"/>
              <a:ext cx="452659" cy="529526"/>
            </a:xfrm>
            <a:prstGeom prst="rightArrow">
              <a:avLst>
                <a:gd name="adj1" fmla="val 60000"/>
                <a:gd name="adj2" fmla="val 50000"/>
              </a:avLst>
            </a:prstGeom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3" name="Right Arrow 4">
              <a:extLst>
                <a:ext uri="{FF2B5EF4-FFF2-40B4-BE49-F238E27FC236}">
                  <a16:creationId xmlns:a16="http://schemas.microsoft.com/office/drawing/2014/main" id="{26397711-84AF-3942-8F7B-86C2CC4E87D2}"/>
                </a:ext>
              </a:extLst>
            </p:cNvPr>
            <p:cNvSpPr txBox="1"/>
            <p:nvPr/>
          </p:nvSpPr>
          <p:spPr>
            <a:xfrm>
              <a:off x="5345112" y="2550475"/>
              <a:ext cx="316861" cy="317716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algn="ctr" defTabSz="633413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1425"/>
            </a:p>
          </p:txBody>
        </p:sp>
      </p:grp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56E440A0-FD3C-7E47-AF94-7DD1ED92EA0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12177" y="5544022"/>
            <a:ext cx="2663273" cy="83772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350" dirty="0">
                <a:hlinkClick r:id="rId13"/>
              </a:rPr>
              <a:t>Call Tree KB Page</a:t>
            </a:r>
            <a:endParaRPr lang="en-US" sz="135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©2020 Massachusetts Institute of Technology, IS&amp;T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34F62-00B0-0E49-BBA0-CC97FDD87B97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78829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2309" y="21772"/>
            <a:ext cx="7814490" cy="705980"/>
          </a:xfrm>
        </p:spPr>
        <p:txBody>
          <a:bodyPr/>
          <a:lstStyle/>
          <a:p>
            <a:r>
              <a:rPr lang="en-US" dirty="0">
                <a:solidFill>
                  <a:srgbClr val="9E3C45"/>
                </a:solidFill>
              </a:rPr>
              <a:t>BroadSoft Call Trees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654BBEE-6F3E-A444-B65C-A8FD0D8DAD7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33560" y="988974"/>
            <a:ext cx="4676879" cy="5652424"/>
          </a:xfrm>
          <a:prstGeom prst="rect">
            <a:avLst/>
          </a:prstGeom>
        </p:spPr>
      </p:pic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©2020 Massachusetts Institute of Technology, IS&amp;T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34F62-00B0-0E49-BBA0-CC97FDD87B97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9371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B34357-C97B-B54B-93DE-59ADFB08E1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72309" y="142240"/>
            <a:ext cx="7814490" cy="705980"/>
          </a:xfrm>
        </p:spPr>
        <p:txBody>
          <a:bodyPr/>
          <a:lstStyle/>
          <a:p>
            <a:r>
              <a:rPr lang="en-US" dirty="0"/>
              <a:t>Q&amp;A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165F26A-8154-D941-B5FB-93D2AC02B78C}"/>
              </a:ext>
            </a:extLst>
          </p:cNvPr>
          <p:cNvSpPr txBox="1"/>
          <p:nvPr/>
        </p:nvSpPr>
        <p:spPr>
          <a:xfrm>
            <a:off x="2316480" y="2895600"/>
            <a:ext cx="484632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0" dirty="0"/>
              <a:t>Questions?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©2020 Massachusetts Institute of Technology, IS&amp;T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34F62-00B0-0E49-BBA0-CC97FDD87B97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922770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Resources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219200"/>
            <a:ext cx="8229600" cy="5219700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err="1"/>
              <a:t>MITvoip</a:t>
            </a:r>
            <a:r>
              <a:rPr lang="en-US" dirty="0"/>
              <a:t> </a:t>
            </a:r>
            <a:r>
              <a:rPr lang="en-US" dirty="0" err="1"/>
              <a:t>BroadSoft</a:t>
            </a:r>
            <a:r>
              <a:rPr lang="en-US" dirty="0"/>
              <a:t> Cloud Landing Page</a:t>
            </a:r>
          </a:p>
          <a:p>
            <a:pPr marL="0" indent="0">
              <a:buNone/>
            </a:pPr>
            <a:r>
              <a:rPr lang="en-US" u="sng" dirty="0">
                <a:hlinkClick r:id="rId3"/>
              </a:rPr>
              <a:t>http://kb.mit.edu/confluence/x/FwaACQ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 </a:t>
            </a:r>
          </a:p>
          <a:p>
            <a:pPr marL="0" indent="0">
              <a:buNone/>
            </a:pPr>
            <a:r>
              <a:rPr lang="en-US" dirty="0" smtClean="0"/>
              <a:t>MIT </a:t>
            </a:r>
            <a:r>
              <a:rPr lang="en-US" dirty="0" err="1" smtClean="0"/>
              <a:t>BroadSoft</a:t>
            </a:r>
            <a:r>
              <a:rPr lang="en-US" dirty="0" smtClean="0"/>
              <a:t> </a:t>
            </a:r>
            <a:r>
              <a:rPr lang="en-US" dirty="0"/>
              <a:t>Cloud Web Portal</a:t>
            </a:r>
          </a:p>
          <a:p>
            <a:pPr marL="0" indent="0">
              <a:buNone/>
            </a:pPr>
            <a:r>
              <a:rPr lang="en-US" u="sng" dirty="0">
                <a:hlinkClick r:id="rId4"/>
              </a:rPr>
              <a:t>http://kb.mit.edu/confluence/x/3xuACQ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 </a:t>
            </a:r>
          </a:p>
          <a:p>
            <a:pPr marL="0" indent="0">
              <a:buNone/>
            </a:pPr>
            <a:r>
              <a:rPr lang="en-US" dirty="0"/>
              <a:t>Feature Access </a:t>
            </a:r>
            <a:r>
              <a:rPr lang="en-US" dirty="0" smtClean="0"/>
              <a:t>Codes in Broadsoft</a:t>
            </a:r>
            <a:endParaRPr lang="en-US" dirty="0"/>
          </a:p>
          <a:p>
            <a:pPr marL="0" indent="0">
              <a:buNone/>
            </a:pPr>
            <a:r>
              <a:rPr lang="en-US" u="sng" dirty="0">
                <a:hlinkClick r:id="rId5"/>
              </a:rPr>
              <a:t>http://kb.mit.edu/confluence/x/5yuACQ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 </a:t>
            </a:r>
          </a:p>
          <a:p>
            <a:pPr marL="0" indent="0">
              <a:buNone/>
            </a:pPr>
            <a:r>
              <a:rPr lang="en-US" dirty="0" err="1"/>
              <a:t>MITvoip</a:t>
            </a:r>
            <a:r>
              <a:rPr lang="en-US" dirty="0"/>
              <a:t> Account and Device Management</a:t>
            </a:r>
          </a:p>
          <a:p>
            <a:pPr marL="0" indent="0">
              <a:buNone/>
            </a:pPr>
            <a:r>
              <a:rPr lang="en-US" u="sng" dirty="0">
                <a:hlinkClick r:id="rId6"/>
              </a:rPr>
              <a:t>http://</a:t>
            </a:r>
            <a:r>
              <a:rPr lang="en-US" u="sng" dirty="0" smtClean="0">
                <a:hlinkClick r:id="rId6"/>
              </a:rPr>
              <a:t>kb.mit.edu/confluence/x/XUmACQ</a:t>
            </a:r>
            <a:endParaRPr lang="en-US" u="sng" dirty="0" smtClean="0"/>
          </a:p>
          <a:p>
            <a:pPr marL="0" indent="0">
              <a:buNone/>
            </a:pPr>
            <a:endParaRPr lang="en-US" u="sng" dirty="0"/>
          </a:p>
          <a:p>
            <a:pPr marL="0" indent="0">
              <a:buNone/>
            </a:pPr>
            <a:r>
              <a:rPr lang="en-US" sz="1900" dirty="0"/>
              <a:t>Transition to </a:t>
            </a:r>
            <a:r>
              <a:rPr lang="en-US" sz="1900" dirty="0" err="1" smtClean="0"/>
              <a:t>BroadSoft</a:t>
            </a:r>
            <a:r>
              <a:rPr lang="en-US" sz="1900" dirty="0" smtClean="0"/>
              <a:t> Information</a:t>
            </a:r>
            <a:endParaRPr lang="en-US" sz="1900" dirty="0"/>
          </a:p>
          <a:p>
            <a:pPr marL="0" indent="0">
              <a:buNone/>
            </a:pPr>
            <a:r>
              <a:rPr lang="en-US" dirty="0">
                <a:hlinkClick r:id="rId7"/>
              </a:rPr>
              <a:t>http://kb.mit.edu/confluence/display/istcontrib/Transition+to+MITvoip+BroadSoft+Cloud</a:t>
            </a:r>
            <a:endParaRPr lang="en-US" u="sng" dirty="0" smtClean="0"/>
          </a:p>
          <a:p>
            <a:pPr marL="0" indent="0">
              <a:buNone/>
            </a:pPr>
            <a:endParaRPr lang="en-US" u="sng" dirty="0"/>
          </a:p>
          <a:p>
            <a:pPr marL="0" indent="0">
              <a:buNone/>
            </a:pPr>
            <a:r>
              <a:rPr lang="en-US" sz="1900" dirty="0" smtClean="0"/>
              <a:t>Broadsoft </a:t>
            </a:r>
            <a:r>
              <a:rPr lang="en-US" sz="1900" dirty="0" err="1" smtClean="0"/>
              <a:t>SoftPhone</a:t>
            </a:r>
            <a:r>
              <a:rPr lang="en-US" sz="1900" dirty="0" smtClean="0"/>
              <a:t> </a:t>
            </a:r>
            <a:endParaRPr lang="en-US" sz="1900" dirty="0"/>
          </a:p>
          <a:p>
            <a:pPr marL="0" indent="0">
              <a:buNone/>
            </a:pPr>
            <a:r>
              <a:rPr lang="en-US" dirty="0">
                <a:hlinkClick r:id="rId8"/>
              </a:rPr>
              <a:t>http://</a:t>
            </a:r>
            <a:r>
              <a:rPr lang="en-US" dirty="0" smtClean="0">
                <a:hlinkClick r:id="rId8"/>
              </a:rPr>
              <a:t>kb.mit.edu/confluence/display/istcontrib/MITvoip+Softphone+Landing+Page</a:t>
            </a:r>
            <a:endParaRPr lang="en-US" dirty="0" smtClean="0"/>
          </a:p>
          <a:p>
            <a:pPr marL="0" indent="0">
              <a:buNone/>
            </a:pPr>
            <a:endParaRPr lang="en-US" u="sng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Contact</a:t>
            </a:r>
            <a:r>
              <a:rPr lang="en-US" dirty="0" smtClean="0"/>
              <a:t>: </a:t>
            </a:r>
            <a:r>
              <a:rPr lang="en-US" u="sng" dirty="0" smtClean="0">
                <a:hlinkClick r:id="rId9"/>
              </a:rPr>
              <a:t>Broadsoft-transition@mit.edu</a:t>
            </a:r>
            <a:r>
              <a:rPr lang="en-US" dirty="0" smtClean="0"/>
              <a:t> for more information about scheduling your move to Broadsoft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 </a:t>
            </a:r>
          </a:p>
          <a:p>
            <a:pPr marL="0" indent="0">
              <a:buNone/>
            </a:pPr>
            <a:r>
              <a:rPr lang="en-US" dirty="0"/>
              <a:t> 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©2020 Massachusetts Institute of Technology, IS&amp;T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34F62-00B0-0E49-BBA0-CC97FDD87B97}" type="slidenum">
              <a:rPr lang="en-US" smtClean="0"/>
              <a:t>24</a:t>
            </a:fld>
            <a:endParaRPr 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9458239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2309" y="104175"/>
            <a:ext cx="7814490" cy="705980"/>
          </a:xfrm>
        </p:spPr>
        <p:txBody>
          <a:bodyPr/>
          <a:lstStyle/>
          <a:p>
            <a:r>
              <a:rPr lang="en-US" dirty="0"/>
              <a:t>Overview of Current Systems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5483" y="671213"/>
            <a:ext cx="8620018" cy="6122053"/>
          </a:xfrm>
        </p:spPr>
        <p:txBody>
          <a:bodyPr>
            <a:normAutofit fontScale="85000" lnSpcReduction="10000"/>
          </a:bodyPr>
          <a:lstStyle/>
          <a:p>
            <a:pPr marL="0" indent="0">
              <a:lnSpc>
                <a:spcPct val="150000"/>
              </a:lnSpc>
              <a:buNone/>
            </a:pPr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>
              <a:lnSpc>
                <a:spcPct val="150000"/>
              </a:lnSpc>
            </a:pPr>
            <a:r>
              <a:rPr lang="en-US" sz="1900" b="1" dirty="0">
                <a:latin typeface="Calibri" panose="020F0502020204030204" pitchFamily="34" charset="0"/>
                <a:cs typeface="Calibri" panose="020F0502020204030204" pitchFamily="34" charset="0"/>
              </a:rPr>
              <a:t>5ESS</a:t>
            </a:r>
            <a:r>
              <a:rPr lang="en-US" sz="1900" dirty="0">
                <a:latin typeface="Calibri" panose="020F0502020204030204" pitchFamily="34" charset="0"/>
                <a:cs typeface="Calibri" panose="020F0502020204030204" pitchFamily="34" charset="0"/>
              </a:rPr>
              <a:t>:</a:t>
            </a:r>
          </a:p>
          <a:p>
            <a:pPr marL="457200" lvl="1" indent="0">
              <a:lnSpc>
                <a:spcPct val="150000"/>
              </a:lnSpc>
              <a:buNone/>
            </a:pPr>
            <a:r>
              <a:rPr lang="en-US" sz="1900" dirty="0">
                <a:latin typeface="Calibri" panose="020F0502020204030204" pitchFamily="34" charset="0"/>
                <a:cs typeface="Calibri" panose="020F0502020204030204" pitchFamily="34" charset="0"/>
              </a:rPr>
              <a:t>Installed in the 1980s, provides ISDN phone services (analog lines have been moved to CUCM). Currently in the process of being phased out.</a:t>
            </a:r>
          </a:p>
          <a:p>
            <a:pPr lvl="1">
              <a:lnSpc>
                <a:spcPct val="150000"/>
              </a:lnSpc>
            </a:pPr>
            <a:r>
              <a:rPr lang="en-US" sz="1900" b="1" dirty="0">
                <a:latin typeface="Calibri" panose="020F0502020204030204" pitchFamily="34" charset="0"/>
                <a:cs typeface="Calibri" panose="020F0502020204030204" pitchFamily="34" charset="0"/>
              </a:rPr>
              <a:t>Cisco Call Manager:</a:t>
            </a:r>
          </a:p>
          <a:p>
            <a:pPr marL="457200" lvl="1" indent="0">
              <a:lnSpc>
                <a:spcPct val="150000"/>
              </a:lnSpc>
              <a:buNone/>
            </a:pPr>
            <a:r>
              <a:rPr lang="en-US" sz="1900" dirty="0">
                <a:latin typeface="Calibri" panose="020F0502020204030204" pitchFamily="34" charset="0"/>
                <a:cs typeface="Calibri" panose="020F0502020204030204" pitchFamily="34" charset="0"/>
              </a:rPr>
              <a:t>Second generation VoIP system, installed in 2013, provides analog services for ~5k lines</a:t>
            </a:r>
          </a:p>
          <a:p>
            <a:pPr lvl="1">
              <a:lnSpc>
                <a:spcPct val="150000"/>
              </a:lnSpc>
            </a:pPr>
            <a:r>
              <a:rPr lang="en-US" sz="1900" b="1" dirty="0">
                <a:latin typeface="Calibri" panose="020F0502020204030204" pitchFamily="34" charset="0"/>
                <a:cs typeface="Calibri" panose="020F0502020204030204" pitchFamily="34" charset="0"/>
              </a:rPr>
              <a:t>Sylantro</a:t>
            </a:r>
            <a:r>
              <a:rPr lang="en-US" sz="1900" dirty="0">
                <a:latin typeface="Calibri" panose="020F0502020204030204" pitchFamily="34" charset="0"/>
                <a:cs typeface="Calibri" panose="020F0502020204030204" pitchFamily="34" charset="0"/>
              </a:rPr>
              <a:t>:</a:t>
            </a:r>
          </a:p>
          <a:p>
            <a:pPr marL="457200" lvl="1" indent="0">
              <a:lnSpc>
                <a:spcPct val="150000"/>
              </a:lnSpc>
              <a:buNone/>
            </a:pPr>
            <a:r>
              <a:rPr lang="en-US" sz="1900" dirty="0">
                <a:latin typeface="Calibri" panose="020F0502020204030204" pitchFamily="34" charset="0"/>
                <a:cs typeface="Calibri" panose="020F0502020204030204" pitchFamily="34" charset="0"/>
              </a:rPr>
              <a:t>MIT Voice over IP (VoIP) system, installed in 2006 and provides the majority of telephone services for the MIT campus</a:t>
            </a:r>
          </a:p>
          <a:p>
            <a:pPr lvl="1">
              <a:lnSpc>
                <a:spcPct val="150000"/>
              </a:lnSpc>
            </a:pPr>
            <a:r>
              <a:rPr lang="en-US" sz="1900" b="1" dirty="0"/>
              <a:t>Unity Voicemail:</a:t>
            </a:r>
          </a:p>
          <a:p>
            <a:pPr marL="457200" lvl="1" indent="0">
              <a:lnSpc>
                <a:spcPct val="150000"/>
              </a:lnSpc>
              <a:buNone/>
            </a:pPr>
            <a:r>
              <a:rPr lang="en-US" sz="1900" dirty="0"/>
              <a:t>Third generation voicemail system installed in 2013, provides voicemail and call tree services</a:t>
            </a:r>
          </a:p>
          <a:p>
            <a:pPr lvl="1">
              <a:lnSpc>
                <a:spcPct val="150000"/>
              </a:lnSpc>
            </a:pPr>
            <a:r>
              <a:rPr lang="en-US" sz="1900" b="1" dirty="0">
                <a:latin typeface="Calibri" panose="020F0502020204030204" pitchFamily="34" charset="0"/>
                <a:cs typeface="Calibri" panose="020F0502020204030204" pitchFamily="34" charset="0"/>
              </a:rPr>
              <a:t>WebEx Contact Center (CJP): </a:t>
            </a:r>
          </a:p>
          <a:p>
            <a:pPr marL="457200" lvl="1" indent="0">
              <a:lnSpc>
                <a:spcPct val="150000"/>
              </a:lnSpc>
              <a:buNone/>
            </a:pPr>
            <a:r>
              <a:rPr lang="en-US" sz="1900" dirty="0">
                <a:latin typeface="Calibri" panose="020F0502020204030204" pitchFamily="34" charset="0"/>
                <a:cs typeface="Calibri" panose="020F0502020204030204" pitchFamily="34" charset="0"/>
              </a:rPr>
              <a:t>Fourth generation cloud-based call center system proving ACD services for a small number of DLCs</a:t>
            </a:r>
            <a:endParaRPr lang="en-US" sz="1900" dirty="0"/>
          </a:p>
          <a:p>
            <a:pPr lvl="1">
              <a:lnSpc>
                <a:spcPct val="150000"/>
              </a:lnSpc>
            </a:pPr>
            <a:r>
              <a:rPr lang="en-US" sz="1900" b="1" dirty="0"/>
              <a:t>BroadSoft: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sz="1900" b="1" dirty="0"/>
              <a:t>	</a:t>
            </a:r>
            <a:r>
              <a:rPr lang="en-US" sz="1900" dirty="0"/>
              <a:t>MIT’s newest cloud-based VoIP system introduced in 2018</a:t>
            </a:r>
          </a:p>
          <a:p>
            <a:pPr marL="457200" lvl="1" indent="0">
              <a:lnSpc>
                <a:spcPct val="150000"/>
              </a:lnSpc>
              <a:buNone/>
            </a:pPr>
            <a:endParaRPr lang="en-US" dirty="0"/>
          </a:p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©2020 Massachusetts Institute of Technology, IS&amp;T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34F62-00B0-0E49-BBA0-CC97FDD87B97}" type="slidenum">
              <a:rPr lang="en-US" smtClean="0"/>
              <a:t>3</a:t>
            </a:fld>
            <a:endParaRPr 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9742575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F2F203-FC00-0B4A-BD42-222088ACE3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72309" y="162050"/>
            <a:ext cx="7814490" cy="705980"/>
          </a:xfrm>
        </p:spPr>
        <p:txBody>
          <a:bodyPr/>
          <a:lstStyle/>
          <a:p>
            <a:r>
              <a:rPr lang="en-US" dirty="0"/>
              <a:t>Modernization Efforts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B89E4B-7D15-CC4A-AF1E-F0D452A611F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5040629"/>
          </a:xfrm>
        </p:spPr>
        <p:txBody>
          <a:bodyPr>
            <a:normAutofit fontScale="92500" lnSpcReduction="10000"/>
          </a:bodyPr>
          <a:lstStyle/>
          <a:p>
            <a:r>
              <a:rPr lang="en-US" b="1" dirty="0"/>
              <a:t>Retiring the 5ESS</a:t>
            </a:r>
          </a:p>
          <a:p>
            <a:pPr lvl="1"/>
            <a:r>
              <a:rPr lang="en-US" dirty="0"/>
              <a:t>Less than 250 lines remain; remaining lines to be transitioned in the Spring</a:t>
            </a:r>
          </a:p>
          <a:p>
            <a:pPr lvl="1"/>
            <a:r>
              <a:rPr lang="en-US" dirty="0"/>
              <a:t>Network modernization work </a:t>
            </a:r>
            <a:r>
              <a:rPr lang="en-US" dirty="0" smtClean="0"/>
              <a:t>is </a:t>
            </a:r>
            <a:r>
              <a:rPr lang="en-US" dirty="0"/>
              <a:t>nearly complete NW13, NW14, NW15, NW16, NW17, NW20, NW21, NW22 and 26 </a:t>
            </a:r>
          </a:p>
          <a:p>
            <a:r>
              <a:rPr lang="en-US" b="1" dirty="0"/>
              <a:t>Analog Gateway Upgrades</a:t>
            </a:r>
          </a:p>
          <a:p>
            <a:pPr lvl="1"/>
            <a:r>
              <a:rPr lang="en-US" dirty="0"/>
              <a:t>Approximately 5k lines being </a:t>
            </a:r>
            <a:r>
              <a:rPr lang="en-US" dirty="0" smtClean="0"/>
              <a:t>moved </a:t>
            </a:r>
            <a:r>
              <a:rPr lang="en-US" dirty="0"/>
              <a:t>from Cisco VG350 to Audio Codes</a:t>
            </a:r>
          </a:p>
          <a:p>
            <a:pPr lvl="1"/>
            <a:r>
              <a:rPr lang="en-US" dirty="0"/>
              <a:t>Retiring Cisco Call Manager Infrastructure</a:t>
            </a:r>
          </a:p>
          <a:p>
            <a:r>
              <a:rPr lang="en-US" b="1" dirty="0"/>
              <a:t>Migrated Cisco UCCX to cloud-based infrastructure </a:t>
            </a:r>
          </a:p>
          <a:p>
            <a:pPr lvl="1"/>
            <a:r>
              <a:rPr lang="en-US" dirty="0"/>
              <a:t>Move from on-</a:t>
            </a:r>
            <a:r>
              <a:rPr lang="en-US" dirty="0" err="1"/>
              <a:t>prem</a:t>
            </a:r>
            <a:r>
              <a:rPr lang="en-US" dirty="0"/>
              <a:t> hardware</a:t>
            </a:r>
          </a:p>
          <a:p>
            <a:r>
              <a:rPr lang="en-US" b="1" dirty="0"/>
              <a:t>Migrating </a:t>
            </a:r>
            <a:r>
              <a:rPr lang="en-US" b="1" dirty="0" err="1"/>
              <a:t>Sylantro</a:t>
            </a:r>
            <a:r>
              <a:rPr lang="en-US" b="1" dirty="0"/>
              <a:t> VoIP and Unity Voice Mail to BroadSoft</a:t>
            </a:r>
          </a:p>
        </p:txBody>
      </p:sp>
      <p:pic>
        <p:nvPicPr>
          <p:cNvPr id="9" name="Picture 8" descr="Screen Shot 2016-05-24 at 5.51.53 PM.png">
            <a:extLst>
              <a:ext uri="{FF2B5EF4-FFF2-40B4-BE49-F238E27FC236}">
                <a16:creationId xmlns:a16="http://schemas.microsoft.com/office/drawing/2014/main" id="{8521BC57-D551-D84B-B4B4-F6AC5804DA7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5800" y="1064581"/>
            <a:ext cx="2625222" cy="2083734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87E1F5D7-24BD-7B45-B355-4D805B463A8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62037" y="1600200"/>
            <a:ext cx="2252396" cy="3003194"/>
          </a:xfrm>
          <a:prstGeom prst="rect">
            <a:avLst/>
          </a:prstGeom>
          <a:ln w="38100">
            <a:solidFill>
              <a:schemeClr val="tx1"/>
            </a:solidFill>
          </a:ln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CFB6670B-3921-DD4F-A461-5AE5ACDB3FD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594810" y="4954815"/>
            <a:ext cx="2549190" cy="1625248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33009D55-1C97-6F47-92ED-108929284B9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5400000">
            <a:off x="4024928" y="3818473"/>
            <a:ext cx="3233255" cy="2424941"/>
          </a:xfrm>
          <a:prstGeom prst="rect">
            <a:avLst/>
          </a:prstGeom>
          <a:ln w="38100">
            <a:solidFill>
              <a:schemeClr val="tx1"/>
            </a:solidFill>
          </a:ln>
        </p:spPr>
      </p:pic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©2020 Massachusetts Institute of Technology, IS&amp;T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34F62-00B0-0E49-BBA0-CC97FDD87B97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68784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FECA7C1C-9CE1-9941-BD62-CD86A18A37E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57199" y="1600200"/>
            <a:ext cx="8229599" cy="4525963"/>
          </a:xfrm>
        </p:spPr>
        <p:txBody>
          <a:bodyPr>
            <a:normAutofit fontScale="70000" lnSpcReduction="20000"/>
          </a:bodyPr>
          <a:lstStyle/>
          <a:p>
            <a:pPr marL="457200" lvl="1" indent="0">
              <a:buNone/>
            </a:pPr>
            <a:endParaRPr lang="en-US" sz="2000" dirty="0"/>
          </a:p>
          <a:p>
            <a:r>
              <a:rPr lang="en-US" sz="2400" dirty="0"/>
              <a:t>Goal is to migrate all Cisco and Sylantro accounts by the end of 2020</a:t>
            </a:r>
          </a:p>
          <a:p>
            <a:endParaRPr lang="en-US" sz="2400" dirty="0"/>
          </a:p>
          <a:p>
            <a:r>
              <a:rPr lang="en-US" sz="2400" dirty="0"/>
              <a:t>Approximately 25% of the campus has been migrated to </a:t>
            </a:r>
            <a:r>
              <a:rPr lang="en-US" sz="2400" dirty="0" err="1" smtClean="0"/>
              <a:t>BroadSoft</a:t>
            </a:r>
            <a:endParaRPr lang="en-US" sz="2400" dirty="0" smtClean="0"/>
          </a:p>
          <a:p>
            <a:endParaRPr lang="en-US" sz="2400" dirty="0"/>
          </a:p>
          <a:p>
            <a:r>
              <a:rPr lang="en-US" sz="2400" dirty="0"/>
              <a:t>Migrating on a Department by Department basis</a:t>
            </a:r>
          </a:p>
          <a:p>
            <a:pPr lvl="1"/>
            <a:endParaRPr lang="en-US" sz="2000" dirty="0"/>
          </a:p>
          <a:p>
            <a:pPr lvl="1"/>
            <a:r>
              <a:rPr lang="en-US" sz="2000" dirty="0"/>
              <a:t>Completed: Admissions, SFS, Libraries, Mechanical Engineering, Sloan, HR, VPF, TLO, Alumni, Haystack, portions of PSFC, Credit Union, MITIMCO</a:t>
            </a:r>
          </a:p>
          <a:p>
            <a:pPr lvl="1"/>
            <a:r>
              <a:rPr lang="en-US" sz="2000" dirty="0"/>
              <a:t>In Process: Chemical Engineering, MIT Media Lab, Research &amp; Development, LGO, CTL</a:t>
            </a:r>
          </a:p>
          <a:p>
            <a:pPr lvl="1"/>
            <a:r>
              <a:rPr lang="en-US" sz="2000" dirty="0"/>
              <a:t>Next: continue with IT partners, DITR supported accounts and then remaining DLCs coordinating with AOs; Cisco Analog accounts, remaining PSFC</a:t>
            </a:r>
          </a:p>
          <a:p>
            <a:pPr lvl="1"/>
            <a:endParaRPr lang="en-US" sz="2000" dirty="0"/>
          </a:p>
          <a:p>
            <a:r>
              <a:rPr lang="en-US" sz="2400" dirty="0"/>
              <a:t>All new accounts are created in </a:t>
            </a:r>
            <a:r>
              <a:rPr lang="en-US" sz="2400" dirty="0" err="1" smtClean="0"/>
              <a:t>BroadSoft</a:t>
            </a:r>
            <a:endParaRPr lang="en-US" sz="2400" dirty="0"/>
          </a:p>
          <a:p>
            <a:endParaRPr lang="en-US" sz="2400" dirty="0"/>
          </a:p>
          <a:p>
            <a:r>
              <a:rPr lang="en-US" sz="2400" dirty="0"/>
              <a:t>Dependencies on Cisco migration to Broadsoft</a:t>
            </a:r>
          </a:p>
          <a:p>
            <a:pPr lvl="1"/>
            <a:r>
              <a:rPr lang="en-US" sz="2000" dirty="0"/>
              <a:t>Building network updates for NW13, NW14, NW15, NW16, NW 17, NW20, NW21, NW26 (completed by April 2020)</a:t>
            </a:r>
          </a:p>
          <a:p>
            <a:pPr lvl="1"/>
            <a:r>
              <a:rPr lang="en-US" sz="2000" dirty="0"/>
              <a:t>Audio Codes provisioning to support analog lines </a:t>
            </a:r>
            <a:r>
              <a:rPr lang="en-US" sz="2000" dirty="0" smtClean="0"/>
              <a:t>(starting </a:t>
            </a:r>
            <a:r>
              <a:rPr lang="en-US" sz="2000" dirty="0"/>
              <a:t>in January 2020)</a:t>
            </a:r>
          </a:p>
          <a:p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2352351" y="251153"/>
            <a:ext cx="443929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 err="1" smtClean="0">
                <a:solidFill>
                  <a:srgbClr val="9E3C45"/>
                </a:solidFill>
              </a:rPr>
              <a:t>BroadSoft</a:t>
            </a:r>
            <a:r>
              <a:rPr lang="en-US" sz="2800" dirty="0" smtClean="0">
                <a:solidFill>
                  <a:srgbClr val="9E3C45"/>
                </a:solidFill>
              </a:rPr>
              <a:t> </a:t>
            </a:r>
            <a:r>
              <a:rPr lang="en-US" sz="2800" dirty="0">
                <a:solidFill>
                  <a:srgbClr val="9E3C45"/>
                </a:solidFill>
              </a:rPr>
              <a:t>Migration Progress</a:t>
            </a:r>
            <a:endParaRPr lang="en-US" sz="2800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©2020 Massachusetts Institute of Technology, IS&amp;T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34F62-00B0-0E49-BBA0-CC97FDD87B97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720977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High Level </a:t>
            </a:r>
            <a:r>
              <a:rPr lang="en-US" dirty="0" err="1" smtClean="0"/>
              <a:t>BroadSoft</a:t>
            </a:r>
            <a:r>
              <a:rPr lang="en-US" dirty="0" smtClean="0"/>
              <a:t> </a:t>
            </a:r>
            <a:r>
              <a:rPr lang="en-US" dirty="0"/>
              <a:t>Migration Process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85763" indent="-385763">
              <a:buFont typeface="+mj-lt"/>
              <a:buAutoNum type="arabicPeriod"/>
            </a:pPr>
            <a:r>
              <a:rPr lang="en-US" dirty="0"/>
              <a:t>Review department account details (description, ownership and administrators) with Marla Dolan, Project Manager</a:t>
            </a:r>
          </a:p>
          <a:p>
            <a:pPr marL="385763" indent="-385763">
              <a:buFont typeface="+mj-lt"/>
              <a:buAutoNum type="arabicPeriod"/>
            </a:pPr>
            <a:r>
              <a:rPr lang="en-US" dirty="0"/>
              <a:t>Use Moira list for account administration where possible</a:t>
            </a:r>
          </a:p>
          <a:p>
            <a:pPr marL="385763" indent="-385763">
              <a:buFont typeface="+mj-lt"/>
              <a:buAutoNum type="arabicPeriod"/>
            </a:pPr>
            <a:r>
              <a:rPr lang="en-US" dirty="0"/>
              <a:t>IS&amp;T bulk updates to accounts as needed after review and confirmation</a:t>
            </a:r>
          </a:p>
          <a:p>
            <a:pPr marL="385763" indent="-385763">
              <a:buFont typeface="+mj-lt"/>
              <a:buAutoNum type="arabicPeriod"/>
            </a:pPr>
            <a:r>
              <a:rPr lang="en-US" dirty="0"/>
              <a:t>Pre-provision account in Broadsoft to allow creation of new VM PIN/Passcode</a:t>
            </a:r>
          </a:p>
          <a:p>
            <a:pPr marL="385763" indent="-385763">
              <a:buFont typeface="+mj-lt"/>
              <a:buAutoNum type="arabicPeriod"/>
            </a:pPr>
            <a:r>
              <a:rPr lang="en-US" dirty="0"/>
              <a:t>Determine cutover plan </a:t>
            </a:r>
            <a:r>
              <a:rPr lang="en-US" dirty="0" smtClean="0"/>
              <a:t>(all </a:t>
            </a:r>
            <a:r>
              <a:rPr lang="en-US" dirty="0"/>
              <a:t>at once, or by building, department, </a:t>
            </a:r>
            <a:r>
              <a:rPr lang="en-US" dirty="0" smtClean="0"/>
              <a:t>etc.)</a:t>
            </a:r>
            <a:endParaRPr lang="en-US" dirty="0"/>
          </a:p>
          <a:p>
            <a:pPr marL="385763" indent="-385763">
              <a:buFont typeface="+mj-lt"/>
              <a:buAutoNum type="arabicPeriod"/>
            </a:pPr>
            <a:r>
              <a:rPr lang="en-US" dirty="0"/>
              <a:t>Communications plan – notify users 1 week prior to cutover</a:t>
            </a:r>
          </a:p>
          <a:p>
            <a:pPr marL="385763" indent="-385763">
              <a:buFont typeface="+mj-lt"/>
              <a:buAutoNum type="arabicPeriod"/>
            </a:pPr>
            <a:r>
              <a:rPr lang="en-US" dirty="0"/>
              <a:t>Users update PIN and record greeting</a:t>
            </a:r>
          </a:p>
          <a:p>
            <a:pPr marL="385763" indent="-385763">
              <a:buFont typeface="+mj-lt"/>
              <a:buAutoNum type="arabicPeriod"/>
            </a:pPr>
            <a:r>
              <a:rPr lang="en-US" dirty="0"/>
              <a:t>Cutover</a:t>
            </a:r>
          </a:p>
          <a:p>
            <a:pPr marL="385763" indent="-385763">
              <a:buFont typeface="+mj-lt"/>
              <a:buAutoNum type="arabicPeriod"/>
            </a:pPr>
            <a:endParaRPr lang="en-US" dirty="0"/>
          </a:p>
          <a:p>
            <a:pPr marL="0" indent="0">
              <a:buNone/>
            </a:pPr>
            <a:r>
              <a:rPr lang="en-US" dirty="0"/>
              <a:t>Process takes 1- 5 weeks depending on number of accounts and accuracy of data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©2020 Massachusetts Institute of Technology, IS&amp;T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34F62-00B0-0E49-BBA0-CC97FDD87B97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086108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4388" y="1714501"/>
            <a:ext cx="6686550" cy="1107281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162491" y="1000929"/>
            <a:ext cx="6649384" cy="3000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350" dirty="0"/>
              <a:t>Access the Broadsoft Web portal from the Account Details page in the voip.mit.edu website:</a:t>
            </a:r>
          </a:p>
        </p:txBody>
      </p:sp>
      <p:sp>
        <p:nvSpPr>
          <p:cNvPr id="6" name="Flowchart: Process 5"/>
          <p:cNvSpPr/>
          <p:nvPr/>
        </p:nvSpPr>
        <p:spPr>
          <a:xfrm>
            <a:off x="392907" y="1843088"/>
            <a:ext cx="3207544" cy="150019"/>
          </a:xfrm>
          <a:prstGeom prst="flowChartProcess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ln>
                <a:solidFill>
                  <a:srgbClr val="FF0000"/>
                </a:solidFill>
              </a:ln>
              <a:noFill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36866" y="3119854"/>
            <a:ext cx="7493270" cy="5078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350" dirty="0"/>
              <a:t>Or by accessing broadsoft.mit.edu directly and selecting the number you want to review from the list of </a:t>
            </a:r>
          </a:p>
          <a:p>
            <a:r>
              <a:rPr lang="en-US" sz="1350" dirty="0"/>
              <a:t>accounts owned or administrated 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4387" y="3562304"/>
            <a:ext cx="3364706" cy="2405157"/>
          </a:xfrm>
          <a:prstGeom prst="rect">
            <a:avLst/>
          </a:prstGeom>
        </p:spPr>
      </p:pic>
      <p:sp>
        <p:nvSpPr>
          <p:cNvPr id="9" name="Flowchart: Process 8"/>
          <p:cNvSpPr/>
          <p:nvPr/>
        </p:nvSpPr>
        <p:spPr>
          <a:xfrm>
            <a:off x="814387" y="4886325"/>
            <a:ext cx="1035845" cy="142875"/>
          </a:xfrm>
          <a:prstGeom prst="flowChartProcess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ln>
                <a:solidFill>
                  <a:srgbClr val="FF0000"/>
                </a:solidFill>
              </a:ln>
              <a:noFill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2902782" y="206671"/>
            <a:ext cx="255262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 err="1" smtClean="0">
                <a:solidFill>
                  <a:srgbClr val="9E3C45"/>
                </a:solidFill>
              </a:rPr>
              <a:t>BroadSoft</a:t>
            </a:r>
            <a:r>
              <a:rPr lang="en-US" sz="2800" dirty="0" smtClean="0">
                <a:solidFill>
                  <a:srgbClr val="9E3C45"/>
                </a:solidFill>
              </a:rPr>
              <a:t> </a:t>
            </a:r>
            <a:r>
              <a:rPr lang="en-US" sz="2800" dirty="0">
                <a:solidFill>
                  <a:srgbClr val="9E3C45"/>
                </a:solidFill>
              </a:rPr>
              <a:t>Portal</a:t>
            </a:r>
            <a:endParaRPr lang="en-US" sz="280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©2020 Massachusetts Institute of Technology, IS&amp;T</a:t>
            </a: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34F62-00B0-0E49-BBA0-CC97FDD87B97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724639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5342" y="1428751"/>
            <a:ext cx="8722519" cy="2889995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105341" y="973157"/>
            <a:ext cx="2909836" cy="3000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350" dirty="0"/>
              <a:t>Broadsoft.mit.edu portal landing page:</a:t>
            </a:r>
          </a:p>
        </p:txBody>
      </p:sp>
      <p:sp>
        <p:nvSpPr>
          <p:cNvPr id="9" name="Left Arrow 8"/>
          <p:cNvSpPr/>
          <p:nvPr/>
        </p:nvSpPr>
        <p:spPr>
          <a:xfrm>
            <a:off x="3479007" y="3643313"/>
            <a:ext cx="178594" cy="64294"/>
          </a:xfrm>
          <a:prstGeom prst="lef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1" name="Rectangle 10"/>
          <p:cNvSpPr/>
          <p:nvPr/>
        </p:nvSpPr>
        <p:spPr>
          <a:xfrm>
            <a:off x="155348" y="4802208"/>
            <a:ext cx="853160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350" dirty="0"/>
              <a:t>Broadsoft.mit.edu portal landing page is the profile </a:t>
            </a:r>
            <a:r>
              <a:rPr lang="en-US" sz="1350" dirty="0" smtClean="0"/>
              <a:t>page</a:t>
            </a:r>
          </a:p>
          <a:p>
            <a:endParaRPr lang="en-US" sz="1350" dirty="0"/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sz="1350" dirty="0"/>
              <a:t>Use Schedules to set up selective call forwarding options to automatically forward your incoming calls to a </a:t>
            </a:r>
            <a:r>
              <a:rPr lang="en-US" sz="1350" dirty="0" smtClean="0"/>
              <a:t>different </a:t>
            </a:r>
            <a:r>
              <a:rPr lang="en-US" sz="1350" dirty="0"/>
              <a:t>phone number when pre-defined criteria, such as the time of day or day of week, are met.	</a:t>
            </a:r>
          </a:p>
        </p:txBody>
      </p:sp>
      <p:sp>
        <p:nvSpPr>
          <p:cNvPr id="7" name="Rectangle 6"/>
          <p:cNvSpPr/>
          <p:nvPr/>
        </p:nvSpPr>
        <p:spPr>
          <a:xfrm>
            <a:off x="2818897" y="228085"/>
            <a:ext cx="255262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>
                <a:solidFill>
                  <a:srgbClr val="9E3C45"/>
                </a:solidFill>
              </a:rPr>
              <a:t>Broadsoft Portal</a:t>
            </a:r>
            <a:endParaRPr lang="en-US" sz="2800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©2020 Massachusetts Institute of Technology, IS&amp;T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34F62-00B0-0E49-BBA0-CC97FDD87B97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890687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2599099" y="251951"/>
            <a:ext cx="255262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>
                <a:solidFill>
                  <a:srgbClr val="9E3C45"/>
                </a:solidFill>
              </a:rPr>
              <a:t>Broadsoft Portal</a:t>
            </a:r>
            <a:endParaRPr lang="en-US" sz="2800" dirty="0"/>
          </a:p>
        </p:txBody>
      </p:sp>
      <p:grpSp>
        <p:nvGrpSpPr>
          <p:cNvPr id="7" name="Group 6"/>
          <p:cNvGrpSpPr/>
          <p:nvPr/>
        </p:nvGrpSpPr>
        <p:grpSpPr>
          <a:xfrm>
            <a:off x="1393303" y="1112981"/>
            <a:ext cx="4626836" cy="2781300"/>
            <a:chOff x="385618" y="1475509"/>
            <a:chExt cx="4626836" cy="2781300"/>
          </a:xfrm>
        </p:grpSpPr>
        <p:grpSp>
          <p:nvGrpSpPr>
            <p:cNvPr id="8" name="Group 7"/>
            <p:cNvGrpSpPr/>
            <p:nvPr/>
          </p:nvGrpSpPr>
          <p:grpSpPr>
            <a:xfrm>
              <a:off x="385618" y="1475509"/>
              <a:ext cx="4626836" cy="2781300"/>
              <a:chOff x="533400" y="2057400"/>
              <a:chExt cx="4626836" cy="2781300"/>
            </a:xfrm>
          </p:grpSpPr>
          <p:pic>
            <p:nvPicPr>
              <p:cNvPr id="10" name="Picture 9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533400" y="2057400"/>
                <a:ext cx="4626836" cy="2781300"/>
              </a:xfrm>
              <a:prstGeom prst="rect">
                <a:avLst/>
              </a:prstGeom>
            </p:spPr>
          </p:pic>
          <p:sp>
            <p:nvSpPr>
              <p:cNvPr id="11" name="Left Arrow 10"/>
              <p:cNvSpPr/>
              <p:nvPr/>
            </p:nvSpPr>
            <p:spPr>
              <a:xfrm>
                <a:off x="2305050" y="2905125"/>
                <a:ext cx="238125" cy="85725"/>
              </a:xfrm>
              <a:prstGeom prst="leftArrow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" name="Left Arrow 11"/>
              <p:cNvSpPr/>
              <p:nvPr/>
            </p:nvSpPr>
            <p:spPr>
              <a:xfrm>
                <a:off x="2333625" y="3143250"/>
                <a:ext cx="238125" cy="85725"/>
              </a:xfrm>
              <a:prstGeom prst="leftArrow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" name="Left Arrow 12"/>
              <p:cNvSpPr/>
              <p:nvPr/>
            </p:nvSpPr>
            <p:spPr>
              <a:xfrm>
                <a:off x="2343150" y="4610100"/>
                <a:ext cx="238125" cy="85725"/>
              </a:xfrm>
              <a:prstGeom prst="leftArrow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9" name="Left Arrow 8"/>
            <p:cNvSpPr/>
            <p:nvPr/>
          </p:nvSpPr>
          <p:spPr>
            <a:xfrm>
              <a:off x="2198543" y="3532620"/>
              <a:ext cx="238125" cy="85725"/>
            </a:xfrm>
            <a:prstGeom prst="leftArrow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Rectangle 1"/>
          <p:cNvSpPr/>
          <p:nvPr/>
        </p:nvSpPr>
        <p:spPr>
          <a:xfrm>
            <a:off x="676275" y="4103542"/>
            <a:ext cx="786765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0000"/>
                </a:solidFill>
              </a:rPr>
              <a:t>Incoming Calls - Call Forwarding Always, Call Forwarding Busy, </a:t>
            </a:r>
            <a:r>
              <a:rPr lang="en-US" dirty="0" smtClean="0">
                <a:solidFill>
                  <a:srgbClr val="000000"/>
                </a:solidFill>
              </a:rPr>
              <a:t>Call </a:t>
            </a:r>
            <a:r>
              <a:rPr lang="en-US" dirty="0">
                <a:solidFill>
                  <a:srgbClr val="000000"/>
                </a:solidFill>
              </a:rPr>
              <a:t>Forwarding No Answer</a:t>
            </a:r>
            <a:r>
              <a:rPr lang="en-US" dirty="0" smtClean="0">
                <a:solidFill>
                  <a:srgbClr val="000000"/>
                </a:solidFill>
              </a:rPr>
              <a:t>, or </a:t>
            </a:r>
            <a:r>
              <a:rPr lang="en-US" dirty="0">
                <a:solidFill>
                  <a:srgbClr val="000000"/>
                </a:solidFill>
              </a:rPr>
              <a:t>Call Forwarding </a:t>
            </a:r>
            <a:r>
              <a:rPr lang="en-US" dirty="0" smtClean="0">
                <a:solidFill>
                  <a:srgbClr val="000000"/>
                </a:solidFill>
              </a:rPr>
              <a:t>Selective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solidFill>
                <a:srgbClr val="0000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0000"/>
                </a:solidFill>
              </a:rPr>
              <a:t>Outgoing Calls - </a:t>
            </a:r>
            <a:r>
              <a:rPr lang="en-US" dirty="0" err="1">
                <a:solidFill>
                  <a:srgbClr val="000000"/>
                </a:solidFill>
              </a:rPr>
              <a:t>CallerID</a:t>
            </a:r>
            <a:r>
              <a:rPr lang="en-US" dirty="0">
                <a:solidFill>
                  <a:srgbClr val="000000"/>
                </a:solidFill>
              </a:rPr>
              <a:t> blocking, Personal Phone </a:t>
            </a:r>
            <a:r>
              <a:rPr lang="en-US" dirty="0" smtClean="0">
                <a:solidFill>
                  <a:srgbClr val="000000"/>
                </a:solidFill>
              </a:rPr>
              <a:t>List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solidFill>
                <a:srgbClr val="0000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0000"/>
                </a:solidFill>
              </a:rPr>
              <a:t>Messaging - Create distribution lists for forwarding </a:t>
            </a:r>
            <a:r>
              <a:rPr lang="en-US" dirty="0" smtClean="0">
                <a:solidFill>
                  <a:srgbClr val="000000"/>
                </a:solidFill>
              </a:rPr>
              <a:t>voicemail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solidFill>
                <a:srgbClr val="0000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0000"/>
                </a:solidFill>
              </a:rPr>
              <a:t>Utilities - Call log, list of feature access </a:t>
            </a:r>
            <a:r>
              <a:rPr lang="en-US" dirty="0" smtClean="0">
                <a:solidFill>
                  <a:srgbClr val="000000"/>
                </a:solidFill>
              </a:rPr>
              <a:t>codes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©2020 Massachusetts Institute of Technology, IS&amp;T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34F62-00B0-0E49-BBA0-CC97FDD87B97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7394777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  <p:tag name="ARTICULATE_SLIDE_COUNT" val="17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heme/theme1.xml><?xml version="1.0" encoding="utf-8"?>
<a:theme xmlns:a="http://schemas.openxmlformats.org/drawingml/2006/main" name="Custom Design">
  <a:themeElements>
    <a:clrScheme name="Office 2007-20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48934</TotalTime>
  <Words>1358</Words>
  <Application>Microsoft Office PowerPoint</Application>
  <PresentationFormat>On-screen Show (4:3)</PresentationFormat>
  <Paragraphs>398</Paragraphs>
  <Slides>24</Slides>
  <Notes>23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30" baseType="lpstr">
      <vt:lpstr>Arial</vt:lpstr>
      <vt:lpstr>ArumSans Regular</vt:lpstr>
      <vt:lpstr>Calibri</vt:lpstr>
      <vt:lpstr>Symbol</vt:lpstr>
      <vt:lpstr>Wingdings</vt:lpstr>
      <vt:lpstr>Custom Design</vt:lpstr>
      <vt:lpstr>MITvoip: Modernizing MIT’s Telephone Infrastructure</vt:lpstr>
      <vt:lpstr>Agenda</vt:lpstr>
      <vt:lpstr>Overview of Current Systems</vt:lpstr>
      <vt:lpstr>Modernization Efforts</vt:lpstr>
      <vt:lpstr>BroadSoft Migration Progress</vt:lpstr>
      <vt:lpstr>High Level BroadSoft Migration Process</vt:lpstr>
      <vt:lpstr>PowerPoint Presentation</vt:lpstr>
      <vt:lpstr>PowerPoint Presentation</vt:lpstr>
      <vt:lpstr>PowerPoint Presentation</vt:lpstr>
      <vt:lpstr>MITvoip Provisioning Site</vt:lpstr>
      <vt:lpstr>MITvoip Provisioning Site</vt:lpstr>
      <vt:lpstr>MITvoip Provisioning Site</vt:lpstr>
      <vt:lpstr>MITvoip Provisioning Site</vt:lpstr>
      <vt:lpstr>MIT Provisioning Site</vt:lpstr>
      <vt:lpstr>MITvoip Provisioning Site</vt:lpstr>
      <vt:lpstr>Softphones</vt:lpstr>
      <vt:lpstr>Softphone - Setup</vt:lpstr>
      <vt:lpstr>Polycom Trio Enhancement*</vt:lpstr>
      <vt:lpstr>Polycom Trio Enhancement – Set Up</vt:lpstr>
      <vt:lpstr>BroadSoft Call Trees</vt:lpstr>
      <vt:lpstr>BroadSoft Call Tree Setup</vt:lpstr>
      <vt:lpstr>BroadSoft Call Trees</vt:lpstr>
      <vt:lpstr>Q&amp;A</vt:lpstr>
      <vt:lpstr>Resources</vt:lpstr>
    </vt:vector>
  </TitlesOfParts>
  <Manager/>
  <Company>MIT IS&amp;T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Irina Cyr</dc:creator>
  <cp:keywords/>
  <dc:description/>
  <cp:lastModifiedBy>Marla Dolan</cp:lastModifiedBy>
  <cp:revision>266</cp:revision>
  <cp:lastPrinted>2020-01-13T22:12:43Z</cp:lastPrinted>
  <dcterms:created xsi:type="dcterms:W3CDTF">2014-04-01T14:47:16Z</dcterms:created>
  <dcterms:modified xsi:type="dcterms:W3CDTF">2020-01-16T18:46:14Z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rticulateGUID">
    <vt:lpwstr>63106177-8CFF-4F49-AFC1-CF6338EC7AAB</vt:lpwstr>
  </property>
  <property fmtid="{D5CDD505-2E9C-101B-9397-08002B2CF9AE}" pid="3" name="ArticulatePath">
    <vt:lpwstr>IST-Telephony-Infrastructure-ITPARTNERS-2019</vt:lpwstr>
  </property>
</Properties>
</file>