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20"/>
  </p:notesMasterIdLst>
  <p:sldIdLst>
    <p:sldId id="257" r:id="rId3"/>
    <p:sldId id="274" r:id="rId4"/>
    <p:sldId id="277" r:id="rId5"/>
    <p:sldId id="269" r:id="rId6"/>
    <p:sldId id="291" r:id="rId7"/>
    <p:sldId id="292" r:id="rId8"/>
    <p:sldId id="293" r:id="rId9"/>
    <p:sldId id="284" r:id="rId10"/>
    <p:sldId id="281" r:id="rId11"/>
    <p:sldId id="276" r:id="rId12"/>
    <p:sldId id="287" r:id="rId13"/>
    <p:sldId id="288" r:id="rId14"/>
    <p:sldId id="258" r:id="rId15"/>
    <p:sldId id="289" r:id="rId16"/>
    <p:sldId id="290" r:id="rId17"/>
    <p:sldId id="294" r:id="rId18"/>
    <p:sldId id="285"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ern="1200">
        <a:solidFill>
          <a:schemeClr val="tx1"/>
        </a:solidFill>
        <a:latin typeface="Times New Roman" pitchFamily="18" charset="0"/>
        <a:ea typeface="+mn-ea"/>
        <a:cs typeface="Times New Roman"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28" autoAdjust="0"/>
  </p:normalViewPr>
  <p:slideViewPr>
    <p:cSldViewPr>
      <p:cViewPr varScale="1">
        <p:scale>
          <a:sx n="95" d="100"/>
          <a:sy n="95" d="100"/>
        </p:scale>
        <p:origin x="138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image" Target="../media/image13.emf"/><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3.emf"/><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747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47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47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E45EF59-9206-4D25-9FEC-1BCC45C9226A}" type="slidenum">
              <a:rPr lang="en-US"/>
              <a:pPr>
                <a:defRPr/>
              </a:pPr>
              <a:t>‹#›</a:t>
            </a:fld>
            <a:endParaRPr lang="en-US"/>
          </a:p>
        </p:txBody>
      </p:sp>
    </p:spTree>
    <p:extLst>
      <p:ext uri="{BB962C8B-B14F-4D97-AF65-F5344CB8AC3E}">
        <p14:creationId xmlns:p14="http://schemas.microsoft.com/office/powerpoint/2010/main" val="3664864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a:defRPr/>
              </a:pPr>
              <a:endParaRPr lang="en-US"/>
            </a:p>
          </p:txBody>
        </p:sp>
      </p:grpSp>
      <p:sp>
        <p:nvSpPr>
          <p:cNvPr id="512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1F656D1B-4FBA-483A-9093-DE4DBB2E147D}" type="slidenum">
              <a:rPr lang="en-US"/>
              <a:pPr>
                <a:defRPr/>
              </a:pPr>
              <a:t>‹#›</a:t>
            </a:fld>
            <a:endParaRPr lang="en-US"/>
          </a:p>
        </p:txBody>
      </p:sp>
    </p:spTree>
    <p:extLst>
      <p:ext uri="{BB962C8B-B14F-4D97-AF65-F5344CB8AC3E}">
        <p14:creationId xmlns:p14="http://schemas.microsoft.com/office/powerpoint/2010/main" val="2193728678"/>
      </p:ext>
    </p:extLst>
  </p:cSld>
  <p:clrMapOvr>
    <a:masterClrMapping/>
  </p:clrMapOvr>
  <p:transition>
    <p:pull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85BF585-26B0-4D09-9C56-3E59BD5F1423}" type="slidenum">
              <a:rPr lang="en-US"/>
              <a:pPr>
                <a:defRPr/>
              </a:pPr>
              <a:t>‹#›</a:t>
            </a:fld>
            <a:endParaRPr lang="en-US"/>
          </a:p>
        </p:txBody>
      </p:sp>
    </p:spTree>
    <p:extLst>
      <p:ext uri="{BB962C8B-B14F-4D97-AF65-F5344CB8AC3E}">
        <p14:creationId xmlns:p14="http://schemas.microsoft.com/office/powerpoint/2010/main" val="734013171"/>
      </p:ext>
    </p:extLst>
  </p:cSld>
  <p:clrMapOvr>
    <a:masterClrMapping/>
  </p:clrMapOvr>
  <p:transition>
    <p:pull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7899D90-0F3E-4B28-B376-0D3ECC5DCADC}" type="slidenum">
              <a:rPr lang="en-US"/>
              <a:pPr>
                <a:defRPr/>
              </a:pPr>
              <a:t>‹#›</a:t>
            </a:fld>
            <a:endParaRPr lang="en-US"/>
          </a:p>
        </p:txBody>
      </p:sp>
    </p:spTree>
    <p:extLst>
      <p:ext uri="{BB962C8B-B14F-4D97-AF65-F5344CB8AC3E}">
        <p14:creationId xmlns:p14="http://schemas.microsoft.com/office/powerpoint/2010/main" val="1889423714"/>
      </p:ext>
    </p:extLst>
  </p:cSld>
  <p:clrMapOvr>
    <a:masterClrMapping/>
  </p:clrMapOvr>
  <p:transition>
    <p:pull dir="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68BA696E-806B-4644-91AE-112541465A9B}" type="slidenum">
              <a:rPr lang="en-US"/>
              <a:pPr>
                <a:defRPr/>
              </a:pPr>
              <a:t>‹#›</a:t>
            </a:fld>
            <a:endParaRPr lang="en-US"/>
          </a:p>
        </p:txBody>
      </p:sp>
    </p:spTree>
    <p:extLst>
      <p:ext uri="{BB962C8B-B14F-4D97-AF65-F5344CB8AC3E}">
        <p14:creationId xmlns:p14="http://schemas.microsoft.com/office/powerpoint/2010/main" val="1426886032"/>
      </p:ext>
    </p:extLst>
  </p:cSld>
  <p:clrMapOvr>
    <a:masterClrMapping/>
  </p:clrMapOvr>
  <p:transition>
    <p:pull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524000" y="1676400"/>
            <a:ext cx="6096000" cy="1470025"/>
          </a:xfrm>
        </p:spPr>
        <p:txBody>
          <a:bodyPr/>
          <a:lstStyle>
            <a:lvl1pPr>
              <a:defRPr/>
            </a:lvl1pPr>
          </a:lstStyle>
          <a:p>
            <a:r>
              <a:rPr lang="en-US"/>
              <a:t>Click to edit Master title style</a:t>
            </a:r>
          </a:p>
        </p:txBody>
      </p:sp>
      <p:sp>
        <p:nvSpPr>
          <p:cNvPr id="8195" name="Rectangle 3"/>
          <p:cNvSpPr>
            <a:spLocks noGrp="1" noChangeArrowheads="1"/>
          </p:cNvSpPr>
          <p:nvPr>
            <p:ph type="subTitle" idx="1"/>
          </p:nvPr>
        </p:nvSpPr>
        <p:spPr>
          <a:xfrm>
            <a:off x="1524000" y="3200400"/>
            <a:ext cx="6096000" cy="9144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7625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096000" y="6245225"/>
            <a:ext cx="1631950" cy="476250"/>
          </a:xfrm>
        </p:spPr>
        <p:txBody>
          <a:bodyPr/>
          <a:lstStyle>
            <a:lvl1pPr>
              <a:defRPr/>
            </a:lvl1pPr>
          </a:lstStyle>
          <a:p>
            <a:pPr>
              <a:defRPr/>
            </a:pPr>
            <a:fld id="{C5713AAF-8A0E-4A48-9EAD-4ED708F10C7E}" type="slidenum">
              <a:rPr lang="en-US"/>
              <a:pPr>
                <a:defRPr/>
              </a:pPr>
              <a:t>‹#›</a:t>
            </a:fld>
            <a:endParaRPr lang="en-US"/>
          </a:p>
        </p:txBody>
      </p:sp>
    </p:spTree>
    <p:extLst>
      <p:ext uri="{BB962C8B-B14F-4D97-AF65-F5344CB8AC3E}">
        <p14:creationId xmlns:p14="http://schemas.microsoft.com/office/powerpoint/2010/main" val="932312942"/>
      </p:ext>
    </p:extLst>
  </p:cSld>
  <p:clrMapOvr>
    <a:masterClrMapping/>
  </p:clrMapOvr>
  <p:transition>
    <p:pull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80160D-A29C-4F06-AE11-81B9088A313F}" type="slidenum">
              <a:rPr lang="en-US"/>
              <a:pPr>
                <a:defRPr/>
              </a:pPr>
              <a:t>‹#›</a:t>
            </a:fld>
            <a:endParaRPr lang="en-US"/>
          </a:p>
        </p:txBody>
      </p:sp>
    </p:spTree>
    <p:extLst>
      <p:ext uri="{BB962C8B-B14F-4D97-AF65-F5344CB8AC3E}">
        <p14:creationId xmlns:p14="http://schemas.microsoft.com/office/powerpoint/2010/main" val="846010046"/>
      </p:ext>
    </p:extLst>
  </p:cSld>
  <p:clrMapOvr>
    <a:masterClrMapping/>
  </p:clrMapOvr>
  <p:transition>
    <p:pull dir="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C7EDF4-6EAD-4968-8178-B29FDE9EF71D}" type="slidenum">
              <a:rPr lang="en-US"/>
              <a:pPr>
                <a:defRPr/>
              </a:pPr>
              <a:t>‹#›</a:t>
            </a:fld>
            <a:endParaRPr lang="en-US"/>
          </a:p>
        </p:txBody>
      </p:sp>
    </p:spTree>
    <p:extLst>
      <p:ext uri="{BB962C8B-B14F-4D97-AF65-F5344CB8AC3E}">
        <p14:creationId xmlns:p14="http://schemas.microsoft.com/office/powerpoint/2010/main" val="1888499186"/>
      </p:ext>
    </p:extLst>
  </p:cSld>
  <p:clrMapOvr>
    <a:masterClrMapping/>
  </p:clrMapOvr>
  <p:transition>
    <p:pull dir="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47800" y="1752600"/>
            <a:ext cx="30480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3048000" cy="4373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792755C-3DB4-4C42-AC2F-7B73196BC0DB}" type="slidenum">
              <a:rPr lang="en-US"/>
              <a:pPr>
                <a:defRPr/>
              </a:pPr>
              <a:t>‹#›</a:t>
            </a:fld>
            <a:endParaRPr lang="en-US"/>
          </a:p>
        </p:txBody>
      </p:sp>
    </p:spTree>
    <p:extLst>
      <p:ext uri="{BB962C8B-B14F-4D97-AF65-F5344CB8AC3E}">
        <p14:creationId xmlns:p14="http://schemas.microsoft.com/office/powerpoint/2010/main" val="1596743393"/>
      </p:ext>
    </p:extLst>
  </p:cSld>
  <p:clrMapOvr>
    <a:masterClrMapping/>
  </p:clrMapOvr>
  <p:transition>
    <p:pull dir="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0176CC6-5D69-4F03-80BE-45AD2DFAD43F}" type="slidenum">
              <a:rPr lang="en-US"/>
              <a:pPr>
                <a:defRPr/>
              </a:pPr>
              <a:t>‹#›</a:t>
            </a:fld>
            <a:endParaRPr lang="en-US"/>
          </a:p>
        </p:txBody>
      </p:sp>
    </p:spTree>
    <p:extLst>
      <p:ext uri="{BB962C8B-B14F-4D97-AF65-F5344CB8AC3E}">
        <p14:creationId xmlns:p14="http://schemas.microsoft.com/office/powerpoint/2010/main" val="335551436"/>
      </p:ext>
    </p:extLst>
  </p:cSld>
  <p:clrMapOvr>
    <a:masterClrMapping/>
  </p:clrMapOvr>
  <p:transition>
    <p:pull dir="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3DE3CA0-4FBB-4DDE-8387-1E7E037DBA2F}" type="slidenum">
              <a:rPr lang="en-US"/>
              <a:pPr>
                <a:defRPr/>
              </a:pPr>
              <a:t>‹#›</a:t>
            </a:fld>
            <a:endParaRPr lang="en-US"/>
          </a:p>
        </p:txBody>
      </p:sp>
    </p:spTree>
    <p:extLst>
      <p:ext uri="{BB962C8B-B14F-4D97-AF65-F5344CB8AC3E}">
        <p14:creationId xmlns:p14="http://schemas.microsoft.com/office/powerpoint/2010/main" val="3889133835"/>
      </p:ext>
    </p:extLst>
  </p:cSld>
  <p:clrMapOvr>
    <a:masterClrMapping/>
  </p:clrMapOvr>
  <p:transition>
    <p:pull dir="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8A8AB8C-5C86-47AA-AA8C-EF8AAC469CFC}" type="slidenum">
              <a:rPr lang="en-US"/>
              <a:pPr>
                <a:defRPr/>
              </a:pPr>
              <a:t>‹#›</a:t>
            </a:fld>
            <a:endParaRPr lang="en-US"/>
          </a:p>
        </p:txBody>
      </p:sp>
    </p:spTree>
    <p:extLst>
      <p:ext uri="{BB962C8B-B14F-4D97-AF65-F5344CB8AC3E}">
        <p14:creationId xmlns:p14="http://schemas.microsoft.com/office/powerpoint/2010/main" val="3671119736"/>
      </p:ext>
    </p:extLst>
  </p:cSld>
  <p:clrMapOvr>
    <a:masterClrMapping/>
  </p:clrMapOvr>
  <p:transition>
    <p:pull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C0D1DB7-E030-4BEC-94F5-24F97BBD6417}" type="slidenum">
              <a:rPr lang="en-US"/>
              <a:pPr>
                <a:defRPr/>
              </a:pPr>
              <a:t>‹#›</a:t>
            </a:fld>
            <a:endParaRPr lang="en-US"/>
          </a:p>
        </p:txBody>
      </p:sp>
    </p:spTree>
    <p:extLst>
      <p:ext uri="{BB962C8B-B14F-4D97-AF65-F5344CB8AC3E}">
        <p14:creationId xmlns:p14="http://schemas.microsoft.com/office/powerpoint/2010/main" val="2345927547"/>
      </p:ext>
    </p:extLst>
  </p:cSld>
  <p:clrMapOvr>
    <a:masterClrMapping/>
  </p:clrMapOvr>
  <p:transition>
    <p:pull dir="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0BC35D5-6873-4A92-B0EA-84DACDA8192F}" type="slidenum">
              <a:rPr lang="en-US"/>
              <a:pPr>
                <a:defRPr/>
              </a:pPr>
              <a:t>‹#›</a:t>
            </a:fld>
            <a:endParaRPr lang="en-US"/>
          </a:p>
        </p:txBody>
      </p:sp>
    </p:spTree>
    <p:extLst>
      <p:ext uri="{BB962C8B-B14F-4D97-AF65-F5344CB8AC3E}">
        <p14:creationId xmlns:p14="http://schemas.microsoft.com/office/powerpoint/2010/main" val="1384833289"/>
      </p:ext>
    </p:extLst>
  </p:cSld>
  <p:clrMapOvr>
    <a:masterClrMapping/>
  </p:clrMapOvr>
  <p:transition>
    <p:pull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1A17EE-6C34-45E1-826B-981D995E3D22}" type="slidenum">
              <a:rPr lang="en-US"/>
              <a:pPr>
                <a:defRPr/>
              </a:pPr>
              <a:t>‹#›</a:t>
            </a:fld>
            <a:endParaRPr lang="en-US"/>
          </a:p>
        </p:txBody>
      </p:sp>
    </p:spTree>
    <p:extLst>
      <p:ext uri="{BB962C8B-B14F-4D97-AF65-F5344CB8AC3E}">
        <p14:creationId xmlns:p14="http://schemas.microsoft.com/office/powerpoint/2010/main" val="3497452827"/>
      </p:ext>
    </p:extLst>
  </p:cSld>
  <p:clrMapOvr>
    <a:masterClrMapping/>
  </p:clrMapOvr>
  <p:transition>
    <p:pull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1C192B-E0C1-4D59-8647-9DDB0241D8BF}" type="slidenum">
              <a:rPr lang="en-US"/>
              <a:pPr>
                <a:defRPr/>
              </a:pPr>
              <a:t>‹#›</a:t>
            </a:fld>
            <a:endParaRPr lang="en-US"/>
          </a:p>
        </p:txBody>
      </p:sp>
    </p:spTree>
    <p:extLst>
      <p:ext uri="{BB962C8B-B14F-4D97-AF65-F5344CB8AC3E}">
        <p14:creationId xmlns:p14="http://schemas.microsoft.com/office/powerpoint/2010/main" val="1221128196"/>
      </p:ext>
    </p:extLst>
  </p:cSld>
  <p:clrMapOvr>
    <a:masterClrMapping/>
  </p:clrMapOvr>
  <p:transition>
    <p:pull dir="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134100" y="457200"/>
            <a:ext cx="1562100" cy="56689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47800" y="457200"/>
            <a:ext cx="45339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7CA70E-14F1-4E9D-9316-FFFF7332006C}" type="slidenum">
              <a:rPr lang="en-US"/>
              <a:pPr>
                <a:defRPr/>
              </a:pPr>
              <a:t>‹#›</a:t>
            </a:fld>
            <a:endParaRPr lang="en-US"/>
          </a:p>
        </p:txBody>
      </p:sp>
    </p:spTree>
    <p:extLst>
      <p:ext uri="{BB962C8B-B14F-4D97-AF65-F5344CB8AC3E}">
        <p14:creationId xmlns:p14="http://schemas.microsoft.com/office/powerpoint/2010/main" val="3057225785"/>
      </p:ext>
    </p:extLst>
  </p:cSld>
  <p:clrMapOvr>
    <a:masterClrMapping/>
  </p:clrMapOvr>
  <p:transition>
    <p:pull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388BD2-267B-42E3-9CBF-1982AFFFF554}" type="slidenum">
              <a:rPr lang="en-US"/>
              <a:pPr>
                <a:defRPr/>
              </a:pPr>
              <a:t>‹#›</a:t>
            </a:fld>
            <a:endParaRPr lang="en-US"/>
          </a:p>
        </p:txBody>
      </p:sp>
    </p:spTree>
    <p:extLst>
      <p:ext uri="{BB962C8B-B14F-4D97-AF65-F5344CB8AC3E}">
        <p14:creationId xmlns:p14="http://schemas.microsoft.com/office/powerpoint/2010/main" val="917301053"/>
      </p:ext>
    </p:extLst>
  </p:cSld>
  <p:clrMapOvr>
    <a:masterClrMapping/>
  </p:clrMapOvr>
  <p:transition>
    <p:pull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316CA81-3EBB-4C6F-A76A-5CA6A220FB2B}" type="slidenum">
              <a:rPr lang="en-US"/>
              <a:pPr>
                <a:defRPr/>
              </a:pPr>
              <a:t>‹#›</a:t>
            </a:fld>
            <a:endParaRPr lang="en-US"/>
          </a:p>
        </p:txBody>
      </p:sp>
    </p:spTree>
    <p:extLst>
      <p:ext uri="{BB962C8B-B14F-4D97-AF65-F5344CB8AC3E}">
        <p14:creationId xmlns:p14="http://schemas.microsoft.com/office/powerpoint/2010/main" val="497207158"/>
      </p:ext>
    </p:extLst>
  </p:cSld>
  <p:clrMapOvr>
    <a:masterClrMapping/>
  </p:clrMapOvr>
  <p:transition>
    <p:pull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AA5DA242-0D5B-41E6-93BC-231D7A7AE52A}" type="slidenum">
              <a:rPr lang="en-US"/>
              <a:pPr>
                <a:defRPr/>
              </a:pPr>
              <a:t>‹#›</a:t>
            </a:fld>
            <a:endParaRPr lang="en-US"/>
          </a:p>
        </p:txBody>
      </p:sp>
    </p:spTree>
    <p:extLst>
      <p:ext uri="{BB962C8B-B14F-4D97-AF65-F5344CB8AC3E}">
        <p14:creationId xmlns:p14="http://schemas.microsoft.com/office/powerpoint/2010/main" val="3939987189"/>
      </p:ext>
    </p:extLst>
  </p:cSld>
  <p:clrMapOvr>
    <a:masterClrMapping/>
  </p:clrMapOvr>
  <p:transition>
    <p:pull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0FC8FFD-3E79-4AAE-BAE2-6D48EC6CA3FE}" type="slidenum">
              <a:rPr lang="en-US"/>
              <a:pPr>
                <a:defRPr/>
              </a:pPr>
              <a:t>‹#›</a:t>
            </a:fld>
            <a:endParaRPr lang="en-US"/>
          </a:p>
        </p:txBody>
      </p:sp>
    </p:spTree>
    <p:extLst>
      <p:ext uri="{BB962C8B-B14F-4D97-AF65-F5344CB8AC3E}">
        <p14:creationId xmlns:p14="http://schemas.microsoft.com/office/powerpoint/2010/main" val="455228381"/>
      </p:ext>
    </p:extLst>
  </p:cSld>
  <p:clrMapOvr>
    <a:masterClrMapping/>
  </p:clrMapOvr>
  <p:transition>
    <p:pull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3444173-EECF-4726-8330-3E43FD5C0416}" type="slidenum">
              <a:rPr lang="en-US"/>
              <a:pPr>
                <a:defRPr/>
              </a:pPr>
              <a:t>‹#›</a:t>
            </a:fld>
            <a:endParaRPr lang="en-US"/>
          </a:p>
        </p:txBody>
      </p:sp>
    </p:spTree>
    <p:extLst>
      <p:ext uri="{BB962C8B-B14F-4D97-AF65-F5344CB8AC3E}">
        <p14:creationId xmlns:p14="http://schemas.microsoft.com/office/powerpoint/2010/main" val="729307107"/>
      </p:ext>
    </p:extLst>
  </p:cSld>
  <p:clrMapOvr>
    <a:masterClrMapping/>
  </p:clrMapOvr>
  <p:transition>
    <p:pull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CF9E9BF-CCDA-4667-BA5B-D4FCF145B85D}" type="slidenum">
              <a:rPr lang="en-US"/>
              <a:pPr>
                <a:defRPr/>
              </a:pPr>
              <a:t>‹#›</a:t>
            </a:fld>
            <a:endParaRPr lang="en-US"/>
          </a:p>
        </p:txBody>
      </p:sp>
    </p:spTree>
    <p:extLst>
      <p:ext uri="{BB962C8B-B14F-4D97-AF65-F5344CB8AC3E}">
        <p14:creationId xmlns:p14="http://schemas.microsoft.com/office/powerpoint/2010/main" val="2143294828"/>
      </p:ext>
    </p:extLst>
  </p:cSld>
  <p:clrMapOvr>
    <a:masterClrMapping/>
  </p:clrMapOvr>
  <p:transition>
    <p:pull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72303A8-6349-47B3-88D6-EDB83579E741}" type="slidenum">
              <a:rPr lang="en-US"/>
              <a:pPr>
                <a:defRPr/>
              </a:pPr>
              <a:t>‹#›</a:t>
            </a:fld>
            <a:endParaRPr lang="en-US"/>
          </a:p>
        </p:txBody>
      </p:sp>
    </p:spTree>
    <p:extLst>
      <p:ext uri="{BB962C8B-B14F-4D97-AF65-F5344CB8AC3E}">
        <p14:creationId xmlns:p14="http://schemas.microsoft.com/office/powerpoint/2010/main" val="3084583663"/>
      </p:ext>
    </p:extLst>
  </p:cSld>
  <p:clrMapOvr>
    <a:masterClrMapping/>
  </p:clrMapOvr>
  <p:transition>
    <p:pull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mn-lt"/>
              </a:defRPr>
            </a:lvl1pPr>
          </a:lstStyle>
          <a:p>
            <a:pPr>
              <a:defRPr/>
            </a:pP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mn-lt"/>
              </a:defRPr>
            </a:lvl1pPr>
          </a:lstStyle>
          <a:p>
            <a:pPr>
              <a:defRPr/>
            </a:pPr>
            <a:endParaRPr lang="en-US"/>
          </a:p>
        </p:txBody>
      </p:sp>
      <p:sp>
        <p:nvSpPr>
          <p:cNvPr id="410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mn-lt"/>
              </a:defRPr>
            </a:lvl1pPr>
          </a:lstStyle>
          <a:p>
            <a:pPr>
              <a:defRPr/>
            </a:pPr>
            <a:fld id="{FD00F9C4-9992-4F43-A825-0931515FDF47}" type="slidenum">
              <a:rPr lang="en-US"/>
              <a:pPr>
                <a:defRPr/>
              </a:pPr>
              <a:t>‹#›</a:t>
            </a:fld>
            <a:endParaRPr lang="en-US"/>
          </a:p>
        </p:txBody>
      </p:sp>
      <p:sp>
        <p:nvSpPr>
          <p:cNvPr id="410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p>
        </p:txBody>
      </p:sp>
      <p:sp>
        <p:nvSpPr>
          <p:cNvPr id="410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a:defRPr/>
            </a:pPr>
            <a:endParaRPr lang="en-US"/>
          </a:p>
        </p:txBody>
      </p:sp>
      <p:sp>
        <p:nvSpPr>
          <p:cNvPr id="410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p>
        </p:txBody>
      </p:sp>
      <p:sp>
        <p:nvSpPr>
          <p:cNvPr id="410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p>
        </p:txBody>
      </p:sp>
    </p:spTree>
  </p:cSld>
  <p:clrMap bg1="lt1" tx1="dk1" bg2="lt2" tx2="dk2" accent1="accent1" accent2="accent2" accent3="accent3" accent4="accent4" accent5="accent5" accent6="accent6" hlink="hlink" folHlink="folHlink"/>
  <p:sldLayoutIdLst>
    <p:sldLayoutId id="2147483722"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ransition>
    <p:pull dir="rd"/>
  </p:transition>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cs typeface="Arial" charset="0"/>
        </a:defRPr>
      </a:lvl2pPr>
      <a:lvl3pPr algn="l" rtl="0" eaLnBrk="0" fontAlgn="base" hangingPunct="0">
        <a:spcBef>
          <a:spcPct val="0"/>
        </a:spcBef>
        <a:spcAft>
          <a:spcPct val="0"/>
        </a:spcAft>
        <a:defRPr sz="4400">
          <a:solidFill>
            <a:schemeClr val="tx2"/>
          </a:solidFill>
          <a:latin typeface="Garamond" pitchFamily="18" charset="0"/>
          <a:cs typeface="Arial" charset="0"/>
        </a:defRPr>
      </a:lvl3pPr>
      <a:lvl4pPr algn="l" rtl="0" eaLnBrk="0" fontAlgn="base" hangingPunct="0">
        <a:spcBef>
          <a:spcPct val="0"/>
        </a:spcBef>
        <a:spcAft>
          <a:spcPct val="0"/>
        </a:spcAft>
        <a:defRPr sz="4400">
          <a:solidFill>
            <a:schemeClr val="tx2"/>
          </a:solidFill>
          <a:latin typeface="Garamond" pitchFamily="18" charset="0"/>
          <a:cs typeface="Arial" charset="0"/>
        </a:defRPr>
      </a:lvl4pPr>
      <a:lvl5pPr algn="l" rtl="0" eaLnBrk="0" fontAlgn="base" hangingPunct="0">
        <a:spcBef>
          <a:spcPct val="0"/>
        </a:spcBef>
        <a:spcAft>
          <a:spcPct val="0"/>
        </a:spcAft>
        <a:defRPr sz="4400">
          <a:solidFill>
            <a:schemeClr val="tx2"/>
          </a:solidFill>
          <a:latin typeface="Garamond" pitchFamily="18" charset="0"/>
          <a:cs typeface="Arial" charset="0"/>
        </a:defRPr>
      </a:lvl5pPr>
      <a:lvl6pPr marL="457200" algn="l" rtl="0" fontAlgn="base">
        <a:spcBef>
          <a:spcPct val="0"/>
        </a:spcBef>
        <a:spcAft>
          <a:spcPct val="0"/>
        </a:spcAft>
        <a:defRPr sz="4400">
          <a:solidFill>
            <a:schemeClr val="tx2"/>
          </a:solidFill>
          <a:latin typeface="Garamond" pitchFamily="18" charset="0"/>
          <a:cs typeface="Arial" charset="0"/>
        </a:defRPr>
      </a:lvl6pPr>
      <a:lvl7pPr marL="914400" algn="l" rtl="0" fontAlgn="base">
        <a:spcBef>
          <a:spcPct val="0"/>
        </a:spcBef>
        <a:spcAft>
          <a:spcPct val="0"/>
        </a:spcAft>
        <a:defRPr sz="4400">
          <a:solidFill>
            <a:schemeClr val="tx2"/>
          </a:solidFill>
          <a:latin typeface="Garamond" pitchFamily="18" charset="0"/>
          <a:cs typeface="Arial" charset="0"/>
        </a:defRPr>
      </a:lvl7pPr>
      <a:lvl8pPr marL="1371600" algn="l" rtl="0" fontAlgn="base">
        <a:spcBef>
          <a:spcPct val="0"/>
        </a:spcBef>
        <a:spcAft>
          <a:spcPct val="0"/>
        </a:spcAft>
        <a:defRPr sz="4400">
          <a:solidFill>
            <a:schemeClr val="tx2"/>
          </a:solidFill>
          <a:latin typeface="Garamond" pitchFamily="18" charset="0"/>
          <a:cs typeface="Arial" charset="0"/>
        </a:defRPr>
      </a:lvl8pPr>
      <a:lvl9pPr marL="1828800" algn="l" rtl="0" fontAlgn="base">
        <a:spcBef>
          <a:spcPct val="0"/>
        </a:spcBef>
        <a:spcAft>
          <a:spcPct val="0"/>
        </a:spcAft>
        <a:defRPr sz="44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47800" y="457200"/>
            <a:ext cx="6248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447800" y="1752600"/>
            <a:ext cx="62484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1447800" y="6245225"/>
            <a:ext cx="1600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pPr>
              <a:defRPr/>
            </a:pPr>
            <a:endParaRPr lang="en-US"/>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pPr>
              <a:defRPr/>
            </a:pPr>
            <a:endParaRPr lang="en-US"/>
          </a:p>
        </p:txBody>
      </p:sp>
      <p:sp>
        <p:nvSpPr>
          <p:cNvPr id="7174" name="Rectangle 6"/>
          <p:cNvSpPr>
            <a:spLocks noGrp="1" noChangeArrowheads="1"/>
          </p:cNvSpPr>
          <p:nvPr>
            <p:ph type="sldNum" sz="quarter" idx="4"/>
          </p:nvPr>
        </p:nvSpPr>
        <p:spPr bwMode="auto">
          <a:xfrm>
            <a:off x="6096000" y="6245225"/>
            <a:ext cx="162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pPr>
              <a:defRPr/>
            </a:pPr>
            <a:fld id="{A4184F63-8F74-48D8-9BF2-D9A4E2AC2D2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pull dir="rd"/>
  </p:transition>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rebuchet MS" pitchFamily="34" charset="0"/>
        </a:defRPr>
      </a:lvl2pPr>
      <a:lvl3pPr algn="ctr" rtl="0" eaLnBrk="0" fontAlgn="base" hangingPunct="0">
        <a:spcBef>
          <a:spcPct val="0"/>
        </a:spcBef>
        <a:spcAft>
          <a:spcPct val="0"/>
        </a:spcAft>
        <a:defRPr sz="4000">
          <a:solidFill>
            <a:schemeClr val="tx2"/>
          </a:solidFill>
          <a:latin typeface="Trebuchet MS" pitchFamily="34" charset="0"/>
        </a:defRPr>
      </a:lvl3pPr>
      <a:lvl4pPr algn="ctr" rtl="0" eaLnBrk="0" fontAlgn="base" hangingPunct="0">
        <a:spcBef>
          <a:spcPct val="0"/>
        </a:spcBef>
        <a:spcAft>
          <a:spcPct val="0"/>
        </a:spcAft>
        <a:defRPr sz="4000">
          <a:solidFill>
            <a:schemeClr val="tx2"/>
          </a:solidFill>
          <a:latin typeface="Trebuchet MS" pitchFamily="34" charset="0"/>
        </a:defRPr>
      </a:lvl4pPr>
      <a:lvl5pPr algn="ctr" rtl="0" eaLnBrk="0" fontAlgn="base" hangingPunct="0">
        <a:spcBef>
          <a:spcPct val="0"/>
        </a:spcBef>
        <a:spcAft>
          <a:spcPct val="0"/>
        </a:spcAft>
        <a:defRPr sz="4000">
          <a:solidFill>
            <a:schemeClr val="tx2"/>
          </a:solidFill>
          <a:latin typeface="Trebuchet MS" pitchFamily="34" charset="0"/>
        </a:defRPr>
      </a:lvl5pPr>
      <a:lvl6pPr marL="457200" algn="ctr" rtl="0" fontAlgn="base">
        <a:spcBef>
          <a:spcPct val="0"/>
        </a:spcBef>
        <a:spcAft>
          <a:spcPct val="0"/>
        </a:spcAft>
        <a:defRPr sz="4000">
          <a:solidFill>
            <a:schemeClr val="tx2"/>
          </a:solidFill>
          <a:latin typeface="Trebuchet MS" pitchFamily="34" charset="0"/>
        </a:defRPr>
      </a:lvl6pPr>
      <a:lvl7pPr marL="914400" algn="ctr" rtl="0" fontAlgn="base">
        <a:spcBef>
          <a:spcPct val="0"/>
        </a:spcBef>
        <a:spcAft>
          <a:spcPct val="0"/>
        </a:spcAft>
        <a:defRPr sz="4000">
          <a:solidFill>
            <a:schemeClr val="tx2"/>
          </a:solidFill>
          <a:latin typeface="Trebuchet MS" pitchFamily="34" charset="0"/>
        </a:defRPr>
      </a:lvl7pPr>
      <a:lvl8pPr marL="1371600" algn="ctr" rtl="0" fontAlgn="base">
        <a:spcBef>
          <a:spcPct val="0"/>
        </a:spcBef>
        <a:spcAft>
          <a:spcPct val="0"/>
        </a:spcAft>
        <a:defRPr sz="4000">
          <a:solidFill>
            <a:schemeClr val="tx2"/>
          </a:solidFill>
          <a:latin typeface="Trebuchet MS" pitchFamily="34" charset="0"/>
        </a:defRPr>
      </a:lvl8pPr>
      <a:lvl9pPr marL="1828800" algn="ctr" rtl="0" fontAlgn="base">
        <a:spcBef>
          <a:spcPct val="0"/>
        </a:spcBef>
        <a:spcAft>
          <a:spcPct val="0"/>
        </a:spcAft>
        <a:defRPr sz="4000">
          <a:solidFill>
            <a:schemeClr val="tx2"/>
          </a:solidFill>
          <a:latin typeface="Trebuchet M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3" Type="http://schemas.openxmlformats.org/officeDocument/2006/relationships/image" Target="../media/image14.emf"/><Relationship Id="rId18" Type="http://schemas.openxmlformats.org/officeDocument/2006/relationships/oleObject" Target="../embeddings/oleObject14.bin"/><Relationship Id="rId26" Type="http://schemas.openxmlformats.org/officeDocument/2006/relationships/oleObject" Target="../embeddings/oleObject22.bin"/><Relationship Id="rId39" Type="http://schemas.openxmlformats.org/officeDocument/2006/relationships/oleObject" Target="../embeddings/oleObject34.bin"/><Relationship Id="rId21" Type="http://schemas.openxmlformats.org/officeDocument/2006/relationships/oleObject" Target="../embeddings/oleObject17.bin"/><Relationship Id="rId34" Type="http://schemas.openxmlformats.org/officeDocument/2006/relationships/oleObject" Target="../embeddings/oleObject30.bin"/><Relationship Id="rId42" Type="http://schemas.openxmlformats.org/officeDocument/2006/relationships/oleObject" Target="../embeddings/oleObject37.bin"/><Relationship Id="rId47" Type="http://schemas.openxmlformats.org/officeDocument/2006/relationships/oleObject" Target="../embeddings/oleObject41.bin"/><Relationship Id="rId50" Type="http://schemas.openxmlformats.org/officeDocument/2006/relationships/image" Target="../media/image18.emf"/><Relationship Id="rId55" Type="http://schemas.openxmlformats.org/officeDocument/2006/relationships/image" Target="../media/image19.png"/><Relationship Id="rId63" Type="http://schemas.openxmlformats.org/officeDocument/2006/relationships/oleObject" Target="../embeddings/oleObject53.bin"/><Relationship Id="rId7" Type="http://schemas.openxmlformats.org/officeDocument/2006/relationships/oleObject" Target="../embeddings/oleObject4.bin"/><Relationship Id="rId2" Type="http://schemas.openxmlformats.org/officeDocument/2006/relationships/slideLayout" Target="../slideLayouts/slideLayout2.xml"/><Relationship Id="rId16" Type="http://schemas.openxmlformats.org/officeDocument/2006/relationships/oleObject" Target="../embeddings/oleObject12.bin"/><Relationship Id="rId20" Type="http://schemas.openxmlformats.org/officeDocument/2006/relationships/oleObject" Target="../embeddings/oleObject16.bin"/><Relationship Id="rId29" Type="http://schemas.openxmlformats.org/officeDocument/2006/relationships/oleObject" Target="../embeddings/oleObject25.bin"/><Relationship Id="rId41" Type="http://schemas.openxmlformats.org/officeDocument/2006/relationships/oleObject" Target="../embeddings/oleObject36.bin"/><Relationship Id="rId54" Type="http://schemas.openxmlformats.org/officeDocument/2006/relationships/oleObject" Target="../embeddings/oleObject46.bin"/><Relationship Id="rId62" Type="http://schemas.openxmlformats.org/officeDocument/2006/relationships/oleObject" Target="../embeddings/oleObject52.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24" Type="http://schemas.openxmlformats.org/officeDocument/2006/relationships/oleObject" Target="../embeddings/oleObject20.bin"/><Relationship Id="rId32" Type="http://schemas.openxmlformats.org/officeDocument/2006/relationships/oleObject" Target="../embeddings/oleObject28.bin"/><Relationship Id="rId37" Type="http://schemas.openxmlformats.org/officeDocument/2006/relationships/oleObject" Target="../embeddings/oleObject32.bin"/><Relationship Id="rId40" Type="http://schemas.openxmlformats.org/officeDocument/2006/relationships/oleObject" Target="../embeddings/oleObject35.bin"/><Relationship Id="rId45" Type="http://schemas.openxmlformats.org/officeDocument/2006/relationships/oleObject" Target="../embeddings/oleObject40.bin"/><Relationship Id="rId53" Type="http://schemas.openxmlformats.org/officeDocument/2006/relationships/oleObject" Target="../embeddings/oleObject45.bin"/><Relationship Id="rId58" Type="http://schemas.openxmlformats.org/officeDocument/2006/relationships/oleObject" Target="../embeddings/oleObject48.bin"/><Relationship Id="rId5" Type="http://schemas.openxmlformats.org/officeDocument/2006/relationships/oleObject" Target="../embeddings/oleObject2.bin"/><Relationship Id="rId15" Type="http://schemas.openxmlformats.org/officeDocument/2006/relationships/oleObject" Target="../embeddings/oleObject11.bin"/><Relationship Id="rId23" Type="http://schemas.openxmlformats.org/officeDocument/2006/relationships/oleObject" Target="../embeddings/oleObject19.bin"/><Relationship Id="rId28" Type="http://schemas.openxmlformats.org/officeDocument/2006/relationships/oleObject" Target="../embeddings/oleObject24.bin"/><Relationship Id="rId36" Type="http://schemas.openxmlformats.org/officeDocument/2006/relationships/oleObject" Target="../embeddings/oleObject31.bin"/><Relationship Id="rId49" Type="http://schemas.openxmlformats.org/officeDocument/2006/relationships/oleObject" Target="../embeddings/oleObject42.bin"/><Relationship Id="rId57" Type="http://schemas.openxmlformats.org/officeDocument/2006/relationships/oleObject" Target="../embeddings/oleObject47.bin"/><Relationship Id="rId61" Type="http://schemas.openxmlformats.org/officeDocument/2006/relationships/oleObject" Target="../embeddings/oleObject51.bin"/><Relationship Id="rId10" Type="http://schemas.openxmlformats.org/officeDocument/2006/relationships/oleObject" Target="../embeddings/oleObject7.bin"/><Relationship Id="rId19" Type="http://schemas.openxmlformats.org/officeDocument/2006/relationships/oleObject" Target="../embeddings/oleObject15.bin"/><Relationship Id="rId31" Type="http://schemas.openxmlformats.org/officeDocument/2006/relationships/oleObject" Target="../embeddings/oleObject27.bin"/><Relationship Id="rId44" Type="http://schemas.openxmlformats.org/officeDocument/2006/relationships/oleObject" Target="../embeddings/oleObject39.bin"/><Relationship Id="rId52" Type="http://schemas.openxmlformats.org/officeDocument/2006/relationships/oleObject" Target="../embeddings/oleObject44.bin"/><Relationship Id="rId60" Type="http://schemas.openxmlformats.org/officeDocument/2006/relationships/oleObject" Target="../embeddings/oleObject50.bin"/><Relationship Id="rId4" Type="http://schemas.openxmlformats.org/officeDocument/2006/relationships/image" Target="../media/image13.emf"/><Relationship Id="rId9" Type="http://schemas.openxmlformats.org/officeDocument/2006/relationships/oleObject" Target="../embeddings/oleObject6.bin"/><Relationship Id="rId14" Type="http://schemas.openxmlformats.org/officeDocument/2006/relationships/oleObject" Target="../embeddings/oleObject10.bin"/><Relationship Id="rId22" Type="http://schemas.openxmlformats.org/officeDocument/2006/relationships/oleObject" Target="../embeddings/oleObject18.bin"/><Relationship Id="rId27" Type="http://schemas.openxmlformats.org/officeDocument/2006/relationships/oleObject" Target="../embeddings/oleObject23.bin"/><Relationship Id="rId30" Type="http://schemas.openxmlformats.org/officeDocument/2006/relationships/oleObject" Target="../embeddings/oleObject26.bin"/><Relationship Id="rId35" Type="http://schemas.openxmlformats.org/officeDocument/2006/relationships/image" Target="../media/image15.emf"/><Relationship Id="rId43" Type="http://schemas.openxmlformats.org/officeDocument/2006/relationships/oleObject" Target="../embeddings/oleObject38.bin"/><Relationship Id="rId48" Type="http://schemas.openxmlformats.org/officeDocument/2006/relationships/image" Target="../media/image17.emf"/><Relationship Id="rId56" Type="http://schemas.openxmlformats.org/officeDocument/2006/relationships/image" Target="../media/image20.jpeg"/><Relationship Id="rId64" Type="http://schemas.openxmlformats.org/officeDocument/2006/relationships/oleObject" Target="../embeddings/oleObject54.bin"/><Relationship Id="rId8" Type="http://schemas.openxmlformats.org/officeDocument/2006/relationships/oleObject" Target="../embeddings/oleObject5.bin"/><Relationship Id="rId51" Type="http://schemas.openxmlformats.org/officeDocument/2006/relationships/oleObject" Target="../embeddings/oleObject43.bin"/><Relationship Id="rId3" Type="http://schemas.openxmlformats.org/officeDocument/2006/relationships/oleObject" Target="../embeddings/oleObject1.bin"/><Relationship Id="rId12" Type="http://schemas.openxmlformats.org/officeDocument/2006/relationships/oleObject" Target="../embeddings/oleObject9.bin"/><Relationship Id="rId17" Type="http://schemas.openxmlformats.org/officeDocument/2006/relationships/oleObject" Target="../embeddings/oleObject13.bin"/><Relationship Id="rId25" Type="http://schemas.openxmlformats.org/officeDocument/2006/relationships/oleObject" Target="../embeddings/oleObject21.bin"/><Relationship Id="rId33" Type="http://schemas.openxmlformats.org/officeDocument/2006/relationships/oleObject" Target="../embeddings/oleObject29.bin"/><Relationship Id="rId38" Type="http://schemas.openxmlformats.org/officeDocument/2006/relationships/oleObject" Target="../embeddings/oleObject33.bin"/><Relationship Id="rId46" Type="http://schemas.openxmlformats.org/officeDocument/2006/relationships/image" Target="../media/image16.emf"/><Relationship Id="rId59" Type="http://schemas.openxmlformats.org/officeDocument/2006/relationships/oleObject" Target="../embeddings/oleObject49.bin"/></Relationships>
</file>

<file path=ppt/slides/_rels/slide13.xml.rels><?xml version="1.0" encoding="UTF-8" standalone="yes"?>
<Relationships xmlns="http://schemas.openxmlformats.org/package/2006/relationships"><Relationship Id="rId8" Type="http://schemas.openxmlformats.org/officeDocument/2006/relationships/image" Target="../media/image26.emf"/><Relationship Id="rId13" Type="http://schemas.openxmlformats.org/officeDocument/2006/relationships/oleObject" Target="../embeddings/oleObject56.bin"/><Relationship Id="rId18" Type="http://schemas.openxmlformats.org/officeDocument/2006/relationships/oleObject" Target="../embeddings/oleObject60.bin"/><Relationship Id="rId26" Type="http://schemas.openxmlformats.org/officeDocument/2006/relationships/oleObject" Target="../embeddings/oleObject68.bin"/><Relationship Id="rId3" Type="http://schemas.openxmlformats.org/officeDocument/2006/relationships/image" Target="../media/image21.emf"/><Relationship Id="rId21" Type="http://schemas.openxmlformats.org/officeDocument/2006/relationships/oleObject" Target="../embeddings/oleObject63.bin"/><Relationship Id="rId34" Type="http://schemas.openxmlformats.org/officeDocument/2006/relationships/oleObject" Target="../embeddings/oleObject75.bin"/><Relationship Id="rId7" Type="http://schemas.openxmlformats.org/officeDocument/2006/relationships/image" Target="../media/image25.emf"/><Relationship Id="rId12" Type="http://schemas.openxmlformats.org/officeDocument/2006/relationships/image" Target="../media/image14.emf"/><Relationship Id="rId17" Type="http://schemas.openxmlformats.org/officeDocument/2006/relationships/oleObject" Target="../embeddings/oleObject59.bin"/><Relationship Id="rId25" Type="http://schemas.openxmlformats.org/officeDocument/2006/relationships/oleObject" Target="../embeddings/oleObject67.bin"/><Relationship Id="rId33" Type="http://schemas.openxmlformats.org/officeDocument/2006/relationships/oleObject" Target="../embeddings/oleObject74.bin"/><Relationship Id="rId2" Type="http://schemas.openxmlformats.org/officeDocument/2006/relationships/slideLayout" Target="../slideLayouts/slideLayout2.xml"/><Relationship Id="rId16" Type="http://schemas.openxmlformats.org/officeDocument/2006/relationships/oleObject" Target="../embeddings/oleObject58.bin"/><Relationship Id="rId20" Type="http://schemas.openxmlformats.org/officeDocument/2006/relationships/oleObject" Target="../embeddings/oleObject62.bin"/><Relationship Id="rId29" Type="http://schemas.openxmlformats.org/officeDocument/2006/relationships/image" Target="../media/image15.emf"/><Relationship Id="rId1" Type="http://schemas.openxmlformats.org/officeDocument/2006/relationships/vmlDrawing" Target="../drawings/vmlDrawing2.vml"/><Relationship Id="rId6" Type="http://schemas.openxmlformats.org/officeDocument/2006/relationships/image" Target="../media/image24.emf"/><Relationship Id="rId11" Type="http://schemas.openxmlformats.org/officeDocument/2006/relationships/oleObject" Target="../embeddings/oleObject55.bin"/><Relationship Id="rId24" Type="http://schemas.openxmlformats.org/officeDocument/2006/relationships/oleObject" Target="../embeddings/oleObject66.bin"/><Relationship Id="rId32" Type="http://schemas.openxmlformats.org/officeDocument/2006/relationships/oleObject" Target="../embeddings/oleObject73.bin"/><Relationship Id="rId37" Type="http://schemas.openxmlformats.org/officeDocument/2006/relationships/oleObject" Target="../embeddings/oleObject78.bin"/><Relationship Id="rId5" Type="http://schemas.openxmlformats.org/officeDocument/2006/relationships/image" Target="../media/image23.emf"/><Relationship Id="rId15" Type="http://schemas.openxmlformats.org/officeDocument/2006/relationships/oleObject" Target="../embeddings/oleObject57.bin"/><Relationship Id="rId23" Type="http://schemas.openxmlformats.org/officeDocument/2006/relationships/oleObject" Target="../embeddings/oleObject65.bin"/><Relationship Id="rId28" Type="http://schemas.openxmlformats.org/officeDocument/2006/relationships/oleObject" Target="../embeddings/oleObject70.bin"/><Relationship Id="rId36" Type="http://schemas.openxmlformats.org/officeDocument/2006/relationships/oleObject" Target="../embeddings/oleObject77.bin"/><Relationship Id="rId10" Type="http://schemas.openxmlformats.org/officeDocument/2006/relationships/image" Target="../media/image19.png"/><Relationship Id="rId19" Type="http://schemas.openxmlformats.org/officeDocument/2006/relationships/oleObject" Target="../embeddings/oleObject61.bin"/><Relationship Id="rId31" Type="http://schemas.openxmlformats.org/officeDocument/2006/relationships/oleObject" Target="../embeddings/oleObject72.bin"/><Relationship Id="rId4" Type="http://schemas.openxmlformats.org/officeDocument/2006/relationships/image" Target="../media/image22.emf"/><Relationship Id="rId9" Type="http://schemas.openxmlformats.org/officeDocument/2006/relationships/image" Target="../media/image27.emf"/><Relationship Id="rId14" Type="http://schemas.openxmlformats.org/officeDocument/2006/relationships/image" Target="../media/image13.emf"/><Relationship Id="rId22" Type="http://schemas.openxmlformats.org/officeDocument/2006/relationships/oleObject" Target="../embeddings/oleObject64.bin"/><Relationship Id="rId27" Type="http://schemas.openxmlformats.org/officeDocument/2006/relationships/oleObject" Target="../embeddings/oleObject69.bin"/><Relationship Id="rId30" Type="http://schemas.openxmlformats.org/officeDocument/2006/relationships/oleObject" Target="../embeddings/oleObject71.bin"/><Relationship Id="rId35" Type="http://schemas.openxmlformats.org/officeDocument/2006/relationships/oleObject" Target="../embeddings/oleObject76.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682" y="457200"/>
            <a:ext cx="8229600" cy="788987"/>
          </a:xfrm>
        </p:spPr>
        <p:txBody>
          <a:bodyPr/>
          <a:lstStyle/>
          <a:p>
            <a:r>
              <a:rPr lang="en-US" sz="4000" dirty="0">
                <a:latin typeface="Times New Roman" pitchFamily="18" charset="0"/>
              </a:rPr>
              <a:t>Office </a:t>
            </a:r>
            <a:r>
              <a:rPr lang="en-US" sz="4000" dirty="0" smtClean="0">
                <a:latin typeface="Times New Roman" pitchFamily="18" charset="0"/>
              </a:rPr>
              <a:t>365: </a:t>
            </a:r>
            <a:r>
              <a:rPr lang="en-US" sz="4000" dirty="0" smtClean="0">
                <a:latin typeface="Times New Roman" pitchFamily="18" charset="0"/>
              </a:rPr>
              <a:t>Core Services</a:t>
            </a:r>
            <a:endParaRPr lang="en-US" sz="40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6203576"/>
            <a:ext cx="2794637" cy="49541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11" y="6241789"/>
            <a:ext cx="1993900" cy="457200"/>
          </a:xfrm>
          <a:prstGeom prst="rect">
            <a:avLst/>
          </a:prstGeom>
        </p:spPr>
      </p:pic>
      <p:sp>
        <p:nvSpPr>
          <p:cNvPr id="10" name="TextBox 9"/>
          <p:cNvSpPr txBox="1"/>
          <p:nvPr/>
        </p:nvSpPr>
        <p:spPr>
          <a:xfrm>
            <a:off x="5638800" y="6547042"/>
            <a:ext cx="1211294" cy="276999"/>
          </a:xfrm>
          <a:prstGeom prst="rect">
            <a:avLst/>
          </a:prstGeom>
          <a:noFill/>
        </p:spPr>
        <p:txBody>
          <a:bodyPr wrap="none" rtlCol="0">
            <a:spAutoFit/>
          </a:bodyPr>
          <a:lstStyle/>
          <a:p>
            <a:r>
              <a:rPr lang="en-US" sz="1200" i="1" dirty="0" smtClean="0"/>
              <a:t>Richard Edelson</a:t>
            </a:r>
            <a:endParaRPr lang="en-US" sz="1200" i="1" dirty="0"/>
          </a:p>
        </p:txBody>
      </p:sp>
      <p:sp>
        <p:nvSpPr>
          <p:cNvPr id="12" name="Content Placeholder 2"/>
          <p:cNvSpPr>
            <a:spLocks noGrp="1"/>
          </p:cNvSpPr>
          <p:nvPr>
            <p:ph idx="1"/>
          </p:nvPr>
        </p:nvSpPr>
        <p:spPr>
          <a:xfrm>
            <a:off x="461682" y="1828800"/>
            <a:ext cx="3733800" cy="3657600"/>
          </a:xfrm>
        </p:spPr>
        <p:txBody>
          <a:bodyPr/>
          <a:lstStyle/>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SharePoint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Online</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Exchange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Online</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MIT Email Update</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Discussion</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6482" y="1582954"/>
            <a:ext cx="3738282" cy="3738282"/>
          </a:xfrm>
          <a:prstGeom prst="rect">
            <a:avLst/>
          </a:prstGeom>
        </p:spPr>
      </p:pic>
    </p:spTree>
    <p:extLst>
      <p:ext uri="{BB962C8B-B14F-4D97-AF65-F5344CB8AC3E}">
        <p14:creationId xmlns:p14="http://schemas.microsoft.com/office/powerpoint/2010/main" val="3571556120"/>
      </p:ext>
    </p:extLst>
  </p:cSld>
  <p:clrMapOvr>
    <a:masterClrMapping/>
  </p:clrMapOvr>
  <p:transition>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anose="02020603050405020304" pitchFamily="18" charset="0"/>
                <a:cs typeface="Times New Roman" panose="02020603050405020304" pitchFamily="18" charset="0"/>
              </a:rPr>
              <a:t>Exchange Online </a:t>
            </a:r>
          </a:p>
        </p:txBody>
      </p:sp>
      <p:sp>
        <p:nvSpPr>
          <p:cNvPr id="3" name="Content Placeholder 2"/>
          <p:cNvSpPr>
            <a:spLocks noGrp="1"/>
          </p:cNvSpPr>
          <p:nvPr>
            <p:ph idx="1"/>
          </p:nvPr>
        </p:nvSpPr>
        <p:spPr>
          <a:xfrm>
            <a:off x="467710" y="1814211"/>
            <a:ext cx="8229600" cy="5029200"/>
          </a:xfrm>
        </p:spPr>
        <p:txBody>
          <a:bodyPr/>
          <a:lstStyle/>
          <a:p>
            <a:pPr marL="0" indent="0">
              <a:buNone/>
            </a:pPr>
            <a:endParaRPr lang="en-US" sz="1200" dirty="0" smtClean="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MIT has a Hybrid model for integration with Exchange Online</a:t>
            </a:r>
          </a:p>
          <a:p>
            <a:pPr lvl="2"/>
            <a:r>
              <a:rPr lang="en-US" sz="1600" dirty="0" smtClean="0">
                <a:latin typeface="Times New Roman" panose="02020603050405020304" pitchFamily="18" charset="0"/>
                <a:cs typeface="Times New Roman" panose="02020603050405020304" pitchFamily="18" charset="0"/>
              </a:rPr>
              <a:t>Users with an Exchange online mailbox logon via Microsoft’s web portal or use existing email clients</a:t>
            </a:r>
          </a:p>
          <a:p>
            <a:pPr lvl="2"/>
            <a:r>
              <a:rPr lang="en-US" sz="1600" dirty="0" smtClean="0">
                <a:latin typeface="Times New Roman" panose="02020603050405020304" pitchFamily="18" charset="0"/>
                <a:cs typeface="Times New Roman" panose="02020603050405020304" pitchFamily="18" charset="0"/>
              </a:rPr>
              <a:t>Email is routed between Exchange Online and campus Exchange email routers to integrate with existing email functionality </a:t>
            </a:r>
          </a:p>
          <a:p>
            <a:pPr lvl="2"/>
            <a:r>
              <a:rPr lang="en-US" sz="1600" dirty="0" smtClean="0">
                <a:latin typeface="Times New Roman" panose="02020603050405020304" pitchFamily="18" charset="0"/>
                <a:cs typeface="Times New Roman" panose="02020603050405020304" pitchFamily="18" charset="0"/>
              </a:rPr>
              <a:t>Quota’s of 50 GB by default </a:t>
            </a:r>
          </a:p>
          <a:p>
            <a:pPr lvl="2"/>
            <a:r>
              <a:rPr lang="en-US" sz="1600" dirty="0" smtClean="0">
                <a:latin typeface="Times New Roman" panose="02020603050405020304" pitchFamily="18" charset="0"/>
                <a:cs typeface="Times New Roman" panose="02020603050405020304" pitchFamily="18" charset="0"/>
              </a:rPr>
              <a:t>Integration with existing MIT directory services such as Moira and LDAP</a:t>
            </a:r>
          </a:p>
          <a:p>
            <a:pPr lvl="2"/>
            <a:r>
              <a:rPr lang="en-US" sz="1600" dirty="0" smtClean="0">
                <a:latin typeface="Times New Roman" panose="02020603050405020304" pitchFamily="18" charset="0"/>
                <a:cs typeface="Times New Roman" panose="02020603050405020304" pitchFamily="18" charset="0"/>
              </a:rPr>
              <a:t>Integration allows the continued use of current redirected or split mailbox functionality </a:t>
            </a:r>
          </a:p>
          <a:p>
            <a:pPr lvl="2"/>
            <a:r>
              <a:rPr lang="en-US" sz="1600" dirty="0" smtClean="0">
                <a:latin typeface="Times New Roman" panose="02020603050405020304" pitchFamily="18" charset="0"/>
                <a:cs typeface="Times New Roman" panose="02020603050405020304" pitchFamily="18" charset="0"/>
              </a:rPr>
              <a:t>IS&amp;T has migrated to Exchange Online one year ago as a production pilot program </a:t>
            </a:r>
          </a:p>
          <a:p>
            <a:pPr lvl="2"/>
            <a:r>
              <a:rPr lang="en-US" sz="1600" dirty="0" smtClean="0">
                <a:latin typeface="Times New Roman" panose="02020603050405020304" pitchFamily="18" charset="0"/>
                <a:cs typeface="Times New Roman" panose="02020603050405020304" pitchFamily="18" charset="0"/>
              </a:rPr>
              <a:t>IMAP is supported via SSL login</a:t>
            </a:r>
          </a:p>
          <a:p>
            <a:pPr lvl="3"/>
            <a:r>
              <a:rPr lang="en-US" sz="1400" dirty="0" smtClean="0">
                <a:latin typeface="Times New Roman" panose="02020603050405020304" pitchFamily="18" charset="0"/>
                <a:cs typeface="Times New Roman" panose="02020603050405020304" pitchFamily="18" charset="0"/>
              </a:rPr>
              <a:t>GSSAPI is not supported</a:t>
            </a:r>
          </a:p>
          <a:p>
            <a:pPr marL="1371600" lvl="3" indent="0">
              <a:buNone/>
            </a:pPr>
            <a:endParaRPr lang="en-US" sz="1400" dirty="0" smtClean="0">
              <a:latin typeface="Times New Roman" panose="02020603050405020304" pitchFamily="18" charset="0"/>
              <a:cs typeface="Times New Roman" panose="02020603050405020304" pitchFamily="18" charset="0"/>
            </a:endParaRPr>
          </a:p>
          <a:p>
            <a:endParaRPr lang="en-US" sz="1200" dirty="0" smtClean="0">
              <a:latin typeface="Times New Roman" panose="02020603050405020304" pitchFamily="18" charset="0"/>
              <a:cs typeface="Times New Roman" panose="02020603050405020304" pitchFamily="18" charset="0"/>
            </a:endParaRPr>
          </a:p>
          <a:p>
            <a:endParaRPr lang="en-US" dirty="0"/>
          </a:p>
        </p:txBody>
      </p:sp>
      <p:pic>
        <p:nvPicPr>
          <p:cNvPr id="5" name="Picture 4"/>
          <p:cNvPicPr>
            <a:picLocks noChangeAspect="1"/>
          </p:cNvPicPr>
          <p:nvPr/>
        </p:nvPicPr>
        <p:blipFill>
          <a:blip r:embed="rId2"/>
          <a:stretch>
            <a:fillRect/>
          </a:stretch>
        </p:blipFill>
        <p:spPr>
          <a:xfrm>
            <a:off x="2668149" y="1664439"/>
            <a:ext cx="790575" cy="466725"/>
          </a:xfrm>
          <a:prstGeom prst="rect">
            <a:avLst/>
          </a:prstGeom>
        </p:spPr>
      </p:pic>
      <p:pic>
        <p:nvPicPr>
          <p:cNvPr id="6" name="Picture 5"/>
          <p:cNvPicPr>
            <a:picLocks noChangeAspect="1"/>
          </p:cNvPicPr>
          <p:nvPr/>
        </p:nvPicPr>
        <p:blipFill>
          <a:blip r:embed="rId3"/>
          <a:stretch>
            <a:fillRect/>
          </a:stretch>
        </p:blipFill>
        <p:spPr>
          <a:xfrm>
            <a:off x="3429000" y="1694656"/>
            <a:ext cx="1028700" cy="428625"/>
          </a:xfrm>
          <a:prstGeom prst="rect">
            <a:avLst/>
          </a:prstGeom>
        </p:spPr>
      </p:pic>
      <p:pic>
        <p:nvPicPr>
          <p:cNvPr id="7" name="Picture 6"/>
          <p:cNvPicPr>
            <a:picLocks noChangeAspect="1"/>
          </p:cNvPicPr>
          <p:nvPr/>
        </p:nvPicPr>
        <p:blipFill>
          <a:blip r:embed="rId4"/>
          <a:stretch>
            <a:fillRect/>
          </a:stretch>
        </p:blipFill>
        <p:spPr>
          <a:xfrm>
            <a:off x="4415905" y="1712351"/>
            <a:ext cx="971550" cy="438150"/>
          </a:xfrm>
          <a:prstGeom prst="rect">
            <a:avLst/>
          </a:prstGeom>
        </p:spPr>
      </p:pic>
      <p:pic>
        <p:nvPicPr>
          <p:cNvPr id="8" name="Picture 7"/>
          <p:cNvPicPr>
            <a:picLocks noChangeAspect="1"/>
          </p:cNvPicPr>
          <p:nvPr/>
        </p:nvPicPr>
        <p:blipFill>
          <a:blip r:embed="rId5"/>
          <a:stretch>
            <a:fillRect/>
          </a:stretch>
        </p:blipFill>
        <p:spPr>
          <a:xfrm>
            <a:off x="5363561" y="1701471"/>
            <a:ext cx="981075" cy="419100"/>
          </a:xfrm>
          <a:prstGeom prst="rect">
            <a:avLst/>
          </a:prstGeom>
        </p:spPr>
      </p:pic>
    </p:spTree>
    <p:extLst>
      <p:ext uri="{BB962C8B-B14F-4D97-AF65-F5344CB8AC3E}">
        <p14:creationId xmlns:p14="http://schemas.microsoft.com/office/powerpoint/2010/main" val="863813221"/>
      </p:ext>
    </p:extLst>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Exchange Email facts</a:t>
            </a:r>
            <a:endParaRPr lang="en-US" sz="3200" dirty="0"/>
          </a:p>
        </p:txBody>
      </p:sp>
      <p:sp>
        <p:nvSpPr>
          <p:cNvPr id="3" name="Content Placeholder 2"/>
          <p:cNvSpPr>
            <a:spLocks noGrp="1"/>
          </p:cNvSpPr>
          <p:nvPr>
            <p:ph idx="1"/>
          </p:nvPr>
        </p:nvSpPr>
        <p:spPr>
          <a:xfrm>
            <a:off x="425400" y="2057400"/>
            <a:ext cx="8229600" cy="3886200"/>
          </a:xfrm>
        </p:spPr>
        <p:txBody>
          <a:bodyPr/>
          <a:lstStyle/>
          <a:p>
            <a:r>
              <a:rPr lang="en-US" sz="2400" dirty="0" smtClean="0">
                <a:latin typeface="Times New Roman" panose="02020603050405020304" pitchFamily="18" charset="0"/>
                <a:cs typeface="Times New Roman" panose="02020603050405020304" pitchFamily="18" charset="0"/>
              </a:rPr>
              <a:t>MIT has been running Exchange email since 2008</a:t>
            </a:r>
          </a:p>
          <a:p>
            <a:r>
              <a:rPr lang="en-US" sz="2400" dirty="0" smtClean="0">
                <a:latin typeface="Times New Roman" panose="02020603050405020304" pitchFamily="18" charset="0"/>
                <a:cs typeface="Times New Roman" panose="02020603050405020304" pitchFamily="18" charset="0"/>
              </a:rPr>
              <a:t>50,000+ mailboxes, ~ 120 TB of storage</a:t>
            </a:r>
            <a:endParaRPr lang="en-US" sz="2400" dirty="0" smtClean="0"/>
          </a:p>
          <a:p>
            <a:r>
              <a:rPr lang="en-US" sz="2400" dirty="0" smtClean="0">
                <a:latin typeface="Times New Roman" panose="02020603050405020304" pitchFamily="18" charset="0"/>
                <a:cs typeface="Times New Roman" panose="02020603050405020304" pitchFamily="18" charset="0"/>
              </a:rPr>
              <a:t>Data is replicated between two Datacenters</a:t>
            </a:r>
          </a:p>
          <a:p>
            <a:r>
              <a:rPr lang="en-US" sz="2400" dirty="0" smtClean="0">
                <a:latin typeface="Times New Roman" panose="02020603050405020304" pitchFamily="18" charset="0"/>
                <a:cs typeface="Times New Roman" panose="02020603050405020304" pitchFamily="18" charset="0"/>
              </a:rPr>
              <a:t>The entire infrastructure is virtualized </a:t>
            </a:r>
          </a:p>
          <a:p>
            <a:r>
              <a:rPr lang="en-US" sz="2400" dirty="0" smtClean="0">
                <a:latin typeface="Times New Roman" panose="02020603050405020304" pitchFamily="18" charset="0"/>
                <a:cs typeface="Times New Roman" panose="02020603050405020304" pitchFamily="18" charset="0"/>
              </a:rPr>
              <a:t>User default quota is currently 15 GB</a:t>
            </a:r>
          </a:p>
          <a:p>
            <a:r>
              <a:rPr lang="en-US" sz="2400" dirty="0" smtClean="0">
                <a:latin typeface="Times New Roman" panose="02020603050405020304" pitchFamily="18" charset="0"/>
                <a:cs typeface="Times New Roman" panose="02020603050405020304" pitchFamily="18" charset="0"/>
              </a:rPr>
              <a:t>Integrated calendaring services </a:t>
            </a:r>
          </a:p>
          <a:p>
            <a:r>
              <a:rPr lang="en-US" sz="2400" dirty="0" smtClean="0">
                <a:latin typeface="Times New Roman" panose="02020603050405020304" pitchFamily="18" charset="0"/>
                <a:cs typeface="Times New Roman" panose="02020603050405020304" pitchFamily="18" charset="0"/>
              </a:rPr>
              <a:t>Front end load balancing in two data centers</a:t>
            </a:r>
          </a:p>
          <a:p>
            <a:r>
              <a:rPr lang="en-US" sz="2400" dirty="0" smtClean="0">
                <a:latin typeface="Times New Roman" panose="02020603050405020304" pitchFamily="18" charset="0"/>
                <a:cs typeface="Times New Roman" panose="02020603050405020304" pitchFamily="18" charset="0"/>
              </a:rPr>
              <a:t>On premise Exchange 2013 upgrade is in progress</a:t>
            </a:r>
          </a:p>
        </p:txBody>
      </p:sp>
    </p:spTree>
    <p:extLst>
      <p:ext uri="{BB962C8B-B14F-4D97-AF65-F5344CB8AC3E}">
        <p14:creationId xmlns:p14="http://schemas.microsoft.com/office/powerpoint/2010/main" val="1037359241"/>
      </p:ext>
    </p:extLst>
  </p:cSld>
  <p:clrMapOvr>
    <a:masterClrMapping/>
  </p:clrMapOvr>
  <p:transition>
    <p:pull dir="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Line 94"/>
          <p:cNvSpPr>
            <a:spLocks noChangeShapeType="1"/>
          </p:cNvSpPr>
          <p:nvPr/>
        </p:nvSpPr>
        <p:spPr bwMode="auto">
          <a:xfrm flipH="1" flipV="1">
            <a:off x="2743200" y="5105400"/>
            <a:ext cx="304800" cy="3048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051" name="Rectangle 2"/>
          <p:cNvSpPr>
            <a:spLocks noGrp="1" noChangeArrowheads="1"/>
          </p:cNvSpPr>
          <p:nvPr>
            <p:ph type="title"/>
          </p:nvPr>
        </p:nvSpPr>
        <p:spPr>
          <a:xfrm>
            <a:off x="445294" y="737190"/>
            <a:ext cx="8153400" cy="482599"/>
          </a:xfrm>
        </p:spPr>
        <p:txBody>
          <a:bodyPr/>
          <a:lstStyle/>
          <a:p>
            <a:pPr eaLnBrk="1" hangingPunct="1"/>
            <a:r>
              <a:rPr lang="en-US" altLang="en-US" sz="2800" dirty="0" smtClean="0"/>
              <a:t>MIT email - architecture: Logical view with Exchange</a:t>
            </a:r>
          </a:p>
        </p:txBody>
      </p:sp>
      <p:graphicFrame>
        <p:nvGraphicFramePr>
          <p:cNvPr id="2052" name="Object 2"/>
          <p:cNvGraphicFramePr>
            <a:graphicFrameLocks noChangeAspect="1"/>
          </p:cNvGraphicFramePr>
          <p:nvPr/>
        </p:nvGraphicFramePr>
        <p:xfrm>
          <a:off x="1423988" y="2136775"/>
          <a:ext cx="271462" cy="430213"/>
        </p:xfrm>
        <a:graphic>
          <a:graphicData uri="http://schemas.openxmlformats.org/presentationml/2006/ole">
            <mc:AlternateContent xmlns:mc="http://schemas.openxmlformats.org/markup-compatibility/2006">
              <mc:Choice xmlns:v="urn:schemas-microsoft-com:vml" Requires="v">
                <p:oleObj spid="_x0000_s5716" name="Visio" r:id="rId3" imgW="579120" imgH="915478" progId="Visio.Drawing.11">
                  <p:embed/>
                </p:oleObj>
              </mc:Choice>
              <mc:Fallback>
                <p:oleObj name="Visio" r:id="rId3" imgW="579120" imgH="915478" progId="Visio.Drawing.11">
                  <p:embed/>
                  <p:pic>
                    <p:nvPicPr>
                      <p:cNvPr id="205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39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3" name="Object 3"/>
          <p:cNvGraphicFramePr>
            <a:graphicFrameLocks noChangeAspect="1"/>
          </p:cNvGraphicFramePr>
          <p:nvPr/>
        </p:nvGraphicFramePr>
        <p:xfrm>
          <a:off x="1524000" y="2262188"/>
          <a:ext cx="288925" cy="457200"/>
        </p:xfrm>
        <a:graphic>
          <a:graphicData uri="http://schemas.openxmlformats.org/presentationml/2006/ole">
            <mc:AlternateContent xmlns:mc="http://schemas.openxmlformats.org/markup-compatibility/2006">
              <mc:Choice xmlns:v="urn:schemas-microsoft-com:vml" Requires="v">
                <p:oleObj spid="_x0000_s5717" name="Visio" r:id="rId5" imgW="579120" imgH="915478" progId="Visio.Drawing.11">
                  <p:embed/>
                </p:oleObj>
              </mc:Choice>
              <mc:Fallback>
                <p:oleObj name="Visio" r:id="rId5" imgW="579120" imgH="915478" progId="Visio.Drawing.11">
                  <p:embed/>
                  <p:pic>
                    <p:nvPicPr>
                      <p:cNvPr id="2053"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4" name="Object 4"/>
          <p:cNvGraphicFramePr>
            <a:graphicFrameLocks noChangeAspect="1"/>
          </p:cNvGraphicFramePr>
          <p:nvPr/>
        </p:nvGraphicFramePr>
        <p:xfrm>
          <a:off x="1676400" y="2414588"/>
          <a:ext cx="288925" cy="457200"/>
        </p:xfrm>
        <a:graphic>
          <a:graphicData uri="http://schemas.openxmlformats.org/presentationml/2006/ole">
            <mc:AlternateContent xmlns:mc="http://schemas.openxmlformats.org/markup-compatibility/2006">
              <mc:Choice xmlns:v="urn:schemas-microsoft-com:vml" Requires="v">
                <p:oleObj spid="_x0000_s5718" name="Visio" r:id="rId6" imgW="579120" imgH="915478" progId="Visio.Drawing.11">
                  <p:embed/>
                </p:oleObj>
              </mc:Choice>
              <mc:Fallback>
                <p:oleObj name="Visio" r:id="rId6" imgW="579120" imgH="915478" progId="Visio.Drawing.11">
                  <p:embed/>
                  <p:pic>
                    <p:nvPicPr>
                      <p:cNvPr id="2054"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5" name="Object 5"/>
          <p:cNvGraphicFramePr>
            <a:graphicFrameLocks noChangeAspect="1"/>
          </p:cNvGraphicFramePr>
          <p:nvPr/>
        </p:nvGraphicFramePr>
        <p:xfrm>
          <a:off x="1828800" y="2566988"/>
          <a:ext cx="288925" cy="457200"/>
        </p:xfrm>
        <a:graphic>
          <a:graphicData uri="http://schemas.openxmlformats.org/presentationml/2006/ole">
            <mc:AlternateContent xmlns:mc="http://schemas.openxmlformats.org/markup-compatibility/2006">
              <mc:Choice xmlns:v="urn:schemas-microsoft-com:vml" Requires="v">
                <p:oleObj spid="_x0000_s5719" name="Visio" r:id="rId7" imgW="579120" imgH="915478" progId="Visio.Drawing.11">
                  <p:embed/>
                </p:oleObj>
              </mc:Choice>
              <mc:Fallback>
                <p:oleObj name="Visio" r:id="rId7" imgW="579120" imgH="915478" progId="Visio.Drawing.11">
                  <p:embed/>
                  <p:pic>
                    <p:nvPicPr>
                      <p:cNvPr id="2055"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6" name="Line 8"/>
          <p:cNvSpPr>
            <a:spLocks noChangeShapeType="1"/>
          </p:cNvSpPr>
          <p:nvPr/>
        </p:nvSpPr>
        <p:spPr bwMode="auto">
          <a:xfrm>
            <a:off x="304800" y="2566988"/>
            <a:ext cx="10668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057" name="Text Box 9"/>
          <p:cNvSpPr txBox="1">
            <a:spLocks noChangeArrowheads="1"/>
          </p:cNvSpPr>
          <p:nvPr/>
        </p:nvSpPr>
        <p:spPr bwMode="auto">
          <a:xfrm>
            <a:off x="838200" y="2819400"/>
            <a:ext cx="167798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Symantec</a:t>
            </a:r>
          </a:p>
          <a:p>
            <a:pPr eaLnBrk="1" hangingPunct="1"/>
            <a:r>
              <a:rPr lang="en-US" altLang="en-US" sz="1000"/>
              <a:t>Anti-Spam/Virus Appliances</a:t>
            </a:r>
          </a:p>
          <a:p>
            <a:pPr eaLnBrk="1" hangingPunct="1"/>
            <a:r>
              <a:rPr lang="en-US" altLang="en-US" sz="1000"/>
              <a:t>MX records mit.edu</a:t>
            </a:r>
          </a:p>
        </p:txBody>
      </p:sp>
      <p:graphicFrame>
        <p:nvGraphicFramePr>
          <p:cNvPr id="2058" name="Object 6"/>
          <p:cNvGraphicFramePr>
            <a:graphicFrameLocks noChangeAspect="1"/>
          </p:cNvGraphicFramePr>
          <p:nvPr/>
        </p:nvGraphicFramePr>
        <p:xfrm>
          <a:off x="2795588" y="2136775"/>
          <a:ext cx="271462" cy="430213"/>
        </p:xfrm>
        <a:graphic>
          <a:graphicData uri="http://schemas.openxmlformats.org/presentationml/2006/ole">
            <mc:AlternateContent xmlns:mc="http://schemas.openxmlformats.org/markup-compatibility/2006">
              <mc:Choice xmlns:v="urn:schemas-microsoft-com:vml" Requires="v">
                <p:oleObj spid="_x0000_s5720" name="Visio" r:id="rId8" imgW="579120" imgH="915478" progId="Visio.Drawing.11">
                  <p:embed/>
                </p:oleObj>
              </mc:Choice>
              <mc:Fallback>
                <p:oleObj name="Visio" r:id="rId8" imgW="579120" imgH="915478" progId="Visio.Drawing.11">
                  <p:embed/>
                  <p:pic>
                    <p:nvPicPr>
                      <p:cNvPr id="205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5588" y="2136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9" name="Object 7"/>
          <p:cNvGraphicFramePr>
            <a:graphicFrameLocks noChangeAspect="1"/>
          </p:cNvGraphicFramePr>
          <p:nvPr/>
        </p:nvGraphicFramePr>
        <p:xfrm>
          <a:off x="2895600" y="2262188"/>
          <a:ext cx="288925" cy="457200"/>
        </p:xfrm>
        <a:graphic>
          <a:graphicData uri="http://schemas.openxmlformats.org/presentationml/2006/ole">
            <mc:AlternateContent xmlns:mc="http://schemas.openxmlformats.org/markup-compatibility/2006">
              <mc:Choice xmlns:v="urn:schemas-microsoft-com:vml" Requires="v">
                <p:oleObj spid="_x0000_s5721" name="Visio" r:id="rId9" imgW="579120" imgH="915478" progId="Visio.Drawing.11">
                  <p:embed/>
                </p:oleObj>
              </mc:Choice>
              <mc:Fallback>
                <p:oleObj name="Visio" r:id="rId9" imgW="579120" imgH="915478" progId="Visio.Drawing.11">
                  <p:embed/>
                  <p:pic>
                    <p:nvPicPr>
                      <p:cNvPr id="2059"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2262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0" name="Object 8"/>
          <p:cNvGraphicFramePr>
            <a:graphicFrameLocks noChangeAspect="1"/>
          </p:cNvGraphicFramePr>
          <p:nvPr/>
        </p:nvGraphicFramePr>
        <p:xfrm>
          <a:off x="3048000" y="2414588"/>
          <a:ext cx="288925" cy="457200"/>
        </p:xfrm>
        <a:graphic>
          <a:graphicData uri="http://schemas.openxmlformats.org/presentationml/2006/ole">
            <mc:AlternateContent xmlns:mc="http://schemas.openxmlformats.org/markup-compatibility/2006">
              <mc:Choice xmlns:v="urn:schemas-microsoft-com:vml" Requires="v">
                <p:oleObj spid="_x0000_s5722" name="Visio" r:id="rId10" imgW="579120" imgH="915478" progId="Visio.Drawing.11">
                  <p:embed/>
                </p:oleObj>
              </mc:Choice>
              <mc:Fallback>
                <p:oleObj name="Visio" r:id="rId10" imgW="579120" imgH="915478" progId="Visio.Drawing.11">
                  <p:embed/>
                  <p:pic>
                    <p:nvPicPr>
                      <p:cNvPr id="206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414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1" name="Object 9"/>
          <p:cNvGraphicFramePr>
            <a:graphicFrameLocks noChangeAspect="1"/>
          </p:cNvGraphicFramePr>
          <p:nvPr/>
        </p:nvGraphicFramePr>
        <p:xfrm>
          <a:off x="3200400" y="2566988"/>
          <a:ext cx="288925" cy="457200"/>
        </p:xfrm>
        <a:graphic>
          <a:graphicData uri="http://schemas.openxmlformats.org/presentationml/2006/ole">
            <mc:AlternateContent xmlns:mc="http://schemas.openxmlformats.org/markup-compatibility/2006">
              <mc:Choice xmlns:v="urn:schemas-microsoft-com:vml" Requires="v">
                <p:oleObj spid="_x0000_s5723" name="Visio" r:id="rId11" imgW="579120" imgH="915478" progId="Visio.Drawing.11">
                  <p:embed/>
                </p:oleObj>
              </mc:Choice>
              <mc:Fallback>
                <p:oleObj name="Visio" r:id="rId11" imgW="579120" imgH="915478" progId="Visio.Drawing.11">
                  <p:embed/>
                  <p:pic>
                    <p:nvPicPr>
                      <p:cNvPr id="2061"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566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2" name="Object 10"/>
          <p:cNvGraphicFramePr>
            <a:graphicFrameLocks noChangeAspect="1"/>
          </p:cNvGraphicFramePr>
          <p:nvPr/>
        </p:nvGraphicFramePr>
        <p:xfrm>
          <a:off x="3276600" y="3352800"/>
          <a:ext cx="533400" cy="461963"/>
        </p:xfrm>
        <a:graphic>
          <a:graphicData uri="http://schemas.openxmlformats.org/presentationml/2006/ole">
            <mc:AlternateContent xmlns:mc="http://schemas.openxmlformats.org/markup-compatibility/2006">
              <mc:Choice xmlns:v="urn:schemas-microsoft-com:vml" Requires="v">
                <p:oleObj spid="_x0000_s5724" name="Visio" r:id="rId12" imgW="767737" imgH="666391" progId="Visio.Drawing.11">
                  <p:embed/>
                </p:oleObj>
              </mc:Choice>
              <mc:Fallback>
                <p:oleObj name="Visio" r:id="rId12" imgW="767737" imgH="666391" progId="Visio.Drawing.11">
                  <p:embed/>
                  <p:pic>
                    <p:nvPicPr>
                      <p:cNvPr id="2062" name="Object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76600" y="3352800"/>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3" name="Line 15"/>
          <p:cNvSpPr>
            <a:spLocks noChangeShapeType="1"/>
          </p:cNvSpPr>
          <p:nvPr/>
        </p:nvSpPr>
        <p:spPr bwMode="auto">
          <a:xfrm>
            <a:off x="2133600" y="2566988"/>
            <a:ext cx="6858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064" name="Object 11"/>
          <p:cNvGraphicFramePr>
            <a:graphicFrameLocks noChangeAspect="1"/>
          </p:cNvGraphicFramePr>
          <p:nvPr/>
        </p:nvGraphicFramePr>
        <p:xfrm>
          <a:off x="2819400" y="3352800"/>
          <a:ext cx="288925" cy="457200"/>
        </p:xfrm>
        <a:graphic>
          <a:graphicData uri="http://schemas.openxmlformats.org/presentationml/2006/ole">
            <mc:AlternateContent xmlns:mc="http://schemas.openxmlformats.org/markup-compatibility/2006">
              <mc:Choice xmlns:v="urn:schemas-microsoft-com:vml" Requires="v">
                <p:oleObj spid="_x0000_s5725" name="Visio" r:id="rId14" imgW="579120" imgH="915478" progId="Visio.Drawing.11">
                  <p:embed/>
                </p:oleObj>
              </mc:Choice>
              <mc:Fallback>
                <p:oleObj name="Visio" r:id="rId14" imgW="579120" imgH="915478" progId="Visio.Drawing.11">
                  <p:embed/>
                  <p:pic>
                    <p:nvPicPr>
                      <p:cNvPr id="2064"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3352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5" name="Object 12"/>
          <p:cNvGraphicFramePr>
            <a:graphicFrameLocks noChangeAspect="1"/>
          </p:cNvGraphicFramePr>
          <p:nvPr/>
        </p:nvGraphicFramePr>
        <p:xfrm>
          <a:off x="2971800" y="3505200"/>
          <a:ext cx="288925" cy="457200"/>
        </p:xfrm>
        <a:graphic>
          <a:graphicData uri="http://schemas.openxmlformats.org/presentationml/2006/ole">
            <mc:AlternateContent xmlns:mc="http://schemas.openxmlformats.org/markup-compatibility/2006">
              <mc:Choice xmlns:v="urn:schemas-microsoft-com:vml" Requires="v">
                <p:oleObj spid="_x0000_s5726" name="Visio" r:id="rId15" imgW="579120" imgH="915478" progId="Visio.Drawing.11">
                  <p:embed/>
                </p:oleObj>
              </mc:Choice>
              <mc:Fallback>
                <p:oleObj name="Visio" r:id="rId15" imgW="579120" imgH="915478" progId="Visio.Drawing.11">
                  <p:embed/>
                  <p:pic>
                    <p:nvPicPr>
                      <p:cNvPr id="2065"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505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6" name="Object 13"/>
          <p:cNvGraphicFramePr>
            <a:graphicFrameLocks noChangeAspect="1"/>
          </p:cNvGraphicFramePr>
          <p:nvPr/>
        </p:nvGraphicFramePr>
        <p:xfrm>
          <a:off x="3124200" y="3657600"/>
          <a:ext cx="288925" cy="457200"/>
        </p:xfrm>
        <a:graphic>
          <a:graphicData uri="http://schemas.openxmlformats.org/presentationml/2006/ole">
            <mc:AlternateContent xmlns:mc="http://schemas.openxmlformats.org/markup-compatibility/2006">
              <mc:Choice xmlns:v="urn:schemas-microsoft-com:vml" Requires="v">
                <p:oleObj spid="_x0000_s5727" name="Visio" r:id="rId16" imgW="579120" imgH="915478" progId="Visio.Drawing.11">
                  <p:embed/>
                </p:oleObj>
              </mc:Choice>
              <mc:Fallback>
                <p:oleObj name="Visio" r:id="rId16" imgW="579120" imgH="915478" progId="Visio.Drawing.11">
                  <p:embed/>
                  <p:pic>
                    <p:nvPicPr>
                      <p:cNvPr id="2066"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3657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7" name="Text Box 19"/>
          <p:cNvSpPr txBox="1">
            <a:spLocks noChangeArrowheads="1"/>
          </p:cNvSpPr>
          <p:nvPr/>
        </p:nvSpPr>
        <p:spPr bwMode="auto">
          <a:xfrm>
            <a:off x="2743200" y="2971800"/>
            <a:ext cx="168592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UNIX DMZ inbound mailers</a:t>
            </a:r>
          </a:p>
        </p:txBody>
      </p:sp>
      <p:sp>
        <p:nvSpPr>
          <p:cNvPr id="2068" name="Text Box 20"/>
          <p:cNvSpPr txBox="1">
            <a:spLocks noChangeArrowheads="1"/>
          </p:cNvSpPr>
          <p:nvPr/>
        </p:nvSpPr>
        <p:spPr bwMode="auto">
          <a:xfrm>
            <a:off x="1943100" y="3303588"/>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Anti-Virus</a:t>
            </a:r>
          </a:p>
          <a:p>
            <a:pPr eaLnBrk="1" hangingPunct="1"/>
            <a:r>
              <a:rPr lang="en-US" altLang="en-US" sz="1000" dirty="0"/>
              <a:t>Load balanced</a:t>
            </a:r>
          </a:p>
        </p:txBody>
      </p:sp>
      <p:graphicFrame>
        <p:nvGraphicFramePr>
          <p:cNvPr id="2080" name="Object 23"/>
          <p:cNvGraphicFramePr>
            <a:graphicFrameLocks noChangeAspect="1"/>
          </p:cNvGraphicFramePr>
          <p:nvPr/>
        </p:nvGraphicFramePr>
        <p:xfrm>
          <a:off x="5410200" y="3405188"/>
          <a:ext cx="533400" cy="461962"/>
        </p:xfrm>
        <a:graphic>
          <a:graphicData uri="http://schemas.openxmlformats.org/presentationml/2006/ole">
            <mc:AlternateContent xmlns:mc="http://schemas.openxmlformats.org/markup-compatibility/2006">
              <mc:Choice xmlns:v="urn:schemas-microsoft-com:vml" Requires="v">
                <p:oleObj spid="_x0000_s5728" name="Visio" r:id="rId17" imgW="767737" imgH="666391" progId="Visio.Drawing.11">
                  <p:embed/>
                </p:oleObj>
              </mc:Choice>
              <mc:Fallback>
                <p:oleObj name="Visio" r:id="rId17" imgW="767737" imgH="666391" progId="Visio.Drawing.11">
                  <p:embed/>
                  <p:pic>
                    <p:nvPicPr>
                      <p:cNvPr id="2080" name="Object 2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10200" y="3405188"/>
                        <a:ext cx="5334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85" name="Object 25"/>
          <p:cNvGraphicFramePr>
            <a:graphicFrameLocks noChangeAspect="1"/>
          </p:cNvGraphicFramePr>
          <p:nvPr/>
        </p:nvGraphicFramePr>
        <p:xfrm>
          <a:off x="5919788" y="3279775"/>
          <a:ext cx="271462" cy="430213"/>
        </p:xfrm>
        <a:graphic>
          <a:graphicData uri="http://schemas.openxmlformats.org/presentationml/2006/ole">
            <mc:AlternateContent xmlns:mc="http://schemas.openxmlformats.org/markup-compatibility/2006">
              <mc:Choice xmlns:v="urn:schemas-microsoft-com:vml" Requires="v">
                <p:oleObj spid="_x0000_s5729" name="Visio" r:id="rId18" imgW="579120" imgH="915478" progId="Visio.Drawing.11">
                  <p:embed/>
                </p:oleObj>
              </mc:Choice>
              <mc:Fallback>
                <p:oleObj name="Visio" r:id="rId18" imgW="579120" imgH="915478" progId="Visio.Drawing.11">
                  <p:embed/>
                  <p:pic>
                    <p:nvPicPr>
                      <p:cNvPr id="2085"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197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86" name="Object 26"/>
          <p:cNvGraphicFramePr>
            <a:graphicFrameLocks noChangeAspect="1"/>
          </p:cNvGraphicFramePr>
          <p:nvPr/>
        </p:nvGraphicFramePr>
        <p:xfrm>
          <a:off x="6019800" y="3405188"/>
          <a:ext cx="288925" cy="457200"/>
        </p:xfrm>
        <a:graphic>
          <a:graphicData uri="http://schemas.openxmlformats.org/presentationml/2006/ole">
            <mc:AlternateContent xmlns:mc="http://schemas.openxmlformats.org/markup-compatibility/2006">
              <mc:Choice xmlns:v="urn:schemas-microsoft-com:vml" Requires="v">
                <p:oleObj spid="_x0000_s5730" name="Visio" r:id="rId19" imgW="579120" imgH="915478" progId="Visio.Drawing.11">
                  <p:embed/>
                </p:oleObj>
              </mc:Choice>
              <mc:Fallback>
                <p:oleObj name="Visio" r:id="rId19" imgW="579120" imgH="915478" progId="Visio.Drawing.11">
                  <p:embed/>
                  <p:pic>
                    <p:nvPicPr>
                      <p:cNvPr id="2086" name="Object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87" name="Object 27"/>
          <p:cNvGraphicFramePr>
            <a:graphicFrameLocks noChangeAspect="1"/>
          </p:cNvGraphicFramePr>
          <p:nvPr/>
        </p:nvGraphicFramePr>
        <p:xfrm>
          <a:off x="6172200" y="3557588"/>
          <a:ext cx="288925" cy="457200"/>
        </p:xfrm>
        <a:graphic>
          <a:graphicData uri="http://schemas.openxmlformats.org/presentationml/2006/ole">
            <mc:AlternateContent xmlns:mc="http://schemas.openxmlformats.org/markup-compatibility/2006">
              <mc:Choice xmlns:v="urn:schemas-microsoft-com:vml" Requires="v">
                <p:oleObj spid="_x0000_s5731" name="Visio" r:id="rId20" imgW="579120" imgH="915478" progId="Visio.Drawing.11">
                  <p:embed/>
                </p:oleObj>
              </mc:Choice>
              <mc:Fallback>
                <p:oleObj name="Visio" r:id="rId20" imgW="579120" imgH="915478" progId="Visio.Drawing.11">
                  <p:embed/>
                  <p:pic>
                    <p:nvPicPr>
                      <p:cNvPr id="2087" name="Object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88" name="Object 28"/>
          <p:cNvGraphicFramePr>
            <a:graphicFrameLocks noChangeAspect="1"/>
          </p:cNvGraphicFramePr>
          <p:nvPr/>
        </p:nvGraphicFramePr>
        <p:xfrm>
          <a:off x="6324600" y="3709988"/>
          <a:ext cx="288925" cy="457200"/>
        </p:xfrm>
        <a:graphic>
          <a:graphicData uri="http://schemas.openxmlformats.org/presentationml/2006/ole">
            <mc:AlternateContent xmlns:mc="http://schemas.openxmlformats.org/markup-compatibility/2006">
              <mc:Choice xmlns:v="urn:schemas-microsoft-com:vml" Requires="v">
                <p:oleObj spid="_x0000_s5732" name="Visio" r:id="rId21" imgW="579120" imgH="915478" progId="Visio.Drawing.11">
                  <p:embed/>
                </p:oleObj>
              </mc:Choice>
              <mc:Fallback>
                <p:oleObj name="Visio" r:id="rId21" imgW="579120" imgH="915478" progId="Visio.Drawing.11">
                  <p:embed/>
                  <p:pic>
                    <p:nvPicPr>
                      <p:cNvPr id="2088" name="Object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89" name="Object 29"/>
          <p:cNvGraphicFramePr>
            <a:graphicFrameLocks noChangeAspect="1"/>
          </p:cNvGraphicFramePr>
          <p:nvPr/>
        </p:nvGraphicFramePr>
        <p:xfrm>
          <a:off x="7138988" y="3279775"/>
          <a:ext cx="271462" cy="430213"/>
        </p:xfrm>
        <a:graphic>
          <a:graphicData uri="http://schemas.openxmlformats.org/presentationml/2006/ole">
            <mc:AlternateContent xmlns:mc="http://schemas.openxmlformats.org/markup-compatibility/2006">
              <mc:Choice xmlns:v="urn:schemas-microsoft-com:vml" Requires="v">
                <p:oleObj spid="_x0000_s5733" name="Visio" r:id="rId22" imgW="579120" imgH="915478" progId="Visio.Drawing.11">
                  <p:embed/>
                </p:oleObj>
              </mc:Choice>
              <mc:Fallback>
                <p:oleObj name="Visio" r:id="rId22" imgW="579120" imgH="915478" progId="Visio.Drawing.11">
                  <p:embed/>
                  <p:pic>
                    <p:nvPicPr>
                      <p:cNvPr id="2089"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8988" y="327977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90" name="Object 30"/>
          <p:cNvGraphicFramePr>
            <a:graphicFrameLocks noChangeAspect="1"/>
          </p:cNvGraphicFramePr>
          <p:nvPr/>
        </p:nvGraphicFramePr>
        <p:xfrm>
          <a:off x="7239000" y="3405188"/>
          <a:ext cx="288925" cy="457200"/>
        </p:xfrm>
        <a:graphic>
          <a:graphicData uri="http://schemas.openxmlformats.org/presentationml/2006/ole">
            <mc:AlternateContent xmlns:mc="http://schemas.openxmlformats.org/markup-compatibility/2006">
              <mc:Choice xmlns:v="urn:schemas-microsoft-com:vml" Requires="v">
                <p:oleObj spid="_x0000_s5734" name="Visio" r:id="rId23" imgW="579120" imgH="915478" progId="Visio.Drawing.11">
                  <p:embed/>
                </p:oleObj>
              </mc:Choice>
              <mc:Fallback>
                <p:oleObj name="Visio" r:id="rId23" imgW="579120" imgH="915478" progId="Visio.Drawing.11">
                  <p:embed/>
                  <p:pic>
                    <p:nvPicPr>
                      <p:cNvPr id="2090" name="Object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000" y="34051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91" name="Object 31"/>
          <p:cNvGraphicFramePr>
            <a:graphicFrameLocks noChangeAspect="1"/>
          </p:cNvGraphicFramePr>
          <p:nvPr/>
        </p:nvGraphicFramePr>
        <p:xfrm>
          <a:off x="7391400" y="3557588"/>
          <a:ext cx="288925" cy="457200"/>
        </p:xfrm>
        <a:graphic>
          <a:graphicData uri="http://schemas.openxmlformats.org/presentationml/2006/ole">
            <mc:AlternateContent xmlns:mc="http://schemas.openxmlformats.org/markup-compatibility/2006">
              <mc:Choice xmlns:v="urn:schemas-microsoft-com:vml" Requires="v">
                <p:oleObj spid="_x0000_s5735" name="Visio" r:id="rId24" imgW="579120" imgH="915478" progId="Visio.Drawing.11">
                  <p:embed/>
                </p:oleObj>
              </mc:Choice>
              <mc:Fallback>
                <p:oleObj name="Visio" r:id="rId24" imgW="579120" imgH="915478" progId="Visio.Drawing.11">
                  <p:embed/>
                  <p:pic>
                    <p:nvPicPr>
                      <p:cNvPr id="2091"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35575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92" name="Object 32"/>
          <p:cNvGraphicFramePr>
            <a:graphicFrameLocks noChangeAspect="1"/>
          </p:cNvGraphicFramePr>
          <p:nvPr/>
        </p:nvGraphicFramePr>
        <p:xfrm>
          <a:off x="7543800" y="3709988"/>
          <a:ext cx="288925" cy="457200"/>
        </p:xfrm>
        <a:graphic>
          <a:graphicData uri="http://schemas.openxmlformats.org/presentationml/2006/ole">
            <mc:AlternateContent xmlns:mc="http://schemas.openxmlformats.org/markup-compatibility/2006">
              <mc:Choice xmlns:v="urn:schemas-microsoft-com:vml" Requires="v">
                <p:oleObj spid="_x0000_s5736" name="Visio" r:id="rId25" imgW="579120" imgH="915478" progId="Visio.Drawing.11">
                  <p:embed/>
                </p:oleObj>
              </mc:Choice>
              <mc:Fallback>
                <p:oleObj name="Visio" r:id="rId25" imgW="579120" imgH="915478" progId="Visio.Drawing.11">
                  <p:embed/>
                  <p:pic>
                    <p:nvPicPr>
                      <p:cNvPr id="2092" name="Object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3800" y="370998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93" name="Text Box 46"/>
          <p:cNvSpPr txBox="1">
            <a:spLocks noChangeArrowheads="1"/>
          </p:cNvSpPr>
          <p:nvPr/>
        </p:nvSpPr>
        <p:spPr bwMode="auto">
          <a:xfrm>
            <a:off x="5638800" y="4114800"/>
            <a:ext cx="15906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UNIX Outgoing mailers</a:t>
            </a:r>
          </a:p>
          <a:p>
            <a:pPr eaLnBrk="1" hangingPunct="1"/>
            <a:r>
              <a:rPr lang="en-US" altLang="en-US" sz="1000"/>
              <a:t>outgoing-exchange.mit.edu</a:t>
            </a:r>
          </a:p>
          <a:p>
            <a:pPr eaLnBrk="1" hangingPunct="1"/>
            <a:r>
              <a:rPr lang="en-US" altLang="en-US" sz="1000"/>
              <a:t>Load balanced </a:t>
            </a:r>
          </a:p>
        </p:txBody>
      </p:sp>
      <p:sp>
        <p:nvSpPr>
          <p:cNvPr id="2102" name="Line 55"/>
          <p:cNvSpPr>
            <a:spLocks noChangeShapeType="1"/>
          </p:cNvSpPr>
          <p:nvPr/>
        </p:nvSpPr>
        <p:spPr bwMode="auto">
          <a:xfrm>
            <a:off x="6515100" y="3633788"/>
            <a:ext cx="5334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03" name="Text Box 56"/>
          <p:cNvSpPr txBox="1">
            <a:spLocks noChangeArrowheads="1"/>
          </p:cNvSpPr>
          <p:nvPr/>
        </p:nvSpPr>
        <p:spPr bwMode="auto">
          <a:xfrm>
            <a:off x="6553200" y="2760663"/>
            <a:ext cx="19002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UNIX DMZ outbound mailers</a:t>
            </a:r>
          </a:p>
          <a:p>
            <a:pPr eaLnBrk="1" hangingPunct="1"/>
            <a:r>
              <a:rPr lang="en-US" altLang="en-US" sz="1000"/>
              <a:t>mailauth separate auth/no-auth,</a:t>
            </a:r>
          </a:p>
          <a:p>
            <a:pPr eaLnBrk="1" hangingPunct="1"/>
            <a:r>
              <a:rPr lang="en-US" altLang="en-US" sz="1000"/>
              <a:t>Internal/external delivery mailers</a:t>
            </a:r>
          </a:p>
          <a:p>
            <a:pPr eaLnBrk="1" hangingPunct="1"/>
            <a:endParaRPr lang="en-US" altLang="en-US" sz="1000"/>
          </a:p>
        </p:txBody>
      </p:sp>
      <p:sp>
        <p:nvSpPr>
          <p:cNvPr id="2104" name="Line 57"/>
          <p:cNvSpPr>
            <a:spLocks noChangeShapeType="1"/>
          </p:cNvSpPr>
          <p:nvPr/>
        </p:nvSpPr>
        <p:spPr bwMode="auto">
          <a:xfrm flipH="1" flipV="1">
            <a:off x="3886200" y="3657600"/>
            <a:ext cx="2286000" cy="304800"/>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05" name="Line 58"/>
          <p:cNvSpPr>
            <a:spLocks noChangeShapeType="1"/>
          </p:cNvSpPr>
          <p:nvPr/>
        </p:nvSpPr>
        <p:spPr bwMode="auto">
          <a:xfrm>
            <a:off x="3352800" y="3200400"/>
            <a:ext cx="46038" cy="152400"/>
          </a:xfrm>
          <a:prstGeom prst="line">
            <a:avLst/>
          </a:prstGeom>
          <a:noFill/>
          <a:ln w="12700">
            <a:solidFill>
              <a:schemeClr val="tx1"/>
            </a:solidFill>
            <a:prstDash val="sysDot"/>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06" name="Line 59"/>
          <p:cNvSpPr>
            <a:spLocks noChangeShapeType="1"/>
          </p:cNvSpPr>
          <p:nvPr/>
        </p:nvSpPr>
        <p:spPr bwMode="auto">
          <a:xfrm>
            <a:off x="7848600" y="3633788"/>
            <a:ext cx="990600"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07" name="Text Box 60"/>
          <p:cNvSpPr txBox="1">
            <a:spLocks noChangeArrowheads="1"/>
          </p:cNvSpPr>
          <p:nvPr/>
        </p:nvSpPr>
        <p:spPr bwMode="auto">
          <a:xfrm>
            <a:off x="7848600" y="3328988"/>
            <a:ext cx="9207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outbound mail</a:t>
            </a:r>
          </a:p>
        </p:txBody>
      </p:sp>
      <p:graphicFrame>
        <p:nvGraphicFramePr>
          <p:cNvPr id="2108" name="Object 36"/>
          <p:cNvGraphicFramePr>
            <a:graphicFrameLocks noChangeAspect="1"/>
          </p:cNvGraphicFramePr>
          <p:nvPr/>
        </p:nvGraphicFramePr>
        <p:xfrm>
          <a:off x="1728788" y="5437188"/>
          <a:ext cx="271462" cy="430212"/>
        </p:xfrm>
        <a:graphic>
          <a:graphicData uri="http://schemas.openxmlformats.org/presentationml/2006/ole">
            <mc:AlternateContent xmlns:mc="http://schemas.openxmlformats.org/markup-compatibility/2006">
              <mc:Choice xmlns:v="urn:schemas-microsoft-com:vml" Requires="v">
                <p:oleObj spid="_x0000_s5737" name="Visio" r:id="rId26" imgW="579120" imgH="915478" progId="Visio.Drawing.11">
                  <p:embed/>
                </p:oleObj>
              </mc:Choice>
              <mc:Fallback>
                <p:oleObj name="Visio" r:id="rId26" imgW="579120" imgH="915478" progId="Visio.Drawing.11">
                  <p:embed/>
                  <p:pic>
                    <p:nvPicPr>
                      <p:cNvPr id="2108"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28788" y="54371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09" name="Object 37"/>
          <p:cNvGraphicFramePr>
            <a:graphicFrameLocks noChangeAspect="1"/>
          </p:cNvGraphicFramePr>
          <p:nvPr/>
        </p:nvGraphicFramePr>
        <p:xfrm>
          <a:off x="1828800" y="5562600"/>
          <a:ext cx="288925" cy="457200"/>
        </p:xfrm>
        <a:graphic>
          <a:graphicData uri="http://schemas.openxmlformats.org/presentationml/2006/ole">
            <mc:AlternateContent xmlns:mc="http://schemas.openxmlformats.org/markup-compatibility/2006">
              <mc:Choice xmlns:v="urn:schemas-microsoft-com:vml" Requires="v">
                <p:oleObj spid="_x0000_s5738" name="Visio" r:id="rId27" imgW="579120" imgH="915478" progId="Visio.Drawing.11">
                  <p:embed/>
                </p:oleObj>
              </mc:Choice>
              <mc:Fallback>
                <p:oleObj name="Visio" r:id="rId27" imgW="579120" imgH="915478" progId="Visio.Drawing.11">
                  <p:embed/>
                  <p:pic>
                    <p:nvPicPr>
                      <p:cNvPr id="2109" name="Object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0" name="Object 38"/>
          <p:cNvGraphicFramePr>
            <a:graphicFrameLocks noChangeAspect="1"/>
          </p:cNvGraphicFramePr>
          <p:nvPr/>
        </p:nvGraphicFramePr>
        <p:xfrm>
          <a:off x="1981200" y="5715000"/>
          <a:ext cx="288925" cy="457200"/>
        </p:xfrm>
        <a:graphic>
          <a:graphicData uri="http://schemas.openxmlformats.org/presentationml/2006/ole">
            <mc:AlternateContent xmlns:mc="http://schemas.openxmlformats.org/markup-compatibility/2006">
              <mc:Choice xmlns:v="urn:schemas-microsoft-com:vml" Requires="v">
                <p:oleObj spid="_x0000_s5739" name="Visio" r:id="rId28" imgW="579120" imgH="915478" progId="Visio.Drawing.11">
                  <p:embed/>
                </p:oleObj>
              </mc:Choice>
              <mc:Fallback>
                <p:oleObj name="Visio" r:id="rId28" imgW="579120" imgH="915478" progId="Visio.Drawing.11">
                  <p:embed/>
                  <p:pic>
                    <p:nvPicPr>
                      <p:cNvPr id="2110" name="Object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1" name="Object 39"/>
          <p:cNvGraphicFramePr>
            <a:graphicFrameLocks noChangeAspect="1"/>
          </p:cNvGraphicFramePr>
          <p:nvPr/>
        </p:nvGraphicFramePr>
        <p:xfrm>
          <a:off x="2133600" y="5867400"/>
          <a:ext cx="288925" cy="457200"/>
        </p:xfrm>
        <a:graphic>
          <a:graphicData uri="http://schemas.openxmlformats.org/presentationml/2006/ole">
            <mc:AlternateContent xmlns:mc="http://schemas.openxmlformats.org/markup-compatibility/2006">
              <mc:Choice xmlns:v="urn:schemas-microsoft-com:vml" Requires="v">
                <p:oleObj spid="_x0000_s5740" name="Visio" r:id="rId29" imgW="579120" imgH="915478" progId="Visio.Drawing.11">
                  <p:embed/>
                </p:oleObj>
              </mc:Choice>
              <mc:Fallback>
                <p:oleObj name="Visio" r:id="rId29" imgW="579120" imgH="915478" progId="Visio.Drawing.11">
                  <p:embed/>
                  <p:pic>
                    <p:nvPicPr>
                      <p:cNvPr id="2111" name="Object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5867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2" name="Line 74"/>
          <p:cNvSpPr>
            <a:spLocks noChangeShapeType="1"/>
          </p:cNvSpPr>
          <p:nvPr/>
        </p:nvSpPr>
        <p:spPr bwMode="auto">
          <a:xfrm flipH="1">
            <a:off x="914400" y="2743200"/>
            <a:ext cx="2057400" cy="12954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13" name="Text Box 75"/>
          <p:cNvSpPr txBox="1">
            <a:spLocks noChangeArrowheads="1"/>
          </p:cNvSpPr>
          <p:nvPr/>
        </p:nvSpPr>
        <p:spPr bwMode="auto">
          <a:xfrm>
            <a:off x="1524000" y="6324600"/>
            <a:ext cx="1419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 inbound hubs</a:t>
            </a:r>
          </a:p>
          <a:p>
            <a:pPr eaLnBrk="1" hangingPunct="1"/>
            <a:r>
              <a:rPr lang="en-US" altLang="en-US" sz="1000"/>
              <a:t>DMZ MX records</a:t>
            </a:r>
          </a:p>
        </p:txBody>
      </p:sp>
      <p:graphicFrame>
        <p:nvGraphicFramePr>
          <p:cNvPr id="2114" name="Object 40"/>
          <p:cNvGraphicFramePr>
            <a:graphicFrameLocks noChangeAspect="1"/>
          </p:cNvGraphicFramePr>
          <p:nvPr/>
        </p:nvGraphicFramePr>
        <p:xfrm>
          <a:off x="3048000" y="5410200"/>
          <a:ext cx="271463" cy="430213"/>
        </p:xfrm>
        <a:graphic>
          <a:graphicData uri="http://schemas.openxmlformats.org/presentationml/2006/ole">
            <mc:AlternateContent xmlns:mc="http://schemas.openxmlformats.org/markup-compatibility/2006">
              <mc:Choice xmlns:v="urn:schemas-microsoft-com:vml" Requires="v">
                <p:oleObj spid="_x0000_s5741" name="Visio" r:id="rId30" imgW="579120" imgH="915478" progId="Visio.Drawing.11">
                  <p:embed/>
                </p:oleObj>
              </mc:Choice>
              <mc:Fallback>
                <p:oleObj name="Visio" r:id="rId30" imgW="579120" imgH="915478" progId="Visio.Drawing.11">
                  <p:embed/>
                  <p:pic>
                    <p:nvPicPr>
                      <p:cNvPr id="2114" name="Object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54102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5" name="Object 41"/>
          <p:cNvGraphicFramePr>
            <a:graphicFrameLocks noChangeAspect="1"/>
          </p:cNvGraphicFramePr>
          <p:nvPr/>
        </p:nvGraphicFramePr>
        <p:xfrm>
          <a:off x="3200400" y="5562600"/>
          <a:ext cx="288925" cy="457200"/>
        </p:xfrm>
        <a:graphic>
          <a:graphicData uri="http://schemas.openxmlformats.org/presentationml/2006/ole">
            <mc:AlternateContent xmlns:mc="http://schemas.openxmlformats.org/markup-compatibility/2006">
              <mc:Choice xmlns:v="urn:schemas-microsoft-com:vml" Requires="v">
                <p:oleObj spid="_x0000_s5742" name="Visio" r:id="rId31" imgW="579120" imgH="915478" progId="Visio.Drawing.11">
                  <p:embed/>
                </p:oleObj>
              </mc:Choice>
              <mc:Fallback>
                <p:oleObj name="Visio" r:id="rId31" imgW="579120" imgH="915478" progId="Visio.Drawing.11">
                  <p:embed/>
                  <p:pic>
                    <p:nvPicPr>
                      <p:cNvPr id="2115" name="Object 4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6" name="Object 42"/>
          <p:cNvGraphicFramePr>
            <a:graphicFrameLocks noChangeAspect="1"/>
          </p:cNvGraphicFramePr>
          <p:nvPr/>
        </p:nvGraphicFramePr>
        <p:xfrm>
          <a:off x="3352800" y="5715000"/>
          <a:ext cx="288925" cy="457200"/>
        </p:xfrm>
        <a:graphic>
          <a:graphicData uri="http://schemas.openxmlformats.org/presentationml/2006/ole">
            <mc:AlternateContent xmlns:mc="http://schemas.openxmlformats.org/markup-compatibility/2006">
              <mc:Choice xmlns:v="urn:schemas-microsoft-com:vml" Requires="v">
                <p:oleObj spid="_x0000_s5743" name="Visio" r:id="rId32" imgW="579120" imgH="915478" progId="Visio.Drawing.11">
                  <p:embed/>
                </p:oleObj>
              </mc:Choice>
              <mc:Fallback>
                <p:oleObj name="Visio" r:id="rId32" imgW="579120" imgH="915478" progId="Visio.Drawing.11">
                  <p:embed/>
                  <p:pic>
                    <p:nvPicPr>
                      <p:cNvPr id="2116"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57150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7" name="Object 43"/>
          <p:cNvGraphicFramePr>
            <a:graphicFrameLocks noChangeAspect="1"/>
          </p:cNvGraphicFramePr>
          <p:nvPr/>
        </p:nvGraphicFramePr>
        <p:xfrm>
          <a:off x="3505200" y="5867400"/>
          <a:ext cx="288925" cy="457200"/>
        </p:xfrm>
        <a:graphic>
          <a:graphicData uri="http://schemas.openxmlformats.org/presentationml/2006/ole">
            <mc:AlternateContent xmlns:mc="http://schemas.openxmlformats.org/markup-compatibility/2006">
              <mc:Choice xmlns:v="urn:schemas-microsoft-com:vml" Requires="v">
                <p:oleObj spid="_x0000_s5744" name="Visio" r:id="rId33" imgW="579120" imgH="915478" progId="Visio.Drawing.11">
                  <p:embed/>
                </p:oleObj>
              </mc:Choice>
              <mc:Fallback>
                <p:oleObj name="Visio" r:id="rId33" imgW="579120" imgH="915478" progId="Visio.Drawing.11">
                  <p:embed/>
                  <p:pic>
                    <p:nvPicPr>
                      <p:cNvPr id="2117" name="Object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5867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18" name="Object 44"/>
          <p:cNvGraphicFramePr>
            <a:graphicFrameLocks noChangeAspect="1"/>
          </p:cNvGraphicFramePr>
          <p:nvPr/>
        </p:nvGraphicFramePr>
        <p:xfrm>
          <a:off x="3581400" y="6096000"/>
          <a:ext cx="423863" cy="457200"/>
        </p:xfrm>
        <a:graphic>
          <a:graphicData uri="http://schemas.openxmlformats.org/presentationml/2006/ole">
            <mc:AlternateContent xmlns:mc="http://schemas.openxmlformats.org/markup-compatibility/2006">
              <mc:Choice xmlns:v="urn:schemas-microsoft-com:vml" Requires="v">
                <p:oleObj spid="_x0000_s5745" name="Visio" r:id="rId34" imgW="1768557" imgH="1907875" progId="Visio.Drawing.11">
                  <p:embed/>
                </p:oleObj>
              </mc:Choice>
              <mc:Fallback>
                <p:oleObj name="Visio" r:id="rId34" imgW="1768557" imgH="1907875" progId="Visio.Drawing.11">
                  <p:embed/>
                  <p:pic>
                    <p:nvPicPr>
                      <p:cNvPr id="2118" name="Object 44"/>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3581400" y="60960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19" name="Text Box 81"/>
          <p:cNvSpPr txBox="1">
            <a:spLocks noChangeArrowheads="1"/>
          </p:cNvSpPr>
          <p:nvPr/>
        </p:nvSpPr>
        <p:spPr bwMode="auto">
          <a:xfrm>
            <a:off x="3962400" y="6172200"/>
            <a:ext cx="8382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SAN storage</a:t>
            </a:r>
          </a:p>
        </p:txBody>
      </p:sp>
      <p:sp>
        <p:nvSpPr>
          <p:cNvPr id="2120" name="Line 82"/>
          <p:cNvSpPr>
            <a:spLocks noChangeShapeType="1"/>
          </p:cNvSpPr>
          <p:nvPr/>
        </p:nvSpPr>
        <p:spPr bwMode="auto">
          <a:xfrm flipH="1">
            <a:off x="609600" y="4572000"/>
            <a:ext cx="76200" cy="10668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21" name="Text Box 83"/>
          <p:cNvSpPr txBox="1">
            <a:spLocks noChangeArrowheads="1"/>
          </p:cNvSpPr>
          <p:nvPr/>
        </p:nvSpPr>
        <p:spPr bwMode="auto">
          <a:xfrm>
            <a:off x="2971800" y="6477000"/>
            <a:ext cx="15287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 mailbox servers</a:t>
            </a:r>
          </a:p>
        </p:txBody>
      </p:sp>
      <p:graphicFrame>
        <p:nvGraphicFramePr>
          <p:cNvPr id="2122" name="Object 45"/>
          <p:cNvGraphicFramePr>
            <a:graphicFrameLocks noChangeAspect="1"/>
          </p:cNvGraphicFramePr>
          <p:nvPr/>
        </p:nvGraphicFramePr>
        <p:xfrm>
          <a:off x="2033588" y="4217988"/>
          <a:ext cx="271462" cy="430212"/>
        </p:xfrm>
        <a:graphic>
          <a:graphicData uri="http://schemas.openxmlformats.org/presentationml/2006/ole">
            <mc:AlternateContent xmlns:mc="http://schemas.openxmlformats.org/markup-compatibility/2006">
              <mc:Choice xmlns:v="urn:schemas-microsoft-com:vml" Requires="v">
                <p:oleObj spid="_x0000_s5746" name="Visio" r:id="rId36" imgW="579120" imgH="915478" progId="Visio.Drawing.11">
                  <p:embed/>
                </p:oleObj>
              </mc:Choice>
              <mc:Fallback>
                <p:oleObj name="Visio" r:id="rId36" imgW="579120" imgH="915478" progId="Visio.Drawing.11">
                  <p:embed/>
                  <p:pic>
                    <p:nvPicPr>
                      <p:cNvPr id="2122" name="Object 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3588" y="42179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23" name="Object 46"/>
          <p:cNvGraphicFramePr>
            <a:graphicFrameLocks noChangeAspect="1"/>
          </p:cNvGraphicFramePr>
          <p:nvPr/>
        </p:nvGraphicFramePr>
        <p:xfrm>
          <a:off x="2133600" y="4343400"/>
          <a:ext cx="288925" cy="457200"/>
        </p:xfrm>
        <a:graphic>
          <a:graphicData uri="http://schemas.openxmlformats.org/presentationml/2006/ole">
            <mc:AlternateContent xmlns:mc="http://schemas.openxmlformats.org/markup-compatibility/2006">
              <mc:Choice xmlns:v="urn:schemas-microsoft-com:vml" Requires="v">
                <p:oleObj spid="_x0000_s5747" name="Visio" r:id="rId37" imgW="579120" imgH="915478" progId="Visio.Drawing.11">
                  <p:embed/>
                </p:oleObj>
              </mc:Choice>
              <mc:Fallback>
                <p:oleObj name="Visio" r:id="rId37" imgW="579120" imgH="915478" progId="Visio.Drawing.11">
                  <p:embed/>
                  <p:pic>
                    <p:nvPicPr>
                      <p:cNvPr id="2123" name="Object 4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4343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24" name="Object 47"/>
          <p:cNvGraphicFramePr>
            <a:graphicFrameLocks noChangeAspect="1"/>
          </p:cNvGraphicFramePr>
          <p:nvPr/>
        </p:nvGraphicFramePr>
        <p:xfrm>
          <a:off x="2286000" y="4495800"/>
          <a:ext cx="288925" cy="457200"/>
        </p:xfrm>
        <a:graphic>
          <a:graphicData uri="http://schemas.openxmlformats.org/presentationml/2006/ole">
            <mc:AlternateContent xmlns:mc="http://schemas.openxmlformats.org/markup-compatibility/2006">
              <mc:Choice xmlns:v="urn:schemas-microsoft-com:vml" Requires="v">
                <p:oleObj spid="_x0000_s5748" name="Visio" r:id="rId38" imgW="579120" imgH="915478" progId="Visio.Drawing.11">
                  <p:embed/>
                </p:oleObj>
              </mc:Choice>
              <mc:Fallback>
                <p:oleObj name="Visio" r:id="rId38" imgW="579120" imgH="915478" progId="Visio.Drawing.11">
                  <p:embed/>
                  <p:pic>
                    <p:nvPicPr>
                      <p:cNvPr id="2124" name="Object 4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4495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25" name="Object 48"/>
          <p:cNvGraphicFramePr>
            <a:graphicFrameLocks noChangeAspect="1"/>
          </p:cNvGraphicFramePr>
          <p:nvPr/>
        </p:nvGraphicFramePr>
        <p:xfrm>
          <a:off x="2438400" y="4648200"/>
          <a:ext cx="288925" cy="457200"/>
        </p:xfrm>
        <a:graphic>
          <a:graphicData uri="http://schemas.openxmlformats.org/presentationml/2006/ole">
            <mc:AlternateContent xmlns:mc="http://schemas.openxmlformats.org/markup-compatibility/2006">
              <mc:Choice xmlns:v="urn:schemas-microsoft-com:vml" Requires="v">
                <p:oleObj spid="_x0000_s5749" name="Visio" r:id="rId39" imgW="579120" imgH="915478" progId="Visio.Drawing.11">
                  <p:embed/>
                </p:oleObj>
              </mc:Choice>
              <mc:Fallback>
                <p:oleObj name="Visio" r:id="rId39" imgW="579120" imgH="915478" progId="Visio.Drawing.11">
                  <p:embed/>
                  <p:pic>
                    <p:nvPicPr>
                      <p:cNvPr id="2125" name="Object 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4648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26" name="Text Box 88"/>
          <p:cNvSpPr txBox="1">
            <a:spLocks noChangeArrowheads="1"/>
          </p:cNvSpPr>
          <p:nvPr/>
        </p:nvSpPr>
        <p:spPr bwMode="auto">
          <a:xfrm>
            <a:off x="1752600" y="4876800"/>
            <a:ext cx="974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a:t>
            </a:r>
          </a:p>
          <a:p>
            <a:pPr eaLnBrk="1" hangingPunct="1"/>
            <a:r>
              <a:rPr lang="en-US" altLang="en-US" sz="1000"/>
              <a:t>outbound hubs</a:t>
            </a:r>
          </a:p>
        </p:txBody>
      </p:sp>
      <p:sp>
        <p:nvSpPr>
          <p:cNvPr id="2127" name="Text Box 93"/>
          <p:cNvSpPr txBox="1">
            <a:spLocks noChangeArrowheads="1"/>
          </p:cNvSpPr>
          <p:nvPr/>
        </p:nvSpPr>
        <p:spPr bwMode="auto">
          <a:xfrm>
            <a:off x="3352800" y="5181600"/>
            <a:ext cx="14922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 outbound Edge</a:t>
            </a:r>
          </a:p>
          <a:p>
            <a:pPr eaLnBrk="1" hangingPunct="1"/>
            <a:r>
              <a:rPr lang="en-US" altLang="en-US" sz="1000"/>
              <a:t>Transport servers</a:t>
            </a:r>
          </a:p>
        </p:txBody>
      </p:sp>
      <p:sp>
        <p:nvSpPr>
          <p:cNvPr id="2128" name="Line 95"/>
          <p:cNvSpPr>
            <a:spLocks noChangeShapeType="1"/>
          </p:cNvSpPr>
          <p:nvPr/>
        </p:nvSpPr>
        <p:spPr bwMode="auto">
          <a:xfrm flipV="1">
            <a:off x="2743200" y="4648200"/>
            <a:ext cx="4572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29" name="Line 96"/>
          <p:cNvSpPr>
            <a:spLocks noChangeShapeType="1"/>
          </p:cNvSpPr>
          <p:nvPr/>
        </p:nvSpPr>
        <p:spPr bwMode="auto">
          <a:xfrm flipV="1">
            <a:off x="5029200" y="3810000"/>
            <a:ext cx="533400" cy="457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130" name="Object 53"/>
          <p:cNvGraphicFramePr>
            <a:graphicFrameLocks noChangeAspect="1"/>
          </p:cNvGraphicFramePr>
          <p:nvPr/>
        </p:nvGraphicFramePr>
        <p:xfrm>
          <a:off x="5943600" y="5638800"/>
          <a:ext cx="533400" cy="461963"/>
        </p:xfrm>
        <a:graphic>
          <a:graphicData uri="http://schemas.openxmlformats.org/presentationml/2006/ole">
            <mc:AlternateContent xmlns:mc="http://schemas.openxmlformats.org/markup-compatibility/2006">
              <mc:Choice xmlns:v="urn:schemas-microsoft-com:vml" Requires="v">
                <p:oleObj spid="_x0000_s5750" name="Visio" r:id="rId40" imgW="767737" imgH="666391" progId="Visio.Drawing.11">
                  <p:embed/>
                </p:oleObj>
              </mc:Choice>
              <mc:Fallback>
                <p:oleObj name="Visio" r:id="rId40" imgW="767737" imgH="666391" progId="Visio.Drawing.11">
                  <p:embed/>
                  <p:pic>
                    <p:nvPicPr>
                      <p:cNvPr id="2130" name="Object 5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5638800"/>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1" name="Object 54"/>
          <p:cNvGraphicFramePr>
            <a:graphicFrameLocks noChangeAspect="1"/>
          </p:cNvGraphicFramePr>
          <p:nvPr/>
        </p:nvGraphicFramePr>
        <p:xfrm>
          <a:off x="4953000" y="5486400"/>
          <a:ext cx="288925" cy="457200"/>
        </p:xfrm>
        <a:graphic>
          <a:graphicData uri="http://schemas.openxmlformats.org/presentationml/2006/ole">
            <mc:AlternateContent xmlns:mc="http://schemas.openxmlformats.org/markup-compatibility/2006">
              <mc:Choice xmlns:v="urn:schemas-microsoft-com:vml" Requires="v">
                <p:oleObj spid="_x0000_s5751" name="Visio" r:id="rId41" imgW="579120" imgH="915478" progId="Visio.Drawing.11">
                  <p:embed/>
                </p:oleObj>
              </mc:Choice>
              <mc:Fallback>
                <p:oleObj name="Visio" r:id="rId41" imgW="579120" imgH="915478" progId="Visio.Drawing.11">
                  <p:embed/>
                  <p:pic>
                    <p:nvPicPr>
                      <p:cNvPr id="2131" name="Object 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5486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2" name="Object 55"/>
          <p:cNvGraphicFramePr>
            <a:graphicFrameLocks noChangeAspect="1"/>
          </p:cNvGraphicFramePr>
          <p:nvPr/>
        </p:nvGraphicFramePr>
        <p:xfrm>
          <a:off x="5105400" y="5638800"/>
          <a:ext cx="288925" cy="457200"/>
        </p:xfrm>
        <a:graphic>
          <a:graphicData uri="http://schemas.openxmlformats.org/presentationml/2006/ole">
            <mc:AlternateContent xmlns:mc="http://schemas.openxmlformats.org/markup-compatibility/2006">
              <mc:Choice xmlns:v="urn:schemas-microsoft-com:vml" Requires="v">
                <p:oleObj spid="_x0000_s5752" name="Visio" r:id="rId42" imgW="579120" imgH="915478" progId="Visio.Drawing.11">
                  <p:embed/>
                </p:oleObj>
              </mc:Choice>
              <mc:Fallback>
                <p:oleObj name="Visio" r:id="rId42" imgW="579120" imgH="915478" progId="Visio.Drawing.11">
                  <p:embed/>
                  <p:pic>
                    <p:nvPicPr>
                      <p:cNvPr id="2132" name="Object 5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5638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3" name="Object 56"/>
          <p:cNvGraphicFramePr>
            <a:graphicFrameLocks noChangeAspect="1"/>
          </p:cNvGraphicFramePr>
          <p:nvPr/>
        </p:nvGraphicFramePr>
        <p:xfrm>
          <a:off x="5257800" y="5791200"/>
          <a:ext cx="288925" cy="457200"/>
        </p:xfrm>
        <a:graphic>
          <a:graphicData uri="http://schemas.openxmlformats.org/presentationml/2006/ole">
            <mc:AlternateContent xmlns:mc="http://schemas.openxmlformats.org/markup-compatibility/2006">
              <mc:Choice xmlns:v="urn:schemas-microsoft-com:vml" Requires="v">
                <p:oleObj spid="_x0000_s5753" name="Visio" r:id="rId43" imgW="579120" imgH="915478" progId="Visio.Drawing.11">
                  <p:embed/>
                </p:oleObj>
              </mc:Choice>
              <mc:Fallback>
                <p:oleObj name="Visio" r:id="rId43" imgW="579120" imgH="915478" progId="Visio.Drawing.11">
                  <p:embed/>
                  <p:pic>
                    <p:nvPicPr>
                      <p:cNvPr id="2133" name="Object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5791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4" name="Object 57"/>
          <p:cNvGraphicFramePr>
            <a:graphicFrameLocks noChangeAspect="1"/>
          </p:cNvGraphicFramePr>
          <p:nvPr/>
        </p:nvGraphicFramePr>
        <p:xfrm>
          <a:off x="5410200" y="5943600"/>
          <a:ext cx="271463" cy="430213"/>
        </p:xfrm>
        <a:graphic>
          <a:graphicData uri="http://schemas.openxmlformats.org/presentationml/2006/ole">
            <mc:AlternateContent xmlns:mc="http://schemas.openxmlformats.org/markup-compatibility/2006">
              <mc:Choice xmlns:v="urn:schemas-microsoft-com:vml" Requires="v">
                <p:oleObj spid="_x0000_s5754" name="Visio" r:id="rId44" imgW="579120" imgH="915478" progId="Visio.Drawing.11">
                  <p:embed/>
                </p:oleObj>
              </mc:Choice>
              <mc:Fallback>
                <p:oleObj name="Visio" r:id="rId44" imgW="579120" imgH="915478" progId="Visio.Drawing.11">
                  <p:embed/>
                  <p:pic>
                    <p:nvPicPr>
                      <p:cNvPr id="2134" name="Object 5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59436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35" name="Text Box 103"/>
          <p:cNvSpPr txBox="1">
            <a:spLocks noChangeArrowheads="1"/>
          </p:cNvSpPr>
          <p:nvPr/>
        </p:nvSpPr>
        <p:spPr bwMode="auto">
          <a:xfrm>
            <a:off x="4648200" y="6324600"/>
            <a:ext cx="2339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 webmail and web proxy servers</a:t>
            </a:r>
          </a:p>
          <a:p>
            <a:pPr eaLnBrk="1" hangingPunct="1"/>
            <a:r>
              <a:rPr lang="en-US" altLang="en-US" sz="1000"/>
              <a:t>Load balanced: https and IMAP</a:t>
            </a:r>
          </a:p>
        </p:txBody>
      </p:sp>
      <p:graphicFrame>
        <p:nvGraphicFramePr>
          <p:cNvPr id="2136" name="Object 58"/>
          <p:cNvGraphicFramePr>
            <a:graphicFrameLocks noChangeAspect="1"/>
          </p:cNvGraphicFramePr>
          <p:nvPr/>
        </p:nvGraphicFramePr>
        <p:xfrm>
          <a:off x="8382000" y="5486400"/>
          <a:ext cx="346075" cy="381000"/>
        </p:xfrm>
        <a:graphic>
          <a:graphicData uri="http://schemas.openxmlformats.org/presentationml/2006/ole">
            <mc:AlternateContent xmlns:mc="http://schemas.openxmlformats.org/markup-compatibility/2006">
              <mc:Choice xmlns:v="urn:schemas-microsoft-com:vml" Requires="v">
                <p:oleObj spid="_x0000_s5755" name="Visio" r:id="rId45" imgW="1021618" imgH="1125747" progId="Visio.Drawing.11">
                  <p:embed/>
                </p:oleObj>
              </mc:Choice>
              <mc:Fallback>
                <p:oleObj name="Visio" r:id="rId45" imgW="1021618" imgH="1125747" progId="Visio.Drawing.11">
                  <p:embed/>
                  <p:pic>
                    <p:nvPicPr>
                      <p:cNvPr id="2136" name="Object 58"/>
                      <p:cNvPicPr>
                        <a:picLocks noChangeAspect="1"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8382000" y="54864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7" name="Object 59"/>
          <p:cNvGraphicFramePr>
            <a:graphicFrameLocks noChangeAspect="1"/>
          </p:cNvGraphicFramePr>
          <p:nvPr/>
        </p:nvGraphicFramePr>
        <p:xfrm>
          <a:off x="8305800" y="5410200"/>
          <a:ext cx="346075" cy="381000"/>
        </p:xfrm>
        <a:graphic>
          <a:graphicData uri="http://schemas.openxmlformats.org/presentationml/2006/ole">
            <mc:AlternateContent xmlns:mc="http://schemas.openxmlformats.org/markup-compatibility/2006">
              <mc:Choice xmlns:v="urn:schemas-microsoft-com:vml" Requires="v">
                <p:oleObj spid="_x0000_s5756" name="Visio" r:id="rId47" imgW="1021618" imgH="1125747" progId="Visio.Drawing.11">
                  <p:embed/>
                </p:oleObj>
              </mc:Choice>
              <mc:Fallback>
                <p:oleObj name="Visio" r:id="rId47" imgW="1021618" imgH="1125747" progId="Visio.Drawing.11">
                  <p:embed/>
                  <p:pic>
                    <p:nvPicPr>
                      <p:cNvPr id="2137" name="Object 59"/>
                      <p:cNvPicPr>
                        <a:picLocks noChangeAspect="1" noChangeArrowheads="1"/>
                      </p:cNvPicPr>
                      <p:nvPr/>
                    </p:nvPicPr>
                    <p:blipFill>
                      <a:blip r:embed="rId48">
                        <a:extLst>
                          <a:ext uri="{28A0092B-C50C-407E-A947-70E740481C1C}">
                            <a14:useLocalDpi xmlns:a14="http://schemas.microsoft.com/office/drawing/2010/main" val="0"/>
                          </a:ext>
                        </a:extLst>
                      </a:blip>
                      <a:srcRect/>
                      <a:stretch>
                        <a:fillRect/>
                      </a:stretch>
                    </p:blipFill>
                    <p:spPr bwMode="auto">
                      <a:xfrm>
                        <a:off x="8305800" y="54102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38" name="Object 60"/>
          <p:cNvGraphicFramePr>
            <a:graphicFrameLocks noChangeAspect="1"/>
          </p:cNvGraphicFramePr>
          <p:nvPr/>
        </p:nvGraphicFramePr>
        <p:xfrm>
          <a:off x="8229600" y="5334000"/>
          <a:ext cx="346075" cy="381000"/>
        </p:xfrm>
        <a:graphic>
          <a:graphicData uri="http://schemas.openxmlformats.org/presentationml/2006/ole">
            <mc:AlternateContent xmlns:mc="http://schemas.openxmlformats.org/markup-compatibility/2006">
              <mc:Choice xmlns:v="urn:schemas-microsoft-com:vml" Requires="v">
                <p:oleObj spid="_x0000_s5757" name="Visio" r:id="rId49" imgW="1021618" imgH="1125747" progId="Visio.Drawing.11">
                  <p:embed/>
                </p:oleObj>
              </mc:Choice>
              <mc:Fallback>
                <p:oleObj name="Visio" r:id="rId49" imgW="1021618" imgH="1125747" progId="Visio.Drawing.11">
                  <p:embed/>
                  <p:pic>
                    <p:nvPicPr>
                      <p:cNvPr id="2138" name="Object 60"/>
                      <p:cNvPicPr>
                        <a:picLocks noChangeAspect="1" noChangeArrowheads="1"/>
                      </p:cNvPicPr>
                      <p:nvPr/>
                    </p:nvPicPr>
                    <p:blipFill>
                      <a:blip r:embed="rId50">
                        <a:extLst>
                          <a:ext uri="{28A0092B-C50C-407E-A947-70E740481C1C}">
                            <a14:useLocalDpi xmlns:a14="http://schemas.microsoft.com/office/drawing/2010/main" val="0"/>
                          </a:ext>
                        </a:extLst>
                      </a:blip>
                      <a:srcRect/>
                      <a:stretch>
                        <a:fillRect/>
                      </a:stretch>
                    </p:blipFill>
                    <p:spPr bwMode="auto">
                      <a:xfrm>
                        <a:off x="8229600" y="5334000"/>
                        <a:ext cx="346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39" name="Text Box 107"/>
          <p:cNvSpPr txBox="1">
            <a:spLocks noChangeArrowheads="1"/>
          </p:cNvSpPr>
          <p:nvPr/>
        </p:nvSpPr>
        <p:spPr bwMode="auto">
          <a:xfrm>
            <a:off x="7848600" y="5791200"/>
            <a:ext cx="1143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 Clients</a:t>
            </a:r>
          </a:p>
        </p:txBody>
      </p:sp>
      <p:sp>
        <p:nvSpPr>
          <p:cNvPr id="2140" name="Line 108"/>
          <p:cNvSpPr>
            <a:spLocks noChangeShapeType="1"/>
          </p:cNvSpPr>
          <p:nvPr/>
        </p:nvSpPr>
        <p:spPr bwMode="auto">
          <a:xfrm flipH="1">
            <a:off x="6400800" y="5715000"/>
            <a:ext cx="3810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41" name="Line 109"/>
          <p:cNvSpPr>
            <a:spLocks noChangeShapeType="1"/>
          </p:cNvSpPr>
          <p:nvPr/>
        </p:nvSpPr>
        <p:spPr bwMode="auto">
          <a:xfrm flipH="1">
            <a:off x="3886200" y="6019800"/>
            <a:ext cx="1219200" cy="4603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142" name="Object 61"/>
          <p:cNvGraphicFramePr>
            <a:graphicFrameLocks noChangeAspect="1"/>
          </p:cNvGraphicFramePr>
          <p:nvPr/>
        </p:nvGraphicFramePr>
        <p:xfrm>
          <a:off x="280988" y="5132388"/>
          <a:ext cx="271462" cy="430212"/>
        </p:xfrm>
        <a:graphic>
          <a:graphicData uri="http://schemas.openxmlformats.org/presentationml/2006/ole">
            <mc:AlternateContent xmlns:mc="http://schemas.openxmlformats.org/markup-compatibility/2006">
              <mc:Choice xmlns:v="urn:schemas-microsoft-com:vml" Requires="v">
                <p:oleObj spid="_x0000_s5758" name="Visio" r:id="rId51" imgW="579120" imgH="915478" progId="Visio.Drawing.11">
                  <p:embed/>
                </p:oleObj>
              </mc:Choice>
              <mc:Fallback>
                <p:oleObj name="Visio" r:id="rId51" imgW="579120" imgH="915478" progId="Visio.Drawing.11">
                  <p:embed/>
                  <p:pic>
                    <p:nvPicPr>
                      <p:cNvPr id="2142"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88" y="5132388"/>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43" name="Object 62"/>
          <p:cNvGraphicFramePr>
            <a:graphicFrameLocks noChangeAspect="1"/>
          </p:cNvGraphicFramePr>
          <p:nvPr/>
        </p:nvGraphicFramePr>
        <p:xfrm>
          <a:off x="381000" y="5257800"/>
          <a:ext cx="288925" cy="457200"/>
        </p:xfrm>
        <a:graphic>
          <a:graphicData uri="http://schemas.openxmlformats.org/presentationml/2006/ole">
            <mc:AlternateContent xmlns:mc="http://schemas.openxmlformats.org/markup-compatibility/2006">
              <mc:Choice xmlns:v="urn:schemas-microsoft-com:vml" Requires="v">
                <p:oleObj spid="_x0000_s5759" name="Visio" r:id="rId52" imgW="579120" imgH="915478" progId="Visio.Drawing.11">
                  <p:embed/>
                </p:oleObj>
              </mc:Choice>
              <mc:Fallback>
                <p:oleObj name="Visio" r:id="rId52" imgW="579120" imgH="915478" progId="Visio.Drawing.11">
                  <p:embed/>
                  <p:pic>
                    <p:nvPicPr>
                      <p:cNvPr id="2143"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5257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44" name="Object 63"/>
          <p:cNvGraphicFramePr>
            <a:graphicFrameLocks noChangeAspect="1"/>
          </p:cNvGraphicFramePr>
          <p:nvPr/>
        </p:nvGraphicFramePr>
        <p:xfrm>
          <a:off x="533400" y="5410200"/>
          <a:ext cx="288925" cy="457200"/>
        </p:xfrm>
        <a:graphic>
          <a:graphicData uri="http://schemas.openxmlformats.org/presentationml/2006/ole">
            <mc:AlternateContent xmlns:mc="http://schemas.openxmlformats.org/markup-compatibility/2006">
              <mc:Choice xmlns:v="urn:schemas-microsoft-com:vml" Requires="v">
                <p:oleObj spid="_x0000_s5760" name="Visio" r:id="rId53" imgW="579120" imgH="915478" progId="Visio.Drawing.11">
                  <p:embed/>
                </p:oleObj>
              </mc:Choice>
              <mc:Fallback>
                <p:oleObj name="Visio" r:id="rId53" imgW="579120" imgH="915478" progId="Visio.Drawing.11">
                  <p:embed/>
                  <p:pic>
                    <p:nvPicPr>
                      <p:cNvPr id="2144" name="Object 6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5410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45" name="Object 64"/>
          <p:cNvGraphicFramePr>
            <a:graphicFrameLocks noChangeAspect="1"/>
          </p:cNvGraphicFramePr>
          <p:nvPr/>
        </p:nvGraphicFramePr>
        <p:xfrm>
          <a:off x="685800" y="5562600"/>
          <a:ext cx="288925" cy="457200"/>
        </p:xfrm>
        <a:graphic>
          <a:graphicData uri="http://schemas.openxmlformats.org/presentationml/2006/ole">
            <mc:AlternateContent xmlns:mc="http://schemas.openxmlformats.org/markup-compatibility/2006">
              <mc:Choice xmlns:v="urn:schemas-microsoft-com:vml" Requires="v">
                <p:oleObj spid="_x0000_s5761" name="Visio" r:id="rId54" imgW="579120" imgH="915478" progId="Visio.Drawing.11">
                  <p:embed/>
                </p:oleObj>
              </mc:Choice>
              <mc:Fallback>
                <p:oleObj name="Visio" r:id="rId54" imgW="579120" imgH="915478" progId="Visio.Drawing.11">
                  <p:embed/>
                  <p:pic>
                    <p:nvPicPr>
                      <p:cNvPr id="2145" name="Object 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55626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46" name="Text Box 9"/>
          <p:cNvSpPr txBox="1">
            <a:spLocks noChangeArrowheads="1"/>
          </p:cNvSpPr>
          <p:nvPr/>
        </p:nvSpPr>
        <p:spPr bwMode="auto">
          <a:xfrm>
            <a:off x="165238" y="5857956"/>
            <a:ext cx="174307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Symantec</a:t>
            </a:r>
          </a:p>
          <a:p>
            <a:pPr eaLnBrk="1" hangingPunct="1"/>
            <a:r>
              <a:rPr lang="en-US" altLang="en-US" sz="1000" dirty="0"/>
              <a:t>Anti-Spam Appliances</a:t>
            </a:r>
          </a:p>
          <a:p>
            <a:pPr eaLnBrk="1" hangingPunct="1"/>
            <a:r>
              <a:rPr lang="en-US" altLang="en-US" sz="1000" dirty="0"/>
              <a:t>MX records exchange.mit.edu</a:t>
            </a:r>
          </a:p>
        </p:txBody>
      </p:sp>
      <p:sp>
        <p:nvSpPr>
          <p:cNvPr id="2147" name="Line 82"/>
          <p:cNvSpPr>
            <a:spLocks noChangeShapeType="1"/>
          </p:cNvSpPr>
          <p:nvPr/>
        </p:nvSpPr>
        <p:spPr bwMode="auto">
          <a:xfrm>
            <a:off x="2438400" y="6019800"/>
            <a:ext cx="9144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2148" name="Picture 105"/>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381000" y="4114800"/>
            <a:ext cx="6397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49" name="Text Box 37"/>
          <p:cNvSpPr txBox="1">
            <a:spLocks noChangeArrowheads="1"/>
          </p:cNvSpPr>
          <p:nvPr/>
        </p:nvSpPr>
        <p:spPr bwMode="auto">
          <a:xfrm>
            <a:off x="381000" y="4343400"/>
            <a:ext cx="8382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Firewall</a:t>
            </a:r>
          </a:p>
        </p:txBody>
      </p:sp>
      <p:sp>
        <p:nvSpPr>
          <p:cNvPr id="2150" name="Line 82"/>
          <p:cNvSpPr>
            <a:spLocks noChangeShapeType="1"/>
          </p:cNvSpPr>
          <p:nvPr/>
        </p:nvSpPr>
        <p:spPr bwMode="auto">
          <a:xfrm>
            <a:off x="990600" y="5867400"/>
            <a:ext cx="7620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2151" name="Picture 105"/>
          <p:cNvPicPr>
            <a:picLocks noChangeAspect="1" noChangeArrowheads="1"/>
          </p:cNvPicPr>
          <p:nvPr/>
        </p:nvPicPr>
        <p:blipFill>
          <a:blip r:embed="rId56">
            <a:extLst>
              <a:ext uri="{28A0092B-C50C-407E-A947-70E740481C1C}">
                <a14:useLocalDpi xmlns:a14="http://schemas.microsoft.com/office/drawing/2010/main" val="0"/>
              </a:ext>
            </a:extLst>
          </a:blip>
          <a:srcRect/>
          <a:stretch>
            <a:fillRect/>
          </a:stretch>
        </p:blipFill>
        <p:spPr bwMode="auto">
          <a:xfrm>
            <a:off x="6858000" y="5562600"/>
            <a:ext cx="6397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 name="Text Box 37"/>
          <p:cNvSpPr txBox="1">
            <a:spLocks noChangeArrowheads="1"/>
          </p:cNvSpPr>
          <p:nvPr/>
        </p:nvSpPr>
        <p:spPr bwMode="auto">
          <a:xfrm>
            <a:off x="6858000" y="5791200"/>
            <a:ext cx="8382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Firewall</a:t>
            </a:r>
          </a:p>
        </p:txBody>
      </p:sp>
      <p:sp>
        <p:nvSpPr>
          <p:cNvPr id="2153" name="Line 108"/>
          <p:cNvSpPr>
            <a:spLocks noChangeShapeType="1"/>
          </p:cNvSpPr>
          <p:nvPr/>
        </p:nvSpPr>
        <p:spPr bwMode="auto">
          <a:xfrm flipH="1">
            <a:off x="5638800" y="5883275"/>
            <a:ext cx="304800" cy="6032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54" name="Line 108"/>
          <p:cNvSpPr>
            <a:spLocks noChangeShapeType="1"/>
          </p:cNvSpPr>
          <p:nvPr/>
        </p:nvSpPr>
        <p:spPr bwMode="auto">
          <a:xfrm flipH="1">
            <a:off x="7543800" y="5562600"/>
            <a:ext cx="6096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2155" name="Object 106"/>
          <p:cNvGraphicFramePr>
            <a:graphicFrameLocks noChangeAspect="1"/>
          </p:cNvGraphicFramePr>
          <p:nvPr/>
        </p:nvGraphicFramePr>
        <p:xfrm>
          <a:off x="3276600" y="4343400"/>
          <a:ext cx="288925" cy="457200"/>
        </p:xfrm>
        <a:graphic>
          <a:graphicData uri="http://schemas.openxmlformats.org/presentationml/2006/ole">
            <mc:AlternateContent xmlns:mc="http://schemas.openxmlformats.org/markup-compatibility/2006">
              <mc:Choice xmlns:v="urn:schemas-microsoft-com:vml" Requires="v">
                <p:oleObj spid="_x0000_s5762" name="Visio" r:id="rId57" imgW="579120" imgH="915478" progId="Visio.Drawing.11">
                  <p:embed/>
                </p:oleObj>
              </mc:Choice>
              <mc:Fallback>
                <p:oleObj name="Visio" r:id="rId57" imgW="579120" imgH="915478" progId="Visio.Drawing.11">
                  <p:embed/>
                  <p:pic>
                    <p:nvPicPr>
                      <p:cNvPr id="2155" name="Object 1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43434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6" name="Object 107"/>
          <p:cNvGraphicFramePr>
            <a:graphicFrameLocks noChangeAspect="1"/>
          </p:cNvGraphicFramePr>
          <p:nvPr/>
        </p:nvGraphicFramePr>
        <p:xfrm>
          <a:off x="3429000" y="4495800"/>
          <a:ext cx="288925" cy="457200"/>
        </p:xfrm>
        <a:graphic>
          <a:graphicData uri="http://schemas.openxmlformats.org/presentationml/2006/ole">
            <mc:AlternateContent xmlns:mc="http://schemas.openxmlformats.org/markup-compatibility/2006">
              <mc:Choice xmlns:v="urn:schemas-microsoft-com:vml" Requires="v">
                <p:oleObj spid="_x0000_s5763" name="Visio" r:id="rId58" imgW="579120" imgH="915478" progId="Visio.Drawing.11">
                  <p:embed/>
                </p:oleObj>
              </mc:Choice>
              <mc:Fallback>
                <p:oleObj name="Visio" r:id="rId58" imgW="579120" imgH="915478" progId="Visio.Drawing.11">
                  <p:embed/>
                  <p:pic>
                    <p:nvPicPr>
                      <p:cNvPr id="2156" name="Object 10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44958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7" name="Object 108"/>
          <p:cNvGraphicFramePr>
            <a:graphicFrameLocks noChangeAspect="1"/>
          </p:cNvGraphicFramePr>
          <p:nvPr/>
        </p:nvGraphicFramePr>
        <p:xfrm>
          <a:off x="3581400" y="4648200"/>
          <a:ext cx="288925" cy="457200"/>
        </p:xfrm>
        <a:graphic>
          <a:graphicData uri="http://schemas.openxmlformats.org/presentationml/2006/ole">
            <mc:AlternateContent xmlns:mc="http://schemas.openxmlformats.org/markup-compatibility/2006">
              <mc:Choice xmlns:v="urn:schemas-microsoft-com:vml" Requires="v">
                <p:oleObj spid="_x0000_s5764" name="Visio" r:id="rId59" imgW="579120" imgH="915478" progId="Visio.Drawing.11">
                  <p:embed/>
                </p:oleObj>
              </mc:Choice>
              <mc:Fallback>
                <p:oleObj name="Visio" r:id="rId59" imgW="579120" imgH="915478" progId="Visio.Drawing.11">
                  <p:embed/>
                  <p:pic>
                    <p:nvPicPr>
                      <p:cNvPr id="2157" name="Object 1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46482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58" name="Object 109"/>
          <p:cNvGraphicFramePr>
            <a:graphicFrameLocks noChangeAspect="1"/>
          </p:cNvGraphicFramePr>
          <p:nvPr/>
        </p:nvGraphicFramePr>
        <p:xfrm>
          <a:off x="3733800" y="4800600"/>
          <a:ext cx="271463" cy="430213"/>
        </p:xfrm>
        <a:graphic>
          <a:graphicData uri="http://schemas.openxmlformats.org/presentationml/2006/ole">
            <mc:AlternateContent xmlns:mc="http://schemas.openxmlformats.org/markup-compatibility/2006">
              <mc:Choice xmlns:v="urn:schemas-microsoft-com:vml" Requires="v">
                <p:oleObj spid="_x0000_s5765" name="Visio" r:id="rId60" imgW="579120" imgH="915478" progId="Visio.Drawing.11">
                  <p:embed/>
                </p:oleObj>
              </mc:Choice>
              <mc:Fallback>
                <p:oleObj name="Visio" r:id="rId60" imgW="579120" imgH="915478" progId="Visio.Drawing.11">
                  <p:embed/>
                  <p:pic>
                    <p:nvPicPr>
                      <p:cNvPr id="2158" name="Object 1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48006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159" name="Picture 105"/>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4419600" y="4343400"/>
            <a:ext cx="6397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60" name="Text Box 37"/>
          <p:cNvSpPr txBox="1">
            <a:spLocks noChangeArrowheads="1"/>
          </p:cNvSpPr>
          <p:nvPr/>
        </p:nvSpPr>
        <p:spPr bwMode="auto">
          <a:xfrm>
            <a:off x="4419600" y="4572000"/>
            <a:ext cx="8382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Firewall</a:t>
            </a:r>
          </a:p>
        </p:txBody>
      </p:sp>
      <p:sp>
        <p:nvSpPr>
          <p:cNvPr id="2161" name="Line 95"/>
          <p:cNvSpPr>
            <a:spLocks noChangeShapeType="1"/>
          </p:cNvSpPr>
          <p:nvPr/>
        </p:nvSpPr>
        <p:spPr bwMode="auto">
          <a:xfrm flipV="1">
            <a:off x="3810000" y="4495800"/>
            <a:ext cx="533400" cy="762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pic>
        <p:nvPicPr>
          <p:cNvPr id="2162" name="Picture 105"/>
          <p:cNvPicPr>
            <a:picLocks noChangeAspect="1" noChangeArrowheads="1"/>
          </p:cNvPicPr>
          <p:nvPr/>
        </p:nvPicPr>
        <p:blipFill>
          <a:blip r:embed="rId55">
            <a:extLst>
              <a:ext uri="{28A0092B-C50C-407E-A947-70E740481C1C}">
                <a14:useLocalDpi xmlns:a14="http://schemas.microsoft.com/office/drawing/2010/main" val="0"/>
              </a:ext>
            </a:extLst>
          </a:blip>
          <a:srcRect/>
          <a:stretch>
            <a:fillRect/>
          </a:stretch>
        </p:blipFill>
        <p:spPr bwMode="auto">
          <a:xfrm>
            <a:off x="274638" y="2419350"/>
            <a:ext cx="6397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63" name="Text Box 37"/>
          <p:cNvSpPr txBox="1">
            <a:spLocks noChangeArrowheads="1"/>
          </p:cNvSpPr>
          <p:nvPr/>
        </p:nvSpPr>
        <p:spPr bwMode="auto">
          <a:xfrm>
            <a:off x="271038" y="2636044"/>
            <a:ext cx="838200"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dirty="0"/>
              <a:t>Firewall</a:t>
            </a:r>
          </a:p>
        </p:txBody>
      </p:sp>
      <p:graphicFrame>
        <p:nvGraphicFramePr>
          <p:cNvPr id="2164" name="Object 1"/>
          <p:cNvGraphicFramePr>
            <a:graphicFrameLocks noChangeAspect="1"/>
          </p:cNvGraphicFramePr>
          <p:nvPr/>
        </p:nvGraphicFramePr>
        <p:xfrm>
          <a:off x="7212013" y="4303713"/>
          <a:ext cx="271462" cy="430212"/>
        </p:xfrm>
        <a:graphic>
          <a:graphicData uri="http://schemas.openxmlformats.org/presentationml/2006/ole">
            <mc:AlternateContent xmlns:mc="http://schemas.openxmlformats.org/markup-compatibility/2006">
              <mc:Choice xmlns:v="urn:schemas-microsoft-com:vml" Requires="v">
                <p:oleObj spid="_x0000_s5766" name="Visio" r:id="rId61" imgW="579120" imgH="915478" progId="Visio.Drawing.11">
                  <p:embed/>
                </p:oleObj>
              </mc:Choice>
              <mc:Fallback>
                <p:oleObj name="Visio" r:id="rId61" imgW="579120" imgH="915478" progId="Visio.Drawing.11">
                  <p:embed/>
                  <p:pic>
                    <p:nvPicPr>
                      <p:cNvPr id="2164"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2013" y="4303713"/>
                        <a:ext cx="271462" cy="43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65" name="Object 2"/>
          <p:cNvGraphicFramePr>
            <a:graphicFrameLocks noChangeAspect="1"/>
          </p:cNvGraphicFramePr>
          <p:nvPr/>
        </p:nvGraphicFramePr>
        <p:xfrm>
          <a:off x="7312025" y="4429125"/>
          <a:ext cx="288925" cy="457200"/>
        </p:xfrm>
        <a:graphic>
          <a:graphicData uri="http://schemas.openxmlformats.org/presentationml/2006/ole">
            <mc:AlternateContent xmlns:mc="http://schemas.openxmlformats.org/markup-compatibility/2006">
              <mc:Choice xmlns:v="urn:schemas-microsoft-com:vml" Requires="v">
                <p:oleObj spid="_x0000_s5767" name="Visio" r:id="rId62" imgW="579120" imgH="915478" progId="Visio.Drawing.11">
                  <p:embed/>
                </p:oleObj>
              </mc:Choice>
              <mc:Fallback>
                <p:oleObj name="Visio" r:id="rId62" imgW="579120" imgH="915478" progId="Visio.Drawing.11">
                  <p:embed/>
                  <p:pic>
                    <p:nvPicPr>
                      <p:cNvPr id="216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2025" y="442912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66" name="Object 3"/>
          <p:cNvGraphicFramePr>
            <a:graphicFrameLocks noChangeAspect="1"/>
          </p:cNvGraphicFramePr>
          <p:nvPr/>
        </p:nvGraphicFramePr>
        <p:xfrm>
          <a:off x="7464425" y="4581525"/>
          <a:ext cx="288925" cy="457200"/>
        </p:xfrm>
        <a:graphic>
          <a:graphicData uri="http://schemas.openxmlformats.org/presentationml/2006/ole">
            <mc:AlternateContent xmlns:mc="http://schemas.openxmlformats.org/markup-compatibility/2006">
              <mc:Choice xmlns:v="urn:schemas-microsoft-com:vml" Requires="v">
                <p:oleObj spid="_x0000_s5768" name="Visio" r:id="rId63" imgW="579120" imgH="915478" progId="Visio.Drawing.11">
                  <p:embed/>
                </p:oleObj>
              </mc:Choice>
              <mc:Fallback>
                <p:oleObj name="Visio" r:id="rId63" imgW="579120" imgH="915478" progId="Visio.Drawing.11">
                  <p:embed/>
                  <p:pic>
                    <p:nvPicPr>
                      <p:cNvPr id="2166"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4425" y="458152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67" name="Object 4"/>
          <p:cNvGraphicFramePr>
            <a:graphicFrameLocks noChangeAspect="1"/>
          </p:cNvGraphicFramePr>
          <p:nvPr/>
        </p:nvGraphicFramePr>
        <p:xfrm>
          <a:off x="7616825" y="4733925"/>
          <a:ext cx="288925" cy="457200"/>
        </p:xfrm>
        <a:graphic>
          <a:graphicData uri="http://schemas.openxmlformats.org/presentationml/2006/ole">
            <mc:AlternateContent xmlns:mc="http://schemas.openxmlformats.org/markup-compatibility/2006">
              <mc:Choice xmlns:v="urn:schemas-microsoft-com:vml" Requires="v">
                <p:oleObj spid="_x0000_s5769" name="Visio" r:id="rId64" imgW="579120" imgH="915478" progId="Visio.Drawing.11">
                  <p:embed/>
                </p:oleObj>
              </mc:Choice>
              <mc:Fallback>
                <p:oleObj name="Visio" r:id="rId64" imgW="579120" imgH="915478" progId="Visio.Drawing.11">
                  <p:embed/>
                  <p:pic>
                    <p:nvPicPr>
                      <p:cNvPr id="2167"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6825" y="4733925"/>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68" name="Line 55"/>
          <p:cNvSpPr>
            <a:spLocks noChangeShapeType="1"/>
          </p:cNvSpPr>
          <p:nvPr/>
        </p:nvSpPr>
        <p:spPr bwMode="auto">
          <a:xfrm>
            <a:off x="6705600" y="3962400"/>
            <a:ext cx="523875" cy="38100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69" name="Line 55"/>
          <p:cNvSpPr>
            <a:spLocks noChangeShapeType="1"/>
          </p:cNvSpPr>
          <p:nvPr/>
        </p:nvSpPr>
        <p:spPr bwMode="auto">
          <a:xfrm flipV="1">
            <a:off x="7773988" y="4246563"/>
            <a:ext cx="0" cy="32067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2170" name="Text Box 60"/>
          <p:cNvSpPr txBox="1">
            <a:spLocks noChangeArrowheads="1"/>
          </p:cNvSpPr>
          <p:nvPr/>
        </p:nvSpPr>
        <p:spPr bwMode="auto">
          <a:xfrm>
            <a:off x="5715000" y="4822825"/>
            <a:ext cx="1895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Times New Roman" panose="02020603050405020304" pitchFamily="18" charset="0"/>
                <a:cs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cs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cs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cs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eaLnBrk="1" hangingPunct="1"/>
            <a:r>
              <a:rPr lang="en-US" altLang="en-US" sz="1000"/>
              <a:t>exchange-forwarding.mit.edu</a:t>
            </a:r>
          </a:p>
          <a:p>
            <a:pPr eaLnBrk="1" hangingPunct="1"/>
            <a:r>
              <a:rPr lang="en-US" altLang="en-US" sz="1000"/>
              <a:t>Split/forwarded for internal users</a:t>
            </a:r>
          </a:p>
        </p:txBody>
      </p:sp>
    </p:spTree>
    <p:extLst>
      <p:ext uri="{BB962C8B-B14F-4D97-AF65-F5344CB8AC3E}">
        <p14:creationId xmlns:p14="http://schemas.microsoft.com/office/powerpoint/2010/main" val="25815592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Line 15"/>
          <p:cNvSpPr>
            <a:spLocks noChangeShapeType="1"/>
          </p:cNvSpPr>
          <p:nvPr/>
        </p:nvSpPr>
        <p:spPr bwMode="auto">
          <a:xfrm>
            <a:off x="5050841" y="3952269"/>
            <a:ext cx="12830" cy="61407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7" name="Line 15"/>
          <p:cNvSpPr>
            <a:spLocks noChangeShapeType="1"/>
          </p:cNvSpPr>
          <p:nvPr/>
        </p:nvSpPr>
        <p:spPr bwMode="auto">
          <a:xfrm flipH="1" flipV="1">
            <a:off x="3887106" y="4083615"/>
            <a:ext cx="438089" cy="155297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5122" name="Rectangle 2"/>
          <p:cNvSpPr>
            <a:spLocks noGrp="1" noChangeArrowheads="1"/>
          </p:cNvSpPr>
          <p:nvPr>
            <p:ph type="title"/>
          </p:nvPr>
        </p:nvSpPr>
        <p:spPr>
          <a:xfrm>
            <a:off x="457200" y="277813"/>
            <a:ext cx="8382000" cy="1139825"/>
          </a:xfrm>
        </p:spPr>
        <p:txBody>
          <a:bodyPr/>
          <a:lstStyle/>
          <a:p>
            <a:pPr eaLnBrk="1" hangingPunct="1"/>
            <a:r>
              <a:rPr lang="en-US" sz="3200" dirty="0" smtClean="0">
                <a:latin typeface="Times New Roman" pitchFamily="18" charset="0"/>
              </a:rPr>
              <a:t>Office 365 Architecture and </a:t>
            </a:r>
            <a:r>
              <a:rPr lang="en-US" sz="3200" dirty="0" smtClean="0"/>
              <a:t>Integration </a:t>
            </a:r>
            <a:r>
              <a:rPr lang="en-US" sz="3200" dirty="0"/>
              <a:t>with MIT</a:t>
            </a:r>
            <a:endParaRPr lang="en-US" sz="3200" dirty="0" smtClean="0">
              <a:latin typeface="Times New Roman" pitchFamily="18" charset="0"/>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521" y="3157536"/>
            <a:ext cx="137318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pic>
      <p:grpSp>
        <p:nvGrpSpPr>
          <p:cNvPr id="7" name="Group 20"/>
          <p:cNvGrpSpPr>
            <a:grpSpLocks noChangeAspect="1"/>
          </p:cNvGrpSpPr>
          <p:nvPr/>
        </p:nvGrpSpPr>
        <p:grpSpPr bwMode="auto">
          <a:xfrm>
            <a:off x="598921" y="3538538"/>
            <a:ext cx="1143000" cy="319250"/>
            <a:chOff x="720" y="3072"/>
            <a:chExt cx="865" cy="662"/>
          </a:xfrm>
        </p:grpSpPr>
        <p:sp>
          <p:nvSpPr>
            <p:cNvPr id="8" name="AutoShape 21"/>
            <p:cNvSpPr>
              <a:spLocks noChangeAspect="1" noChangeArrowheads="1" noTextEdit="1"/>
            </p:cNvSpPr>
            <p:nvPr/>
          </p:nvSpPr>
          <p:spPr bwMode="auto">
            <a:xfrm>
              <a:off x="720" y="3072"/>
              <a:ext cx="865"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 name="Freeform 22"/>
            <p:cNvSpPr>
              <a:spLocks noEditPoints="1"/>
            </p:cNvSpPr>
            <p:nvPr/>
          </p:nvSpPr>
          <p:spPr bwMode="auto">
            <a:xfrm>
              <a:off x="849" y="3176"/>
              <a:ext cx="607" cy="439"/>
            </a:xfrm>
            <a:custGeom>
              <a:avLst/>
              <a:gdLst>
                <a:gd name="T0" fmla="*/ 102 w 607"/>
                <a:gd name="T1" fmla="*/ 379 h 439"/>
                <a:gd name="T2" fmla="*/ 303 w 607"/>
                <a:gd name="T3" fmla="*/ 227 h 439"/>
                <a:gd name="T4" fmla="*/ 303 w 607"/>
                <a:gd name="T5" fmla="*/ 439 h 439"/>
                <a:gd name="T6" fmla="*/ 303 w 607"/>
                <a:gd name="T7" fmla="*/ 227 h 439"/>
                <a:gd name="T8" fmla="*/ 506 w 607"/>
                <a:gd name="T9" fmla="*/ 379 h 439"/>
                <a:gd name="T10" fmla="*/ 303 w 607"/>
                <a:gd name="T11" fmla="*/ 227 h 439"/>
                <a:gd name="T12" fmla="*/ 607 w 607"/>
                <a:gd name="T13" fmla="*/ 227 h 439"/>
                <a:gd name="T14" fmla="*/ 303 w 607"/>
                <a:gd name="T15" fmla="*/ 227 h 439"/>
                <a:gd name="T16" fmla="*/ 506 w 607"/>
                <a:gd name="T17" fmla="*/ 76 h 439"/>
                <a:gd name="T18" fmla="*/ 303 w 607"/>
                <a:gd name="T19" fmla="*/ 227 h 439"/>
                <a:gd name="T20" fmla="*/ 303 w 607"/>
                <a:gd name="T21" fmla="*/ 0 h 439"/>
                <a:gd name="T22" fmla="*/ 303 w 607"/>
                <a:gd name="T23" fmla="*/ 227 h 439"/>
                <a:gd name="T24" fmla="*/ 165 w 607"/>
                <a:gd name="T25" fmla="*/ 101 h 439"/>
                <a:gd name="T26" fmla="*/ 303 w 607"/>
                <a:gd name="T27" fmla="*/ 227 h 439"/>
                <a:gd name="T28" fmla="*/ 0 w 607"/>
                <a:gd name="T29" fmla="*/ 227 h 439"/>
                <a:gd name="T30" fmla="*/ 303 w 607"/>
                <a:gd name="T31" fmla="*/ 227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7" h="439">
                  <a:moveTo>
                    <a:pt x="102" y="379"/>
                  </a:moveTo>
                  <a:lnTo>
                    <a:pt x="303" y="227"/>
                  </a:lnTo>
                  <a:moveTo>
                    <a:pt x="303" y="439"/>
                  </a:moveTo>
                  <a:lnTo>
                    <a:pt x="303" y="227"/>
                  </a:lnTo>
                  <a:moveTo>
                    <a:pt x="506" y="379"/>
                  </a:moveTo>
                  <a:lnTo>
                    <a:pt x="303" y="227"/>
                  </a:lnTo>
                  <a:moveTo>
                    <a:pt x="607" y="227"/>
                  </a:moveTo>
                  <a:lnTo>
                    <a:pt x="303" y="227"/>
                  </a:lnTo>
                  <a:moveTo>
                    <a:pt x="506" y="76"/>
                  </a:moveTo>
                  <a:lnTo>
                    <a:pt x="303" y="227"/>
                  </a:lnTo>
                  <a:moveTo>
                    <a:pt x="303" y="0"/>
                  </a:moveTo>
                  <a:lnTo>
                    <a:pt x="303" y="227"/>
                  </a:lnTo>
                  <a:moveTo>
                    <a:pt x="165" y="101"/>
                  </a:moveTo>
                  <a:lnTo>
                    <a:pt x="303" y="227"/>
                  </a:lnTo>
                  <a:moveTo>
                    <a:pt x="0" y="227"/>
                  </a:moveTo>
                  <a:lnTo>
                    <a:pt x="303" y="227"/>
                  </a:ln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Rectangle 23"/>
            <p:cNvSpPr>
              <a:spLocks noChangeArrowheads="1"/>
            </p:cNvSpPr>
            <p:nvPr/>
          </p:nvSpPr>
          <p:spPr bwMode="auto">
            <a:xfrm>
              <a:off x="739" y="3091"/>
              <a:ext cx="829" cy="10"/>
            </a:xfrm>
            <a:prstGeom prst="rect">
              <a:avLst/>
            </a:prstGeom>
            <a:solidFill>
              <a:srgbClr val="4E8EC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 name="Rectangle 24"/>
            <p:cNvSpPr>
              <a:spLocks noChangeArrowheads="1"/>
            </p:cNvSpPr>
            <p:nvPr/>
          </p:nvSpPr>
          <p:spPr bwMode="auto">
            <a:xfrm>
              <a:off x="739" y="3101"/>
              <a:ext cx="829" cy="9"/>
            </a:xfrm>
            <a:prstGeom prst="rect">
              <a:avLst/>
            </a:prstGeom>
            <a:solidFill>
              <a:srgbClr val="4D8CB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 name="Rectangle 25"/>
            <p:cNvSpPr>
              <a:spLocks noChangeArrowheads="1"/>
            </p:cNvSpPr>
            <p:nvPr/>
          </p:nvSpPr>
          <p:spPr bwMode="auto">
            <a:xfrm>
              <a:off x="739" y="3110"/>
              <a:ext cx="829" cy="10"/>
            </a:xfrm>
            <a:prstGeom prst="rect">
              <a:avLst/>
            </a:prstGeom>
            <a:solidFill>
              <a:srgbClr val="4B89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3" name="Rectangle 26"/>
            <p:cNvSpPr>
              <a:spLocks noChangeArrowheads="1"/>
            </p:cNvSpPr>
            <p:nvPr/>
          </p:nvSpPr>
          <p:spPr bwMode="auto">
            <a:xfrm>
              <a:off x="739" y="3120"/>
              <a:ext cx="829" cy="9"/>
            </a:xfrm>
            <a:prstGeom prst="rect">
              <a:avLst/>
            </a:prstGeom>
            <a:solidFill>
              <a:srgbClr val="4A87B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4" name="Rectangle 27"/>
            <p:cNvSpPr>
              <a:spLocks noChangeArrowheads="1"/>
            </p:cNvSpPr>
            <p:nvPr/>
          </p:nvSpPr>
          <p:spPr bwMode="auto">
            <a:xfrm>
              <a:off x="739" y="3129"/>
              <a:ext cx="829" cy="10"/>
            </a:xfrm>
            <a:prstGeom prst="rect">
              <a:avLst/>
            </a:prstGeom>
            <a:solidFill>
              <a:srgbClr val="4985B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5" name="Rectangle 28"/>
            <p:cNvSpPr>
              <a:spLocks noChangeArrowheads="1"/>
            </p:cNvSpPr>
            <p:nvPr/>
          </p:nvSpPr>
          <p:spPr bwMode="auto">
            <a:xfrm>
              <a:off x="739" y="3139"/>
              <a:ext cx="829" cy="9"/>
            </a:xfrm>
            <a:prstGeom prst="rect">
              <a:avLst/>
            </a:prstGeom>
            <a:solidFill>
              <a:srgbClr val="4883B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6" name="Rectangle 29"/>
            <p:cNvSpPr>
              <a:spLocks noChangeArrowheads="1"/>
            </p:cNvSpPr>
            <p:nvPr/>
          </p:nvSpPr>
          <p:spPr bwMode="auto">
            <a:xfrm>
              <a:off x="739" y="3148"/>
              <a:ext cx="829" cy="10"/>
            </a:xfrm>
            <a:prstGeom prst="rect">
              <a:avLst/>
            </a:prstGeom>
            <a:solidFill>
              <a:srgbClr val="4781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 name="Rectangle 30"/>
            <p:cNvSpPr>
              <a:spLocks noChangeArrowheads="1"/>
            </p:cNvSpPr>
            <p:nvPr/>
          </p:nvSpPr>
          <p:spPr bwMode="auto">
            <a:xfrm>
              <a:off x="739" y="3158"/>
              <a:ext cx="829" cy="9"/>
            </a:xfrm>
            <a:prstGeom prst="rect">
              <a:avLst/>
            </a:prstGeom>
            <a:solidFill>
              <a:srgbClr val="45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8" name="Rectangle 31"/>
            <p:cNvSpPr>
              <a:spLocks noChangeArrowheads="1"/>
            </p:cNvSpPr>
            <p:nvPr/>
          </p:nvSpPr>
          <p:spPr bwMode="auto">
            <a:xfrm>
              <a:off x="739" y="3167"/>
              <a:ext cx="829" cy="10"/>
            </a:xfrm>
            <a:prstGeom prst="rect">
              <a:avLst/>
            </a:prstGeom>
            <a:solidFill>
              <a:srgbClr val="447C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9" name="Rectangle 32"/>
            <p:cNvSpPr>
              <a:spLocks noChangeArrowheads="1"/>
            </p:cNvSpPr>
            <p:nvPr/>
          </p:nvSpPr>
          <p:spPr bwMode="auto">
            <a:xfrm>
              <a:off x="739" y="3177"/>
              <a:ext cx="829" cy="9"/>
            </a:xfrm>
            <a:prstGeom prst="rect">
              <a:avLst/>
            </a:prstGeom>
            <a:solidFill>
              <a:srgbClr val="437AA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 name="Rectangle 33"/>
            <p:cNvSpPr>
              <a:spLocks noChangeArrowheads="1"/>
            </p:cNvSpPr>
            <p:nvPr/>
          </p:nvSpPr>
          <p:spPr bwMode="auto">
            <a:xfrm>
              <a:off x="739" y="3186"/>
              <a:ext cx="829" cy="10"/>
            </a:xfrm>
            <a:prstGeom prst="rect">
              <a:avLst/>
            </a:prstGeom>
            <a:solidFill>
              <a:srgbClr val="4278A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1" name="Rectangle 34"/>
            <p:cNvSpPr>
              <a:spLocks noChangeArrowheads="1"/>
            </p:cNvSpPr>
            <p:nvPr/>
          </p:nvSpPr>
          <p:spPr bwMode="auto">
            <a:xfrm>
              <a:off x="739" y="3196"/>
              <a:ext cx="829" cy="9"/>
            </a:xfrm>
            <a:prstGeom prst="rect">
              <a:avLst/>
            </a:prstGeom>
            <a:solidFill>
              <a:srgbClr val="4176A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2" name="Rectangle 35"/>
            <p:cNvSpPr>
              <a:spLocks noChangeArrowheads="1"/>
            </p:cNvSpPr>
            <p:nvPr/>
          </p:nvSpPr>
          <p:spPr bwMode="auto">
            <a:xfrm>
              <a:off x="739" y="3205"/>
              <a:ext cx="829" cy="10"/>
            </a:xfrm>
            <a:prstGeom prst="rect">
              <a:avLst/>
            </a:prstGeom>
            <a:solidFill>
              <a:srgbClr val="3F749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3" name="Rectangle 36"/>
            <p:cNvSpPr>
              <a:spLocks noChangeArrowheads="1"/>
            </p:cNvSpPr>
            <p:nvPr/>
          </p:nvSpPr>
          <p:spPr bwMode="auto">
            <a:xfrm>
              <a:off x="739" y="3215"/>
              <a:ext cx="829" cy="9"/>
            </a:xfrm>
            <a:prstGeom prst="rect">
              <a:avLst/>
            </a:prstGeom>
            <a:solidFill>
              <a:srgbClr val="3E72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4" name="Rectangle 37"/>
            <p:cNvSpPr>
              <a:spLocks noChangeArrowheads="1"/>
            </p:cNvSpPr>
            <p:nvPr/>
          </p:nvSpPr>
          <p:spPr bwMode="auto">
            <a:xfrm>
              <a:off x="739" y="3224"/>
              <a:ext cx="829" cy="10"/>
            </a:xfrm>
            <a:prstGeom prst="rect">
              <a:avLst/>
            </a:prstGeom>
            <a:solidFill>
              <a:srgbClr val="3D709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5" name="Rectangle 38"/>
            <p:cNvSpPr>
              <a:spLocks noChangeArrowheads="1"/>
            </p:cNvSpPr>
            <p:nvPr/>
          </p:nvSpPr>
          <p:spPr bwMode="auto">
            <a:xfrm>
              <a:off x="739" y="3234"/>
              <a:ext cx="829" cy="9"/>
            </a:xfrm>
            <a:prstGeom prst="rect">
              <a:avLst/>
            </a:prstGeom>
            <a:solidFill>
              <a:srgbClr val="3C6E9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6" name="Rectangle 39"/>
            <p:cNvSpPr>
              <a:spLocks noChangeArrowheads="1"/>
            </p:cNvSpPr>
            <p:nvPr/>
          </p:nvSpPr>
          <p:spPr bwMode="auto">
            <a:xfrm>
              <a:off x="739" y="3243"/>
              <a:ext cx="829" cy="10"/>
            </a:xfrm>
            <a:prstGeom prst="rect">
              <a:avLst/>
            </a:prstGeom>
            <a:solidFill>
              <a:srgbClr val="3B6C9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7" name="Rectangle 40"/>
            <p:cNvSpPr>
              <a:spLocks noChangeArrowheads="1"/>
            </p:cNvSpPr>
            <p:nvPr/>
          </p:nvSpPr>
          <p:spPr bwMode="auto">
            <a:xfrm>
              <a:off x="739" y="3253"/>
              <a:ext cx="829" cy="9"/>
            </a:xfrm>
            <a:prstGeom prst="rect">
              <a:avLst/>
            </a:prstGeom>
            <a:solidFill>
              <a:srgbClr val="3A6A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8" name="Rectangle 41"/>
            <p:cNvSpPr>
              <a:spLocks noChangeArrowheads="1"/>
            </p:cNvSpPr>
            <p:nvPr/>
          </p:nvSpPr>
          <p:spPr bwMode="auto">
            <a:xfrm>
              <a:off x="739" y="3262"/>
              <a:ext cx="829" cy="10"/>
            </a:xfrm>
            <a:prstGeom prst="rect">
              <a:avLst/>
            </a:prstGeom>
            <a:solidFill>
              <a:srgbClr val="39678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9" name="Rectangle 42"/>
            <p:cNvSpPr>
              <a:spLocks noChangeArrowheads="1"/>
            </p:cNvSpPr>
            <p:nvPr/>
          </p:nvSpPr>
          <p:spPr bwMode="auto">
            <a:xfrm>
              <a:off x="739" y="3272"/>
              <a:ext cx="829" cy="9"/>
            </a:xfrm>
            <a:prstGeom prst="rect">
              <a:avLst/>
            </a:prstGeom>
            <a:solidFill>
              <a:srgbClr val="38658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0" name="Rectangle 43"/>
            <p:cNvSpPr>
              <a:spLocks noChangeArrowheads="1"/>
            </p:cNvSpPr>
            <p:nvPr/>
          </p:nvSpPr>
          <p:spPr bwMode="auto">
            <a:xfrm>
              <a:off x="739" y="3281"/>
              <a:ext cx="829" cy="10"/>
            </a:xfrm>
            <a:prstGeom prst="rect">
              <a:avLst/>
            </a:prstGeom>
            <a:solidFill>
              <a:srgbClr val="3763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1" name="Rectangle 44"/>
            <p:cNvSpPr>
              <a:spLocks noChangeArrowheads="1"/>
            </p:cNvSpPr>
            <p:nvPr/>
          </p:nvSpPr>
          <p:spPr bwMode="auto">
            <a:xfrm>
              <a:off x="739" y="3291"/>
              <a:ext cx="829" cy="9"/>
            </a:xfrm>
            <a:prstGeom prst="rect">
              <a:avLst/>
            </a:prstGeom>
            <a:solidFill>
              <a:srgbClr val="35618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2" name="Rectangle 45"/>
            <p:cNvSpPr>
              <a:spLocks noChangeArrowheads="1"/>
            </p:cNvSpPr>
            <p:nvPr/>
          </p:nvSpPr>
          <p:spPr bwMode="auto">
            <a:xfrm>
              <a:off x="739" y="3300"/>
              <a:ext cx="829" cy="10"/>
            </a:xfrm>
            <a:prstGeom prst="rect">
              <a:avLst/>
            </a:prstGeom>
            <a:solidFill>
              <a:srgbClr val="345F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3" name="Rectangle 46"/>
            <p:cNvSpPr>
              <a:spLocks noChangeArrowheads="1"/>
            </p:cNvSpPr>
            <p:nvPr/>
          </p:nvSpPr>
          <p:spPr bwMode="auto">
            <a:xfrm>
              <a:off x="739" y="3310"/>
              <a:ext cx="829" cy="10"/>
            </a:xfrm>
            <a:prstGeom prst="rect">
              <a:avLst/>
            </a:prstGeom>
            <a:solidFill>
              <a:srgbClr val="335C7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4" name="Rectangle 47"/>
            <p:cNvSpPr>
              <a:spLocks noChangeArrowheads="1"/>
            </p:cNvSpPr>
            <p:nvPr/>
          </p:nvSpPr>
          <p:spPr bwMode="auto">
            <a:xfrm>
              <a:off x="739" y="3320"/>
              <a:ext cx="829" cy="9"/>
            </a:xfrm>
            <a:prstGeom prst="rect">
              <a:avLst/>
            </a:prstGeom>
            <a:solidFill>
              <a:srgbClr val="325A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5" name="Rectangle 48"/>
            <p:cNvSpPr>
              <a:spLocks noChangeArrowheads="1"/>
            </p:cNvSpPr>
            <p:nvPr/>
          </p:nvSpPr>
          <p:spPr bwMode="auto">
            <a:xfrm>
              <a:off x="739" y="3329"/>
              <a:ext cx="829" cy="10"/>
            </a:xfrm>
            <a:prstGeom prst="rect">
              <a:avLst/>
            </a:prstGeom>
            <a:solidFill>
              <a:srgbClr val="30587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6" name="Rectangle 49"/>
            <p:cNvSpPr>
              <a:spLocks noChangeArrowheads="1"/>
            </p:cNvSpPr>
            <p:nvPr/>
          </p:nvSpPr>
          <p:spPr bwMode="auto">
            <a:xfrm>
              <a:off x="739" y="3339"/>
              <a:ext cx="829" cy="9"/>
            </a:xfrm>
            <a:prstGeom prst="rect">
              <a:avLst/>
            </a:prstGeom>
            <a:solidFill>
              <a:srgbClr val="2F56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7" name="Rectangle 50"/>
            <p:cNvSpPr>
              <a:spLocks noChangeArrowheads="1"/>
            </p:cNvSpPr>
            <p:nvPr/>
          </p:nvSpPr>
          <p:spPr bwMode="auto">
            <a:xfrm>
              <a:off x="739" y="3348"/>
              <a:ext cx="829" cy="10"/>
            </a:xfrm>
            <a:prstGeom prst="rect">
              <a:avLst/>
            </a:prstGeom>
            <a:solidFill>
              <a:srgbClr val="2E547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8" name="Rectangle 51"/>
            <p:cNvSpPr>
              <a:spLocks noChangeArrowheads="1"/>
            </p:cNvSpPr>
            <p:nvPr/>
          </p:nvSpPr>
          <p:spPr bwMode="auto">
            <a:xfrm>
              <a:off x="739" y="3358"/>
              <a:ext cx="829" cy="9"/>
            </a:xfrm>
            <a:prstGeom prst="rect">
              <a:avLst/>
            </a:prstGeom>
            <a:solidFill>
              <a:srgbClr val="2D516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39" name="Rectangle 52"/>
            <p:cNvSpPr>
              <a:spLocks noChangeArrowheads="1"/>
            </p:cNvSpPr>
            <p:nvPr/>
          </p:nvSpPr>
          <p:spPr bwMode="auto">
            <a:xfrm>
              <a:off x="739" y="3367"/>
              <a:ext cx="829" cy="10"/>
            </a:xfrm>
            <a:prstGeom prst="rect">
              <a:avLst/>
            </a:prstGeom>
            <a:solidFill>
              <a:srgbClr val="2C4F6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0" name="Rectangle 53"/>
            <p:cNvSpPr>
              <a:spLocks noChangeArrowheads="1"/>
            </p:cNvSpPr>
            <p:nvPr/>
          </p:nvSpPr>
          <p:spPr bwMode="auto">
            <a:xfrm>
              <a:off x="739" y="3377"/>
              <a:ext cx="829" cy="9"/>
            </a:xfrm>
            <a:prstGeom prst="rect">
              <a:avLst/>
            </a:prstGeom>
            <a:solidFill>
              <a:srgbClr val="2A4D6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1" name="Rectangle 54"/>
            <p:cNvSpPr>
              <a:spLocks noChangeArrowheads="1"/>
            </p:cNvSpPr>
            <p:nvPr/>
          </p:nvSpPr>
          <p:spPr bwMode="auto">
            <a:xfrm>
              <a:off x="739" y="3386"/>
              <a:ext cx="829" cy="10"/>
            </a:xfrm>
            <a:prstGeom prst="rect">
              <a:avLst/>
            </a:prstGeom>
            <a:solidFill>
              <a:srgbClr val="294B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2" name="Rectangle 55"/>
            <p:cNvSpPr>
              <a:spLocks noChangeArrowheads="1"/>
            </p:cNvSpPr>
            <p:nvPr/>
          </p:nvSpPr>
          <p:spPr bwMode="auto">
            <a:xfrm>
              <a:off x="739" y="3396"/>
              <a:ext cx="829" cy="9"/>
            </a:xfrm>
            <a:prstGeom prst="rect">
              <a:avLst/>
            </a:prstGeom>
            <a:solidFill>
              <a:srgbClr val="28496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3" name="Rectangle 56"/>
            <p:cNvSpPr>
              <a:spLocks noChangeArrowheads="1"/>
            </p:cNvSpPr>
            <p:nvPr/>
          </p:nvSpPr>
          <p:spPr bwMode="auto">
            <a:xfrm>
              <a:off x="739" y="3405"/>
              <a:ext cx="829" cy="10"/>
            </a:xfrm>
            <a:prstGeom prst="rect">
              <a:avLst/>
            </a:prstGeom>
            <a:solidFill>
              <a:srgbClr val="27466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4" name="Rectangle 57"/>
            <p:cNvSpPr>
              <a:spLocks noChangeArrowheads="1"/>
            </p:cNvSpPr>
            <p:nvPr/>
          </p:nvSpPr>
          <p:spPr bwMode="auto">
            <a:xfrm>
              <a:off x="739" y="3415"/>
              <a:ext cx="829" cy="9"/>
            </a:xfrm>
            <a:prstGeom prst="rect">
              <a:avLst/>
            </a:prstGeom>
            <a:solidFill>
              <a:srgbClr val="25445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5" name="Rectangle 58"/>
            <p:cNvSpPr>
              <a:spLocks noChangeArrowheads="1"/>
            </p:cNvSpPr>
            <p:nvPr/>
          </p:nvSpPr>
          <p:spPr bwMode="auto">
            <a:xfrm>
              <a:off x="739" y="3424"/>
              <a:ext cx="829" cy="10"/>
            </a:xfrm>
            <a:prstGeom prst="rect">
              <a:avLst/>
            </a:prstGeom>
            <a:solidFill>
              <a:srgbClr val="24425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6" name="Rectangle 59"/>
            <p:cNvSpPr>
              <a:spLocks noChangeArrowheads="1"/>
            </p:cNvSpPr>
            <p:nvPr/>
          </p:nvSpPr>
          <p:spPr bwMode="auto">
            <a:xfrm>
              <a:off x="739" y="3434"/>
              <a:ext cx="829" cy="9"/>
            </a:xfrm>
            <a:prstGeom prst="rect">
              <a:avLst/>
            </a:prstGeom>
            <a:solidFill>
              <a:srgbClr val="23405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7" name="Rectangle 60"/>
            <p:cNvSpPr>
              <a:spLocks noChangeArrowheads="1"/>
            </p:cNvSpPr>
            <p:nvPr/>
          </p:nvSpPr>
          <p:spPr bwMode="auto">
            <a:xfrm>
              <a:off x="739" y="3443"/>
              <a:ext cx="829" cy="10"/>
            </a:xfrm>
            <a:prstGeom prst="rect">
              <a:avLst/>
            </a:prstGeom>
            <a:solidFill>
              <a:srgbClr val="223E5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8" name="Rectangle 61"/>
            <p:cNvSpPr>
              <a:spLocks noChangeArrowheads="1"/>
            </p:cNvSpPr>
            <p:nvPr/>
          </p:nvSpPr>
          <p:spPr bwMode="auto">
            <a:xfrm>
              <a:off x="739" y="3453"/>
              <a:ext cx="829" cy="9"/>
            </a:xfrm>
            <a:prstGeom prst="rect">
              <a:avLst/>
            </a:prstGeom>
            <a:solidFill>
              <a:srgbClr val="213C5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9" name="Rectangle 62"/>
            <p:cNvSpPr>
              <a:spLocks noChangeArrowheads="1"/>
            </p:cNvSpPr>
            <p:nvPr/>
          </p:nvSpPr>
          <p:spPr bwMode="auto">
            <a:xfrm>
              <a:off x="739" y="3462"/>
              <a:ext cx="829" cy="10"/>
            </a:xfrm>
            <a:prstGeom prst="rect">
              <a:avLst/>
            </a:prstGeom>
            <a:solidFill>
              <a:srgbClr val="1F39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0" name="Rectangle 63"/>
            <p:cNvSpPr>
              <a:spLocks noChangeArrowheads="1"/>
            </p:cNvSpPr>
            <p:nvPr/>
          </p:nvSpPr>
          <p:spPr bwMode="auto">
            <a:xfrm>
              <a:off x="739" y="3472"/>
              <a:ext cx="829" cy="9"/>
            </a:xfrm>
            <a:prstGeom prst="rect">
              <a:avLst/>
            </a:prstGeom>
            <a:solidFill>
              <a:srgbClr val="1E374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 name="Rectangle 64"/>
            <p:cNvSpPr>
              <a:spLocks noChangeArrowheads="1"/>
            </p:cNvSpPr>
            <p:nvPr/>
          </p:nvSpPr>
          <p:spPr bwMode="auto">
            <a:xfrm>
              <a:off x="739" y="3481"/>
              <a:ext cx="829" cy="10"/>
            </a:xfrm>
            <a:prstGeom prst="rect">
              <a:avLst/>
            </a:prstGeom>
            <a:solidFill>
              <a:srgbClr val="1D354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2" name="Rectangle 65"/>
            <p:cNvSpPr>
              <a:spLocks noChangeArrowheads="1"/>
            </p:cNvSpPr>
            <p:nvPr/>
          </p:nvSpPr>
          <p:spPr bwMode="auto">
            <a:xfrm>
              <a:off x="739" y="3491"/>
              <a:ext cx="829" cy="9"/>
            </a:xfrm>
            <a:prstGeom prst="rect">
              <a:avLst/>
            </a:prstGeom>
            <a:solidFill>
              <a:srgbClr val="1C334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3" name="Rectangle 66"/>
            <p:cNvSpPr>
              <a:spLocks noChangeArrowheads="1"/>
            </p:cNvSpPr>
            <p:nvPr/>
          </p:nvSpPr>
          <p:spPr bwMode="auto">
            <a:xfrm>
              <a:off x="739" y="3500"/>
              <a:ext cx="829" cy="10"/>
            </a:xfrm>
            <a:prstGeom prst="rect">
              <a:avLst/>
            </a:prstGeom>
            <a:solidFill>
              <a:srgbClr val="1B31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 name="Rectangle 67"/>
            <p:cNvSpPr>
              <a:spLocks noChangeArrowheads="1"/>
            </p:cNvSpPr>
            <p:nvPr/>
          </p:nvSpPr>
          <p:spPr bwMode="auto">
            <a:xfrm>
              <a:off x="739" y="3510"/>
              <a:ext cx="829" cy="9"/>
            </a:xfrm>
            <a:prstGeom prst="rect">
              <a:avLst/>
            </a:prstGeom>
            <a:solidFill>
              <a:srgbClr val="192E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5" name="Rectangle 68"/>
            <p:cNvSpPr>
              <a:spLocks noChangeArrowheads="1"/>
            </p:cNvSpPr>
            <p:nvPr/>
          </p:nvSpPr>
          <p:spPr bwMode="auto">
            <a:xfrm>
              <a:off x="739" y="3519"/>
              <a:ext cx="829" cy="10"/>
            </a:xfrm>
            <a:prstGeom prst="rect">
              <a:avLst/>
            </a:prstGeom>
            <a:solidFill>
              <a:srgbClr val="182C3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 name="Rectangle 69"/>
            <p:cNvSpPr>
              <a:spLocks noChangeArrowheads="1"/>
            </p:cNvSpPr>
            <p:nvPr/>
          </p:nvSpPr>
          <p:spPr bwMode="auto">
            <a:xfrm>
              <a:off x="739" y="3529"/>
              <a:ext cx="829" cy="10"/>
            </a:xfrm>
            <a:prstGeom prst="rect">
              <a:avLst/>
            </a:prstGeom>
            <a:solidFill>
              <a:srgbClr val="172A3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7" name="Rectangle 70"/>
            <p:cNvSpPr>
              <a:spLocks noChangeArrowheads="1"/>
            </p:cNvSpPr>
            <p:nvPr/>
          </p:nvSpPr>
          <p:spPr bwMode="auto">
            <a:xfrm>
              <a:off x="739" y="3539"/>
              <a:ext cx="829" cy="9"/>
            </a:xfrm>
            <a:prstGeom prst="rect">
              <a:avLst/>
            </a:prstGeom>
            <a:solidFill>
              <a:srgbClr val="16283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 name="Rectangle 71"/>
            <p:cNvSpPr>
              <a:spLocks noChangeArrowheads="1"/>
            </p:cNvSpPr>
            <p:nvPr/>
          </p:nvSpPr>
          <p:spPr bwMode="auto">
            <a:xfrm>
              <a:off x="739" y="3548"/>
              <a:ext cx="829" cy="10"/>
            </a:xfrm>
            <a:prstGeom prst="rect">
              <a:avLst/>
            </a:prstGeom>
            <a:solidFill>
              <a:srgbClr val="15263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 name="Rectangle 72"/>
            <p:cNvSpPr>
              <a:spLocks noChangeArrowheads="1"/>
            </p:cNvSpPr>
            <p:nvPr/>
          </p:nvSpPr>
          <p:spPr bwMode="auto">
            <a:xfrm>
              <a:off x="739" y="3558"/>
              <a:ext cx="829" cy="9"/>
            </a:xfrm>
            <a:prstGeom prst="rect">
              <a:avLst/>
            </a:prstGeom>
            <a:solidFill>
              <a:srgbClr val="14243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0" name="Rectangle 73"/>
            <p:cNvSpPr>
              <a:spLocks noChangeArrowheads="1"/>
            </p:cNvSpPr>
            <p:nvPr/>
          </p:nvSpPr>
          <p:spPr bwMode="auto">
            <a:xfrm>
              <a:off x="739" y="3567"/>
              <a:ext cx="829" cy="10"/>
            </a:xfrm>
            <a:prstGeom prst="rect">
              <a:avLst/>
            </a:prstGeom>
            <a:solidFill>
              <a:srgbClr val="13222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1" name="Rectangle 74"/>
            <p:cNvSpPr>
              <a:spLocks noChangeArrowheads="1"/>
            </p:cNvSpPr>
            <p:nvPr/>
          </p:nvSpPr>
          <p:spPr bwMode="auto">
            <a:xfrm>
              <a:off x="739" y="3577"/>
              <a:ext cx="829" cy="9"/>
            </a:xfrm>
            <a:prstGeom prst="rect">
              <a:avLst/>
            </a:prstGeom>
            <a:solidFill>
              <a:srgbClr val="12202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2" name="Rectangle 75"/>
            <p:cNvSpPr>
              <a:spLocks noChangeArrowheads="1"/>
            </p:cNvSpPr>
            <p:nvPr/>
          </p:nvSpPr>
          <p:spPr bwMode="auto">
            <a:xfrm>
              <a:off x="739" y="3586"/>
              <a:ext cx="829" cy="10"/>
            </a:xfrm>
            <a:prstGeom prst="rect">
              <a:avLst/>
            </a:prstGeom>
            <a:solidFill>
              <a:srgbClr val="111E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3" name="Rectangle 76"/>
            <p:cNvSpPr>
              <a:spLocks noChangeArrowheads="1"/>
            </p:cNvSpPr>
            <p:nvPr/>
          </p:nvSpPr>
          <p:spPr bwMode="auto">
            <a:xfrm>
              <a:off x="739" y="3596"/>
              <a:ext cx="829" cy="9"/>
            </a:xfrm>
            <a:prstGeom prst="rect">
              <a:avLst/>
            </a:prstGeom>
            <a:solidFill>
              <a:srgbClr val="0F1C2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4" name="Rectangle 77"/>
            <p:cNvSpPr>
              <a:spLocks noChangeArrowheads="1"/>
            </p:cNvSpPr>
            <p:nvPr/>
          </p:nvSpPr>
          <p:spPr bwMode="auto">
            <a:xfrm>
              <a:off x="739" y="3605"/>
              <a:ext cx="829" cy="10"/>
            </a:xfrm>
            <a:prstGeom prst="rect">
              <a:avLst/>
            </a:prstGeom>
            <a:solidFill>
              <a:srgbClr val="0E192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5" name="Rectangle 78"/>
            <p:cNvSpPr>
              <a:spLocks noChangeArrowheads="1"/>
            </p:cNvSpPr>
            <p:nvPr/>
          </p:nvSpPr>
          <p:spPr bwMode="auto">
            <a:xfrm>
              <a:off x="739" y="3615"/>
              <a:ext cx="829" cy="9"/>
            </a:xfrm>
            <a:prstGeom prst="rect">
              <a:avLst/>
            </a:prstGeom>
            <a:solidFill>
              <a:srgbClr val="0D171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6" name="Rectangle 79"/>
            <p:cNvSpPr>
              <a:spLocks noChangeArrowheads="1"/>
            </p:cNvSpPr>
            <p:nvPr/>
          </p:nvSpPr>
          <p:spPr bwMode="auto">
            <a:xfrm>
              <a:off x="739" y="3624"/>
              <a:ext cx="829" cy="10"/>
            </a:xfrm>
            <a:prstGeom prst="rect">
              <a:avLst/>
            </a:prstGeom>
            <a:solidFill>
              <a:srgbClr val="0C15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7" name="Rectangle 80"/>
            <p:cNvSpPr>
              <a:spLocks noChangeArrowheads="1"/>
            </p:cNvSpPr>
            <p:nvPr/>
          </p:nvSpPr>
          <p:spPr bwMode="auto">
            <a:xfrm>
              <a:off x="739" y="3634"/>
              <a:ext cx="829" cy="9"/>
            </a:xfrm>
            <a:prstGeom prst="rect">
              <a:avLst/>
            </a:prstGeom>
            <a:solidFill>
              <a:srgbClr val="0A131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8" name="Rectangle 81"/>
            <p:cNvSpPr>
              <a:spLocks noChangeArrowheads="1"/>
            </p:cNvSpPr>
            <p:nvPr/>
          </p:nvSpPr>
          <p:spPr bwMode="auto">
            <a:xfrm>
              <a:off x="739" y="3643"/>
              <a:ext cx="829" cy="10"/>
            </a:xfrm>
            <a:prstGeom prst="rect">
              <a:avLst/>
            </a:prstGeom>
            <a:solidFill>
              <a:srgbClr val="09111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9" name="Rectangle 82"/>
            <p:cNvSpPr>
              <a:spLocks noChangeArrowheads="1"/>
            </p:cNvSpPr>
            <p:nvPr/>
          </p:nvSpPr>
          <p:spPr bwMode="auto">
            <a:xfrm>
              <a:off x="739" y="3653"/>
              <a:ext cx="829" cy="9"/>
            </a:xfrm>
            <a:prstGeom prst="rect">
              <a:avLst/>
            </a:prstGeom>
            <a:solidFill>
              <a:srgbClr val="080E1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0" name="Rectangle 83"/>
            <p:cNvSpPr>
              <a:spLocks noChangeArrowheads="1"/>
            </p:cNvSpPr>
            <p:nvPr/>
          </p:nvSpPr>
          <p:spPr bwMode="auto">
            <a:xfrm>
              <a:off x="739" y="3662"/>
              <a:ext cx="829" cy="10"/>
            </a:xfrm>
            <a:prstGeom prst="rect">
              <a:avLst/>
            </a:prstGeom>
            <a:solidFill>
              <a:srgbClr val="070C1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1" name="Rectangle 84"/>
            <p:cNvSpPr>
              <a:spLocks noChangeArrowheads="1"/>
            </p:cNvSpPr>
            <p:nvPr/>
          </p:nvSpPr>
          <p:spPr bwMode="auto">
            <a:xfrm>
              <a:off x="739" y="3672"/>
              <a:ext cx="829" cy="9"/>
            </a:xfrm>
            <a:prstGeom prst="rect">
              <a:avLst/>
            </a:prstGeom>
            <a:solidFill>
              <a:srgbClr val="060A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2" name="Rectangle 85"/>
            <p:cNvSpPr>
              <a:spLocks noChangeArrowheads="1"/>
            </p:cNvSpPr>
            <p:nvPr/>
          </p:nvSpPr>
          <p:spPr bwMode="auto">
            <a:xfrm>
              <a:off x="739" y="3681"/>
              <a:ext cx="829" cy="10"/>
            </a:xfrm>
            <a:prstGeom prst="rect">
              <a:avLst/>
            </a:prstGeom>
            <a:solidFill>
              <a:srgbClr val="04080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3" name="Rectangle 86"/>
            <p:cNvSpPr>
              <a:spLocks noChangeArrowheads="1"/>
            </p:cNvSpPr>
            <p:nvPr/>
          </p:nvSpPr>
          <p:spPr bwMode="auto">
            <a:xfrm>
              <a:off x="739" y="3691"/>
              <a:ext cx="829" cy="9"/>
            </a:xfrm>
            <a:prstGeom prst="rect">
              <a:avLst/>
            </a:prstGeom>
            <a:solidFill>
              <a:srgbClr val="03060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4" name="Rectangle 87"/>
            <p:cNvSpPr>
              <a:spLocks noChangeArrowheads="1"/>
            </p:cNvSpPr>
            <p:nvPr/>
          </p:nvSpPr>
          <p:spPr bwMode="auto">
            <a:xfrm>
              <a:off x="739" y="3700"/>
              <a:ext cx="829" cy="10"/>
            </a:xfrm>
            <a:prstGeom prst="rect">
              <a:avLst/>
            </a:prstGeom>
            <a:solidFill>
              <a:srgbClr val="02030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5" name="Rectangle 88"/>
            <p:cNvSpPr>
              <a:spLocks noChangeArrowheads="1"/>
            </p:cNvSpPr>
            <p:nvPr/>
          </p:nvSpPr>
          <p:spPr bwMode="auto">
            <a:xfrm>
              <a:off x="739" y="3710"/>
              <a:ext cx="829" cy="9"/>
            </a:xfrm>
            <a:prstGeom prst="rect">
              <a:avLst/>
            </a:prstGeom>
            <a:solidFill>
              <a:srgbClr val="01010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6" name="Freeform 89"/>
            <p:cNvSpPr>
              <a:spLocks/>
            </p:cNvSpPr>
            <p:nvPr/>
          </p:nvSpPr>
          <p:spPr bwMode="auto">
            <a:xfrm>
              <a:off x="741" y="3090"/>
              <a:ext cx="817" cy="634"/>
            </a:xfrm>
            <a:custGeom>
              <a:avLst/>
              <a:gdLst>
                <a:gd name="T0" fmla="*/ 62 w 817"/>
                <a:gd name="T1" fmla="*/ 294 h 634"/>
                <a:gd name="T2" fmla="*/ 199 w 817"/>
                <a:gd name="T3" fmla="*/ 173 h 634"/>
                <a:gd name="T4" fmla="*/ 238 w 817"/>
                <a:gd name="T5" fmla="*/ 193 h 634"/>
                <a:gd name="T6" fmla="*/ 337 w 817"/>
                <a:gd name="T7" fmla="*/ 117 h 634"/>
                <a:gd name="T8" fmla="*/ 380 w 817"/>
                <a:gd name="T9" fmla="*/ 155 h 634"/>
                <a:gd name="T10" fmla="*/ 404 w 817"/>
                <a:gd name="T11" fmla="*/ 75 h 634"/>
                <a:gd name="T12" fmla="*/ 454 w 817"/>
                <a:gd name="T13" fmla="*/ 87 h 634"/>
                <a:gd name="T14" fmla="*/ 547 w 817"/>
                <a:gd name="T15" fmla="*/ 70 h 634"/>
                <a:gd name="T16" fmla="*/ 628 w 817"/>
                <a:gd name="T17" fmla="*/ 14 h 634"/>
                <a:gd name="T18" fmla="*/ 671 w 817"/>
                <a:gd name="T19" fmla="*/ 73 h 634"/>
                <a:gd name="T20" fmla="*/ 771 w 817"/>
                <a:gd name="T21" fmla="*/ 157 h 634"/>
                <a:gd name="T22" fmla="*/ 767 w 817"/>
                <a:gd name="T23" fmla="*/ 221 h 634"/>
                <a:gd name="T24" fmla="*/ 816 w 817"/>
                <a:gd name="T25" fmla="*/ 287 h 634"/>
                <a:gd name="T26" fmla="*/ 792 w 817"/>
                <a:gd name="T27" fmla="*/ 343 h 634"/>
                <a:gd name="T28" fmla="*/ 707 w 817"/>
                <a:gd name="T29" fmla="*/ 504 h 634"/>
                <a:gd name="T30" fmla="*/ 671 w 817"/>
                <a:gd name="T31" fmla="*/ 504 h 634"/>
                <a:gd name="T32" fmla="*/ 613 w 817"/>
                <a:gd name="T33" fmla="*/ 538 h 634"/>
                <a:gd name="T34" fmla="*/ 594 w 817"/>
                <a:gd name="T35" fmla="*/ 519 h 634"/>
                <a:gd name="T36" fmla="*/ 493 w 817"/>
                <a:gd name="T37" fmla="*/ 568 h 634"/>
                <a:gd name="T38" fmla="*/ 405 w 817"/>
                <a:gd name="T39" fmla="*/ 578 h 634"/>
                <a:gd name="T40" fmla="*/ 241 w 817"/>
                <a:gd name="T41" fmla="*/ 565 h 634"/>
                <a:gd name="T42" fmla="*/ 236 w 817"/>
                <a:gd name="T43" fmla="*/ 556 h 634"/>
                <a:gd name="T44" fmla="*/ 182 w 817"/>
                <a:gd name="T45" fmla="*/ 554 h 634"/>
                <a:gd name="T46" fmla="*/ 171 w 817"/>
                <a:gd name="T47" fmla="*/ 518 h 634"/>
                <a:gd name="T48" fmla="*/ 60 w 817"/>
                <a:gd name="T49" fmla="*/ 475 h 634"/>
                <a:gd name="T50" fmla="*/ 9 w 817"/>
                <a:gd name="T51" fmla="*/ 361 h 634"/>
                <a:gd name="T52" fmla="*/ 62 w 817"/>
                <a:gd name="T53" fmla="*/ 294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7" h="634">
                  <a:moveTo>
                    <a:pt x="62" y="294"/>
                  </a:moveTo>
                  <a:cubicBezTo>
                    <a:pt x="74" y="210"/>
                    <a:pt x="136" y="156"/>
                    <a:pt x="199" y="173"/>
                  </a:cubicBezTo>
                  <a:cubicBezTo>
                    <a:pt x="213" y="177"/>
                    <a:pt x="226" y="183"/>
                    <a:pt x="238" y="193"/>
                  </a:cubicBezTo>
                  <a:cubicBezTo>
                    <a:pt x="249" y="136"/>
                    <a:pt x="294" y="102"/>
                    <a:pt x="337" y="117"/>
                  </a:cubicBezTo>
                  <a:cubicBezTo>
                    <a:pt x="354" y="123"/>
                    <a:pt x="369" y="136"/>
                    <a:pt x="380" y="155"/>
                  </a:cubicBezTo>
                  <a:cubicBezTo>
                    <a:pt x="370" y="124"/>
                    <a:pt x="381" y="88"/>
                    <a:pt x="404" y="75"/>
                  </a:cubicBezTo>
                  <a:cubicBezTo>
                    <a:pt x="422" y="65"/>
                    <a:pt x="441" y="69"/>
                    <a:pt x="454" y="87"/>
                  </a:cubicBezTo>
                  <a:cubicBezTo>
                    <a:pt x="481" y="61"/>
                    <a:pt x="516" y="54"/>
                    <a:pt x="547" y="70"/>
                  </a:cubicBezTo>
                  <a:cubicBezTo>
                    <a:pt x="558" y="25"/>
                    <a:pt x="594" y="0"/>
                    <a:pt x="628" y="14"/>
                  </a:cubicBezTo>
                  <a:cubicBezTo>
                    <a:pt x="650" y="23"/>
                    <a:pt x="666" y="45"/>
                    <a:pt x="671" y="73"/>
                  </a:cubicBezTo>
                  <a:cubicBezTo>
                    <a:pt x="716" y="60"/>
                    <a:pt x="761" y="97"/>
                    <a:pt x="771" y="157"/>
                  </a:cubicBezTo>
                  <a:cubicBezTo>
                    <a:pt x="774" y="178"/>
                    <a:pt x="772" y="200"/>
                    <a:pt x="767" y="221"/>
                  </a:cubicBezTo>
                  <a:cubicBezTo>
                    <a:pt x="794" y="221"/>
                    <a:pt x="817" y="250"/>
                    <a:pt x="816" y="287"/>
                  </a:cubicBezTo>
                  <a:cubicBezTo>
                    <a:pt x="816" y="310"/>
                    <a:pt x="806" y="332"/>
                    <a:pt x="792" y="343"/>
                  </a:cubicBezTo>
                  <a:cubicBezTo>
                    <a:pt x="802" y="419"/>
                    <a:pt x="764" y="491"/>
                    <a:pt x="707" y="504"/>
                  </a:cubicBezTo>
                  <a:cubicBezTo>
                    <a:pt x="695" y="507"/>
                    <a:pt x="683" y="507"/>
                    <a:pt x="671" y="504"/>
                  </a:cubicBezTo>
                  <a:cubicBezTo>
                    <a:pt x="663" y="535"/>
                    <a:pt x="637" y="550"/>
                    <a:pt x="613" y="538"/>
                  </a:cubicBezTo>
                  <a:cubicBezTo>
                    <a:pt x="606" y="534"/>
                    <a:pt x="599" y="528"/>
                    <a:pt x="594" y="519"/>
                  </a:cubicBezTo>
                  <a:cubicBezTo>
                    <a:pt x="577" y="566"/>
                    <a:pt x="533" y="587"/>
                    <a:pt x="493" y="568"/>
                  </a:cubicBezTo>
                  <a:cubicBezTo>
                    <a:pt x="465" y="584"/>
                    <a:pt x="434" y="587"/>
                    <a:pt x="405" y="578"/>
                  </a:cubicBezTo>
                  <a:cubicBezTo>
                    <a:pt x="357" y="634"/>
                    <a:pt x="283" y="628"/>
                    <a:pt x="241" y="565"/>
                  </a:cubicBezTo>
                  <a:cubicBezTo>
                    <a:pt x="239" y="562"/>
                    <a:pt x="237" y="559"/>
                    <a:pt x="236" y="556"/>
                  </a:cubicBezTo>
                  <a:cubicBezTo>
                    <a:pt x="220" y="575"/>
                    <a:pt x="196" y="575"/>
                    <a:pt x="182" y="554"/>
                  </a:cubicBezTo>
                  <a:cubicBezTo>
                    <a:pt x="175" y="545"/>
                    <a:pt x="171" y="532"/>
                    <a:pt x="171" y="518"/>
                  </a:cubicBezTo>
                  <a:cubicBezTo>
                    <a:pt x="132" y="543"/>
                    <a:pt x="83" y="525"/>
                    <a:pt x="60" y="475"/>
                  </a:cubicBezTo>
                  <a:cubicBezTo>
                    <a:pt x="22" y="462"/>
                    <a:pt x="0" y="411"/>
                    <a:pt x="9" y="361"/>
                  </a:cubicBezTo>
                  <a:cubicBezTo>
                    <a:pt x="16" y="328"/>
                    <a:pt x="36" y="302"/>
                    <a:pt x="62" y="294"/>
                  </a:cubicBezTo>
                </a:path>
              </a:pathLst>
            </a:custGeom>
            <a:noFill/>
            <a:ln w="4286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77" name="Picture 9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 name="Picture 9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7" y="3300"/>
              <a:ext cx="639"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9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9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20" y="3120"/>
              <a:ext cx="33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9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9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 y="3367"/>
              <a:ext cx="324"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3" name="Picture 10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3380" y="3495703"/>
            <a:ext cx="6397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ct 2"/>
          <p:cNvGraphicFramePr>
            <a:graphicFrameLocks noChangeAspect="1"/>
          </p:cNvGraphicFramePr>
          <p:nvPr>
            <p:extLst>
              <p:ext uri="{D42A27DB-BD31-4B8C-83A1-F6EECF244321}">
                <p14:modId xmlns:p14="http://schemas.microsoft.com/office/powerpoint/2010/main" val="3159249573"/>
              </p:ext>
            </p:extLst>
          </p:nvPr>
        </p:nvGraphicFramePr>
        <p:xfrm>
          <a:off x="4915688" y="3614491"/>
          <a:ext cx="533400" cy="461963"/>
        </p:xfrm>
        <a:graphic>
          <a:graphicData uri="http://schemas.openxmlformats.org/presentationml/2006/ole">
            <mc:AlternateContent xmlns:mc="http://schemas.openxmlformats.org/markup-compatibility/2006">
              <mc:Choice xmlns:v="urn:schemas-microsoft-com:vml" Requires="v">
                <p:oleObj spid="_x0000_s3569" name="Visio" r:id="rId11" imgW="767737" imgH="666391" progId="Visio.Drawing.11">
                  <p:embed/>
                </p:oleObj>
              </mc:Choice>
              <mc:Fallback>
                <p:oleObj name="Visio" r:id="rId11" imgW="767737" imgH="666391" progId="Visio.Drawing.11">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15688" y="3614491"/>
                        <a:ext cx="5334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1" name="Object 90"/>
          <p:cNvGraphicFramePr>
            <a:graphicFrameLocks noChangeAspect="1"/>
          </p:cNvGraphicFramePr>
          <p:nvPr>
            <p:extLst>
              <p:ext uri="{D42A27DB-BD31-4B8C-83A1-F6EECF244321}">
                <p14:modId xmlns:p14="http://schemas.microsoft.com/office/powerpoint/2010/main" val="2303116904"/>
              </p:ext>
            </p:extLst>
          </p:nvPr>
        </p:nvGraphicFramePr>
        <p:xfrm>
          <a:off x="4225184" y="5572915"/>
          <a:ext cx="271462" cy="430213"/>
        </p:xfrm>
        <a:graphic>
          <a:graphicData uri="http://schemas.openxmlformats.org/presentationml/2006/ole">
            <mc:AlternateContent xmlns:mc="http://schemas.openxmlformats.org/markup-compatibility/2006">
              <mc:Choice xmlns:v="urn:schemas-microsoft-com:vml" Requires="v">
                <p:oleObj spid="_x0000_s3570" name="Visio" r:id="rId13" imgW="579120" imgH="915478" progId="Visio.Drawing.11">
                  <p:embed/>
                </p:oleObj>
              </mc:Choice>
              <mc:Fallback>
                <p:oleObj name="Visio" r:id="rId13"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25184" y="5572915"/>
                        <a:ext cx="271462"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2" name="Object 91"/>
          <p:cNvGraphicFramePr>
            <a:graphicFrameLocks noChangeAspect="1"/>
          </p:cNvGraphicFramePr>
          <p:nvPr>
            <p:extLst>
              <p:ext uri="{D42A27DB-BD31-4B8C-83A1-F6EECF244321}">
                <p14:modId xmlns:p14="http://schemas.microsoft.com/office/powerpoint/2010/main" val="1991858723"/>
              </p:ext>
            </p:extLst>
          </p:nvPr>
        </p:nvGraphicFramePr>
        <p:xfrm>
          <a:off x="4325196" y="5698328"/>
          <a:ext cx="288925" cy="457200"/>
        </p:xfrm>
        <a:graphic>
          <a:graphicData uri="http://schemas.openxmlformats.org/presentationml/2006/ole">
            <mc:AlternateContent xmlns:mc="http://schemas.openxmlformats.org/markup-compatibility/2006">
              <mc:Choice xmlns:v="urn:schemas-microsoft-com:vml" Requires="v">
                <p:oleObj spid="_x0000_s3571" name="Visio" r:id="rId15" imgW="579120" imgH="915478" progId="Visio.Drawing.11">
                  <p:embed/>
                </p:oleObj>
              </mc:Choice>
              <mc:Fallback>
                <p:oleObj name="Visio" r:id="rId15"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25196" y="5698328"/>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7" name="Line 15"/>
          <p:cNvSpPr>
            <a:spLocks noChangeShapeType="1"/>
          </p:cNvSpPr>
          <p:nvPr/>
        </p:nvSpPr>
        <p:spPr bwMode="auto">
          <a:xfrm>
            <a:off x="1741921" y="3763748"/>
            <a:ext cx="1687079" cy="675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98" name="Line 32"/>
          <p:cNvSpPr>
            <a:spLocks noChangeShapeType="1"/>
          </p:cNvSpPr>
          <p:nvPr/>
        </p:nvSpPr>
        <p:spPr bwMode="auto">
          <a:xfrm flipH="1" flipV="1">
            <a:off x="1741920" y="3823065"/>
            <a:ext cx="1687076" cy="0"/>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07" name="Object 106"/>
          <p:cNvGraphicFramePr>
            <a:graphicFrameLocks noChangeAspect="1"/>
          </p:cNvGraphicFramePr>
          <p:nvPr>
            <p:extLst>
              <p:ext uri="{D42A27DB-BD31-4B8C-83A1-F6EECF244321}">
                <p14:modId xmlns:p14="http://schemas.microsoft.com/office/powerpoint/2010/main" val="4106552244"/>
              </p:ext>
            </p:extLst>
          </p:nvPr>
        </p:nvGraphicFramePr>
        <p:xfrm>
          <a:off x="6284351" y="5131278"/>
          <a:ext cx="271463" cy="430213"/>
        </p:xfrm>
        <a:graphic>
          <a:graphicData uri="http://schemas.openxmlformats.org/presentationml/2006/ole">
            <mc:AlternateContent xmlns:mc="http://schemas.openxmlformats.org/markup-compatibility/2006">
              <mc:Choice xmlns:v="urn:schemas-microsoft-com:vml" Requires="v">
                <p:oleObj spid="_x0000_s3572" name="Visio" r:id="rId16" imgW="579120" imgH="915478" progId="Visio.Drawing.11">
                  <p:embed/>
                </p:oleObj>
              </mc:Choice>
              <mc:Fallback>
                <p:oleObj name="Visio" r:id="rId16"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84351" y="5131278"/>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8" name="Object 107"/>
          <p:cNvGraphicFramePr>
            <a:graphicFrameLocks noChangeAspect="1"/>
          </p:cNvGraphicFramePr>
          <p:nvPr>
            <p:extLst>
              <p:ext uri="{D42A27DB-BD31-4B8C-83A1-F6EECF244321}">
                <p14:modId xmlns:p14="http://schemas.microsoft.com/office/powerpoint/2010/main" val="1053767433"/>
              </p:ext>
            </p:extLst>
          </p:nvPr>
        </p:nvGraphicFramePr>
        <p:xfrm>
          <a:off x="6384364" y="5256691"/>
          <a:ext cx="288925" cy="457200"/>
        </p:xfrm>
        <a:graphic>
          <a:graphicData uri="http://schemas.openxmlformats.org/presentationml/2006/ole">
            <mc:AlternateContent xmlns:mc="http://schemas.openxmlformats.org/markup-compatibility/2006">
              <mc:Choice xmlns:v="urn:schemas-microsoft-com:vml" Requires="v">
                <p:oleObj spid="_x0000_s3573" name="Visio" r:id="rId17" imgW="579120" imgH="915478" progId="Visio.Drawing.11">
                  <p:embed/>
                </p:oleObj>
              </mc:Choice>
              <mc:Fallback>
                <p:oleObj name="Visio" r:id="rId17"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84364" y="525669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9" name="Object 108"/>
          <p:cNvGraphicFramePr>
            <a:graphicFrameLocks noChangeAspect="1"/>
          </p:cNvGraphicFramePr>
          <p:nvPr>
            <p:extLst>
              <p:ext uri="{D42A27DB-BD31-4B8C-83A1-F6EECF244321}">
                <p14:modId xmlns:p14="http://schemas.microsoft.com/office/powerpoint/2010/main" val="2887929736"/>
              </p:ext>
            </p:extLst>
          </p:nvPr>
        </p:nvGraphicFramePr>
        <p:xfrm>
          <a:off x="6536764" y="5409091"/>
          <a:ext cx="288925" cy="457200"/>
        </p:xfrm>
        <a:graphic>
          <a:graphicData uri="http://schemas.openxmlformats.org/presentationml/2006/ole">
            <mc:AlternateContent xmlns:mc="http://schemas.openxmlformats.org/markup-compatibility/2006">
              <mc:Choice xmlns:v="urn:schemas-microsoft-com:vml" Requires="v">
                <p:oleObj spid="_x0000_s3574" name="Visio" r:id="rId18" imgW="579120" imgH="915478" progId="Visio.Drawing.11">
                  <p:embed/>
                </p:oleObj>
              </mc:Choice>
              <mc:Fallback>
                <p:oleObj name="Visio" r:id="rId18"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36764" y="540909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0" name="Object 109"/>
          <p:cNvGraphicFramePr>
            <a:graphicFrameLocks noChangeAspect="1"/>
          </p:cNvGraphicFramePr>
          <p:nvPr>
            <p:extLst>
              <p:ext uri="{D42A27DB-BD31-4B8C-83A1-F6EECF244321}">
                <p14:modId xmlns:p14="http://schemas.microsoft.com/office/powerpoint/2010/main" val="540615504"/>
              </p:ext>
            </p:extLst>
          </p:nvPr>
        </p:nvGraphicFramePr>
        <p:xfrm>
          <a:off x="6708214" y="5561491"/>
          <a:ext cx="288925" cy="457200"/>
        </p:xfrm>
        <a:graphic>
          <a:graphicData uri="http://schemas.openxmlformats.org/presentationml/2006/ole">
            <mc:AlternateContent xmlns:mc="http://schemas.openxmlformats.org/markup-compatibility/2006">
              <mc:Choice xmlns:v="urn:schemas-microsoft-com:vml" Requires="v">
                <p:oleObj spid="_x0000_s3575" name="Visio" r:id="rId19" imgW="579120" imgH="915478" progId="Visio.Drawing.11">
                  <p:embed/>
                </p:oleObj>
              </mc:Choice>
              <mc:Fallback>
                <p:oleObj name="Visio" r:id="rId19"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708214" y="5561491"/>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1" name="Object 110"/>
          <p:cNvGraphicFramePr>
            <a:graphicFrameLocks noChangeAspect="1"/>
          </p:cNvGraphicFramePr>
          <p:nvPr>
            <p:extLst/>
          </p:nvPr>
        </p:nvGraphicFramePr>
        <p:xfrm>
          <a:off x="4700587" y="2008187"/>
          <a:ext cx="271463" cy="430213"/>
        </p:xfrm>
        <a:graphic>
          <a:graphicData uri="http://schemas.openxmlformats.org/presentationml/2006/ole">
            <mc:AlternateContent xmlns:mc="http://schemas.openxmlformats.org/markup-compatibility/2006">
              <mc:Choice xmlns:v="urn:schemas-microsoft-com:vml" Requires="v">
                <p:oleObj spid="_x0000_s3576" name="Visio" r:id="rId20" imgW="579120" imgH="915478" progId="Visio.Drawing.11">
                  <p:embed/>
                </p:oleObj>
              </mc:Choice>
              <mc:Fallback>
                <p:oleObj name="Visio" r:id="rId20"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00587" y="2008187"/>
                        <a:ext cx="271463" cy="430213"/>
                      </a:xfrm>
                      <a:prstGeom prst="rect">
                        <a:avLst/>
                      </a:prstGeom>
                      <a:noFill/>
                      <a:ln>
                        <a:noFill/>
                      </a:ln>
                      <a:effectLst/>
                    </p:spPr>
                  </p:pic>
                </p:oleObj>
              </mc:Fallback>
            </mc:AlternateContent>
          </a:graphicData>
        </a:graphic>
      </p:graphicFrame>
      <p:graphicFrame>
        <p:nvGraphicFramePr>
          <p:cNvPr id="112" name="Object 111"/>
          <p:cNvGraphicFramePr>
            <a:graphicFrameLocks noChangeAspect="1"/>
          </p:cNvGraphicFramePr>
          <p:nvPr>
            <p:extLst/>
          </p:nvPr>
        </p:nvGraphicFramePr>
        <p:xfrm>
          <a:off x="4800600" y="2133600"/>
          <a:ext cx="288925" cy="457200"/>
        </p:xfrm>
        <a:graphic>
          <a:graphicData uri="http://schemas.openxmlformats.org/presentationml/2006/ole">
            <mc:AlternateContent xmlns:mc="http://schemas.openxmlformats.org/markup-compatibility/2006">
              <mc:Choice xmlns:v="urn:schemas-microsoft-com:vml" Requires="v">
                <p:oleObj spid="_x0000_s3577" name="Visio" r:id="rId21" imgW="579120" imgH="915478" progId="Visio.Drawing.11">
                  <p:embed/>
                </p:oleObj>
              </mc:Choice>
              <mc:Fallback>
                <p:oleObj name="Visio" r:id="rId21"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00600" y="2133600"/>
                        <a:ext cx="288925" cy="457200"/>
                      </a:xfrm>
                      <a:prstGeom prst="rect">
                        <a:avLst/>
                      </a:prstGeom>
                      <a:noFill/>
                      <a:ln>
                        <a:noFill/>
                      </a:ln>
                      <a:effectLst/>
                    </p:spPr>
                  </p:pic>
                </p:oleObj>
              </mc:Fallback>
            </mc:AlternateContent>
          </a:graphicData>
        </a:graphic>
      </p:graphicFrame>
      <p:graphicFrame>
        <p:nvGraphicFramePr>
          <p:cNvPr id="113" name="Object 112"/>
          <p:cNvGraphicFramePr>
            <a:graphicFrameLocks noChangeAspect="1"/>
          </p:cNvGraphicFramePr>
          <p:nvPr>
            <p:extLst/>
          </p:nvPr>
        </p:nvGraphicFramePr>
        <p:xfrm>
          <a:off x="4953000" y="2286000"/>
          <a:ext cx="288925" cy="457200"/>
        </p:xfrm>
        <a:graphic>
          <a:graphicData uri="http://schemas.openxmlformats.org/presentationml/2006/ole">
            <mc:AlternateContent xmlns:mc="http://schemas.openxmlformats.org/markup-compatibility/2006">
              <mc:Choice xmlns:v="urn:schemas-microsoft-com:vml" Requires="v">
                <p:oleObj spid="_x0000_s3578" name="Visio" r:id="rId22" imgW="579120" imgH="915478" progId="Visio.Drawing.11">
                  <p:embed/>
                </p:oleObj>
              </mc:Choice>
              <mc:Fallback>
                <p:oleObj name="Visio" r:id="rId22"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53000" y="2286000"/>
                        <a:ext cx="288925" cy="457200"/>
                      </a:xfrm>
                      <a:prstGeom prst="rect">
                        <a:avLst/>
                      </a:prstGeom>
                      <a:noFill/>
                      <a:ln>
                        <a:noFill/>
                      </a:ln>
                      <a:effectLst/>
                    </p:spPr>
                  </p:pic>
                </p:oleObj>
              </mc:Fallback>
            </mc:AlternateContent>
          </a:graphicData>
        </a:graphic>
      </p:graphicFrame>
      <p:graphicFrame>
        <p:nvGraphicFramePr>
          <p:cNvPr id="114" name="Object 113"/>
          <p:cNvGraphicFramePr>
            <a:graphicFrameLocks noChangeAspect="1"/>
          </p:cNvGraphicFramePr>
          <p:nvPr>
            <p:extLst/>
          </p:nvPr>
        </p:nvGraphicFramePr>
        <p:xfrm>
          <a:off x="5105400" y="2438400"/>
          <a:ext cx="288925" cy="457200"/>
        </p:xfrm>
        <a:graphic>
          <a:graphicData uri="http://schemas.openxmlformats.org/presentationml/2006/ole">
            <mc:AlternateContent xmlns:mc="http://schemas.openxmlformats.org/markup-compatibility/2006">
              <mc:Choice xmlns:v="urn:schemas-microsoft-com:vml" Requires="v">
                <p:oleObj spid="_x0000_s3579" name="Visio" r:id="rId23" imgW="579120" imgH="915478" progId="Visio.Drawing.11">
                  <p:embed/>
                </p:oleObj>
              </mc:Choice>
              <mc:Fallback>
                <p:oleObj name="Visio" r:id="rId23"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05400" y="2438400"/>
                        <a:ext cx="288925" cy="457200"/>
                      </a:xfrm>
                      <a:prstGeom prst="rect">
                        <a:avLst/>
                      </a:prstGeom>
                      <a:noFill/>
                      <a:ln>
                        <a:noFill/>
                      </a:ln>
                      <a:effectLst/>
                    </p:spPr>
                  </p:pic>
                </p:oleObj>
              </mc:Fallback>
            </mc:AlternateContent>
          </a:graphicData>
        </a:graphic>
      </p:graphicFrame>
      <p:sp>
        <p:nvSpPr>
          <p:cNvPr id="119" name="Line 15"/>
          <p:cNvSpPr>
            <a:spLocks noChangeShapeType="1"/>
          </p:cNvSpPr>
          <p:nvPr/>
        </p:nvSpPr>
        <p:spPr bwMode="auto">
          <a:xfrm flipH="1">
            <a:off x="4620568" y="5615351"/>
            <a:ext cx="1728871" cy="20360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1" name="Line 15"/>
          <p:cNvSpPr>
            <a:spLocks noChangeShapeType="1"/>
          </p:cNvSpPr>
          <p:nvPr/>
        </p:nvSpPr>
        <p:spPr bwMode="auto">
          <a:xfrm flipH="1" flipV="1">
            <a:off x="5069991" y="2764350"/>
            <a:ext cx="35408" cy="893785"/>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2" name="Line 15"/>
          <p:cNvSpPr>
            <a:spLocks noChangeShapeType="1"/>
          </p:cNvSpPr>
          <p:nvPr/>
        </p:nvSpPr>
        <p:spPr bwMode="auto">
          <a:xfrm flipV="1">
            <a:off x="4068763" y="3813864"/>
            <a:ext cx="808037" cy="8638"/>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3" name="Line 32"/>
          <p:cNvSpPr>
            <a:spLocks noChangeShapeType="1"/>
          </p:cNvSpPr>
          <p:nvPr/>
        </p:nvSpPr>
        <p:spPr bwMode="auto">
          <a:xfrm flipH="1">
            <a:off x="3916180" y="2590799"/>
            <a:ext cx="960620" cy="891179"/>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15" name="TextBox 114"/>
          <p:cNvSpPr txBox="1"/>
          <p:nvPr/>
        </p:nvSpPr>
        <p:spPr>
          <a:xfrm>
            <a:off x="5903351" y="6072551"/>
            <a:ext cx="1396536" cy="307777"/>
          </a:xfrm>
          <a:prstGeom prst="rect">
            <a:avLst/>
          </a:prstGeom>
          <a:noFill/>
        </p:spPr>
        <p:txBody>
          <a:bodyPr wrap="none" rtlCol="0">
            <a:spAutoFit/>
          </a:bodyPr>
          <a:lstStyle/>
          <a:p>
            <a:r>
              <a:rPr lang="en-US" sz="1400" dirty="0" smtClean="0"/>
              <a:t>Active Directory</a:t>
            </a:r>
          </a:p>
        </p:txBody>
      </p:sp>
      <p:sp>
        <p:nvSpPr>
          <p:cNvPr id="125" name="TextBox 124"/>
          <p:cNvSpPr txBox="1"/>
          <p:nvPr/>
        </p:nvSpPr>
        <p:spPr>
          <a:xfrm>
            <a:off x="4100730" y="6064867"/>
            <a:ext cx="753732" cy="307777"/>
          </a:xfrm>
          <a:prstGeom prst="rect">
            <a:avLst/>
          </a:prstGeom>
          <a:noFill/>
        </p:spPr>
        <p:txBody>
          <a:bodyPr wrap="none" rtlCol="0">
            <a:spAutoFit/>
          </a:bodyPr>
          <a:lstStyle/>
          <a:p>
            <a:r>
              <a:rPr lang="en-US" sz="1400" dirty="0" smtClean="0"/>
              <a:t>Dirsync</a:t>
            </a:r>
            <a:endParaRPr lang="en-US" sz="1400" dirty="0"/>
          </a:p>
        </p:txBody>
      </p:sp>
      <p:sp>
        <p:nvSpPr>
          <p:cNvPr id="126" name="TextBox 125"/>
          <p:cNvSpPr txBox="1"/>
          <p:nvPr/>
        </p:nvSpPr>
        <p:spPr>
          <a:xfrm>
            <a:off x="2974112" y="1661811"/>
            <a:ext cx="5462190" cy="307777"/>
          </a:xfrm>
          <a:prstGeom prst="rect">
            <a:avLst/>
          </a:prstGeom>
          <a:noFill/>
        </p:spPr>
        <p:txBody>
          <a:bodyPr wrap="square" rtlCol="0">
            <a:spAutoFit/>
          </a:bodyPr>
          <a:lstStyle/>
          <a:p>
            <a:r>
              <a:rPr lang="en-US" sz="1400" dirty="0" smtClean="0"/>
              <a:t>Exchange CAS/HUB “Hybrid Servers” for Exchange Online integration</a:t>
            </a:r>
          </a:p>
        </p:txBody>
      </p:sp>
      <p:graphicFrame>
        <p:nvGraphicFramePr>
          <p:cNvPr id="116" name="Object 115"/>
          <p:cNvGraphicFramePr>
            <a:graphicFrameLocks noChangeAspect="1"/>
          </p:cNvGraphicFramePr>
          <p:nvPr>
            <p:extLst/>
          </p:nvPr>
        </p:nvGraphicFramePr>
        <p:xfrm>
          <a:off x="7348446" y="2745500"/>
          <a:ext cx="271463" cy="430213"/>
        </p:xfrm>
        <a:graphic>
          <a:graphicData uri="http://schemas.openxmlformats.org/presentationml/2006/ole">
            <mc:AlternateContent xmlns:mc="http://schemas.openxmlformats.org/markup-compatibility/2006">
              <mc:Choice xmlns:v="urn:schemas-microsoft-com:vml" Requires="v">
                <p:oleObj spid="_x0000_s3580" name="Visio" r:id="rId24" imgW="579120" imgH="915478" progId="Visio.Drawing.11">
                  <p:embed/>
                </p:oleObj>
              </mc:Choice>
              <mc:Fallback>
                <p:oleObj name="Visio" r:id="rId24"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48446" y="2745500"/>
                        <a:ext cx="27146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4" name="Object 123"/>
          <p:cNvGraphicFramePr>
            <a:graphicFrameLocks noChangeAspect="1"/>
          </p:cNvGraphicFramePr>
          <p:nvPr>
            <p:extLst/>
          </p:nvPr>
        </p:nvGraphicFramePr>
        <p:xfrm>
          <a:off x="7500846" y="2897900"/>
          <a:ext cx="288925" cy="457200"/>
        </p:xfrm>
        <a:graphic>
          <a:graphicData uri="http://schemas.openxmlformats.org/presentationml/2006/ole">
            <mc:AlternateContent xmlns:mc="http://schemas.openxmlformats.org/markup-compatibility/2006">
              <mc:Choice xmlns:v="urn:schemas-microsoft-com:vml" Requires="v">
                <p:oleObj spid="_x0000_s3581" name="Visio" r:id="rId25" imgW="579120" imgH="915478" progId="Visio.Drawing.11">
                  <p:embed/>
                </p:oleObj>
              </mc:Choice>
              <mc:Fallback>
                <p:oleObj name="Visio" r:id="rId25"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00846" y="28979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0" name="Object 5119"/>
          <p:cNvGraphicFramePr>
            <a:graphicFrameLocks noChangeAspect="1"/>
          </p:cNvGraphicFramePr>
          <p:nvPr>
            <p:extLst/>
          </p:nvPr>
        </p:nvGraphicFramePr>
        <p:xfrm>
          <a:off x="7653246" y="3050300"/>
          <a:ext cx="288925" cy="457200"/>
        </p:xfrm>
        <a:graphic>
          <a:graphicData uri="http://schemas.openxmlformats.org/presentationml/2006/ole">
            <mc:AlternateContent xmlns:mc="http://schemas.openxmlformats.org/markup-compatibility/2006">
              <mc:Choice xmlns:v="urn:schemas-microsoft-com:vml" Requires="v">
                <p:oleObj spid="_x0000_s3582" name="Visio" r:id="rId26" imgW="579120" imgH="915478" progId="Visio.Drawing.11">
                  <p:embed/>
                </p:oleObj>
              </mc:Choice>
              <mc:Fallback>
                <p:oleObj name="Visio" r:id="rId26"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53246" y="30503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1" name="Object 5120"/>
          <p:cNvGraphicFramePr>
            <a:graphicFrameLocks noChangeAspect="1"/>
          </p:cNvGraphicFramePr>
          <p:nvPr>
            <p:extLst/>
          </p:nvPr>
        </p:nvGraphicFramePr>
        <p:xfrm>
          <a:off x="7805646" y="3202700"/>
          <a:ext cx="288925" cy="457200"/>
        </p:xfrm>
        <a:graphic>
          <a:graphicData uri="http://schemas.openxmlformats.org/presentationml/2006/ole">
            <mc:AlternateContent xmlns:mc="http://schemas.openxmlformats.org/markup-compatibility/2006">
              <mc:Choice xmlns:v="urn:schemas-microsoft-com:vml" Requires="v">
                <p:oleObj spid="_x0000_s3583" name="Visio" r:id="rId27" imgW="579120" imgH="915478" progId="Visio.Drawing.11">
                  <p:embed/>
                </p:oleObj>
              </mc:Choice>
              <mc:Fallback>
                <p:oleObj name="Visio" r:id="rId27"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05646" y="3202700"/>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4" name="Object 5123"/>
          <p:cNvGraphicFramePr>
            <a:graphicFrameLocks noChangeAspect="1"/>
          </p:cNvGraphicFramePr>
          <p:nvPr>
            <p:extLst/>
          </p:nvPr>
        </p:nvGraphicFramePr>
        <p:xfrm>
          <a:off x="7881846" y="3431300"/>
          <a:ext cx="423863" cy="457200"/>
        </p:xfrm>
        <a:graphic>
          <a:graphicData uri="http://schemas.openxmlformats.org/presentationml/2006/ole">
            <mc:AlternateContent xmlns:mc="http://schemas.openxmlformats.org/markup-compatibility/2006">
              <mc:Choice xmlns:v="urn:schemas-microsoft-com:vml" Requires="v">
                <p:oleObj spid="_x0000_s3584" name="Visio" r:id="rId28" imgW="1768557" imgH="1907875" progId="Visio.Drawing.11">
                  <p:embed/>
                </p:oleObj>
              </mc:Choice>
              <mc:Fallback>
                <p:oleObj name="Visio" r:id="rId28" imgW="1768557" imgH="1907875" progId="Visio.Drawing.11">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881846" y="3431300"/>
                        <a:ext cx="4238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 name="TextBox 132"/>
          <p:cNvSpPr txBox="1"/>
          <p:nvPr/>
        </p:nvSpPr>
        <p:spPr>
          <a:xfrm>
            <a:off x="7043254" y="2272279"/>
            <a:ext cx="1636987" cy="523220"/>
          </a:xfrm>
          <a:prstGeom prst="rect">
            <a:avLst/>
          </a:prstGeom>
          <a:noFill/>
        </p:spPr>
        <p:txBody>
          <a:bodyPr wrap="none" rtlCol="0">
            <a:spAutoFit/>
          </a:bodyPr>
          <a:lstStyle/>
          <a:p>
            <a:r>
              <a:rPr lang="en-US" sz="1400" dirty="0" smtClean="0"/>
              <a:t>On Premise</a:t>
            </a:r>
          </a:p>
          <a:p>
            <a:r>
              <a:rPr lang="en-US" sz="1400" dirty="0"/>
              <a:t> </a:t>
            </a:r>
            <a:r>
              <a:rPr lang="en-US" sz="1400" dirty="0" smtClean="0"/>
              <a:t>Exchange Mailbox</a:t>
            </a:r>
          </a:p>
        </p:txBody>
      </p:sp>
      <p:sp>
        <p:nvSpPr>
          <p:cNvPr id="134" name="TextBox 133"/>
          <p:cNvSpPr txBox="1"/>
          <p:nvPr/>
        </p:nvSpPr>
        <p:spPr>
          <a:xfrm>
            <a:off x="279387" y="4265711"/>
            <a:ext cx="1707455" cy="307777"/>
          </a:xfrm>
          <a:prstGeom prst="rect">
            <a:avLst/>
          </a:prstGeom>
          <a:noFill/>
        </p:spPr>
        <p:txBody>
          <a:bodyPr wrap="none" rtlCol="0">
            <a:spAutoFit/>
          </a:bodyPr>
          <a:lstStyle/>
          <a:p>
            <a:r>
              <a:rPr lang="en-US" sz="1400" dirty="0" smtClean="0"/>
              <a:t>Microsoft Office 365</a:t>
            </a:r>
          </a:p>
        </p:txBody>
      </p:sp>
      <p:sp>
        <p:nvSpPr>
          <p:cNvPr id="135" name="TextBox 134"/>
          <p:cNvSpPr txBox="1"/>
          <p:nvPr/>
        </p:nvSpPr>
        <p:spPr>
          <a:xfrm>
            <a:off x="3144316" y="4054572"/>
            <a:ext cx="782587" cy="307777"/>
          </a:xfrm>
          <a:prstGeom prst="rect">
            <a:avLst/>
          </a:prstGeom>
          <a:noFill/>
        </p:spPr>
        <p:txBody>
          <a:bodyPr wrap="none" rtlCol="0">
            <a:spAutoFit/>
          </a:bodyPr>
          <a:lstStyle/>
          <a:p>
            <a:r>
              <a:rPr lang="en-US" sz="1400" dirty="0" smtClean="0"/>
              <a:t>Firewall</a:t>
            </a:r>
          </a:p>
        </p:txBody>
      </p:sp>
      <p:sp>
        <p:nvSpPr>
          <p:cNvPr id="120" name="Line 15"/>
          <p:cNvSpPr>
            <a:spLocks noChangeShapeType="1"/>
          </p:cNvSpPr>
          <p:nvPr/>
        </p:nvSpPr>
        <p:spPr bwMode="auto">
          <a:xfrm flipH="1" flipV="1">
            <a:off x="5404375" y="2539240"/>
            <a:ext cx="2187907" cy="79251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18" name="Object 117"/>
          <p:cNvGraphicFramePr>
            <a:graphicFrameLocks noChangeAspect="1"/>
          </p:cNvGraphicFramePr>
          <p:nvPr>
            <p:extLst>
              <p:ext uri="{D42A27DB-BD31-4B8C-83A1-F6EECF244321}">
                <p14:modId xmlns:p14="http://schemas.microsoft.com/office/powerpoint/2010/main" val="2898694946"/>
              </p:ext>
            </p:extLst>
          </p:nvPr>
        </p:nvGraphicFramePr>
        <p:xfrm>
          <a:off x="8016784" y="5040866"/>
          <a:ext cx="288925" cy="457200"/>
        </p:xfrm>
        <a:graphic>
          <a:graphicData uri="http://schemas.openxmlformats.org/presentationml/2006/ole">
            <mc:AlternateContent xmlns:mc="http://schemas.openxmlformats.org/markup-compatibility/2006">
              <mc:Choice xmlns:v="urn:schemas-microsoft-com:vml" Requires="v">
                <p:oleObj spid="_x0000_s3585" name="Visio" r:id="rId30" imgW="579120" imgH="915478" progId="Visio.Drawing.11">
                  <p:embed/>
                </p:oleObj>
              </mc:Choice>
              <mc:Fallback>
                <p:oleObj name="Visio" r:id="rId30"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16784" y="5040866"/>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7" name="TextBox 126"/>
          <p:cNvSpPr txBox="1"/>
          <p:nvPr/>
        </p:nvSpPr>
        <p:spPr>
          <a:xfrm>
            <a:off x="7775358" y="5414788"/>
            <a:ext cx="623889" cy="307777"/>
          </a:xfrm>
          <a:prstGeom prst="rect">
            <a:avLst/>
          </a:prstGeom>
          <a:noFill/>
        </p:spPr>
        <p:txBody>
          <a:bodyPr wrap="none" rtlCol="0">
            <a:spAutoFit/>
          </a:bodyPr>
          <a:lstStyle/>
          <a:p>
            <a:r>
              <a:rPr lang="en-US" sz="1400" dirty="0" smtClean="0"/>
              <a:t>Moira</a:t>
            </a:r>
            <a:endParaRPr lang="en-US" sz="1400" dirty="0"/>
          </a:p>
        </p:txBody>
      </p:sp>
      <p:sp>
        <p:nvSpPr>
          <p:cNvPr id="128" name="Line 15"/>
          <p:cNvSpPr>
            <a:spLocks noChangeShapeType="1"/>
          </p:cNvSpPr>
          <p:nvPr/>
        </p:nvSpPr>
        <p:spPr bwMode="auto">
          <a:xfrm flipH="1">
            <a:off x="6914714" y="5325727"/>
            <a:ext cx="1069945" cy="13358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30" name="Object 129"/>
          <p:cNvGraphicFramePr>
            <a:graphicFrameLocks noChangeAspect="1"/>
          </p:cNvGraphicFramePr>
          <p:nvPr>
            <p:extLst>
              <p:ext uri="{D42A27DB-BD31-4B8C-83A1-F6EECF244321}">
                <p14:modId xmlns:p14="http://schemas.microsoft.com/office/powerpoint/2010/main" val="1479811981"/>
              </p:ext>
            </p:extLst>
          </p:nvPr>
        </p:nvGraphicFramePr>
        <p:xfrm>
          <a:off x="4963139" y="4524296"/>
          <a:ext cx="288925" cy="457200"/>
        </p:xfrm>
        <a:graphic>
          <a:graphicData uri="http://schemas.openxmlformats.org/presentationml/2006/ole">
            <mc:AlternateContent xmlns:mc="http://schemas.openxmlformats.org/markup-compatibility/2006">
              <mc:Choice xmlns:v="urn:schemas-microsoft-com:vml" Requires="v">
                <p:oleObj spid="_x0000_s3586" name="Visio" r:id="rId31" imgW="579120" imgH="915478" progId="Visio.Drawing.11">
                  <p:embed/>
                </p:oleObj>
              </mc:Choice>
              <mc:Fallback>
                <p:oleObj name="Visio" r:id="rId31"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63139" y="4524296"/>
                        <a:ext cx="288925" cy="457200"/>
                      </a:xfrm>
                      <a:prstGeom prst="rect">
                        <a:avLst/>
                      </a:prstGeom>
                      <a:noFill/>
                      <a:ln>
                        <a:noFill/>
                      </a:ln>
                      <a:effectLst/>
                      <a:extLst/>
                    </p:spPr>
                  </p:pic>
                </p:oleObj>
              </mc:Fallback>
            </mc:AlternateContent>
          </a:graphicData>
        </a:graphic>
      </p:graphicFrame>
      <p:graphicFrame>
        <p:nvGraphicFramePr>
          <p:cNvPr id="131" name="Object 130"/>
          <p:cNvGraphicFramePr>
            <a:graphicFrameLocks noChangeAspect="1"/>
          </p:cNvGraphicFramePr>
          <p:nvPr>
            <p:extLst>
              <p:ext uri="{D42A27DB-BD31-4B8C-83A1-F6EECF244321}">
                <p14:modId xmlns:p14="http://schemas.microsoft.com/office/powerpoint/2010/main" val="2593505876"/>
              </p:ext>
            </p:extLst>
          </p:nvPr>
        </p:nvGraphicFramePr>
        <p:xfrm>
          <a:off x="5139637" y="4585046"/>
          <a:ext cx="288925" cy="457200"/>
        </p:xfrm>
        <a:graphic>
          <a:graphicData uri="http://schemas.openxmlformats.org/presentationml/2006/ole">
            <mc:AlternateContent xmlns:mc="http://schemas.openxmlformats.org/markup-compatibility/2006">
              <mc:Choice xmlns:v="urn:schemas-microsoft-com:vml" Requires="v">
                <p:oleObj spid="_x0000_s3587" name="Visio" r:id="rId32" imgW="579120" imgH="915478" progId="Visio.Drawing.11">
                  <p:embed/>
                </p:oleObj>
              </mc:Choice>
              <mc:Fallback>
                <p:oleObj name="Visio" r:id="rId32"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39637" y="4585046"/>
                        <a:ext cx="288925" cy="457200"/>
                      </a:xfrm>
                      <a:prstGeom prst="rect">
                        <a:avLst/>
                      </a:prstGeom>
                      <a:noFill/>
                      <a:ln>
                        <a:noFill/>
                      </a:ln>
                      <a:effectLst/>
                      <a:extLst/>
                    </p:spPr>
                  </p:pic>
                </p:oleObj>
              </mc:Fallback>
            </mc:AlternateContent>
          </a:graphicData>
        </a:graphic>
      </p:graphicFrame>
      <p:sp>
        <p:nvSpPr>
          <p:cNvPr id="2" name="TextBox 1"/>
          <p:cNvSpPr txBox="1"/>
          <p:nvPr/>
        </p:nvSpPr>
        <p:spPr>
          <a:xfrm>
            <a:off x="4730721" y="4967633"/>
            <a:ext cx="1252266" cy="523220"/>
          </a:xfrm>
          <a:prstGeom prst="rect">
            <a:avLst/>
          </a:prstGeom>
          <a:noFill/>
        </p:spPr>
        <p:txBody>
          <a:bodyPr wrap="none" rtlCol="0">
            <a:spAutoFit/>
          </a:bodyPr>
          <a:lstStyle/>
          <a:p>
            <a:r>
              <a:rPr lang="en-US" sz="1400" dirty="0" smtClean="0"/>
              <a:t>Touchstone </a:t>
            </a:r>
          </a:p>
          <a:p>
            <a:r>
              <a:rPr lang="en-US" sz="1400" dirty="0" smtClean="0"/>
              <a:t>Authentication</a:t>
            </a:r>
            <a:endParaRPr lang="en-US" sz="1400" dirty="0"/>
          </a:p>
        </p:txBody>
      </p:sp>
      <p:sp>
        <p:nvSpPr>
          <p:cNvPr id="132" name="Line 15"/>
          <p:cNvSpPr>
            <a:spLocks noChangeShapeType="1"/>
          </p:cNvSpPr>
          <p:nvPr/>
        </p:nvSpPr>
        <p:spPr bwMode="auto">
          <a:xfrm flipV="1">
            <a:off x="4068763" y="3875604"/>
            <a:ext cx="846925" cy="1121"/>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graphicFrame>
        <p:nvGraphicFramePr>
          <p:cNvPr id="137" name="Object 136"/>
          <p:cNvGraphicFramePr>
            <a:graphicFrameLocks noChangeAspect="1"/>
          </p:cNvGraphicFramePr>
          <p:nvPr>
            <p:extLst>
              <p:ext uri="{D42A27DB-BD31-4B8C-83A1-F6EECF244321}">
                <p14:modId xmlns:p14="http://schemas.microsoft.com/office/powerpoint/2010/main" val="1079422387"/>
              </p:ext>
            </p:extLst>
          </p:nvPr>
        </p:nvGraphicFramePr>
        <p:xfrm>
          <a:off x="7988208" y="4190999"/>
          <a:ext cx="288925" cy="457200"/>
        </p:xfrm>
        <a:graphic>
          <a:graphicData uri="http://schemas.openxmlformats.org/presentationml/2006/ole">
            <mc:AlternateContent xmlns:mc="http://schemas.openxmlformats.org/markup-compatibility/2006">
              <mc:Choice xmlns:v="urn:schemas-microsoft-com:vml" Requires="v">
                <p:oleObj spid="_x0000_s3588" name="Visio" r:id="rId33" imgW="579120" imgH="915478" progId="Visio.Drawing.11">
                  <p:embed/>
                </p:oleObj>
              </mc:Choice>
              <mc:Fallback>
                <p:oleObj name="Visio" r:id="rId33"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88208" y="4190999"/>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8" name="TextBox 137"/>
          <p:cNvSpPr txBox="1"/>
          <p:nvPr/>
        </p:nvSpPr>
        <p:spPr>
          <a:xfrm>
            <a:off x="7773772" y="4653939"/>
            <a:ext cx="652743" cy="307777"/>
          </a:xfrm>
          <a:prstGeom prst="rect">
            <a:avLst/>
          </a:prstGeom>
          <a:noFill/>
        </p:spPr>
        <p:txBody>
          <a:bodyPr wrap="none" rtlCol="0">
            <a:spAutoFit/>
          </a:bodyPr>
          <a:lstStyle/>
          <a:p>
            <a:r>
              <a:rPr lang="en-US" sz="1400" dirty="0" smtClean="0"/>
              <a:t>LDAP</a:t>
            </a:r>
            <a:endParaRPr lang="en-US" sz="1400" dirty="0"/>
          </a:p>
        </p:txBody>
      </p:sp>
      <p:sp>
        <p:nvSpPr>
          <p:cNvPr id="139" name="Line 15"/>
          <p:cNvSpPr>
            <a:spLocks noChangeShapeType="1"/>
          </p:cNvSpPr>
          <p:nvPr/>
        </p:nvSpPr>
        <p:spPr bwMode="auto">
          <a:xfrm flipH="1">
            <a:off x="6854455" y="4425338"/>
            <a:ext cx="1118323" cy="980112"/>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29" name="TextBox 128"/>
          <p:cNvSpPr txBox="1"/>
          <p:nvPr/>
        </p:nvSpPr>
        <p:spPr>
          <a:xfrm>
            <a:off x="5356854" y="3571420"/>
            <a:ext cx="894797" cy="523220"/>
          </a:xfrm>
          <a:prstGeom prst="rect">
            <a:avLst/>
          </a:prstGeom>
          <a:noFill/>
        </p:spPr>
        <p:txBody>
          <a:bodyPr wrap="none" rtlCol="0">
            <a:spAutoFit/>
          </a:bodyPr>
          <a:lstStyle/>
          <a:p>
            <a:r>
              <a:rPr lang="en-US" sz="1400" dirty="0" smtClean="0"/>
              <a:t>Load </a:t>
            </a:r>
          </a:p>
          <a:p>
            <a:r>
              <a:rPr lang="en-US" sz="1400" dirty="0" smtClean="0"/>
              <a:t>Balancers</a:t>
            </a:r>
          </a:p>
        </p:txBody>
      </p:sp>
      <p:pic>
        <p:nvPicPr>
          <p:cNvPr id="140" name="Picture 10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08111" y="3783771"/>
            <a:ext cx="6397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1" name="Object 140"/>
          <p:cNvGraphicFramePr>
            <a:graphicFrameLocks noChangeAspect="1"/>
          </p:cNvGraphicFramePr>
          <p:nvPr>
            <p:extLst>
              <p:ext uri="{D42A27DB-BD31-4B8C-83A1-F6EECF244321}">
                <p14:modId xmlns:p14="http://schemas.microsoft.com/office/powerpoint/2010/main" val="3188779031"/>
              </p:ext>
            </p:extLst>
          </p:nvPr>
        </p:nvGraphicFramePr>
        <p:xfrm>
          <a:off x="8140608" y="4343399"/>
          <a:ext cx="288925" cy="457200"/>
        </p:xfrm>
        <a:graphic>
          <a:graphicData uri="http://schemas.openxmlformats.org/presentationml/2006/ole">
            <mc:AlternateContent xmlns:mc="http://schemas.openxmlformats.org/markup-compatibility/2006">
              <mc:Choice xmlns:v="urn:schemas-microsoft-com:vml" Requires="v">
                <p:oleObj spid="_x0000_s3589" name="Visio" r:id="rId34" imgW="579120" imgH="915478" progId="Visio.Drawing.11">
                  <p:embed/>
                </p:oleObj>
              </mc:Choice>
              <mc:Fallback>
                <p:oleObj name="Visio" r:id="rId34"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140608" y="4343399"/>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extBox 3"/>
          <p:cNvSpPr txBox="1"/>
          <p:nvPr/>
        </p:nvSpPr>
        <p:spPr>
          <a:xfrm>
            <a:off x="478459" y="6341268"/>
            <a:ext cx="7920788" cy="307777"/>
          </a:xfrm>
          <a:prstGeom prst="rect">
            <a:avLst/>
          </a:prstGeom>
          <a:noFill/>
        </p:spPr>
        <p:txBody>
          <a:bodyPr wrap="square" rtlCol="0">
            <a:spAutoFit/>
          </a:bodyPr>
          <a:lstStyle/>
          <a:p>
            <a:r>
              <a:rPr lang="en-US" sz="1400" dirty="0" smtClean="0"/>
              <a:t>Data is fed from Active Directory via a directory sync server which sends changes to directory objects</a:t>
            </a:r>
            <a:endParaRPr lang="en-US" sz="1400" dirty="0"/>
          </a:p>
        </p:txBody>
      </p:sp>
      <p:graphicFrame>
        <p:nvGraphicFramePr>
          <p:cNvPr id="142" name="Object 141"/>
          <p:cNvGraphicFramePr>
            <a:graphicFrameLocks noChangeAspect="1"/>
          </p:cNvGraphicFramePr>
          <p:nvPr>
            <p:extLst>
              <p:ext uri="{D42A27DB-BD31-4B8C-83A1-F6EECF244321}">
                <p14:modId xmlns:p14="http://schemas.microsoft.com/office/powerpoint/2010/main" val="4152713409"/>
              </p:ext>
            </p:extLst>
          </p:nvPr>
        </p:nvGraphicFramePr>
        <p:xfrm>
          <a:off x="6682734" y="3950614"/>
          <a:ext cx="288925" cy="457200"/>
        </p:xfrm>
        <a:graphic>
          <a:graphicData uri="http://schemas.openxmlformats.org/presentationml/2006/ole">
            <mc:AlternateContent xmlns:mc="http://schemas.openxmlformats.org/markup-compatibility/2006">
              <mc:Choice xmlns:v="urn:schemas-microsoft-com:vml" Requires="v">
                <p:oleObj spid="_x0000_s3590" name="Visio" r:id="rId35" imgW="579120" imgH="915478" progId="Visio.Drawing.11">
                  <p:embed/>
                </p:oleObj>
              </mc:Choice>
              <mc:Fallback>
                <p:oleObj name="Visio" r:id="rId35"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82734" y="3950614"/>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3" name="Object 142"/>
          <p:cNvGraphicFramePr>
            <a:graphicFrameLocks noChangeAspect="1"/>
          </p:cNvGraphicFramePr>
          <p:nvPr>
            <p:extLst>
              <p:ext uri="{D42A27DB-BD31-4B8C-83A1-F6EECF244321}">
                <p14:modId xmlns:p14="http://schemas.microsoft.com/office/powerpoint/2010/main" val="1756131909"/>
              </p:ext>
            </p:extLst>
          </p:nvPr>
        </p:nvGraphicFramePr>
        <p:xfrm>
          <a:off x="6814685" y="4100152"/>
          <a:ext cx="288925" cy="457200"/>
        </p:xfrm>
        <a:graphic>
          <a:graphicData uri="http://schemas.openxmlformats.org/presentationml/2006/ole">
            <mc:AlternateContent xmlns:mc="http://schemas.openxmlformats.org/markup-compatibility/2006">
              <mc:Choice xmlns:v="urn:schemas-microsoft-com:vml" Requires="v">
                <p:oleObj spid="_x0000_s3591" name="Visio" r:id="rId36" imgW="579120" imgH="915478" progId="Visio.Drawing.11">
                  <p:embed/>
                </p:oleObj>
              </mc:Choice>
              <mc:Fallback>
                <p:oleObj name="Visio" r:id="rId36"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14685" y="4100152"/>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4" name="Object 143"/>
          <p:cNvGraphicFramePr>
            <a:graphicFrameLocks noChangeAspect="1"/>
          </p:cNvGraphicFramePr>
          <p:nvPr>
            <p:extLst>
              <p:ext uri="{D42A27DB-BD31-4B8C-83A1-F6EECF244321}">
                <p14:modId xmlns:p14="http://schemas.microsoft.com/office/powerpoint/2010/main" val="1384336531"/>
              </p:ext>
            </p:extLst>
          </p:nvPr>
        </p:nvGraphicFramePr>
        <p:xfrm>
          <a:off x="6948640" y="4216427"/>
          <a:ext cx="288925" cy="457200"/>
        </p:xfrm>
        <a:graphic>
          <a:graphicData uri="http://schemas.openxmlformats.org/presentationml/2006/ole">
            <mc:AlternateContent xmlns:mc="http://schemas.openxmlformats.org/markup-compatibility/2006">
              <mc:Choice xmlns:v="urn:schemas-microsoft-com:vml" Requires="v">
                <p:oleObj spid="_x0000_s3592" name="Visio" r:id="rId37" imgW="579120" imgH="915478" progId="Visio.Drawing.11">
                  <p:embed/>
                </p:oleObj>
              </mc:Choice>
              <mc:Fallback>
                <p:oleObj name="Visio" r:id="rId37" imgW="579120" imgH="915478" progId="Visio.Drawing.11">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48640" y="4216427"/>
                        <a:ext cx="288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5" name="TextBox 144"/>
          <p:cNvSpPr txBox="1"/>
          <p:nvPr/>
        </p:nvSpPr>
        <p:spPr>
          <a:xfrm>
            <a:off x="7053805" y="4001286"/>
            <a:ext cx="1054776" cy="307777"/>
          </a:xfrm>
          <a:prstGeom prst="rect">
            <a:avLst/>
          </a:prstGeom>
          <a:noFill/>
        </p:spPr>
        <p:txBody>
          <a:bodyPr wrap="none" rtlCol="0">
            <a:spAutoFit/>
          </a:bodyPr>
          <a:lstStyle/>
          <a:p>
            <a:r>
              <a:rPr lang="en-US" sz="1400" dirty="0" smtClean="0"/>
              <a:t>MIT KDC’s</a:t>
            </a:r>
            <a:endParaRPr lang="en-US" sz="1400" dirty="0"/>
          </a:p>
        </p:txBody>
      </p:sp>
      <p:sp>
        <p:nvSpPr>
          <p:cNvPr id="146" name="Line 15"/>
          <p:cNvSpPr>
            <a:spLocks noChangeShapeType="1"/>
          </p:cNvSpPr>
          <p:nvPr/>
        </p:nvSpPr>
        <p:spPr bwMode="auto">
          <a:xfrm flipH="1">
            <a:off x="6810449" y="4519025"/>
            <a:ext cx="44006" cy="836206"/>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
        <p:nvSpPr>
          <p:cNvPr id="147" name="Line 15"/>
          <p:cNvSpPr>
            <a:spLocks noChangeShapeType="1"/>
          </p:cNvSpPr>
          <p:nvPr/>
        </p:nvSpPr>
        <p:spPr bwMode="auto">
          <a:xfrm>
            <a:off x="5436410" y="4801792"/>
            <a:ext cx="861438" cy="404414"/>
          </a:xfrm>
          <a:prstGeom prst="line">
            <a:avLst/>
          </a:prstGeom>
          <a:noFill/>
          <a:ln w="12700" cap="sq">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wrap="none"/>
          <a:lstStyle/>
          <a:p>
            <a:endParaRPr lang="en-US"/>
          </a:p>
        </p:txBody>
      </p:sp>
    </p:spTree>
    <p:extLst>
      <p:ext uri="{BB962C8B-B14F-4D97-AF65-F5344CB8AC3E}">
        <p14:creationId xmlns:p14="http://schemas.microsoft.com/office/powerpoint/2010/main" val="2920742560"/>
      </p:ext>
    </p:extLst>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Exchange Pilot and Early Adopter Program</a:t>
            </a:r>
            <a:endParaRPr lang="en-US" sz="3200" dirty="0"/>
          </a:p>
        </p:txBody>
      </p:sp>
      <p:sp>
        <p:nvSpPr>
          <p:cNvPr id="3" name="Content Placeholder 2"/>
          <p:cNvSpPr>
            <a:spLocks noGrp="1"/>
          </p:cNvSpPr>
          <p:nvPr>
            <p:ph idx="1"/>
          </p:nvPr>
        </p:nvSpPr>
        <p:spPr>
          <a:xfrm>
            <a:off x="457200" y="1905000"/>
            <a:ext cx="8229600" cy="4572000"/>
          </a:xfrm>
        </p:spPr>
        <p:txBody>
          <a:bodyPr/>
          <a:lstStyle/>
          <a:p>
            <a:r>
              <a:rPr lang="en-US" sz="2400" dirty="0" smtClean="0">
                <a:latin typeface="Times New Roman" panose="02020603050405020304" pitchFamily="18" charset="0"/>
                <a:cs typeface="Times New Roman" panose="02020603050405020304" pitchFamily="18" charset="0"/>
              </a:rPr>
              <a:t>Exchange Online (EXO) Pilot: 2016</a:t>
            </a:r>
          </a:p>
          <a:p>
            <a:pPr lvl="1"/>
            <a:r>
              <a:rPr lang="en-US" sz="2000" dirty="0" smtClean="0">
                <a:latin typeface="Times New Roman" panose="02020603050405020304" pitchFamily="18" charset="0"/>
                <a:cs typeface="Times New Roman" panose="02020603050405020304" pitchFamily="18" charset="0"/>
              </a:rPr>
              <a:t>IS&amp;T has been using Exchange Online mail since mid-2016</a:t>
            </a:r>
          </a:p>
          <a:p>
            <a:pPr lvl="1"/>
            <a:r>
              <a:rPr lang="en-US" sz="2000" dirty="0" smtClean="0">
                <a:latin typeface="Times New Roman" panose="02020603050405020304" pitchFamily="18" charset="0"/>
                <a:cs typeface="Times New Roman" panose="02020603050405020304" pitchFamily="18" charset="0"/>
              </a:rPr>
              <a:t>This pilot program consisted of ~ 300 mailboxes</a:t>
            </a:r>
            <a:endParaRPr lang="en-US" sz="2000" dirty="0" smtClean="0"/>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Early adopter program: </a:t>
            </a:r>
          </a:p>
          <a:p>
            <a:pPr lvl="1"/>
            <a:r>
              <a:rPr lang="en-US" sz="2000" dirty="0" smtClean="0">
                <a:latin typeface="Times New Roman" panose="02020603050405020304" pitchFamily="18" charset="0"/>
                <a:cs typeface="Times New Roman" panose="02020603050405020304" pitchFamily="18" charset="0"/>
              </a:rPr>
              <a:t>IS&amp;T is now accepting candidates who wish to migrate to EXO </a:t>
            </a:r>
          </a:p>
          <a:p>
            <a:pPr lvl="1"/>
            <a:r>
              <a:rPr lang="en-US" sz="2000" dirty="0" smtClean="0">
                <a:latin typeface="Times New Roman" panose="02020603050405020304" pitchFamily="18" charset="0"/>
                <a:cs typeface="Times New Roman" panose="02020603050405020304" pitchFamily="18" charset="0"/>
              </a:rPr>
              <a:t>IS&amp;T will prioritize schedules among the  volunteer DLC’s</a:t>
            </a:r>
          </a:p>
          <a:p>
            <a:pPr lvl="1"/>
            <a:r>
              <a:rPr lang="en-US" sz="2000" dirty="0" smtClean="0">
                <a:latin typeface="Times New Roman" panose="02020603050405020304" pitchFamily="18" charset="0"/>
                <a:cs typeface="Times New Roman" panose="02020603050405020304" pitchFamily="18" charset="0"/>
              </a:rPr>
              <a:t>IT Support staff are recommended to move first</a:t>
            </a:r>
          </a:p>
          <a:p>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Broader migration effort is anticipated for </a:t>
            </a:r>
            <a:r>
              <a:rPr lang="en-US" sz="2400" dirty="0" smtClean="0">
                <a:latin typeface="Times New Roman" panose="02020603050405020304" pitchFamily="18" charset="0"/>
                <a:cs typeface="Times New Roman" panose="02020603050405020304" pitchFamily="18" charset="0"/>
              </a:rPr>
              <a:t>the future</a:t>
            </a:r>
            <a:r>
              <a:rPr lang="en-US" sz="2400" dirty="0" smtClean="0">
                <a:latin typeface="Times New Roman" panose="02020603050405020304" pitchFamily="18" charset="0"/>
                <a:cs typeface="Times New Roman" panose="02020603050405020304" pitchFamily="18" charset="0"/>
              </a:rPr>
              <a:t>	</a:t>
            </a:r>
          </a:p>
          <a:p>
            <a:pPr lvl="1"/>
            <a:r>
              <a:rPr lang="en-US" sz="2000" dirty="0" smtClean="0">
                <a:latin typeface="Times New Roman" panose="02020603050405020304" pitchFamily="18" charset="0"/>
                <a:cs typeface="Times New Roman" panose="02020603050405020304" pitchFamily="18" charset="0"/>
              </a:rPr>
              <a:t>This would include students</a:t>
            </a:r>
          </a:p>
        </p:txBody>
      </p:sp>
    </p:spTree>
    <p:extLst>
      <p:ext uri="{BB962C8B-B14F-4D97-AF65-F5344CB8AC3E}">
        <p14:creationId xmlns:p14="http://schemas.microsoft.com/office/powerpoint/2010/main" val="2961301698"/>
      </p:ext>
    </p:extLst>
  </p:cSld>
  <p:clrMapOvr>
    <a:masterClrMapping/>
  </p:clrMapOvr>
  <p:transition>
    <p:pull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What does the migration process look like?</a:t>
            </a:r>
            <a:endParaRPr lang="en-US" sz="3200" dirty="0"/>
          </a:p>
        </p:txBody>
      </p:sp>
      <p:sp>
        <p:nvSpPr>
          <p:cNvPr id="3" name="Content Placeholder 2"/>
          <p:cNvSpPr>
            <a:spLocks noGrp="1"/>
          </p:cNvSpPr>
          <p:nvPr>
            <p:ph idx="1"/>
          </p:nvPr>
        </p:nvSpPr>
        <p:spPr>
          <a:xfrm>
            <a:off x="457200" y="1417638"/>
            <a:ext cx="8229600" cy="5440362"/>
          </a:xfrm>
        </p:spPr>
        <p:txBody>
          <a:bodyPr/>
          <a:lstStyle/>
          <a:p>
            <a:r>
              <a:rPr lang="en-US" sz="2400" dirty="0" smtClean="0">
                <a:latin typeface="Times New Roman" panose="02020603050405020304" pitchFamily="18" charset="0"/>
                <a:cs typeface="Times New Roman" panose="02020603050405020304" pitchFamily="18" charset="0"/>
              </a:rPr>
              <a:t>Pre-migration checklist</a:t>
            </a:r>
          </a:p>
          <a:p>
            <a:pPr lvl="1"/>
            <a:r>
              <a:rPr lang="en-US" sz="1800" dirty="0" smtClean="0">
                <a:latin typeface="Times New Roman" panose="02020603050405020304" pitchFamily="18" charset="0"/>
                <a:cs typeface="Times New Roman" panose="02020603050405020304" pitchFamily="18" charset="0"/>
              </a:rPr>
              <a:t>Are there users who have close to 50 GB of mail</a:t>
            </a:r>
          </a:p>
          <a:p>
            <a:pPr lvl="1"/>
            <a:r>
              <a:rPr lang="en-US" sz="1800" dirty="0" smtClean="0">
                <a:latin typeface="Times New Roman" panose="02020603050405020304" pitchFamily="18" charset="0"/>
                <a:cs typeface="Times New Roman" panose="02020603050405020304" pitchFamily="18" charset="0"/>
              </a:rPr>
              <a:t>Delegate info inventory: Who must manage others calendars or mail</a:t>
            </a:r>
          </a:p>
          <a:p>
            <a:pPr lvl="1"/>
            <a:r>
              <a:rPr lang="en-US" sz="1800" dirty="0" smtClean="0">
                <a:latin typeface="Times New Roman" panose="02020603050405020304" pitchFamily="18" charset="0"/>
                <a:cs typeface="Times New Roman" panose="02020603050405020304" pitchFamily="18" charset="0"/>
              </a:rPr>
              <a:t>Calendar Resource inventory: Including permissions to migrate</a:t>
            </a:r>
          </a:p>
          <a:p>
            <a:r>
              <a:rPr lang="en-US" sz="2400" dirty="0" smtClean="0">
                <a:latin typeface="Times New Roman" panose="02020603050405020304" pitchFamily="18" charset="0"/>
                <a:cs typeface="Times New Roman" panose="02020603050405020304" pitchFamily="18" charset="0"/>
              </a:rPr>
              <a:t>Client preparation </a:t>
            </a:r>
          </a:p>
          <a:p>
            <a:pPr lvl="1"/>
            <a:r>
              <a:rPr lang="en-US" sz="1800" dirty="0" smtClean="0">
                <a:latin typeface="Times New Roman" panose="02020603050405020304" pitchFamily="18" charset="0"/>
                <a:cs typeface="Times New Roman" panose="02020603050405020304" pitchFamily="18" charset="0"/>
              </a:rPr>
              <a:t>Give out new OWA URL: </a:t>
            </a:r>
            <a:r>
              <a:rPr lang="en-US" sz="1800" dirty="0">
                <a:latin typeface="Times New Roman" panose="02020603050405020304" pitchFamily="18" charset="0"/>
                <a:cs typeface="Times New Roman" panose="02020603050405020304" pitchFamily="18" charset="0"/>
              </a:rPr>
              <a:t>http://</a:t>
            </a:r>
            <a:r>
              <a:rPr lang="en-US" sz="1800" dirty="0" smtClean="0">
                <a:latin typeface="Times New Roman" panose="02020603050405020304" pitchFamily="18" charset="0"/>
                <a:cs typeface="Times New Roman" panose="02020603050405020304" pitchFamily="18" charset="0"/>
              </a:rPr>
              <a:t>outlook.com/owa/exchange.mit.edu</a:t>
            </a:r>
          </a:p>
          <a:p>
            <a:pPr lvl="1"/>
            <a:r>
              <a:rPr lang="en-US" sz="1800" dirty="0" smtClean="0">
                <a:latin typeface="Times New Roman" panose="02020603050405020304" pitchFamily="18" charset="0"/>
                <a:cs typeface="Times New Roman" panose="02020603050405020304" pitchFamily="18" charset="0"/>
              </a:rPr>
              <a:t>Update to standard UPN format: user@mit.edu, this means no user@exchange.mit.edu or EXCHANGE\user </a:t>
            </a:r>
          </a:p>
          <a:p>
            <a:pPr lvl="1"/>
            <a:r>
              <a:rPr lang="en-US" sz="1800" dirty="0" smtClean="0">
                <a:latin typeface="Times New Roman" panose="02020603050405020304" pitchFamily="18" charset="0"/>
                <a:cs typeface="Times New Roman" panose="02020603050405020304" pitchFamily="18" charset="0"/>
              </a:rPr>
              <a:t>Communicate and schedule the migration date</a:t>
            </a:r>
          </a:p>
          <a:p>
            <a:r>
              <a:rPr lang="en-US" sz="2400" dirty="0" smtClean="0">
                <a:latin typeface="Times New Roman" panose="02020603050405020304" pitchFamily="18" charset="0"/>
                <a:cs typeface="Times New Roman" panose="02020603050405020304" pitchFamily="18" charset="0"/>
              </a:rPr>
              <a:t>Mailbox and Resource Migration	</a:t>
            </a:r>
          </a:p>
          <a:p>
            <a:pPr lvl="1"/>
            <a:r>
              <a:rPr lang="en-US" sz="1800" dirty="0" smtClean="0">
                <a:latin typeface="Times New Roman" panose="02020603050405020304" pitchFamily="18" charset="0"/>
                <a:cs typeface="Times New Roman" panose="02020603050405020304" pitchFamily="18" charset="0"/>
              </a:rPr>
              <a:t>IS&amp;T will migrate data up to 95% completion prior to the user migration date</a:t>
            </a:r>
          </a:p>
          <a:p>
            <a:pPr lvl="1"/>
            <a:r>
              <a:rPr lang="en-US" sz="1800" dirty="0" smtClean="0">
                <a:latin typeface="Times New Roman" panose="02020603050405020304" pitchFamily="18" charset="0"/>
                <a:cs typeface="Times New Roman" panose="02020603050405020304" pitchFamily="18" charset="0"/>
              </a:rPr>
              <a:t>At the time of the scheduled migration IS&amp;T will complete the remaining 5% and the migration will be live</a:t>
            </a:r>
          </a:p>
          <a:p>
            <a:pPr lvl="1"/>
            <a:r>
              <a:rPr lang="en-US" sz="1800" dirty="0" smtClean="0">
                <a:latin typeface="Times New Roman" panose="02020603050405020304" pitchFamily="18" charset="0"/>
                <a:cs typeface="Times New Roman" panose="02020603050405020304" pitchFamily="18" charset="0"/>
              </a:rPr>
              <a:t>Users won’t logon for a few minutes while mailbox cleanup is in progress</a:t>
            </a:r>
          </a:p>
          <a:p>
            <a:pPr lvl="1"/>
            <a:r>
              <a:rPr lang="en-US" sz="1800" dirty="0" smtClean="0">
                <a:latin typeface="Times New Roman" panose="02020603050405020304" pitchFamily="18" charset="0"/>
                <a:cs typeface="Times New Roman" panose="02020603050405020304" pitchFamily="18" charset="0"/>
              </a:rPr>
              <a:t>It is recommended that the go live time be when support staff are available to assist users in the transition</a:t>
            </a:r>
          </a:p>
        </p:txBody>
      </p:sp>
    </p:spTree>
    <p:extLst>
      <p:ext uri="{BB962C8B-B14F-4D97-AF65-F5344CB8AC3E}">
        <p14:creationId xmlns:p14="http://schemas.microsoft.com/office/powerpoint/2010/main" val="3665877370"/>
      </p:ext>
    </p:extLst>
  </p:cSld>
  <p:clrMapOvr>
    <a:masterClrMapping/>
  </p:clrMapOvr>
  <p:transition>
    <p:pull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Exchange </a:t>
            </a:r>
            <a:r>
              <a:rPr lang="en-US" sz="3200" dirty="0" smtClean="0"/>
              <a:t>on premise upgrade</a:t>
            </a:r>
            <a:endParaRPr lang="en-US" sz="3200" dirty="0"/>
          </a:p>
        </p:txBody>
      </p:sp>
      <p:sp>
        <p:nvSpPr>
          <p:cNvPr id="3" name="Content Placeholder 2"/>
          <p:cNvSpPr>
            <a:spLocks noGrp="1"/>
          </p:cNvSpPr>
          <p:nvPr>
            <p:ph idx="1"/>
          </p:nvPr>
        </p:nvSpPr>
        <p:spPr>
          <a:xfrm>
            <a:off x="457200" y="1905000"/>
            <a:ext cx="8229600" cy="4572000"/>
          </a:xfrm>
        </p:spPr>
        <p:txBody>
          <a:bodyPr/>
          <a:lstStyle/>
          <a:p>
            <a:r>
              <a:rPr lang="en-US" sz="2400" dirty="0" smtClean="0">
                <a:latin typeface="Times New Roman" panose="02020603050405020304" pitchFamily="18" charset="0"/>
                <a:cs typeface="Times New Roman" panose="02020603050405020304" pitchFamily="18" charset="0"/>
              </a:rPr>
              <a:t>Exchange </a:t>
            </a:r>
            <a:r>
              <a:rPr lang="en-US" sz="2400" dirty="0" smtClean="0">
                <a:latin typeface="Times New Roman" panose="02020603050405020304" pitchFamily="18" charset="0"/>
                <a:cs typeface="Times New Roman" panose="02020603050405020304" pitchFamily="18" charset="0"/>
              </a:rPr>
              <a:t>users will begin having their mailboxes moved to new Exchange 2013 systems</a:t>
            </a:r>
          </a:p>
          <a:p>
            <a:endParaRPr lang="en-US" sz="2400" dirty="0" smtClean="0">
              <a:latin typeface="Times New Roman" panose="02020603050405020304" pitchFamily="18" charset="0"/>
              <a:cs typeface="Times New Roman" panose="02020603050405020304" pitchFamily="18" charset="0"/>
            </a:endParaRPr>
          </a:p>
          <a:p>
            <a:r>
              <a:rPr lang="en-US" sz="2400" smtClean="0">
                <a:latin typeface="Times New Roman" panose="02020603050405020304" pitchFamily="18" charset="0"/>
                <a:cs typeface="Times New Roman" panose="02020603050405020304" pitchFamily="18" charset="0"/>
              </a:rPr>
              <a:t>MessageWare</a:t>
            </a:r>
            <a:r>
              <a:rPr lang="en-US" sz="2400" dirty="0" smtClean="0">
                <a:latin typeface="Times New Roman" panose="02020603050405020304" pitchFamily="18" charset="0"/>
                <a:cs typeface="Times New Roman" panose="02020603050405020304" pitchFamily="18" charset="0"/>
              </a:rPr>
              <a:t>: Users of the OWA add-on for extended calendaring functions will use native Exchange functionality in the new version</a:t>
            </a:r>
          </a:p>
          <a:p>
            <a:endParaRPr lang="en-US" sz="24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Why not Exchange 2016?</a:t>
            </a:r>
          </a:p>
          <a:p>
            <a:pPr lvl="1"/>
            <a:r>
              <a:rPr lang="en-US" sz="1600" dirty="0" smtClean="0">
                <a:latin typeface="Times New Roman" panose="02020603050405020304" pitchFamily="18" charset="0"/>
                <a:cs typeface="Times New Roman" panose="02020603050405020304" pitchFamily="18" charset="0"/>
              </a:rPr>
              <a:t>Exchange 2016 no longer allows split roles of front end and backend services. MIT’s architecture relies heavily on a front end role integrating with out load balancers and storage on the backend. </a:t>
            </a:r>
            <a:endParaRPr lang="en-US" sz="16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2111630"/>
      </p:ext>
    </p:extLst>
  </p:cSld>
  <p:clrMapOvr>
    <a:masterClrMapping/>
  </p:clrMapOvr>
  <p:transition>
    <p:pull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Questions</a:t>
            </a:r>
          </a:p>
        </p:txBody>
      </p:sp>
    </p:spTree>
    <p:extLst>
      <p:ext uri="{BB962C8B-B14F-4D97-AF65-F5344CB8AC3E}">
        <p14:creationId xmlns:p14="http://schemas.microsoft.com/office/powerpoint/2010/main" val="4051590414"/>
      </p:ext>
    </p:extLst>
  </p:cSld>
  <p:clrMapOvr>
    <a:masterClrMapping/>
  </p:clrMapOvr>
  <p:transition>
    <p:pull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a:ea typeface="ＭＳ Ｐゴシック" panose="020B0600070205080204" pitchFamily="34" charset="-128"/>
              </a:rPr>
              <a:t>What </a:t>
            </a:r>
            <a:r>
              <a:rPr lang="en-US" altLang="en-US" sz="3200" dirty="0" smtClean="0">
                <a:ea typeface="ＭＳ Ｐゴシック" panose="020B0600070205080204" pitchFamily="34" charset="-128"/>
              </a:rPr>
              <a:t>is Office </a:t>
            </a:r>
            <a:r>
              <a:rPr lang="en-US" altLang="en-US" sz="3200" dirty="0">
                <a:ea typeface="ＭＳ Ｐゴシック" panose="020B0600070205080204" pitchFamily="34" charset="-128"/>
              </a:rPr>
              <a:t>365?</a:t>
            </a:r>
            <a:endParaRPr lang="en-US" sz="3200" dirty="0"/>
          </a:p>
        </p:txBody>
      </p:sp>
      <p:sp>
        <p:nvSpPr>
          <p:cNvPr id="3" name="Content Placeholder 2"/>
          <p:cNvSpPr>
            <a:spLocks noGrp="1"/>
          </p:cNvSpPr>
          <p:nvPr>
            <p:ph idx="1"/>
          </p:nvPr>
        </p:nvSpPr>
        <p:spPr>
          <a:xfrm>
            <a:off x="457200" y="1600200"/>
            <a:ext cx="8229600" cy="4572000"/>
          </a:xfrm>
        </p:spPr>
        <p:txBody>
          <a:bodyPr/>
          <a:lstStyle/>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a:t>
            </a:r>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365 is a subscription based Cloud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platform that combines cloud based services with Office software as a service </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Traditionally distributed Office software can connect to the cloud services as well</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a:t>
            </a:r>
            <a:r>
              <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rPr>
              <a:t>Mobile </a:t>
            </a:r>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clients</a:t>
            </a:r>
            <a:r>
              <a:rPr lang="en-US" altLang="en-US" sz="1600" dirty="0">
                <a:latin typeface="Times New Roman" panose="02020603050405020304" pitchFamily="18" charset="0"/>
                <a:ea typeface="ＭＳ Ｐゴシック" panose="020B0600070205080204" pitchFamily="34" charset="-128"/>
                <a:cs typeface="Times New Roman" panose="02020603050405020304" pitchFamily="18" charset="0"/>
              </a:rPr>
              <a:t> </a:t>
            </a:r>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are distributed via an app store</a:t>
            </a:r>
          </a:p>
          <a:p>
            <a:endParaRPr lang="en-US" altLang="en-US" sz="12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365 is available </a:t>
            </a:r>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to all Faculty, Staff, Students and Affiliates</a:t>
            </a:r>
            <a:r>
              <a:rPr lang="en-US" altLang="en-US" sz="2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MIT’s integration with Office 365 automatically provisions accounts and activates supported Office 365 features</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Users logon with their MIT email address</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Authentication for mobile and web clients is Touchstone enabled.</a:t>
            </a:r>
          </a:p>
          <a:p>
            <a:pPr lvl="1"/>
            <a:r>
              <a:rPr lang="en-US" altLang="en-US" sz="1600" dirty="0" smtClean="0">
                <a:latin typeface="Times New Roman" panose="02020603050405020304" pitchFamily="18" charset="0"/>
                <a:ea typeface="ＭＳ Ｐゴシック" panose="020B0600070205080204" pitchFamily="34" charset="-128"/>
                <a:cs typeface="Times New Roman" panose="02020603050405020304" pitchFamily="18" charset="0"/>
              </a:rPr>
              <a:t>Office 2016 supports Touchstone authentication from within the Office App</a:t>
            </a:r>
          </a:p>
          <a:p>
            <a:pPr lvl="2"/>
            <a:r>
              <a:rPr lang="en-US" altLang="en-US" sz="1200" dirty="0" smtClean="0">
                <a:latin typeface="Times New Roman" panose="02020603050405020304" pitchFamily="18" charset="0"/>
                <a:ea typeface="ＭＳ Ｐゴシック" panose="020B0600070205080204" pitchFamily="34" charset="-128"/>
                <a:cs typeface="Times New Roman" panose="02020603050405020304" pitchFamily="18" charset="0"/>
              </a:rPr>
              <a:t>Except for Skype</a:t>
            </a:r>
            <a:endParaRPr lang="en-US" altLang="en-US" sz="12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2568501"/>
      </p:ext>
    </p:extLst>
  </p:cSld>
  <p:clrMapOvr>
    <a:masterClrMapping/>
  </p:clrMapOvr>
  <p:transition>
    <p:pull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438400" y="2209800"/>
            <a:ext cx="4695825" cy="828675"/>
          </a:xfrm>
          <a:prstGeom prst="rect">
            <a:avLst/>
          </a:prstGeom>
        </p:spPr>
      </p:pic>
      <p:sp>
        <p:nvSpPr>
          <p:cNvPr id="2" name="Title 1"/>
          <p:cNvSpPr>
            <a:spLocks noGrp="1"/>
          </p:cNvSpPr>
          <p:nvPr>
            <p:ph type="title"/>
          </p:nvPr>
        </p:nvSpPr>
        <p:spPr/>
        <p:txBody>
          <a:bodyPr/>
          <a:lstStyle/>
          <a:p>
            <a:r>
              <a:rPr lang="en-US" sz="3200" dirty="0"/>
              <a:t>Office 365 Services Overview</a:t>
            </a:r>
          </a:p>
        </p:txBody>
      </p:sp>
      <p:sp>
        <p:nvSpPr>
          <p:cNvPr id="3" name="Content Placeholder 2"/>
          <p:cNvSpPr>
            <a:spLocks noGrp="1"/>
          </p:cNvSpPr>
          <p:nvPr>
            <p:ph idx="1"/>
          </p:nvPr>
        </p:nvSpPr>
        <p:spPr>
          <a:xfrm>
            <a:off x="453452" y="1524000"/>
            <a:ext cx="8229600" cy="5105400"/>
          </a:xfrm>
        </p:spPr>
        <p:txBody>
          <a:bodyPr/>
          <a:lstStyle/>
          <a:p>
            <a:r>
              <a:rPr lang="en-US" sz="2400" dirty="0" smtClean="0">
                <a:latin typeface="Times New Roman" panose="02020603050405020304" pitchFamily="18" charset="0"/>
                <a:cs typeface="Times New Roman" panose="02020603050405020304" pitchFamily="18" charset="0"/>
              </a:rPr>
              <a:t>Office </a:t>
            </a:r>
            <a:r>
              <a:rPr lang="en-US" sz="2400" dirty="0">
                <a:latin typeface="Times New Roman" panose="02020603050405020304" pitchFamily="18" charset="0"/>
                <a:cs typeface="Times New Roman" panose="02020603050405020304" pitchFamily="18" charset="0"/>
              </a:rPr>
              <a:t>365 ProPlus </a:t>
            </a:r>
            <a:r>
              <a:rPr lang="en-US" sz="2400" dirty="0" smtClean="0">
                <a:latin typeface="Times New Roman" panose="02020603050405020304" pitchFamily="18" charset="0"/>
                <a:cs typeface="Times New Roman" panose="02020603050405020304" pitchFamily="18" charset="0"/>
              </a:rPr>
              <a:t>for Education: Office Software</a:t>
            </a:r>
          </a:p>
          <a:p>
            <a:pPr marL="457200" lvl="1" indent="0" algn="ctr">
              <a:buNone/>
            </a:pPr>
            <a:r>
              <a:rPr lang="en-US" sz="1800" dirty="0">
                <a:latin typeface="Times New Roman" panose="02020603050405020304" pitchFamily="18" charset="0"/>
                <a:cs typeface="Times New Roman" panose="02020603050405020304" pitchFamily="18" charset="0"/>
              </a:rPr>
              <a:t>https://</a:t>
            </a:r>
            <a:r>
              <a:rPr lang="en-US" sz="1800" dirty="0" smtClean="0">
                <a:latin typeface="Times New Roman" panose="02020603050405020304" pitchFamily="18" charset="0"/>
                <a:cs typeface="Times New Roman" panose="02020603050405020304" pitchFamily="18" charset="0"/>
              </a:rPr>
              <a:t>portal.office.com/Home  </a:t>
            </a:r>
          </a:p>
          <a:p>
            <a:pPr marL="457200" lvl="1" indent="0" algn="ctr">
              <a:buNone/>
            </a:pPr>
            <a:endParaRPr lang="en-US" sz="2000" dirty="0" smtClean="0">
              <a:latin typeface="Times New Roman" panose="02020603050405020304" pitchFamily="18" charset="0"/>
              <a:cs typeface="Times New Roman" panose="02020603050405020304" pitchFamily="18" charset="0"/>
            </a:endParaRPr>
          </a:p>
          <a:p>
            <a:pPr marL="457200" lvl="1" indent="0" algn="ctr">
              <a:buNone/>
            </a:pPr>
            <a:endParaRPr lang="en-US" sz="1800" dirty="0" smtClean="0">
              <a:latin typeface="Times New Roman" panose="02020603050405020304" pitchFamily="18" charset="0"/>
              <a:cs typeface="Times New Roman" panose="02020603050405020304" pitchFamily="18" charset="0"/>
            </a:endParaRPr>
          </a:p>
          <a:p>
            <a:pPr lvl="1"/>
            <a:r>
              <a:rPr lang="en-US" sz="1600" dirty="0">
                <a:latin typeface="Times New Roman" panose="02020603050405020304" pitchFamily="18" charset="0"/>
                <a:cs typeface="Times New Roman" panose="02020603050405020304" pitchFamily="18" charset="0"/>
              </a:rPr>
              <a:t>Office 365 ProPlus for Education is available to the MIT Community. This includes Faculty, Staff, Students and Affiliates.</a:t>
            </a:r>
          </a:p>
          <a:p>
            <a:pPr lvl="1"/>
            <a:r>
              <a:rPr lang="en-US" sz="1600" dirty="0">
                <a:latin typeface="Times New Roman" panose="02020603050405020304" pitchFamily="18" charset="0"/>
                <a:cs typeface="Times New Roman" panose="02020603050405020304" pitchFamily="18" charset="0"/>
              </a:rPr>
              <a:t>Install Office products on up to 5 devices PCs or Macs and on other mobile devices, including Android, iPad, iPhone, and Windows tablets</a:t>
            </a:r>
            <a:r>
              <a:rPr lang="en-US" sz="1600" dirty="0" smtClean="0">
                <a:latin typeface="Times New Roman" panose="02020603050405020304" pitchFamily="18" charset="0"/>
                <a:cs typeface="Times New Roman" panose="02020603050405020304" pitchFamily="18" charset="0"/>
              </a:rPr>
              <a:t>.</a:t>
            </a:r>
          </a:p>
          <a:p>
            <a:pPr lvl="1"/>
            <a:r>
              <a:rPr lang="en-US" sz="1600" dirty="0" smtClean="0">
                <a:latin typeface="Times New Roman" panose="02020603050405020304" pitchFamily="18" charset="0"/>
                <a:cs typeface="Times New Roman" panose="02020603050405020304" pitchFamily="18" charset="0"/>
              </a:rPr>
              <a:t>Desktop </a:t>
            </a:r>
            <a:r>
              <a:rPr lang="en-US" sz="1600" dirty="0">
                <a:latin typeface="Times New Roman" panose="02020603050405020304" pitchFamily="18" charset="0"/>
                <a:cs typeface="Times New Roman" panose="02020603050405020304" pitchFamily="18" charset="0"/>
              </a:rPr>
              <a:t>Software is downloadable via the Office 365 web </a:t>
            </a:r>
            <a:r>
              <a:rPr lang="en-US" sz="1600" dirty="0" smtClean="0">
                <a:latin typeface="Times New Roman" panose="02020603050405020304" pitchFamily="18" charset="0"/>
                <a:cs typeface="Times New Roman" panose="02020603050405020304" pitchFamily="18" charset="0"/>
              </a:rPr>
              <a:t>portal</a:t>
            </a:r>
          </a:p>
          <a:p>
            <a:pPr lvl="1"/>
            <a:r>
              <a:rPr lang="en-US" sz="1600" dirty="0">
                <a:latin typeface="Times New Roman" panose="02020603050405020304" pitchFamily="18" charset="0"/>
                <a:cs typeface="Times New Roman" panose="02020603050405020304" pitchFamily="18" charset="0"/>
              </a:rPr>
              <a:t>Mobile apps are available via the respective app store for the device OS</a:t>
            </a:r>
          </a:p>
          <a:p>
            <a:pPr lvl="1"/>
            <a:r>
              <a:rPr lang="en-US" sz="1600" dirty="0" smtClean="0">
                <a:latin typeface="Times New Roman" panose="02020603050405020304" pitchFamily="18" charset="0"/>
                <a:cs typeface="Times New Roman" panose="02020603050405020304" pitchFamily="18" charset="0"/>
              </a:rPr>
              <a:t>Create reports and presentations with Word, Excel, PowerPoint, OneNote, Outlook, Publisher, and Access. </a:t>
            </a:r>
          </a:p>
          <a:p>
            <a:pPr lvl="1"/>
            <a:r>
              <a:rPr lang="en-US" sz="1600" dirty="0" smtClean="0">
                <a:latin typeface="Times New Roman" panose="02020603050405020304" pitchFamily="18" charset="0"/>
                <a:cs typeface="Times New Roman" panose="02020603050405020304" pitchFamily="18" charset="0"/>
              </a:rPr>
              <a:t>Product activation requires logging in to Office 365 via the app using the MIT provisioned account</a:t>
            </a:r>
          </a:p>
          <a:p>
            <a:pPr lvl="1"/>
            <a:r>
              <a:rPr lang="en-US" sz="1600" dirty="0" smtClean="0">
                <a:latin typeface="Times New Roman" panose="02020603050405020304" pitchFamily="18" charset="0"/>
                <a:cs typeface="Times New Roman" panose="02020603050405020304" pitchFamily="18" charset="0"/>
              </a:rPr>
              <a:t>Apps check online for account validation every 30 days to maintain activation. Account validation is checking to see if the account is still active.</a:t>
            </a:r>
          </a:p>
          <a:p>
            <a:pPr lvl="1"/>
            <a:r>
              <a:rPr lang="en-US" sz="1600" dirty="0" smtClean="0">
                <a:latin typeface="Times New Roman" panose="02020603050405020304" pitchFamily="18" charset="0"/>
                <a:cs typeface="Times New Roman" panose="02020603050405020304" pitchFamily="18" charset="0"/>
              </a:rPr>
              <a:t>Users can migrate to a personal Office 365 account after leaving MIT </a:t>
            </a:r>
          </a:p>
          <a:p>
            <a:pPr marL="457200" lvl="1" indent="0">
              <a:buNone/>
            </a:pPr>
            <a:endParaRPr lang="en-US" dirty="0"/>
          </a:p>
          <a:p>
            <a:pPr lvl="1"/>
            <a:endParaRPr lang="en-US" sz="2000" dirty="0" smtClean="0"/>
          </a:p>
          <a:p>
            <a:pPr lvl="1"/>
            <a:endParaRPr lang="en-US" sz="2000" dirty="0" smtClean="0"/>
          </a:p>
          <a:p>
            <a:pPr lvl="1"/>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4359775"/>
      </p:ext>
    </p:extLst>
  </p:cSld>
  <p:clrMapOvr>
    <a:masterClrMapping/>
  </p:clrMapOvr>
  <p:transition>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Login to the Web Portal</a:t>
            </a:r>
          </a:p>
        </p:txBody>
      </p:sp>
      <p:sp>
        <p:nvSpPr>
          <p:cNvPr id="5" name="TextBox 4"/>
          <p:cNvSpPr txBox="1"/>
          <p:nvPr/>
        </p:nvSpPr>
        <p:spPr>
          <a:xfrm>
            <a:off x="552298" y="1596786"/>
            <a:ext cx="7982102" cy="923330"/>
          </a:xfrm>
          <a:prstGeom prst="rect">
            <a:avLst/>
          </a:prstGeom>
          <a:noFill/>
        </p:spPr>
        <p:txBody>
          <a:bodyPr wrap="square" rtlCol="0">
            <a:spAutoFit/>
          </a:bodyPr>
          <a:lstStyle/>
          <a:p>
            <a:r>
              <a:rPr lang="en-US" b="1" dirty="0"/>
              <a:t>https://login.microsoftonline.com</a:t>
            </a:r>
            <a:r>
              <a:rPr lang="en-US" b="1" dirty="0" smtClean="0"/>
              <a:t>/ </a:t>
            </a:r>
            <a:r>
              <a:rPr lang="en-US" dirty="0" smtClean="0"/>
              <a:t> With MIT certificates you do not need to enter your password, keep it blank, just your email address. You will be asked to select “Work Account”, then you will be redirected to Touchstone for authentication</a:t>
            </a:r>
            <a:endParaRPr lang="en-US" b="1" dirty="0"/>
          </a:p>
        </p:txBody>
      </p:sp>
      <p:pic>
        <p:nvPicPr>
          <p:cNvPr id="7" name="Picture 6"/>
          <p:cNvPicPr>
            <a:picLocks noChangeAspect="1"/>
          </p:cNvPicPr>
          <p:nvPr/>
        </p:nvPicPr>
        <p:blipFill>
          <a:blip r:embed="rId2"/>
          <a:stretch>
            <a:fillRect/>
          </a:stretch>
        </p:blipFill>
        <p:spPr>
          <a:xfrm>
            <a:off x="647700" y="2584190"/>
            <a:ext cx="7658100" cy="4186448"/>
          </a:xfrm>
          <a:prstGeom prst="rect">
            <a:avLst/>
          </a:prstGeom>
        </p:spPr>
      </p:pic>
    </p:spTree>
    <p:extLst>
      <p:ext uri="{BB962C8B-B14F-4D97-AF65-F5344CB8AC3E}">
        <p14:creationId xmlns:p14="http://schemas.microsoft.com/office/powerpoint/2010/main" val="4107207262"/>
      </p:ext>
    </p:extLst>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smtClean="0">
                <a:ea typeface="ＭＳ Ｐゴシック" panose="020B0600070205080204" pitchFamily="34" charset="-128"/>
              </a:rPr>
              <a:t>SharePoint Online as a core service</a:t>
            </a:r>
            <a:endParaRPr lang="en-US" sz="3200" dirty="0"/>
          </a:p>
        </p:txBody>
      </p:sp>
      <p:sp>
        <p:nvSpPr>
          <p:cNvPr id="3" name="Content Placeholder 2"/>
          <p:cNvSpPr>
            <a:spLocks noGrp="1"/>
          </p:cNvSpPr>
          <p:nvPr>
            <p:ph idx="1"/>
          </p:nvPr>
        </p:nvSpPr>
        <p:spPr>
          <a:xfrm>
            <a:off x="457200" y="1600200"/>
            <a:ext cx="8229600" cy="5257800"/>
          </a:xfrm>
        </p:spPr>
        <p:txBody>
          <a:bodyPr/>
          <a:lstStyle/>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SharePoint Online is a core service of Office 365 that features web content and document repositories, the latter known as OneDrive. </a:t>
            </a:r>
          </a:p>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cs typeface="Times New Roman" panose="02020603050405020304" pitchFamily="18" charset="0"/>
              </a:rPr>
              <a:t>SharePoint Online includes an ever growing list of applications but it’s important to focus on the platforms core functions. </a:t>
            </a:r>
            <a:r>
              <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rPr>
              <a:t>Office 365 was launched in </a:t>
            </a:r>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June of 2011 with these core workloads in mind</a:t>
            </a: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Microsoft bought Yammer in 2012 and introduced Groups in 2014. since then there has been a never ending parade of applications being introduced to the platform. </a:t>
            </a: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Its important to keep focus on the core workloads the platform provides, email, web content, document storage and management.</a:t>
            </a:r>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smtClean="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1086544807"/>
      </p:ext>
    </p:extLst>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smtClean="0">
                <a:ea typeface="ＭＳ Ｐゴシック" panose="020B0600070205080204" pitchFamily="34" charset="-128"/>
              </a:rPr>
              <a:t>Some SharePoint </a:t>
            </a:r>
            <a:r>
              <a:rPr lang="en-US" altLang="en-US" sz="3200" dirty="0" smtClean="0">
                <a:ea typeface="ＭＳ Ｐゴシック" panose="020B0600070205080204" pitchFamily="34" charset="-128"/>
              </a:rPr>
              <a:t>Online </a:t>
            </a:r>
            <a:r>
              <a:rPr lang="en-US" altLang="en-US" sz="3200" dirty="0">
                <a:ea typeface="ＭＳ Ｐゴシック" panose="020B0600070205080204" pitchFamily="34" charset="-128"/>
              </a:rPr>
              <a:t>Suite Features</a:t>
            </a:r>
            <a:endParaRPr lang="en-US" sz="3200" dirty="0"/>
          </a:p>
        </p:txBody>
      </p:sp>
      <p:sp>
        <p:nvSpPr>
          <p:cNvPr id="3" name="Content Placeholder 2"/>
          <p:cNvSpPr>
            <a:spLocks noGrp="1"/>
          </p:cNvSpPr>
          <p:nvPr>
            <p:ph idx="1"/>
          </p:nvPr>
        </p:nvSpPr>
        <p:spPr>
          <a:xfrm>
            <a:off x="457200" y="1219200"/>
            <a:ext cx="8534400" cy="5638800"/>
          </a:xfrm>
        </p:spPr>
        <p:txBody>
          <a:bodyPr/>
          <a:lstStyle/>
          <a:p>
            <a:pPr marL="0" indent="0">
              <a:buNone/>
            </a:pP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Micros</a:t>
            </a:r>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oft Bookings: </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An </a:t>
            </a:r>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online and mobile app for small businesses that provide services to customers on an appointment basis.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Flow: Allows you to automate workflows across applications.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Forms: Allows you to quickly and easily create custom quizzes, surveys, questionnaires, registrations</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Graph API: Build apps that connect to a wealth of resources, </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relationships </a:t>
            </a:r>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all through a single endpoint</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MyAnalytics: Provides statistics that help you understand how you spend your time at work.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Planner: Gives users a visual way to organize teamwork.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PowerApps: An enterprise service that helps you quickly build, integrate, and share apps that work on any device.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StaffHub: A cloud-based application that lets workers and their managers use their mobile devices to manage schedules</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Stream: An enterprise video service that people in your organization can use to upload, view, and share videos securely</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Sway: A professional digital storytelling app that helps you express ideas using an interactive, web-based canvas.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Microsoft Teams: A chat-centered workspace in Office 365 that helps team members achieve more together.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Office Delve: Enables users to search for and discover content across Office 365 based on personalized insights.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Office 365 Groups: Connects users with the colleagues, information and applications they need to get more done together. </a:t>
            </a:r>
          </a:p>
          <a:p>
            <a:r>
              <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rPr>
              <a:t>Office 365 Video: A destination where you can upload, share and discover videos across your devices</a:t>
            </a:r>
            <a:r>
              <a:rPr lang="en-US" altLang="en-US" sz="1400" dirty="0" smtClean="0">
                <a:latin typeface="Times New Roman" panose="02020603050405020304" pitchFamily="18" charset="0"/>
                <a:ea typeface="ＭＳ Ｐゴシック" panose="020B0600070205080204" pitchFamily="34" charset="-128"/>
                <a:cs typeface="Times New Roman" panose="02020603050405020304" pitchFamily="18" charset="0"/>
              </a:rPr>
              <a:t>. </a:t>
            </a:r>
            <a:endParaRPr lang="en-US" altLang="en-US" sz="14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1200" dirty="0" smtClean="0">
              <a:latin typeface="Times New Roman" panose="02020603050405020304" pitchFamily="18" charset="0"/>
              <a:cs typeface="Times New Roman" panose="02020603050405020304" pitchFamily="18" charset="0"/>
            </a:endParaRPr>
          </a:p>
          <a:p>
            <a:endParaRPr lang="en-US" altLang="en-US" sz="12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85911495"/>
      </p:ext>
    </p:extLst>
  </p:cSld>
  <p:clrMapOvr>
    <a:masterClrMapping/>
  </p:clrMapOvr>
  <p:transition>
    <p:pull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smtClean="0">
                <a:ea typeface="ＭＳ Ｐゴシック" panose="020B0600070205080204" pitchFamily="34" charset="-128"/>
              </a:rPr>
              <a:t>Skype for Business as a core service</a:t>
            </a:r>
            <a:endParaRPr lang="en-US" sz="3200" dirty="0"/>
          </a:p>
        </p:txBody>
      </p:sp>
      <p:sp>
        <p:nvSpPr>
          <p:cNvPr id="3" name="Content Placeholder 2"/>
          <p:cNvSpPr>
            <a:spLocks noGrp="1"/>
          </p:cNvSpPr>
          <p:nvPr>
            <p:ph idx="1"/>
          </p:nvPr>
        </p:nvSpPr>
        <p:spPr>
          <a:xfrm>
            <a:off x="457200" y="1600200"/>
            <a:ext cx="8229600" cy="5257800"/>
          </a:xfrm>
        </p:spPr>
        <p:txBody>
          <a:bodyPr/>
          <a:lstStyle/>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In 2015 Microsoft rolled out Skype for Business as another core service of the Office 365 platform</a:t>
            </a:r>
          </a:p>
          <a:p>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cs typeface="Times New Roman" panose="02020603050405020304" pitchFamily="18" charset="0"/>
              </a:rPr>
              <a:t>Skype for Business is available to MIT users today but is not integrated with the MIT phone system at this time.</a:t>
            </a:r>
            <a:endPar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Skype for Business is integrated  with the MIT directory which means MIT users and moira groups can be used. Directory browsing is only available to users with email already on Office 365 but without it users and groups can be entered manually.</a:t>
            </a: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r>
              <a:rPr lang="en-US" altLang="en-US" sz="2000" dirty="0" smtClean="0">
                <a:latin typeface="Times New Roman" panose="02020603050405020304" pitchFamily="18" charset="0"/>
                <a:ea typeface="ＭＳ Ｐゴシック" panose="020B0600070205080204" pitchFamily="34" charset="-128"/>
                <a:cs typeface="Times New Roman" panose="02020603050405020304" pitchFamily="18" charset="0"/>
              </a:rPr>
              <a:t>MIT users for Skype for Business may collaborate with Skype users outside of MIT including public Skype. </a:t>
            </a:r>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a:p>
            <a:endParaRPr lang="en-US" altLang="en-US" sz="2000" dirty="0" smtClean="0">
              <a:latin typeface="Times New Roman" panose="02020603050405020304" pitchFamily="18" charset="0"/>
              <a:cs typeface="Times New Roman" panose="02020603050405020304" pitchFamily="18" charset="0"/>
            </a:endParaRPr>
          </a:p>
          <a:p>
            <a:endParaRPr lang="en-US" altLang="en-US" sz="2000" dirty="0">
              <a:latin typeface="Times New Roman" panose="02020603050405020304" pitchFamily="18" charset="0"/>
              <a:ea typeface="ＭＳ Ｐゴシック"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711107054"/>
      </p:ext>
    </p:extLst>
  </p:cSld>
  <p:clrMapOvr>
    <a:masterClrMapping/>
  </p:clrMapOvr>
  <p:transition>
    <p:pull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anose="02020603050405020304" pitchFamily="18" charset="0"/>
                <a:cs typeface="Times New Roman" panose="02020603050405020304" pitchFamily="18" charset="0"/>
              </a:rPr>
              <a:t>The Bottom Line – OneDrive Storage!</a:t>
            </a:r>
            <a:endParaRPr lang="en-US" sz="3200" dirty="0"/>
          </a:p>
        </p:txBody>
      </p:sp>
      <p:sp>
        <p:nvSpPr>
          <p:cNvPr id="3" name="Content Placeholder 2"/>
          <p:cNvSpPr>
            <a:spLocks noGrp="1"/>
          </p:cNvSpPr>
          <p:nvPr>
            <p:ph idx="1"/>
          </p:nvPr>
        </p:nvSpPr>
        <p:spPr>
          <a:xfrm>
            <a:off x="457200" y="1524000"/>
            <a:ext cx="8229600" cy="5105400"/>
          </a:xfrm>
        </p:spPr>
        <p:txBody>
          <a:bodyPr/>
          <a:lstStyle/>
          <a:p>
            <a:pPr marL="457200" lvl="1" indent="0">
              <a:buNone/>
            </a:pPr>
            <a:endParaRPr lang="en-US" sz="16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User </a:t>
            </a:r>
            <a:r>
              <a:rPr lang="en-US" sz="2000" dirty="0">
                <a:latin typeface="Times New Roman" panose="02020603050405020304" pitchFamily="18" charset="0"/>
                <a:cs typeface="Times New Roman" panose="02020603050405020304" pitchFamily="18" charset="0"/>
              </a:rPr>
              <a:t>spaces: https://</a:t>
            </a:r>
            <a:r>
              <a:rPr lang="en-US" sz="2000" dirty="0" smtClean="0">
                <a:latin typeface="Times New Roman" panose="02020603050405020304" pitchFamily="18" charset="0"/>
                <a:cs typeface="Times New Roman" panose="02020603050405020304" pitchFamily="18" charset="0"/>
              </a:rPr>
              <a:t>mitprod-my.sharepoint.com/personal</a:t>
            </a:r>
          </a:p>
          <a:p>
            <a:pPr lvl="2"/>
            <a:r>
              <a:rPr lang="en-US" sz="1600" dirty="0">
                <a:latin typeface="Times New Roman" panose="02020603050405020304" pitchFamily="18" charset="0"/>
                <a:cs typeface="Times New Roman" panose="02020603050405020304" pitchFamily="18" charset="0"/>
              </a:rPr>
              <a:t>OneDrive for </a:t>
            </a:r>
            <a:r>
              <a:rPr lang="en-US" sz="1600" dirty="0" smtClean="0">
                <a:latin typeface="Times New Roman" panose="02020603050405020304" pitchFamily="18" charset="0"/>
                <a:cs typeface="Times New Roman" panose="02020603050405020304" pitchFamily="18" charset="0"/>
              </a:rPr>
              <a:t>Business – </a:t>
            </a:r>
            <a:r>
              <a:rPr lang="en-US" sz="1600" dirty="0" smtClean="0">
                <a:latin typeface="Times New Roman" panose="02020603050405020304" pitchFamily="18" charset="0"/>
                <a:cs typeface="Times New Roman" panose="02020603050405020304" pitchFamily="18" charset="0"/>
              </a:rPr>
              <a:t>5 </a:t>
            </a:r>
            <a:r>
              <a:rPr lang="en-US" sz="1600" dirty="0" smtClean="0">
                <a:latin typeface="Times New Roman" panose="02020603050405020304" pitchFamily="18" charset="0"/>
                <a:cs typeface="Times New Roman" panose="02020603050405020304" pitchFamily="18" charset="0"/>
              </a:rPr>
              <a:t>TB </a:t>
            </a:r>
            <a:r>
              <a:rPr lang="en-US" sz="1600" dirty="0">
                <a:latin typeface="Times New Roman" panose="02020603050405020304" pitchFamily="18" charset="0"/>
                <a:cs typeface="Times New Roman" panose="02020603050405020304" pitchFamily="18" charset="0"/>
              </a:rPr>
              <a:t>OneDrive </a:t>
            </a:r>
            <a:r>
              <a:rPr lang="en-US" sz="1600" dirty="0" smtClean="0">
                <a:latin typeface="Times New Roman" panose="02020603050405020304" pitchFamily="18" charset="0"/>
                <a:cs typeface="Times New Roman" panose="02020603050405020304" pitchFamily="18" charset="0"/>
              </a:rPr>
              <a:t>quota</a:t>
            </a:r>
            <a:endParaRPr lang="en-US" sz="1600" dirty="0">
              <a:latin typeface="Times New Roman" panose="02020603050405020304" pitchFamily="18" charset="0"/>
              <a:cs typeface="Times New Roman" panose="02020603050405020304" pitchFamily="18" charset="0"/>
            </a:endParaRPr>
          </a:p>
          <a:p>
            <a:pPr lvl="2"/>
            <a:r>
              <a:rPr lang="en-US" sz="1600" dirty="0" smtClean="0">
                <a:latin typeface="Times New Roman" panose="02020603050405020304" pitchFamily="18" charset="0"/>
                <a:cs typeface="Times New Roman" panose="02020603050405020304" pitchFamily="18" charset="0"/>
              </a:rPr>
              <a:t>Team </a:t>
            </a:r>
            <a:r>
              <a:rPr lang="en-US" sz="1600" dirty="0">
                <a:latin typeface="Times New Roman" panose="02020603050405020304" pitchFamily="18" charset="0"/>
                <a:cs typeface="Times New Roman" panose="02020603050405020304" pitchFamily="18" charset="0"/>
              </a:rPr>
              <a:t>or Public Sub-Site Creation (one level down only</a:t>
            </a:r>
            <a:r>
              <a:rPr lang="en-US" sz="1600" dirty="0" smtClean="0">
                <a:latin typeface="Times New Roman" panose="02020603050405020304" pitchFamily="18" charset="0"/>
                <a:cs typeface="Times New Roman" panose="02020603050405020304" pitchFamily="18" charset="0"/>
              </a:rPr>
              <a:t>)</a:t>
            </a:r>
          </a:p>
          <a:p>
            <a:pPr lvl="1"/>
            <a:endParaRPr lang="en-US" sz="11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Departmental </a:t>
            </a:r>
            <a:r>
              <a:rPr lang="en-US" sz="2000" dirty="0">
                <a:latin typeface="Times New Roman" panose="02020603050405020304" pitchFamily="18" charset="0"/>
                <a:cs typeface="Times New Roman" panose="02020603050405020304" pitchFamily="18" charset="0"/>
              </a:rPr>
              <a:t>spaces: https://mitprod.sharepoint.com/sites</a:t>
            </a:r>
          </a:p>
          <a:p>
            <a:pPr lvl="2"/>
            <a:r>
              <a:rPr lang="en-US" sz="1600" dirty="0">
                <a:latin typeface="Times New Roman" panose="02020603050405020304" pitchFamily="18" charset="0"/>
                <a:cs typeface="Times New Roman" panose="02020603050405020304" pitchFamily="18" charset="0"/>
              </a:rPr>
              <a:t>http://sharepoint.mit.edu will redirect to the site</a:t>
            </a:r>
          </a:p>
          <a:p>
            <a:pPr lvl="2"/>
            <a:r>
              <a:rPr lang="en-US" sz="1600" dirty="0">
                <a:latin typeface="Times New Roman" panose="02020603050405020304" pitchFamily="18" charset="0"/>
                <a:cs typeface="Times New Roman" panose="02020603050405020304" pitchFamily="18" charset="0"/>
              </a:rPr>
              <a:t>OneDrive for Business - Storage is quota based assigned </a:t>
            </a:r>
            <a:r>
              <a:rPr lang="en-US" sz="1600" dirty="0" smtClean="0">
                <a:latin typeface="Times New Roman" panose="02020603050405020304" pitchFamily="18" charset="0"/>
                <a:cs typeface="Times New Roman" panose="02020603050405020304" pitchFamily="18" charset="0"/>
              </a:rPr>
              <a:t>by IS&amp;T (max 25 TB)</a:t>
            </a:r>
            <a:endParaRPr lang="en-US" sz="1600" dirty="0">
              <a:latin typeface="Times New Roman" panose="02020603050405020304" pitchFamily="18" charset="0"/>
              <a:cs typeface="Times New Roman" panose="02020603050405020304" pitchFamily="18" charset="0"/>
            </a:endParaRPr>
          </a:p>
          <a:p>
            <a:pPr lvl="2"/>
            <a:r>
              <a:rPr lang="en-US" sz="1600" dirty="0">
                <a:latin typeface="Times New Roman" panose="02020603050405020304" pitchFamily="18" charset="0"/>
                <a:cs typeface="Times New Roman" panose="02020603050405020304" pitchFamily="18" charset="0"/>
              </a:rPr>
              <a:t>Team or Public Sub-Site Creation – nested </a:t>
            </a:r>
            <a:r>
              <a:rPr lang="en-US" sz="1600" dirty="0" smtClean="0">
                <a:latin typeface="Times New Roman" panose="02020603050405020304" pitchFamily="18" charset="0"/>
                <a:cs typeface="Times New Roman" panose="02020603050405020304" pitchFamily="18" charset="0"/>
              </a:rPr>
              <a:t>sites</a:t>
            </a:r>
            <a:endParaRPr lang="en-US" sz="2000" dirty="0" smtClean="0">
              <a:latin typeface="Times New Roman" panose="02020603050405020304" pitchFamily="18" charset="0"/>
              <a:cs typeface="Times New Roman" panose="02020603050405020304" pitchFamily="18" charset="0"/>
            </a:endParaRPr>
          </a:p>
          <a:p>
            <a:pPr lvl="1"/>
            <a:endParaRPr lang="en-US" sz="1100" dirty="0" smtClean="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MIT </a:t>
            </a:r>
            <a:r>
              <a:rPr lang="en-US" sz="2000" dirty="0">
                <a:latin typeface="Times New Roman" panose="02020603050405020304" pitchFamily="18" charset="0"/>
                <a:cs typeface="Times New Roman" panose="02020603050405020304" pitchFamily="18" charset="0"/>
              </a:rPr>
              <a:t>Directory integration of users and </a:t>
            </a:r>
            <a:r>
              <a:rPr lang="en-US" sz="2000" dirty="0" smtClean="0">
                <a:latin typeface="Times New Roman" panose="02020603050405020304" pitchFamily="18" charset="0"/>
                <a:cs typeface="Times New Roman" panose="02020603050405020304" pitchFamily="18" charset="0"/>
              </a:rPr>
              <a:t>groups</a:t>
            </a:r>
          </a:p>
          <a:p>
            <a:pPr lvl="1"/>
            <a:endParaRPr lang="en-US" sz="11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Supports Touchstone and DUO integrated logon</a:t>
            </a:r>
          </a:p>
          <a:p>
            <a:pPr lvl="1"/>
            <a:endParaRPr lang="en-US" sz="1100" dirty="0">
              <a:latin typeface="Times New Roman" panose="02020603050405020304" pitchFamily="18" charset="0"/>
              <a:cs typeface="Times New Roman" panose="02020603050405020304" pitchFamily="18" charset="0"/>
            </a:endParaRPr>
          </a:p>
          <a:p>
            <a:pPr lvl="1"/>
            <a:r>
              <a:rPr lang="en-US" sz="2000" dirty="0" smtClean="0">
                <a:latin typeface="Times New Roman" panose="02020603050405020304" pitchFamily="18" charset="0"/>
                <a:cs typeface="Times New Roman" panose="02020603050405020304" pitchFamily="18" charset="0"/>
              </a:rPr>
              <a:t>Documents can be opened directly from Office applications</a:t>
            </a:r>
          </a:p>
          <a:p>
            <a:pPr lvl="1"/>
            <a:endParaRPr lang="en-US" sz="1100" dirty="0">
              <a:latin typeface="Times New Roman" panose="02020603050405020304" pitchFamily="18" charset="0"/>
              <a:cs typeface="Times New Roman" panose="02020603050405020304" pitchFamily="18" charset="0"/>
            </a:endParaRPr>
          </a:p>
          <a:p>
            <a:pPr marL="457200" lvl="1" indent="0">
              <a:buNone/>
            </a:pPr>
            <a:endParaRPr lang="en-US" sz="2000" dirty="0">
              <a:latin typeface="Times New Roman" panose="02020603050405020304" pitchFamily="18" charset="0"/>
              <a:cs typeface="Times New Roman" panose="02020603050405020304" pitchFamily="18" charset="0"/>
            </a:endParaRPr>
          </a:p>
          <a:p>
            <a:pPr lvl="1"/>
            <a:endParaRPr lang="en-US" sz="2000" dirty="0" smtClean="0">
              <a:latin typeface="Times New Roman" panose="02020603050405020304" pitchFamily="18" charset="0"/>
              <a:cs typeface="Times New Roman" panose="02020603050405020304" pitchFamily="18" charset="0"/>
            </a:endParaRPr>
          </a:p>
          <a:p>
            <a:pPr lvl="2"/>
            <a:endParaRPr lang="en-US" sz="800" dirty="0" smtClean="0">
              <a:latin typeface="Times New Roman" panose="02020603050405020304" pitchFamily="18" charset="0"/>
              <a:cs typeface="Times New Roman" panose="02020603050405020304" pitchFamily="18" charset="0"/>
            </a:endParaRPr>
          </a:p>
          <a:p>
            <a:pPr lvl="1"/>
            <a:endParaRPr lang="en-US" sz="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184502"/>
      </p:ext>
    </p:extLst>
  </p:cSld>
  <p:clrMapOvr>
    <a:masterClrMapping/>
  </p:clrMapOvr>
  <p:transition>
    <p:pull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Yammer Enterprise </a:t>
            </a:r>
            <a:endParaRPr lang="en-US" sz="3200" dirty="0"/>
          </a:p>
        </p:txBody>
      </p:sp>
      <p:pic>
        <p:nvPicPr>
          <p:cNvPr id="3" name="Picture 2"/>
          <p:cNvPicPr>
            <a:picLocks noChangeAspect="1"/>
          </p:cNvPicPr>
          <p:nvPr/>
        </p:nvPicPr>
        <p:blipFill>
          <a:blip r:embed="rId2"/>
          <a:stretch>
            <a:fillRect/>
          </a:stretch>
        </p:blipFill>
        <p:spPr>
          <a:xfrm>
            <a:off x="3733800" y="904766"/>
            <a:ext cx="1209675" cy="466725"/>
          </a:xfrm>
          <a:prstGeom prst="rect">
            <a:avLst/>
          </a:prstGeom>
        </p:spPr>
      </p:pic>
      <p:sp>
        <p:nvSpPr>
          <p:cNvPr id="4" name="Content Placeholder 2"/>
          <p:cNvSpPr>
            <a:spLocks noGrp="1"/>
          </p:cNvSpPr>
          <p:nvPr>
            <p:ph idx="1"/>
          </p:nvPr>
        </p:nvSpPr>
        <p:spPr>
          <a:xfrm>
            <a:off x="223837" y="1295400"/>
            <a:ext cx="8229600" cy="1143000"/>
          </a:xfrm>
        </p:spPr>
        <p:txBody>
          <a:bodyPr/>
          <a:lstStyle/>
          <a:p>
            <a:pPr marL="457200" lvl="1" indent="0">
              <a:buNone/>
            </a:pPr>
            <a:endParaRPr lang="en-US" sz="1600" dirty="0" smtClean="0">
              <a:latin typeface="Times New Roman" panose="02020603050405020304" pitchFamily="18" charset="0"/>
              <a:cs typeface="Times New Roman" panose="02020603050405020304" pitchFamily="18" charset="0"/>
            </a:endParaRPr>
          </a:p>
          <a:p>
            <a:pPr lvl="1"/>
            <a:r>
              <a:rPr lang="en-US" altLang="en-US" sz="1600" dirty="0">
                <a:latin typeface="Times New Roman" panose="02020603050405020304" pitchFamily="18" charset="0"/>
                <a:cs typeface="Times New Roman" panose="02020603050405020304" pitchFamily="18" charset="0"/>
              </a:rPr>
              <a:t>Yammer is a social networking tool that helps teams collaborate and share.  Using Yammer, individuals can collaborate by posting messages, sharing files, or organize around projects or groups </a:t>
            </a:r>
            <a:endParaRPr lang="en-US" altLang="en-US" sz="1600" dirty="0" smtClean="0">
              <a:latin typeface="Times New Roman" panose="02020603050405020304" pitchFamily="18" charset="0"/>
              <a:cs typeface="Times New Roman" panose="02020603050405020304" pitchFamily="18" charset="0"/>
            </a:endParaRPr>
          </a:p>
          <a:p>
            <a:pPr marL="457200" lvl="1" indent="0">
              <a:buNone/>
            </a:pPr>
            <a:endParaRPr lang="en-US" sz="1200" dirty="0" smtClean="0">
              <a:latin typeface="Times New Roman" panose="02020603050405020304" pitchFamily="18" charset="0"/>
              <a:cs typeface="Times New Roman" panose="02020603050405020304" pitchFamily="18" charset="0"/>
            </a:endParaRPr>
          </a:p>
          <a:p>
            <a:pPr lvl="1"/>
            <a:endParaRPr lang="en-US" sz="1100" dirty="0" smtClean="0">
              <a:latin typeface="Times New Roman" panose="02020603050405020304" pitchFamily="18" charset="0"/>
              <a:cs typeface="Times New Roman" panose="02020603050405020304" pitchFamily="18" charset="0"/>
            </a:endParaRPr>
          </a:p>
          <a:p>
            <a:pPr lvl="1"/>
            <a:endParaRPr lang="en-US" sz="2000" dirty="0">
              <a:latin typeface="Times New Roman" panose="02020603050405020304" pitchFamily="18" charset="0"/>
              <a:cs typeface="Times New Roman" panose="02020603050405020304" pitchFamily="18" charset="0"/>
            </a:endParaRPr>
          </a:p>
          <a:p>
            <a:pPr lvl="1"/>
            <a:endParaRPr lang="en-US" sz="2000" dirty="0" smtClean="0">
              <a:latin typeface="Times New Roman" panose="02020603050405020304" pitchFamily="18" charset="0"/>
              <a:cs typeface="Times New Roman" panose="02020603050405020304" pitchFamily="18" charset="0"/>
            </a:endParaRPr>
          </a:p>
          <a:p>
            <a:pPr lvl="2"/>
            <a:endParaRPr lang="en-US" sz="800" dirty="0" smtClean="0">
              <a:latin typeface="Times New Roman" panose="02020603050405020304" pitchFamily="18" charset="0"/>
              <a:cs typeface="Times New Roman" panose="02020603050405020304" pitchFamily="18" charset="0"/>
            </a:endParaRPr>
          </a:p>
          <a:p>
            <a:pPr lvl="1"/>
            <a:endParaRPr lang="en-US" sz="800" dirty="0" smtClean="0">
              <a:latin typeface="Times New Roman" panose="02020603050405020304" pitchFamily="18" charset="0"/>
              <a:cs typeface="Times New Roman" panose="02020603050405020304" pitchFamily="18" charset="0"/>
            </a:endParaRPr>
          </a:p>
        </p:txBody>
      </p:sp>
      <p:sp>
        <p:nvSpPr>
          <p:cNvPr id="6" name="Content Placeholder 2"/>
          <p:cNvSpPr txBox="1">
            <a:spLocks/>
          </p:cNvSpPr>
          <p:nvPr/>
        </p:nvSpPr>
        <p:spPr bwMode="auto">
          <a:xfrm>
            <a:off x="223837" y="4191000"/>
            <a:ext cx="8229600" cy="2284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a:lstStyle>
          <a:p>
            <a:pPr marL="457200" lvl="1" indent="0">
              <a:buFont typeface="Wingdings" pitchFamily="2" charset="2"/>
              <a:buNone/>
            </a:pPr>
            <a:r>
              <a:rPr lang="en-US" sz="1600" kern="0" dirty="0" smtClean="0">
                <a:latin typeface="Times New Roman" panose="02020603050405020304" pitchFamily="18" charset="0"/>
                <a:cs typeface="Times New Roman" panose="02020603050405020304" pitchFamily="18" charset="0"/>
              </a:rPr>
              <a:t>Advantages to Yammer Enterprise</a:t>
            </a:r>
          </a:p>
          <a:p>
            <a:pPr lvl="1"/>
            <a:r>
              <a:rPr lang="en-US" sz="1600" kern="0" dirty="0" smtClean="0">
                <a:latin typeface="Times New Roman" panose="02020603050405020304" pitchFamily="18" charset="0"/>
                <a:cs typeface="Times New Roman" panose="02020603050405020304" pitchFamily="18" charset="0"/>
              </a:rPr>
              <a:t>Any non-MIT </a:t>
            </a:r>
            <a:r>
              <a:rPr lang="en-US" sz="1600" kern="0" dirty="0">
                <a:latin typeface="Times New Roman" panose="02020603050405020304" pitchFamily="18" charset="0"/>
                <a:cs typeface="Times New Roman" panose="02020603050405020304" pitchFamily="18" charset="0"/>
              </a:rPr>
              <a:t>users </a:t>
            </a:r>
            <a:r>
              <a:rPr lang="en-US" sz="1600" kern="0" dirty="0" smtClean="0">
                <a:latin typeface="Times New Roman" panose="02020603050405020304" pitchFamily="18" charset="0"/>
                <a:cs typeface="Times New Roman" panose="02020603050405020304" pitchFamily="18" charset="0"/>
              </a:rPr>
              <a:t>must be invited to join</a:t>
            </a:r>
            <a:endParaRPr lang="en-US" sz="1600" kern="0" dirty="0">
              <a:latin typeface="Times New Roman" panose="02020603050405020304" pitchFamily="18" charset="0"/>
              <a:cs typeface="Times New Roman" panose="02020603050405020304" pitchFamily="18" charset="0"/>
            </a:endParaRPr>
          </a:p>
          <a:p>
            <a:pPr lvl="1"/>
            <a:r>
              <a:rPr lang="en-US" sz="1600" kern="0" dirty="0">
                <a:latin typeface="Times New Roman" panose="02020603050405020304" pitchFamily="18" charset="0"/>
                <a:cs typeface="Times New Roman" panose="02020603050405020304" pitchFamily="18" charset="0"/>
              </a:rPr>
              <a:t>Clear identification of </a:t>
            </a:r>
            <a:r>
              <a:rPr lang="en-US" sz="1600" kern="0" dirty="0" smtClean="0">
                <a:latin typeface="Times New Roman" panose="02020603050405020304" pitchFamily="18" charset="0"/>
                <a:cs typeface="Times New Roman" panose="02020603050405020304" pitchFamily="18" charset="0"/>
              </a:rPr>
              <a:t>users community</a:t>
            </a:r>
            <a:endParaRPr lang="en-US" sz="1600" kern="0" dirty="0">
              <a:latin typeface="Times New Roman" panose="02020603050405020304" pitchFamily="18" charset="0"/>
              <a:cs typeface="Times New Roman" panose="02020603050405020304" pitchFamily="18" charset="0"/>
            </a:endParaRPr>
          </a:p>
          <a:p>
            <a:pPr lvl="1"/>
            <a:r>
              <a:rPr lang="en-US" sz="1600" kern="0" dirty="0" smtClean="0">
                <a:latin typeface="Times New Roman" panose="02020603050405020304" pitchFamily="18" charset="0"/>
                <a:cs typeface="Times New Roman" panose="02020603050405020304" pitchFamily="18" charset="0"/>
              </a:rPr>
              <a:t>MIT can manage </a:t>
            </a:r>
            <a:r>
              <a:rPr lang="en-US" sz="1600" kern="0" dirty="0">
                <a:latin typeface="Times New Roman" panose="02020603050405020304" pitchFamily="18" charset="0"/>
                <a:cs typeface="Times New Roman" panose="02020603050405020304" pitchFamily="18" charset="0"/>
              </a:rPr>
              <a:t>content and users as necessary</a:t>
            </a:r>
          </a:p>
          <a:p>
            <a:pPr lvl="1"/>
            <a:r>
              <a:rPr lang="en-US" sz="1600" kern="0" dirty="0">
                <a:latin typeface="Times New Roman" panose="02020603050405020304" pitchFamily="18" charset="0"/>
                <a:cs typeface="Times New Roman" panose="02020603050405020304" pitchFamily="18" charset="0"/>
              </a:rPr>
              <a:t>Single </a:t>
            </a:r>
            <a:r>
              <a:rPr lang="en-US" sz="1600" kern="0" dirty="0" smtClean="0">
                <a:latin typeface="Times New Roman" panose="02020603050405020304" pitchFamily="18" charset="0"/>
                <a:cs typeface="Times New Roman" panose="02020603050405020304" pitchFamily="18" charset="0"/>
              </a:rPr>
              <a:t>sign-on with Touchstone and two factor authentication </a:t>
            </a:r>
            <a:r>
              <a:rPr lang="en-US" sz="1600" kern="0" dirty="0">
                <a:latin typeface="Times New Roman" panose="02020603050405020304" pitchFamily="18" charset="0"/>
                <a:cs typeface="Times New Roman" panose="02020603050405020304" pitchFamily="18" charset="0"/>
              </a:rPr>
              <a:t>s</a:t>
            </a:r>
            <a:r>
              <a:rPr lang="en-US" sz="1600" kern="0" dirty="0" smtClean="0">
                <a:latin typeface="Times New Roman" panose="02020603050405020304" pitchFamily="18" charset="0"/>
                <a:cs typeface="Times New Roman" panose="02020603050405020304" pitchFamily="18" charset="0"/>
              </a:rPr>
              <a:t>upport with DUO</a:t>
            </a:r>
            <a:endParaRPr lang="en-US" sz="1600" kern="0" dirty="0">
              <a:latin typeface="Times New Roman" panose="02020603050405020304" pitchFamily="18" charset="0"/>
              <a:cs typeface="Times New Roman" panose="02020603050405020304" pitchFamily="18" charset="0"/>
            </a:endParaRPr>
          </a:p>
          <a:p>
            <a:pPr lvl="1"/>
            <a:r>
              <a:rPr lang="en-US" sz="1600" kern="0" dirty="0" smtClean="0">
                <a:latin typeface="Times New Roman" panose="02020603050405020304" pitchFamily="18" charset="0"/>
                <a:cs typeface="Times New Roman" panose="02020603050405020304" pitchFamily="18" charset="0"/>
              </a:rPr>
              <a:t>Managed </a:t>
            </a:r>
            <a:r>
              <a:rPr lang="en-US" sz="1600" kern="0" dirty="0">
                <a:latin typeface="Times New Roman" panose="02020603050405020304" pitchFamily="18" charset="0"/>
                <a:cs typeface="Times New Roman" panose="02020603050405020304" pitchFamily="18" charset="0"/>
              </a:rPr>
              <a:t>external collaboration</a:t>
            </a:r>
          </a:p>
          <a:p>
            <a:pPr lvl="1"/>
            <a:r>
              <a:rPr lang="en-US" sz="1600" kern="0" dirty="0">
                <a:latin typeface="Times New Roman" panose="02020603050405020304" pitchFamily="18" charset="0"/>
                <a:cs typeface="Times New Roman" panose="02020603050405020304" pitchFamily="18" charset="0"/>
              </a:rPr>
              <a:t>Integration with external packages</a:t>
            </a:r>
            <a:endParaRPr lang="en-US" sz="1600" kern="0" dirty="0" smtClean="0">
              <a:latin typeface="Times New Roman" panose="02020603050405020304" pitchFamily="18" charset="0"/>
              <a:cs typeface="Times New Roman" panose="02020603050405020304" pitchFamily="18" charset="0"/>
            </a:endParaRPr>
          </a:p>
          <a:p>
            <a:pPr lvl="1"/>
            <a:endParaRPr lang="en-US" sz="2000" kern="0" dirty="0" smtClean="0">
              <a:latin typeface="Times New Roman" panose="02020603050405020304" pitchFamily="18" charset="0"/>
              <a:cs typeface="Times New Roman" panose="02020603050405020304" pitchFamily="18" charset="0"/>
            </a:endParaRPr>
          </a:p>
          <a:p>
            <a:pPr lvl="1"/>
            <a:endParaRPr lang="en-US" sz="2000" kern="0" dirty="0" smtClean="0">
              <a:latin typeface="Times New Roman" panose="02020603050405020304" pitchFamily="18" charset="0"/>
              <a:cs typeface="Times New Roman" panose="02020603050405020304" pitchFamily="18" charset="0"/>
            </a:endParaRPr>
          </a:p>
          <a:p>
            <a:pPr lvl="2"/>
            <a:endParaRPr lang="en-US" sz="800" kern="0" dirty="0" smtClean="0">
              <a:latin typeface="Times New Roman" panose="02020603050405020304" pitchFamily="18" charset="0"/>
              <a:cs typeface="Times New Roman" panose="02020603050405020304" pitchFamily="18" charset="0"/>
            </a:endParaRPr>
          </a:p>
          <a:p>
            <a:pPr lvl="1"/>
            <a:endParaRPr lang="en-US" sz="800" kern="0" dirty="0" smtClean="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838200" y="2544766"/>
            <a:ext cx="6772275" cy="1539868"/>
          </a:xfrm>
          <a:prstGeom prst="rect">
            <a:avLst/>
          </a:prstGeom>
        </p:spPr>
      </p:pic>
    </p:spTree>
    <p:extLst>
      <p:ext uri="{BB962C8B-B14F-4D97-AF65-F5344CB8AC3E}">
        <p14:creationId xmlns:p14="http://schemas.microsoft.com/office/powerpoint/2010/main" val="1396841428"/>
      </p:ext>
    </p:extLst>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irrored buildings design template">
  <a:themeElements>
    <a:clrScheme name="Mirrored building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Mirrored buildings design templat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Mirrored building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irrored building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irrored building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irrored building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irrored building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irrored building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irrored building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irrored building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irrored building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irrored building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irrored building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irrored building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5875</TotalTime>
  <Words>1508</Words>
  <Application>Microsoft Office PowerPoint</Application>
  <PresentationFormat>On-screen Show (4:3)</PresentationFormat>
  <Paragraphs>214</Paragraphs>
  <Slides>17</Slides>
  <Notes>0</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17</vt:i4>
      </vt:variant>
    </vt:vector>
  </HeadingPairs>
  <TitlesOfParts>
    <vt:vector size="27" baseType="lpstr">
      <vt:lpstr>ＭＳ Ｐゴシック</vt:lpstr>
      <vt:lpstr>Arial</vt:lpstr>
      <vt:lpstr>Garamond</vt:lpstr>
      <vt:lpstr>Times New Roman</vt:lpstr>
      <vt:lpstr>Trebuchet MS</vt:lpstr>
      <vt:lpstr>Verdana</vt:lpstr>
      <vt:lpstr>Wingdings</vt:lpstr>
      <vt:lpstr>Level</vt:lpstr>
      <vt:lpstr>Mirrored buildings design template</vt:lpstr>
      <vt:lpstr>Visio</vt:lpstr>
      <vt:lpstr>Office 365: Core Services</vt:lpstr>
      <vt:lpstr>What is Office 365?</vt:lpstr>
      <vt:lpstr>Office 365 Services Overview</vt:lpstr>
      <vt:lpstr>Login to the Web Portal</vt:lpstr>
      <vt:lpstr>SharePoint Online as a core service</vt:lpstr>
      <vt:lpstr>Some SharePoint Online Suite Features</vt:lpstr>
      <vt:lpstr>Skype for Business as a core service</vt:lpstr>
      <vt:lpstr>The Bottom Line – OneDrive Storage!</vt:lpstr>
      <vt:lpstr>Yammer Enterprise </vt:lpstr>
      <vt:lpstr>Exchange Online </vt:lpstr>
      <vt:lpstr>Exchange Email facts</vt:lpstr>
      <vt:lpstr>MIT email - architecture: Logical view with Exchange</vt:lpstr>
      <vt:lpstr>Office 365 Architecture and Integration with MIT</vt:lpstr>
      <vt:lpstr>Exchange Pilot and Early Adopter Program</vt:lpstr>
      <vt:lpstr>What does the migration process look like?</vt:lpstr>
      <vt:lpstr>Exchange on premise upgrade</vt:lpstr>
      <vt:lpstr>Questions</vt:lpstr>
    </vt:vector>
  </TitlesOfParts>
  <Company>MIT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WIN.MIT.EDU Container Administrator Training</dc:title>
  <dc:creator>r</dc:creator>
  <cp:lastModifiedBy>Richard Edelson</cp:lastModifiedBy>
  <cp:revision>373</cp:revision>
  <dcterms:created xsi:type="dcterms:W3CDTF">2007-12-25T03:21:21Z</dcterms:created>
  <dcterms:modified xsi:type="dcterms:W3CDTF">2018-06-12T01:27:50Z</dcterms:modified>
</cp:coreProperties>
</file>