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5.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heme/themeOverride6.xml" ContentType="application/vnd.openxmlformats-officedocument.themeOverr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heme/themeOverride7.xml" ContentType="application/vnd.openxmlformats-officedocument.themeOverr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48" r:id="rId1"/>
  </p:sldMasterIdLst>
  <p:notesMasterIdLst>
    <p:notesMasterId r:id="rId40"/>
  </p:notesMasterIdLst>
  <p:handoutMasterIdLst>
    <p:handoutMasterId r:id="rId41"/>
  </p:handoutMasterIdLst>
  <p:sldIdLst>
    <p:sldId id="294" r:id="rId2"/>
    <p:sldId id="350" r:id="rId3"/>
    <p:sldId id="288" r:id="rId4"/>
    <p:sldId id="303" r:id="rId5"/>
    <p:sldId id="336" r:id="rId6"/>
    <p:sldId id="291" r:id="rId7"/>
    <p:sldId id="351" r:id="rId8"/>
    <p:sldId id="353" r:id="rId9"/>
    <p:sldId id="321" r:id="rId10"/>
    <p:sldId id="366" r:id="rId11"/>
    <p:sldId id="367" r:id="rId12"/>
    <p:sldId id="324" r:id="rId13"/>
    <p:sldId id="361" r:id="rId14"/>
    <p:sldId id="362" r:id="rId15"/>
    <p:sldId id="368" r:id="rId16"/>
    <p:sldId id="323" r:id="rId17"/>
    <p:sldId id="354" r:id="rId18"/>
    <p:sldId id="325" r:id="rId19"/>
    <p:sldId id="370" r:id="rId20"/>
    <p:sldId id="371" r:id="rId21"/>
    <p:sldId id="369" r:id="rId22"/>
    <p:sldId id="348" r:id="rId23"/>
    <p:sldId id="365" r:id="rId24"/>
    <p:sldId id="372" r:id="rId25"/>
    <p:sldId id="330" r:id="rId26"/>
    <p:sldId id="364" r:id="rId27"/>
    <p:sldId id="326" r:id="rId28"/>
    <p:sldId id="346" r:id="rId29"/>
    <p:sldId id="357" r:id="rId30"/>
    <p:sldId id="327" r:id="rId31"/>
    <p:sldId id="356" r:id="rId32"/>
    <p:sldId id="358" r:id="rId33"/>
    <p:sldId id="347" r:id="rId34"/>
    <p:sldId id="359" r:id="rId35"/>
    <p:sldId id="335" r:id="rId36"/>
    <p:sldId id="349" r:id="rId37"/>
    <p:sldId id="300" r:id="rId38"/>
    <p:sldId id="302" r:id="rId39"/>
  </p:sldIdLst>
  <p:sldSz cx="10160000" cy="7620000"/>
  <p:notesSz cx="7019925" cy="9305925"/>
  <p:defaultTextStyle>
    <a:defPPr>
      <a:defRPr lang="en-US"/>
    </a:defPPr>
    <a:lvl1pPr algn="l" rtl="0" eaLnBrk="0" fontAlgn="base" hangingPunct="0">
      <a:spcBef>
        <a:spcPct val="0"/>
      </a:spcBef>
      <a:spcAft>
        <a:spcPct val="0"/>
      </a:spcAft>
      <a:defRPr sz="3000" kern="1200">
        <a:solidFill>
          <a:srgbClr val="3F3F3F"/>
        </a:solidFill>
        <a:latin typeface="Palatino" charset="0"/>
        <a:ea typeface="MS PGothic" charset="-128"/>
        <a:cs typeface="+mn-cs"/>
        <a:sym typeface="Palatino" charset="0"/>
      </a:defRPr>
    </a:lvl1pPr>
    <a:lvl2pPr marL="457200" algn="l" rtl="0" eaLnBrk="0" fontAlgn="base" hangingPunct="0">
      <a:spcBef>
        <a:spcPct val="0"/>
      </a:spcBef>
      <a:spcAft>
        <a:spcPct val="0"/>
      </a:spcAft>
      <a:defRPr sz="3000" kern="1200">
        <a:solidFill>
          <a:srgbClr val="3F3F3F"/>
        </a:solidFill>
        <a:latin typeface="Palatino" charset="0"/>
        <a:ea typeface="MS PGothic" charset="-128"/>
        <a:cs typeface="+mn-cs"/>
        <a:sym typeface="Palatino" charset="0"/>
      </a:defRPr>
    </a:lvl2pPr>
    <a:lvl3pPr marL="914400" algn="l" rtl="0" eaLnBrk="0" fontAlgn="base" hangingPunct="0">
      <a:spcBef>
        <a:spcPct val="0"/>
      </a:spcBef>
      <a:spcAft>
        <a:spcPct val="0"/>
      </a:spcAft>
      <a:defRPr sz="3000" kern="1200">
        <a:solidFill>
          <a:srgbClr val="3F3F3F"/>
        </a:solidFill>
        <a:latin typeface="Palatino" charset="0"/>
        <a:ea typeface="MS PGothic" charset="-128"/>
        <a:cs typeface="+mn-cs"/>
        <a:sym typeface="Palatino" charset="0"/>
      </a:defRPr>
    </a:lvl3pPr>
    <a:lvl4pPr marL="1371600" algn="l" rtl="0" eaLnBrk="0" fontAlgn="base" hangingPunct="0">
      <a:spcBef>
        <a:spcPct val="0"/>
      </a:spcBef>
      <a:spcAft>
        <a:spcPct val="0"/>
      </a:spcAft>
      <a:defRPr sz="3000" kern="1200">
        <a:solidFill>
          <a:srgbClr val="3F3F3F"/>
        </a:solidFill>
        <a:latin typeface="Palatino" charset="0"/>
        <a:ea typeface="MS PGothic" charset="-128"/>
        <a:cs typeface="+mn-cs"/>
        <a:sym typeface="Palatino" charset="0"/>
      </a:defRPr>
    </a:lvl4pPr>
    <a:lvl5pPr marL="1828800" algn="l" rtl="0" eaLnBrk="0" fontAlgn="base" hangingPunct="0">
      <a:spcBef>
        <a:spcPct val="0"/>
      </a:spcBef>
      <a:spcAft>
        <a:spcPct val="0"/>
      </a:spcAft>
      <a:defRPr sz="3000" kern="1200">
        <a:solidFill>
          <a:srgbClr val="3F3F3F"/>
        </a:solidFill>
        <a:latin typeface="Palatino" charset="0"/>
        <a:ea typeface="MS PGothic" charset="-128"/>
        <a:cs typeface="+mn-cs"/>
        <a:sym typeface="Palatino" charset="0"/>
      </a:defRPr>
    </a:lvl5pPr>
    <a:lvl6pPr marL="2286000" algn="l" defTabSz="914400" rtl="0" eaLnBrk="1" latinLnBrk="0" hangingPunct="1">
      <a:defRPr sz="3000" kern="1200">
        <a:solidFill>
          <a:srgbClr val="3F3F3F"/>
        </a:solidFill>
        <a:latin typeface="Palatino" charset="0"/>
        <a:ea typeface="MS PGothic" charset="-128"/>
        <a:cs typeface="+mn-cs"/>
        <a:sym typeface="Palatino" charset="0"/>
      </a:defRPr>
    </a:lvl6pPr>
    <a:lvl7pPr marL="2743200" algn="l" defTabSz="914400" rtl="0" eaLnBrk="1" latinLnBrk="0" hangingPunct="1">
      <a:defRPr sz="3000" kern="1200">
        <a:solidFill>
          <a:srgbClr val="3F3F3F"/>
        </a:solidFill>
        <a:latin typeface="Palatino" charset="0"/>
        <a:ea typeface="MS PGothic" charset="-128"/>
        <a:cs typeface="+mn-cs"/>
        <a:sym typeface="Palatino" charset="0"/>
      </a:defRPr>
    </a:lvl7pPr>
    <a:lvl8pPr marL="3200400" algn="l" defTabSz="914400" rtl="0" eaLnBrk="1" latinLnBrk="0" hangingPunct="1">
      <a:defRPr sz="3000" kern="1200">
        <a:solidFill>
          <a:srgbClr val="3F3F3F"/>
        </a:solidFill>
        <a:latin typeface="Palatino" charset="0"/>
        <a:ea typeface="MS PGothic" charset="-128"/>
        <a:cs typeface="+mn-cs"/>
        <a:sym typeface="Palatino" charset="0"/>
      </a:defRPr>
    </a:lvl8pPr>
    <a:lvl9pPr marL="3657600" algn="l" defTabSz="914400" rtl="0" eaLnBrk="1" latinLnBrk="0" hangingPunct="1">
      <a:defRPr sz="3000" kern="1200">
        <a:solidFill>
          <a:srgbClr val="3F3F3F"/>
        </a:solidFill>
        <a:latin typeface="Palatino" charset="0"/>
        <a:ea typeface="MS PGothic" charset="-128"/>
        <a:cs typeface="+mn-cs"/>
        <a:sym typeface="Palatino" charset="0"/>
      </a:defRPr>
    </a:lvl9pPr>
  </p:defaultTextStyle>
  <p:extLst>
    <p:ext uri="{EFAFB233-063F-42B5-8137-9DF3F51BA10A}">
      <p15:sldGuideLst xmlns:p15="http://schemas.microsoft.com/office/powerpoint/2012/main">
        <p15:guide id="1" orient="horz" pos="2400">
          <p15:clr>
            <a:srgbClr val="A4A3A4"/>
          </p15:clr>
        </p15:guide>
        <p15:guide id="2" pos="3200">
          <p15:clr>
            <a:srgbClr val="A4A3A4"/>
          </p15:clr>
        </p15:guide>
      </p15:sldGuideLst>
    </p:ext>
    <p:ext uri="{2D200454-40CA-4A62-9FC3-DE9A4176ACB9}">
      <p15:notesGuideLst xmlns:p15="http://schemas.microsoft.com/office/powerpoint/2012/main">
        <p15:guide id="1" orient="horz" pos="2931">
          <p15:clr>
            <a:srgbClr val="A4A3A4"/>
          </p15:clr>
        </p15:guide>
        <p15:guide id="2" pos="221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292"/>
    <p:restoredTop sz="84526" autoAdjust="0"/>
  </p:normalViewPr>
  <p:slideViewPr>
    <p:cSldViewPr>
      <p:cViewPr varScale="1">
        <p:scale>
          <a:sx n="66" d="100"/>
          <a:sy n="66" d="100"/>
        </p:scale>
        <p:origin x="1200" y="184"/>
      </p:cViewPr>
      <p:guideLst>
        <p:guide orient="horz" pos="2400"/>
        <p:guide pos="320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p:scale>
          <a:sx n="165" d="100"/>
          <a:sy n="165" d="100"/>
        </p:scale>
        <p:origin x="-2048" y="471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5138"/>
          </a:xfrm>
          <a:prstGeom prst="rect">
            <a:avLst/>
          </a:prstGeom>
        </p:spPr>
        <p:txBody>
          <a:bodyPr vert="horz" lIns="93287" tIns="46644" rIns="93287" bIns="46644" rtlCol="0"/>
          <a:lstStyle>
            <a:lvl1pPr algn="l" eaLnBrk="1" hangingPunct="1">
              <a:defRPr sz="120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3976688" y="0"/>
            <a:ext cx="3041650" cy="465138"/>
          </a:xfrm>
          <a:prstGeom prst="rect">
            <a:avLst/>
          </a:prstGeom>
        </p:spPr>
        <p:txBody>
          <a:bodyPr vert="horz" wrap="square" lIns="93287" tIns="46644" rIns="93287" bIns="46644" numCol="1" anchor="t" anchorCtr="0" compatLnSpc="1">
            <a:prstTxWarp prst="textNoShape">
              <a:avLst/>
            </a:prstTxWarp>
          </a:bodyPr>
          <a:lstStyle>
            <a:lvl1pPr algn="r" eaLnBrk="1" hangingPunct="1">
              <a:defRPr sz="1200" smtClean="0"/>
            </a:lvl1pPr>
          </a:lstStyle>
          <a:p>
            <a:pPr>
              <a:defRPr/>
            </a:pPr>
            <a:fld id="{A3C8FE26-9DCA-E548-8159-A26FB9761BFD}" type="datetime1">
              <a:rPr lang="en-US" altLang="x-none"/>
              <a:pPr>
                <a:defRPr/>
              </a:pPr>
              <a:t>6/11/18</a:t>
            </a:fld>
            <a:endParaRPr lang="en-US" altLang="x-none"/>
          </a:p>
        </p:txBody>
      </p:sp>
      <p:sp>
        <p:nvSpPr>
          <p:cNvPr id="4" name="Footer Placeholder 3"/>
          <p:cNvSpPr>
            <a:spLocks noGrp="1"/>
          </p:cNvSpPr>
          <p:nvPr>
            <p:ph type="ftr" sz="quarter" idx="2"/>
          </p:nvPr>
        </p:nvSpPr>
        <p:spPr>
          <a:xfrm>
            <a:off x="0" y="8839200"/>
            <a:ext cx="3041650" cy="465138"/>
          </a:xfrm>
          <a:prstGeom prst="rect">
            <a:avLst/>
          </a:prstGeom>
        </p:spPr>
        <p:txBody>
          <a:bodyPr vert="horz" lIns="93287" tIns="46644" rIns="93287" bIns="46644" rtlCol="0" anchor="b"/>
          <a:lstStyle>
            <a:lvl1pPr algn="l" eaLnBrk="1" hangingPunct="1">
              <a:defRPr sz="120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3976688" y="8839200"/>
            <a:ext cx="3041650" cy="465138"/>
          </a:xfrm>
          <a:prstGeom prst="rect">
            <a:avLst/>
          </a:prstGeom>
        </p:spPr>
        <p:txBody>
          <a:bodyPr vert="horz" wrap="square" lIns="93287" tIns="46644" rIns="93287" bIns="46644" numCol="1" anchor="b" anchorCtr="0" compatLnSpc="1">
            <a:prstTxWarp prst="textNoShape">
              <a:avLst/>
            </a:prstTxWarp>
          </a:bodyPr>
          <a:lstStyle>
            <a:lvl1pPr algn="r" eaLnBrk="1" hangingPunct="1">
              <a:defRPr sz="1200" smtClean="0"/>
            </a:lvl1pPr>
          </a:lstStyle>
          <a:p>
            <a:pPr>
              <a:defRPr/>
            </a:pPr>
            <a:fld id="{02DCCEC0-F47B-6449-BEF9-A203C6973D17}" type="slidenum">
              <a:rPr lang="en-US" altLang="x-none"/>
              <a:pPr>
                <a:defRPr/>
              </a:pPr>
              <a:t>‹#›</a:t>
            </a:fld>
            <a:endParaRPr lang="en-US" altLang="x-none"/>
          </a:p>
        </p:txBody>
      </p:sp>
    </p:spTree>
    <p:extLst>
      <p:ext uri="{BB962C8B-B14F-4D97-AF65-F5344CB8AC3E}">
        <p14:creationId xmlns:p14="http://schemas.microsoft.com/office/powerpoint/2010/main" val="33921206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3041650" cy="465138"/>
          </a:xfrm>
          <a:prstGeom prst="rect">
            <a:avLst/>
          </a:prstGeom>
          <a:noFill/>
          <a:ln>
            <a:noFill/>
          </a:ln>
          <a:effectLst/>
          <a:extLst/>
        </p:spPr>
        <p:txBody>
          <a:bodyPr vert="horz" wrap="square" lIns="93287" tIns="46644" rIns="93287" bIns="46644" numCol="1" anchor="t" anchorCtr="0" compatLnSpc="1">
            <a:prstTxWarp prst="textNoShape">
              <a:avLst/>
            </a:prstTxWarp>
          </a:bodyPr>
          <a:lstStyle>
            <a:lvl1pPr algn="l" eaLnBrk="1" hangingPunct="1">
              <a:defRPr sz="1200">
                <a:solidFill>
                  <a:schemeClr val="tx1"/>
                </a:solidFill>
                <a:latin typeface="Palatino" charset="0"/>
                <a:ea typeface="+mn-ea"/>
                <a:cs typeface="+mn-cs"/>
                <a:sym typeface="Palatino" charset="0"/>
              </a:defRPr>
            </a:lvl1pPr>
          </a:lstStyle>
          <a:p>
            <a:pPr>
              <a:defRPr/>
            </a:pPr>
            <a:endParaRPr lang="en-US"/>
          </a:p>
        </p:txBody>
      </p:sp>
      <p:sp>
        <p:nvSpPr>
          <p:cNvPr id="69635" name="Rectangle 3"/>
          <p:cNvSpPr>
            <a:spLocks noGrp="1" noChangeArrowheads="1"/>
          </p:cNvSpPr>
          <p:nvPr>
            <p:ph type="dt" idx="1"/>
          </p:nvPr>
        </p:nvSpPr>
        <p:spPr bwMode="auto">
          <a:xfrm>
            <a:off x="3976688" y="0"/>
            <a:ext cx="3041650" cy="465138"/>
          </a:xfrm>
          <a:prstGeom prst="rect">
            <a:avLst/>
          </a:prstGeom>
          <a:noFill/>
          <a:ln>
            <a:noFill/>
          </a:ln>
          <a:effectLst/>
          <a:extLst/>
        </p:spPr>
        <p:txBody>
          <a:bodyPr vert="horz" wrap="square" lIns="93287" tIns="46644" rIns="93287" bIns="46644" numCol="1" anchor="t" anchorCtr="0" compatLnSpc="1">
            <a:prstTxWarp prst="textNoShape">
              <a:avLst/>
            </a:prstTxWarp>
          </a:bodyPr>
          <a:lstStyle>
            <a:lvl1pPr algn="r" eaLnBrk="1" hangingPunct="1">
              <a:defRPr sz="1200" smtClean="0">
                <a:solidFill>
                  <a:schemeClr val="tx1"/>
                </a:solidFill>
              </a:defRPr>
            </a:lvl1pPr>
          </a:lstStyle>
          <a:p>
            <a:pPr>
              <a:defRPr/>
            </a:pPr>
            <a:fld id="{1AAB1495-3E1A-D44D-BC89-25FA6A8DC0F3}" type="datetime1">
              <a:rPr lang="en-US" altLang="x-none"/>
              <a:pPr>
                <a:defRPr/>
              </a:pPr>
              <a:t>6/11/18</a:t>
            </a:fld>
            <a:endParaRPr lang="en-US" altLang="x-none"/>
          </a:p>
        </p:txBody>
      </p:sp>
      <p:sp>
        <p:nvSpPr>
          <p:cNvPr id="13316" name="Rectangle 4"/>
          <p:cNvSpPr>
            <a:spLocks noGrp="1" noRot="1" noChangeAspect="1" noChangeArrowheads="1" noTextEdit="1"/>
          </p:cNvSpPr>
          <p:nvPr>
            <p:ph type="sldImg" idx="2"/>
          </p:nvPr>
        </p:nvSpPr>
        <p:spPr bwMode="auto">
          <a:xfrm>
            <a:off x="1184275" y="698500"/>
            <a:ext cx="4651375" cy="3489325"/>
          </a:xfrm>
          <a:prstGeom prst="rect">
            <a:avLst/>
          </a:prstGeom>
          <a:noFill/>
          <a:ln w="9525">
            <a:solidFill>
              <a:srgbClr val="000000"/>
            </a:solidFill>
            <a:miter lim="800000"/>
            <a:headEnd/>
            <a:tailEnd/>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Lst>
        </p:spPr>
      </p:sp>
      <p:sp>
        <p:nvSpPr>
          <p:cNvPr id="69637" name="Rectangle 5"/>
          <p:cNvSpPr>
            <a:spLocks noGrp="1" noChangeArrowheads="1"/>
          </p:cNvSpPr>
          <p:nvPr>
            <p:ph type="body" sz="quarter" idx="3"/>
          </p:nvPr>
        </p:nvSpPr>
        <p:spPr bwMode="auto">
          <a:xfrm>
            <a:off x="701675" y="4419600"/>
            <a:ext cx="5616575" cy="4187825"/>
          </a:xfrm>
          <a:prstGeom prst="rect">
            <a:avLst/>
          </a:prstGeom>
          <a:noFill/>
          <a:ln>
            <a:noFill/>
          </a:ln>
          <a:effectLst/>
          <a:extLst/>
        </p:spPr>
        <p:txBody>
          <a:bodyPr vert="horz" wrap="square" lIns="93287" tIns="46644" rIns="93287" bIns="4664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9638" name="Rectangle 6"/>
          <p:cNvSpPr>
            <a:spLocks noGrp="1" noChangeArrowheads="1"/>
          </p:cNvSpPr>
          <p:nvPr>
            <p:ph type="ftr" sz="quarter" idx="4"/>
          </p:nvPr>
        </p:nvSpPr>
        <p:spPr bwMode="auto">
          <a:xfrm>
            <a:off x="0" y="8839200"/>
            <a:ext cx="3041650" cy="465138"/>
          </a:xfrm>
          <a:prstGeom prst="rect">
            <a:avLst/>
          </a:prstGeom>
          <a:noFill/>
          <a:ln>
            <a:noFill/>
          </a:ln>
          <a:effectLst/>
          <a:extLst/>
        </p:spPr>
        <p:txBody>
          <a:bodyPr vert="horz" wrap="square" lIns="93287" tIns="46644" rIns="93287" bIns="46644" numCol="1" anchor="b" anchorCtr="0" compatLnSpc="1">
            <a:prstTxWarp prst="textNoShape">
              <a:avLst/>
            </a:prstTxWarp>
          </a:bodyPr>
          <a:lstStyle>
            <a:lvl1pPr algn="l" eaLnBrk="1" hangingPunct="1">
              <a:defRPr sz="1200">
                <a:solidFill>
                  <a:schemeClr val="tx1"/>
                </a:solidFill>
                <a:latin typeface="Palatino" charset="0"/>
                <a:ea typeface="+mn-ea"/>
                <a:cs typeface="+mn-cs"/>
                <a:sym typeface="Palatino" charset="0"/>
              </a:defRPr>
            </a:lvl1pPr>
          </a:lstStyle>
          <a:p>
            <a:pPr>
              <a:defRPr/>
            </a:pPr>
            <a:endParaRPr lang="en-US"/>
          </a:p>
        </p:txBody>
      </p:sp>
      <p:sp>
        <p:nvSpPr>
          <p:cNvPr id="69639" name="Rectangle 7"/>
          <p:cNvSpPr>
            <a:spLocks noGrp="1" noChangeArrowheads="1"/>
          </p:cNvSpPr>
          <p:nvPr>
            <p:ph type="sldNum" sz="quarter" idx="5"/>
          </p:nvPr>
        </p:nvSpPr>
        <p:spPr bwMode="auto">
          <a:xfrm>
            <a:off x="3976688" y="8839200"/>
            <a:ext cx="3041650" cy="465138"/>
          </a:xfrm>
          <a:prstGeom prst="rect">
            <a:avLst/>
          </a:prstGeom>
          <a:noFill/>
          <a:ln>
            <a:noFill/>
          </a:ln>
          <a:effectLst/>
          <a:extLst/>
        </p:spPr>
        <p:txBody>
          <a:bodyPr vert="horz" wrap="square" lIns="93287" tIns="46644" rIns="93287" bIns="46644" numCol="1" anchor="b" anchorCtr="0" compatLnSpc="1">
            <a:prstTxWarp prst="textNoShape">
              <a:avLst/>
            </a:prstTxWarp>
          </a:bodyPr>
          <a:lstStyle>
            <a:lvl1pPr algn="r" eaLnBrk="1" hangingPunct="1">
              <a:defRPr sz="1200" smtClean="0">
                <a:solidFill>
                  <a:schemeClr val="tx1"/>
                </a:solidFill>
              </a:defRPr>
            </a:lvl1pPr>
          </a:lstStyle>
          <a:p>
            <a:pPr>
              <a:defRPr/>
            </a:pPr>
            <a:fld id="{12D0D14C-6F1D-AB49-BBBF-A0AB3687E93D}" type="slidenum">
              <a:rPr lang="en-US" altLang="x-none"/>
              <a:pPr>
                <a:defRPr/>
              </a:pPr>
              <a:t>‹#›</a:t>
            </a:fld>
            <a:endParaRPr lang="en-US" altLang="x-none"/>
          </a:p>
        </p:txBody>
      </p:sp>
    </p:spTree>
    <p:extLst>
      <p:ext uri="{BB962C8B-B14F-4D97-AF65-F5344CB8AC3E}">
        <p14:creationId xmlns:p14="http://schemas.microsoft.com/office/powerpoint/2010/main" val="349875573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0"/>
      </a:spcBef>
      <a:spcAft>
        <a:spcPct val="0"/>
      </a:spcAft>
      <a:defRPr sz="1200" kern="1200">
        <a:solidFill>
          <a:schemeClr val="tx1"/>
        </a:solidFill>
        <a:latin typeface="Palatino" charset="0"/>
        <a:ea typeface="MS PGothic" pitchFamily="34" charset="-128"/>
        <a:cs typeface="MS PGothic" charset="0"/>
      </a:defRPr>
    </a:lvl1pPr>
    <a:lvl2pPr marL="457200" algn="l" rtl="0" eaLnBrk="0" fontAlgn="base" hangingPunct="0">
      <a:spcBef>
        <a:spcPct val="0"/>
      </a:spcBef>
      <a:spcAft>
        <a:spcPct val="0"/>
      </a:spcAft>
      <a:defRPr sz="1200" kern="1200">
        <a:solidFill>
          <a:schemeClr val="tx1"/>
        </a:solidFill>
        <a:latin typeface="Palatino" charset="0"/>
        <a:ea typeface="MS PGothic" pitchFamily="34" charset="-128"/>
        <a:cs typeface="MS PGothic" charset="0"/>
      </a:defRPr>
    </a:lvl2pPr>
    <a:lvl3pPr marL="914400" algn="l" rtl="0" eaLnBrk="0" fontAlgn="base" hangingPunct="0">
      <a:spcBef>
        <a:spcPct val="0"/>
      </a:spcBef>
      <a:spcAft>
        <a:spcPct val="0"/>
      </a:spcAft>
      <a:defRPr sz="1200" kern="1200">
        <a:solidFill>
          <a:schemeClr val="tx1"/>
        </a:solidFill>
        <a:latin typeface="Palatino" charset="0"/>
        <a:ea typeface="MS PGothic" pitchFamily="34" charset="-128"/>
        <a:cs typeface="MS PGothic" charset="0"/>
      </a:defRPr>
    </a:lvl3pPr>
    <a:lvl4pPr marL="1371600" algn="l" rtl="0" eaLnBrk="0" fontAlgn="base" hangingPunct="0">
      <a:spcBef>
        <a:spcPct val="0"/>
      </a:spcBef>
      <a:spcAft>
        <a:spcPct val="0"/>
      </a:spcAft>
      <a:defRPr sz="1200" kern="1200">
        <a:solidFill>
          <a:schemeClr val="tx1"/>
        </a:solidFill>
        <a:latin typeface="Palatino" charset="0"/>
        <a:ea typeface="MS PGothic" pitchFamily="34" charset="-128"/>
        <a:cs typeface="MS PGothic" charset="0"/>
      </a:defRPr>
    </a:lvl4pPr>
    <a:lvl5pPr marL="1828800" algn="l" rtl="0" eaLnBrk="0" fontAlgn="base" hangingPunct="0">
      <a:spcBef>
        <a:spcPct val="0"/>
      </a:spcBef>
      <a:spcAft>
        <a:spcPct val="0"/>
      </a:spcAft>
      <a:defRPr sz="1200" kern="1200">
        <a:solidFill>
          <a:schemeClr val="tx1"/>
        </a:solidFill>
        <a:latin typeface="Palatino"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x-none" altLang="x-none">
              <a:ea typeface="MS PGothic" charset="-128"/>
            </a:endParaRPr>
          </a:p>
        </p:txBody>
      </p:sp>
      <p:sp>
        <p:nvSpPr>
          <p:cNvPr id="1638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01658D37-FCDD-E944-A741-AE9B0B564E90}" type="slidenum">
              <a:rPr lang="en-US" altLang="x-none">
                <a:solidFill>
                  <a:srgbClr val="000000"/>
                </a:solidFill>
              </a:rPr>
              <a:pPr/>
              <a:t>1</a:t>
            </a:fld>
            <a:endParaRPr lang="en-US" altLang="x-none">
              <a:solidFill>
                <a:srgbClr val="000000"/>
              </a:solidFill>
            </a:endParaRPr>
          </a:p>
        </p:txBody>
      </p:sp>
      <p:sp>
        <p:nvSpPr>
          <p:cNvPr id="16388"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7D73FDD8-054D-9549-BB9E-2C92AE6CE146}" type="datetime1">
              <a:rPr lang="en-US" altLang="x-none">
                <a:solidFill>
                  <a:srgbClr val="000000"/>
                </a:solidFill>
              </a:rPr>
              <a:pPr/>
              <a:t>6/11/18</a:t>
            </a:fld>
            <a:endParaRPr lang="en-US" altLang="x-none">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sz="1400" dirty="0">
                <a:ea typeface="ＭＳ Ｐゴシック" charset="-128"/>
              </a:rPr>
              <a:t>Mention that procurement issue</a:t>
            </a:r>
            <a:r>
              <a:rPr lang="en-US" altLang="x-none" sz="1400" baseline="0" dirty="0">
                <a:ea typeface="ＭＳ Ｐゴシック" charset="-128"/>
              </a:rPr>
              <a:t> </a:t>
            </a:r>
            <a:r>
              <a:rPr lang="mr-IN" altLang="x-none" sz="1400" baseline="0" dirty="0">
                <a:ea typeface="ＭＳ Ｐゴシック" charset="-128"/>
              </a:rPr>
              <a:t>–</a:t>
            </a:r>
            <a:r>
              <a:rPr lang="en-US" altLang="x-none" sz="1400" baseline="0" dirty="0">
                <a:ea typeface="ＭＳ Ｐゴシック" charset="-128"/>
              </a:rPr>
              <a:t> once we purchase a third-party software product </a:t>
            </a:r>
            <a:r>
              <a:rPr lang="mr-IN" altLang="x-none" sz="1400" baseline="0" dirty="0">
                <a:ea typeface="ＭＳ Ｐゴシック" charset="-128"/>
              </a:rPr>
              <a:t>–</a:t>
            </a:r>
            <a:r>
              <a:rPr lang="en-US" altLang="x-none" sz="1400" baseline="0" dirty="0">
                <a:ea typeface="ＭＳ Ｐゴシック" charset="-128"/>
              </a:rPr>
              <a:t> we are on the hook for making sure it is ‘accessible’ </a:t>
            </a:r>
          </a:p>
          <a:p>
            <a:pPr eaLnBrk="1" hangingPunct="1"/>
            <a:r>
              <a:rPr lang="en-US" altLang="x-none" sz="1400" baseline="0" dirty="0">
                <a:ea typeface="ＭＳ Ｐゴシック" charset="-128"/>
              </a:rPr>
              <a:t>Also important to remember if you are working with a vendor on a new web site </a:t>
            </a:r>
          </a:p>
          <a:p>
            <a:pPr eaLnBrk="1" hangingPunct="1"/>
            <a:r>
              <a:rPr lang="en-US" altLang="x-none" sz="1400" baseline="0" dirty="0">
                <a:ea typeface="ＭＳ Ｐゴシック" charset="-128"/>
              </a:rPr>
              <a:t>Also important if you are using a new tool (for example to create a video for your site)</a:t>
            </a:r>
            <a:endParaRPr lang="en-US" altLang="x-none" sz="1400" dirty="0">
              <a:ea typeface="ＭＳ Ｐゴシック" charset="-128"/>
            </a:endParaRP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10</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449454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latin typeface="Calibri" charset="0"/>
                <a:ea typeface="MS PGothic" charset="-128"/>
              </a:rPr>
              <a:t>Going to go through the most common issues we see and describe how to asses for them and how to correct them</a:t>
            </a: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11</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471181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ＭＳ Ｐゴシック" charset="-128"/>
              </a:rPr>
              <a:t>https://</a:t>
            </a:r>
            <a:r>
              <a:rPr lang="en-US" altLang="x-none" dirty="0" err="1">
                <a:ea typeface="ＭＳ Ｐゴシック" charset="-128"/>
              </a:rPr>
              <a:t>www.nngroup.com</a:t>
            </a:r>
            <a:r>
              <a:rPr lang="en-US" altLang="x-none" dirty="0">
                <a:ea typeface="ＭＳ Ｐゴシック" charset="-128"/>
              </a:rPr>
              <a:t>/articles/low-contrast/</a:t>
            </a:r>
          </a:p>
          <a:p>
            <a:pPr eaLnBrk="1" hangingPunct="1"/>
            <a:endParaRPr lang="en-US" altLang="x-none" dirty="0">
              <a:ea typeface="ＭＳ Ｐゴシック" charset="-128"/>
            </a:endParaRPr>
          </a:p>
          <a:p>
            <a:pPr marL="0" marR="0" lvl="1" indent="0" algn="l" defTabSz="914400" rtl="0" eaLnBrk="1" fontAlgn="base" latinLnBrk="0" hangingPunct="1">
              <a:lnSpc>
                <a:spcPct val="100000"/>
              </a:lnSpc>
              <a:spcBef>
                <a:spcPct val="0"/>
              </a:spcBef>
              <a:spcAft>
                <a:spcPct val="0"/>
              </a:spcAft>
              <a:buClrTx/>
              <a:buSzTx/>
              <a:buFontTx/>
              <a:buNone/>
              <a:tabLst/>
              <a:defRPr/>
            </a:pPr>
            <a:r>
              <a:rPr lang="en-US" sz="3200" dirty="0"/>
              <a:t>There is an official standard provided by the Web Content Accessibility Guidelines. We adhere to the AA level of Compliance at MIT. A number of tools are available to measure color contrast. It’s not always easy to tell! </a:t>
            </a:r>
          </a:p>
          <a:p>
            <a:pPr eaLnBrk="1" hangingPunct="1"/>
            <a:r>
              <a:rPr lang="en-US" altLang="x-none" dirty="0">
                <a:ea typeface="ＭＳ Ｐゴシック" charset="-128"/>
              </a:rPr>
              <a:t>Complaint from an alum recently about these</a:t>
            </a:r>
            <a:r>
              <a:rPr lang="en-US" altLang="x-none" baseline="0" dirty="0">
                <a:ea typeface="ＭＳ Ｐゴシック" charset="-128"/>
              </a:rPr>
              <a:t> color schemes</a:t>
            </a:r>
          </a:p>
          <a:p>
            <a:pPr eaLnBrk="1" hangingPunct="1"/>
            <a:endParaRPr lang="en-US" altLang="x-none" dirty="0">
              <a:ea typeface="ＭＳ Ｐゴシック" charset="-128"/>
            </a:endParaRP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12</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341933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lvl="1" indent="0">
              <a:buFont typeface="Arial"/>
              <a:buNone/>
            </a:pPr>
            <a:r>
              <a:rPr lang="en-US" sz="3200" dirty="0"/>
              <a:t>There is an official standard provided by the Web Content Accessibility Guidelines. We adhere to the AA level of Compliance at MIT. A number of tools are available to measure color contrast. It’s not always easy to tell! </a:t>
            </a: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13</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55040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lvl="1" indent="0">
              <a:buFont typeface="Arial"/>
              <a:buNone/>
            </a:pPr>
            <a:r>
              <a:rPr lang="en-US" sz="3200" dirty="0"/>
              <a:t>These</a:t>
            </a:r>
            <a:r>
              <a:rPr lang="en-US" sz="3200" baseline="0" dirty="0"/>
              <a:t> are the colors that meet the standard</a:t>
            </a:r>
          </a:p>
          <a:p>
            <a:pPr marL="457200" lvl="1" indent="-457200">
              <a:buFont typeface="Arial"/>
              <a:buChar char="•"/>
            </a:pPr>
            <a:endParaRPr lang="en-US" sz="3200" dirty="0"/>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14</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55040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lvl="1" indent="0">
              <a:buFont typeface="Arial"/>
              <a:buNone/>
            </a:pPr>
            <a:r>
              <a:rPr lang="en-US" sz="3200" dirty="0"/>
              <a:t>These</a:t>
            </a:r>
            <a:r>
              <a:rPr lang="en-US" sz="3200" baseline="0" dirty="0"/>
              <a:t> are the colors that meet the standard</a:t>
            </a:r>
          </a:p>
          <a:p>
            <a:pPr marL="457200" lvl="1" indent="-457200">
              <a:buFont typeface="Arial"/>
              <a:buChar char="•"/>
            </a:pPr>
            <a:endParaRPr lang="en-US" sz="3200" dirty="0"/>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15</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2761102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MS PGothic" charset="-128"/>
              </a:rPr>
              <a:t>Easy to see what the problem is here</a:t>
            </a: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16</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550405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x-none" dirty="0">
              <a:ea typeface="MS PGothic" charset="-128"/>
            </a:endParaRPr>
          </a:p>
          <a:p>
            <a:pPr eaLnBrk="1" hangingPunct="1"/>
            <a:endParaRPr lang="en-US" altLang="x-none" dirty="0">
              <a:ea typeface="MS PGothic" charset="-128"/>
            </a:endParaRPr>
          </a:p>
          <a:p>
            <a:pPr eaLnBrk="1" hangingPunct="1"/>
            <a:endParaRPr lang="en-US" altLang="x-none" dirty="0">
              <a:ea typeface="MS PGothic" charset="-128"/>
            </a:endParaRPr>
          </a:p>
          <a:p>
            <a:pPr eaLnBrk="1" hangingPunct="1"/>
            <a:endParaRPr lang="en-US" altLang="x-none" dirty="0">
              <a:ea typeface="MS PGothic" charset="-128"/>
            </a:endParaRP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17</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55040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latin typeface="Calibri" charset="0"/>
                <a:ea typeface="MS PGothic" charset="-128"/>
              </a:rPr>
              <a:t>Hard to give specifics</a:t>
            </a:r>
            <a:r>
              <a:rPr lang="en-US" altLang="x-none" baseline="0" dirty="0">
                <a:latin typeface="Calibri" charset="0"/>
                <a:ea typeface="MS PGothic" charset="-128"/>
              </a:rPr>
              <a:t> because fonts are </a:t>
            </a:r>
            <a:r>
              <a:rPr lang="en-US" altLang="x-none" baseline="0" dirty="0" err="1">
                <a:latin typeface="Calibri" charset="0"/>
                <a:ea typeface="MS PGothic" charset="-128"/>
              </a:rPr>
              <a:t>resizeable</a:t>
            </a:r>
            <a:r>
              <a:rPr lang="en-US" altLang="x-none" baseline="0" dirty="0">
                <a:latin typeface="Calibri" charset="0"/>
                <a:ea typeface="MS PGothic" charset="-128"/>
              </a:rPr>
              <a:t> now </a:t>
            </a:r>
            <a:r>
              <a:rPr lang="mr-IN" altLang="x-none" baseline="0" dirty="0">
                <a:latin typeface="Calibri" charset="0"/>
                <a:ea typeface="MS PGothic" charset="-128"/>
              </a:rPr>
              <a:t>–</a:t>
            </a:r>
            <a:r>
              <a:rPr lang="en-US" altLang="x-none" baseline="0" dirty="0">
                <a:latin typeface="Calibri" charset="0"/>
                <a:ea typeface="MS PGothic" charset="-128"/>
              </a:rPr>
              <a:t> fixed fonts are rare – you want to make sure text is readable</a:t>
            </a:r>
          </a:p>
          <a:p>
            <a:pPr eaLnBrk="1" hangingPunct="1"/>
            <a:endParaRPr lang="en-US" altLang="x-none" baseline="0" dirty="0">
              <a:latin typeface="Calibri" charset="0"/>
              <a:ea typeface="MS PGothic" charset="-128"/>
            </a:endParaRPr>
          </a:p>
          <a:p>
            <a:pPr eaLnBrk="1" hangingPunct="1"/>
            <a:r>
              <a:rPr lang="en-US" altLang="x-none" dirty="0">
                <a:latin typeface="Calibri" charset="0"/>
                <a:ea typeface="MS PGothic" charset="-128"/>
              </a:rPr>
              <a:t>Good way to test this out is to enlarge the page</a:t>
            </a:r>
          </a:p>
          <a:p>
            <a:pPr eaLnBrk="1" hangingPunct="1"/>
            <a:endParaRPr lang="en-US" altLang="x-none" dirty="0">
              <a:latin typeface="Calibri" charset="0"/>
              <a:ea typeface="MS PGothic" charset="-128"/>
            </a:endParaRPr>
          </a:p>
          <a:p>
            <a:pPr eaLnBrk="1" hangingPunct="1"/>
            <a:r>
              <a:rPr lang="en-US" altLang="x-none" dirty="0">
                <a:latin typeface="Calibri" charset="0"/>
                <a:ea typeface="MS PGothic" charset="-128"/>
              </a:rPr>
              <a:t>MIT Admissions</a:t>
            </a:r>
            <a:r>
              <a:rPr lang="en-US" altLang="x-none" baseline="0" dirty="0">
                <a:latin typeface="Calibri" charset="0"/>
                <a:ea typeface="MS PGothic" charset="-128"/>
              </a:rPr>
              <a:t> site at 100% and 200% - Resizes nicely</a:t>
            </a:r>
          </a:p>
          <a:p>
            <a:pPr eaLnBrk="1" hangingPunct="1"/>
            <a:endParaRPr lang="en-US" altLang="x-none" baseline="0" dirty="0">
              <a:latin typeface="Calibri" charset="0"/>
              <a:ea typeface="MS PGothic" charset="-128"/>
            </a:endParaRPr>
          </a:p>
          <a:p>
            <a:pPr eaLnBrk="1" hangingPunct="1"/>
            <a:endParaRPr lang="en-US" altLang="x-none" baseline="0" dirty="0">
              <a:latin typeface="Calibri" charset="0"/>
              <a:ea typeface="MS PGothic" charset="-128"/>
            </a:endParaRPr>
          </a:p>
          <a:p>
            <a:pPr eaLnBrk="1" hangingPunct="1"/>
            <a:endParaRPr lang="en-US" altLang="x-none" dirty="0">
              <a:latin typeface="Calibri" charset="0"/>
              <a:ea typeface="MS PGothic" charset="-128"/>
            </a:endParaRP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18</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7194794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1200" i="1" kern="1200" dirty="0">
                <a:solidFill>
                  <a:schemeClr val="tx1"/>
                </a:solidFill>
                <a:effectLst/>
                <a:latin typeface="Palatino" charset="0"/>
                <a:ea typeface="MS PGothic" pitchFamily="34" charset="-128"/>
                <a:cs typeface="MS PGothic" charset="0"/>
              </a:rPr>
              <a:t>Note section:</a:t>
            </a:r>
            <a:r>
              <a:rPr lang="en-US" sz="1200" kern="1200" dirty="0">
                <a:solidFill>
                  <a:schemeClr val="tx1"/>
                </a:solidFill>
                <a:effectLst/>
                <a:latin typeface="Palatino" charset="0"/>
                <a:ea typeface="MS PGothic" pitchFamily="34" charset="-128"/>
                <a:cs typeface="MS PGothic" charset="0"/>
              </a:rPr>
              <a:t> </a:t>
            </a:r>
            <a:br>
              <a:rPr lang="en-US" sz="1200" kern="1200" dirty="0">
                <a:solidFill>
                  <a:schemeClr val="tx1"/>
                </a:solidFill>
                <a:effectLst/>
                <a:latin typeface="Palatino" charset="0"/>
                <a:ea typeface="MS PGothic" pitchFamily="34" charset="-128"/>
                <a:cs typeface="MS PGothic" charset="0"/>
              </a:rPr>
            </a:br>
            <a:r>
              <a:rPr lang="en-US" sz="1200" kern="1200" dirty="0">
                <a:solidFill>
                  <a:schemeClr val="tx1"/>
                </a:solidFill>
                <a:effectLst/>
                <a:latin typeface="Palatino" charset="0"/>
                <a:ea typeface="MS PGothic" pitchFamily="34" charset="-128"/>
                <a:cs typeface="MS PGothic" charset="0"/>
              </a:rPr>
              <a:t>We typically get questions about how to use logos and icons</a:t>
            </a:r>
            <a:r>
              <a:rPr lang="en-US" dirty="0">
                <a:effectLst/>
              </a:rPr>
              <a:t> </a:t>
            </a:r>
          </a:p>
          <a:p>
            <a:pPr eaLnBrk="1" hangingPunct="1"/>
            <a:r>
              <a:rPr lang="en-US" altLang="x-none" dirty="0">
                <a:effectLst/>
                <a:latin typeface="Calibri" charset="0"/>
                <a:ea typeface="MS PGothic" charset="-128"/>
              </a:rPr>
              <a:t>These icons here</a:t>
            </a:r>
            <a:r>
              <a:rPr lang="en-US" altLang="x-none" baseline="0" dirty="0">
                <a:effectLst/>
                <a:latin typeface="Calibri" charset="0"/>
                <a:ea typeface="MS PGothic" charset="-128"/>
              </a:rPr>
              <a:t> are fine with null alt text because they are only decorative</a:t>
            </a:r>
          </a:p>
          <a:p>
            <a:pPr eaLnBrk="1" hangingPunct="1"/>
            <a:endParaRPr lang="en-US" altLang="x-none" dirty="0">
              <a:latin typeface="Calibri" charset="0"/>
              <a:ea typeface="MS PGothic" charset="-128"/>
            </a:endParaRP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19</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618167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MS PGothic" charset="-128"/>
              </a:rPr>
              <a:t>We are the Accessibility</a:t>
            </a:r>
            <a:r>
              <a:rPr lang="en-US" altLang="x-none" baseline="0" dirty="0">
                <a:ea typeface="MS PGothic" charset="-128"/>
              </a:rPr>
              <a:t> &amp; Usability team and our goals is to work towards making products FUNCTIONALLY ACCESSIBLE!</a:t>
            </a:r>
            <a:endParaRPr lang="x-none" altLang="x-none" dirty="0">
              <a:ea typeface="MS PGothic" charset="-128"/>
            </a:endParaRPr>
          </a:p>
        </p:txBody>
      </p:sp>
      <p:sp>
        <p:nvSpPr>
          <p:cNvPr id="1638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01658D37-FCDD-E944-A741-AE9B0B564E90}" type="slidenum">
              <a:rPr lang="en-US" altLang="x-none">
                <a:solidFill>
                  <a:srgbClr val="000000"/>
                </a:solidFill>
              </a:rPr>
              <a:pPr/>
              <a:t>2</a:t>
            </a:fld>
            <a:endParaRPr lang="en-US" altLang="x-none">
              <a:solidFill>
                <a:srgbClr val="000000"/>
              </a:solidFill>
            </a:endParaRPr>
          </a:p>
        </p:txBody>
      </p:sp>
      <p:sp>
        <p:nvSpPr>
          <p:cNvPr id="16388"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7D73FDD8-054D-9549-BB9E-2C92AE6CE146}"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3642332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1200" i="1" kern="1200" dirty="0">
                <a:solidFill>
                  <a:schemeClr val="tx1"/>
                </a:solidFill>
                <a:effectLst/>
                <a:latin typeface="Palatino" charset="0"/>
                <a:ea typeface="MS PGothic" pitchFamily="34" charset="-128"/>
                <a:cs typeface="MS PGothic" charset="0"/>
              </a:rPr>
              <a:t>Note section:</a:t>
            </a:r>
            <a:r>
              <a:rPr lang="en-US" sz="1200" kern="1200" dirty="0">
                <a:solidFill>
                  <a:schemeClr val="tx1"/>
                </a:solidFill>
                <a:effectLst/>
                <a:latin typeface="Palatino" charset="0"/>
                <a:ea typeface="MS PGothic" pitchFamily="34" charset="-128"/>
                <a:cs typeface="MS PGothic" charset="0"/>
              </a:rPr>
              <a:t> </a:t>
            </a:r>
            <a:br>
              <a:rPr lang="en-US" sz="1200" kern="1200" dirty="0">
                <a:solidFill>
                  <a:schemeClr val="tx1"/>
                </a:solidFill>
                <a:effectLst/>
                <a:latin typeface="Palatino" charset="0"/>
                <a:ea typeface="MS PGothic" pitchFamily="34" charset="-128"/>
                <a:cs typeface="MS PGothic" charset="0"/>
              </a:rPr>
            </a:br>
            <a:r>
              <a:rPr lang="en-US" sz="1200" kern="1200" dirty="0">
                <a:solidFill>
                  <a:schemeClr val="tx1"/>
                </a:solidFill>
                <a:effectLst/>
                <a:latin typeface="Palatino" charset="0"/>
                <a:ea typeface="MS PGothic" pitchFamily="34" charset="-128"/>
                <a:cs typeface="MS PGothic" charset="0"/>
              </a:rPr>
              <a:t>We typically get questions about how to use logos and icons</a:t>
            </a:r>
            <a:r>
              <a:rPr lang="en-US" dirty="0">
                <a:effectLst/>
              </a:rPr>
              <a:t> </a:t>
            </a:r>
          </a:p>
          <a:p>
            <a:pPr eaLnBrk="1" hangingPunct="1"/>
            <a:r>
              <a:rPr lang="en-US" altLang="x-none" dirty="0">
                <a:effectLst/>
                <a:latin typeface="Calibri" charset="0"/>
                <a:ea typeface="MS PGothic" charset="-128"/>
              </a:rPr>
              <a:t>These icons here</a:t>
            </a:r>
            <a:r>
              <a:rPr lang="en-US" altLang="x-none" baseline="0" dirty="0">
                <a:effectLst/>
                <a:latin typeface="Calibri" charset="0"/>
                <a:ea typeface="MS PGothic" charset="-128"/>
              </a:rPr>
              <a:t> are fine with null alt text because they are only decorative</a:t>
            </a:r>
          </a:p>
          <a:p>
            <a:pPr eaLnBrk="1" hangingPunct="1"/>
            <a:endParaRPr lang="en-US" altLang="x-none" dirty="0">
              <a:latin typeface="Calibri" charset="0"/>
              <a:ea typeface="MS PGothic" charset="-128"/>
            </a:endParaRP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20</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1487168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1200" i="1" kern="1200" dirty="0">
                <a:solidFill>
                  <a:schemeClr val="tx1"/>
                </a:solidFill>
                <a:effectLst/>
                <a:latin typeface="Palatino" charset="0"/>
                <a:ea typeface="MS PGothic" pitchFamily="34" charset="-128"/>
                <a:cs typeface="MS PGothic" charset="0"/>
              </a:rPr>
              <a:t>Note section:</a:t>
            </a:r>
            <a:r>
              <a:rPr lang="en-US" sz="1200" kern="1200" dirty="0">
                <a:solidFill>
                  <a:schemeClr val="tx1"/>
                </a:solidFill>
                <a:effectLst/>
                <a:latin typeface="Palatino" charset="0"/>
                <a:ea typeface="MS PGothic" pitchFamily="34" charset="-128"/>
                <a:cs typeface="MS PGothic" charset="0"/>
              </a:rPr>
              <a:t> </a:t>
            </a:r>
            <a:br>
              <a:rPr lang="en-US" sz="1200" kern="1200" dirty="0">
                <a:solidFill>
                  <a:schemeClr val="tx1"/>
                </a:solidFill>
                <a:effectLst/>
                <a:latin typeface="Palatino" charset="0"/>
                <a:ea typeface="MS PGothic" pitchFamily="34" charset="-128"/>
                <a:cs typeface="MS PGothic" charset="0"/>
              </a:rPr>
            </a:br>
            <a:r>
              <a:rPr lang="en-US" sz="1200" kern="1200" dirty="0">
                <a:solidFill>
                  <a:schemeClr val="tx1"/>
                </a:solidFill>
                <a:effectLst/>
                <a:latin typeface="Palatino" charset="0"/>
                <a:ea typeface="MS PGothic" pitchFamily="34" charset="-128"/>
                <a:cs typeface="MS PGothic" charset="0"/>
              </a:rPr>
              <a:t>We typically get questions about how to use logos and icons</a:t>
            </a:r>
            <a:r>
              <a:rPr lang="en-US" dirty="0">
                <a:effectLst/>
              </a:rPr>
              <a:t> </a:t>
            </a:r>
          </a:p>
          <a:p>
            <a:pPr eaLnBrk="1" hangingPunct="1"/>
            <a:r>
              <a:rPr lang="en-US" altLang="x-none" dirty="0">
                <a:effectLst/>
                <a:latin typeface="Calibri" charset="0"/>
                <a:ea typeface="MS PGothic" charset="-128"/>
              </a:rPr>
              <a:t>These icons here</a:t>
            </a:r>
            <a:r>
              <a:rPr lang="en-US" altLang="x-none" baseline="0" dirty="0">
                <a:effectLst/>
                <a:latin typeface="Calibri" charset="0"/>
                <a:ea typeface="MS PGothic" charset="-128"/>
              </a:rPr>
              <a:t> are fine with null alt text because they are only decorative</a:t>
            </a:r>
          </a:p>
          <a:p>
            <a:pPr eaLnBrk="1" hangingPunct="1"/>
            <a:endParaRPr lang="en-US" altLang="x-none" dirty="0">
              <a:latin typeface="Calibri" charset="0"/>
              <a:ea typeface="MS PGothic" charset="-128"/>
            </a:endParaRP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21</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24450428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latin typeface="Calibri" charset="0"/>
                <a:ea typeface="MS PGothic" charset="-128"/>
              </a:rPr>
              <a:t>Example of the “next” button from a </a:t>
            </a:r>
            <a:r>
              <a:rPr lang="en-US" altLang="x-none" dirty="0" err="1">
                <a:latin typeface="Calibri" charset="0"/>
                <a:ea typeface="MS PGothic" charset="-128"/>
              </a:rPr>
              <a:t>Qualtrics</a:t>
            </a:r>
            <a:r>
              <a:rPr lang="en-US" altLang="x-none" dirty="0">
                <a:latin typeface="Calibri" charset="0"/>
                <a:ea typeface="MS PGothic" charset="-128"/>
              </a:rPr>
              <a:t> survey. While not</a:t>
            </a:r>
            <a:r>
              <a:rPr lang="en-US" altLang="x-none" baseline="0" dirty="0">
                <a:latin typeface="Calibri" charset="0"/>
                <a:ea typeface="MS PGothic" charset="-128"/>
              </a:rPr>
              <a:t> technically an image, this shows the concept of just the arrows being used in the first example and the word “next” used in the second example.</a:t>
            </a:r>
          </a:p>
          <a:p>
            <a:pPr eaLnBrk="1" hangingPunct="1"/>
            <a:endParaRPr lang="en-US" altLang="x-none" baseline="0" dirty="0">
              <a:latin typeface="Calibri" charset="0"/>
              <a:ea typeface="MS PGothic" charset="-128"/>
            </a:endParaRPr>
          </a:p>
          <a:p>
            <a:pPr eaLnBrk="1" hangingPunct="1"/>
            <a:r>
              <a:rPr lang="en-US" altLang="x-none" baseline="0" dirty="0">
                <a:latin typeface="Calibri" charset="0"/>
                <a:ea typeface="MS PGothic" charset="-128"/>
              </a:rPr>
              <a:t>In </a:t>
            </a:r>
            <a:r>
              <a:rPr lang="en-US" altLang="x-none" baseline="0" dirty="0" err="1">
                <a:latin typeface="Calibri" charset="0"/>
                <a:ea typeface="MS PGothic" charset="-128"/>
              </a:rPr>
              <a:t>Qualtrics</a:t>
            </a:r>
            <a:r>
              <a:rPr lang="en-US" altLang="x-none" baseline="0" dirty="0">
                <a:latin typeface="Calibri" charset="0"/>
                <a:ea typeface="MS PGothic" charset="-128"/>
              </a:rPr>
              <a:t>, under ‘tools” there is an option to check survey accessibility that will flag these issues for you and help you correct them</a:t>
            </a:r>
            <a:endParaRPr lang="en-US" altLang="x-none" dirty="0">
              <a:latin typeface="Calibri" charset="0"/>
              <a:ea typeface="MS PGothic" charset="-128"/>
            </a:endParaRP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22</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07616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latin typeface="Calibri" charset="0"/>
                <a:ea typeface="MS PGothic" charset="-128"/>
              </a:rPr>
              <a:t>Example</a:t>
            </a:r>
            <a:r>
              <a:rPr lang="en-US" altLang="x-none" baseline="0" dirty="0">
                <a:latin typeface="Calibri" charset="0"/>
                <a:ea typeface="MS PGothic" charset="-128"/>
              </a:rPr>
              <a:t> from VPF that shows the travel expense reporting process with a graphic at the top of the page and and a description of each item below. </a:t>
            </a:r>
          </a:p>
          <a:p>
            <a:pPr eaLnBrk="1" hangingPunct="1"/>
            <a:r>
              <a:rPr lang="en-US" altLang="x-none" baseline="0" dirty="0">
                <a:latin typeface="Calibri" charset="0"/>
                <a:ea typeface="MS PGothic" charset="-128"/>
              </a:rPr>
              <a:t>Two ways to present information</a:t>
            </a:r>
            <a:endParaRPr lang="en-US" altLang="x-none" dirty="0">
              <a:latin typeface="Calibri" charset="0"/>
              <a:ea typeface="MS PGothic" charset="-128"/>
            </a:endParaRP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23</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076162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ＭＳ Ｐゴシック" charset="-128"/>
              </a:rPr>
              <a:t>Captions</a:t>
            </a:r>
          </a:p>
          <a:p>
            <a:pPr eaLnBrk="1" hangingPunct="1"/>
            <a:r>
              <a:rPr lang="en-US" altLang="x-none" dirty="0">
                <a:ea typeface="ＭＳ Ｐゴシック" charset="-128"/>
              </a:rPr>
              <a:t>Good to have multiple ways</a:t>
            </a:r>
            <a:r>
              <a:rPr lang="en-US" altLang="x-none" baseline="0" dirty="0">
                <a:ea typeface="ＭＳ Ｐゴシック" charset="-128"/>
              </a:rPr>
              <a:t> to get the same information</a:t>
            </a:r>
          </a:p>
          <a:p>
            <a:pPr eaLnBrk="1" hangingPunct="1"/>
            <a:r>
              <a:rPr lang="en-US" altLang="x-none" dirty="0">
                <a:ea typeface="ＭＳ Ｐゴシック" charset="-128"/>
              </a:rPr>
              <a:t>Good</a:t>
            </a:r>
            <a:r>
              <a:rPr lang="en-US" altLang="x-none" baseline="0" dirty="0">
                <a:ea typeface="ＭＳ Ｐゴシック" charset="-128"/>
              </a:rPr>
              <a:t> for speakers who are ESL</a:t>
            </a:r>
          </a:p>
          <a:p>
            <a:pPr eaLnBrk="1" hangingPunct="1"/>
            <a:r>
              <a:rPr lang="en-US" altLang="x-none" baseline="0" dirty="0">
                <a:ea typeface="ＭＳ Ｐゴシック" charset="-128"/>
              </a:rPr>
              <a:t>Good for speakers who might be soft speakers</a:t>
            </a:r>
          </a:p>
          <a:p>
            <a:pPr eaLnBrk="1" hangingPunct="1"/>
            <a:r>
              <a:rPr lang="en-US" altLang="x-none" baseline="0" dirty="0">
                <a:ea typeface="ＭＳ Ｐゴシック" charset="-128"/>
              </a:rPr>
              <a:t>Also good to be able to have captions to read at one’s own speed </a:t>
            </a:r>
            <a:r>
              <a:rPr lang="mr-IN" altLang="x-none" baseline="0" dirty="0">
                <a:ea typeface="ＭＳ Ｐゴシック" charset="-128"/>
              </a:rPr>
              <a:t>–</a:t>
            </a:r>
            <a:r>
              <a:rPr lang="en-US" altLang="x-none" baseline="0" dirty="0">
                <a:ea typeface="ＭＳ Ｐゴシック" charset="-128"/>
              </a:rPr>
              <a:t> not only the speaker’s speed</a:t>
            </a:r>
          </a:p>
          <a:p>
            <a:pPr eaLnBrk="1" hangingPunct="1"/>
            <a:r>
              <a:rPr lang="en-US" altLang="x-none" baseline="0" dirty="0">
                <a:ea typeface="ＭＳ Ｐゴシック" charset="-128"/>
              </a:rPr>
              <a:t>This can also help with SEO</a:t>
            </a:r>
            <a:endParaRPr lang="en-US" altLang="x-none" dirty="0">
              <a:ea typeface="ＭＳ Ｐゴシック" charset="-128"/>
            </a:endParaRP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24</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21712804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ＭＳ Ｐゴシック" charset="-128"/>
              </a:rPr>
              <a:t>Captions</a:t>
            </a:r>
          </a:p>
          <a:p>
            <a:pPr eaLnBrk="1" hangingPunct="1"/>
            <a:r>
              <a:rPr lang="en-US" altLang="x-none" dirty="0">
                <a:ea typeface="ＭＳ Ｐゴシック" charset="-128"/>
              </a:rPr>
              <a:t>Good to have multiple ways</a:t>
            </a:r>
            <a:r>
              <a:rPr lang="en-US" altLang="x-none" baseline="0" dirty="0">
                <a:ea typeface="ＭＳ Ｐゴシック" charset="-128"/>
              </a:rPr>
              <a:t> to get the same information</a:t>
            </a:r>
          </a:p>
          <a:p>
            <a:pPr eaLnBrk="1" hangingPunct="1"/>
            <a:r>
              <a:rPr lang="en-US" altLang="x-none" dirty="0">
                <a:ea typeface="ＭＳ Ｐゴシック" charset="-128"/>
              </a:rPr>
              <a:t>Good</a:t>
            </a:r>
            <a:r>
              <a:rPr lang="en-US" altLang="x-none" baseline="0" dirty="0">
                <a:ea typeface="ＭＳ Ｐゴシック" charset="-128"/>
              </a:rPr>
              <a:t> for speakers who are ESL</a:t>
            </a:r>
          </a:p>
          <a:p>
            <a:pPr eaLnBrk="1" hangingPunct="1"/>
            <a:r>
              <a:rPr lang="en-US" altLang="x-none" baseline="0" dirty="0">
                <a:ea typeface="ＭＳ Ｐゴシック" charset="-128"/>
              </a:rPr>
              <a:t>Good for speakers who might be soft speakers</a:t>
            </a:r>
          </a:p>
          <a:p>
            <a:pPr eaLnBrk="1" hangingPunct="1"/>
            <a:r>
              <a:rPr lang="en-US" altLang="x-none" baseline="0" dirty="0">
                <a:ea typeface="ＭＳ Ｐゴシック" charset="-128"/>
              </a:rPr>
              <a:t>Also good to be able to have captions to read at one’s own speed </a:t>
            </a:r>
            <a:r>
              <a:rPr lang="mr-IN" altLang="x-none" baseline="0" dirty="0">
                <a:ea typeface="ＭＳ Ｐゴシック" charset="-128"/>
              </a:rPr>
              <a:t>–</a:t>
            </a:r>
            <a:r>
              <a:rPr lang="en-US" altLang="x-none" baseline="0" dirty="0">
                <a:ea typeface="ＭＳ Ｐゴシック" charset="-128"/>
              </a:rPr>
              <a:t> not only the speaker’s speed</a:t>
            </a:r>
          </a:p>
          <a:p>
            <a:pPr eaLnBrk="1" hangingPunct="1"/>
            <a:r>
              <a:rPr lang="en-US" altLang="x-none" baseline="0" dirty="0">
                <a:ea typeface="ＭＳ Ｐゴシック" charset="-128"/>
              </a:rPr>
              <a:t>This can also help with SEO</a:t>
            </a:r>
            <a:endParaRPr lang="en-US" altLang="x-none" dirty="0">
              <a:ea typeface="ＭＳ Ｐゴシック" charset="-128"/>
            </a:endParaRP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25</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9909795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ＭＳ Ｐゴシック" charset="-128"/>
              </a:rPr>
              <a:t>Nice example from MIT Medical of a transcript provided with a podcast</a:t>
            </a: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26</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9909795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lvl="0"/>
            <a:r>
              <a:rPr lang="en-US" sz="1200" kern="1200" dirty="0">
                <a:solidFill>
                  <a:schemeClr val="tx1"/>
                </a:solidFill>
                <a:effectLst/>
                <a:latin typeface="Palatino" charset="0"/>
                <a:ea typeface="MS PGothic" pitchFamily="34" charset="-128"/>
                <a:cs typeface="MS PGothic" charset="0"/>
              </a:rPr>
              <a:t>Focus refers to keyboard focus – and areas of the keyboard and browser determines that </a:t>
            </a:r>
            <a:br>
              <a:rPr lang="en-US" sz="1200" kern="1200" dirty="0">
                <a:solidFill>
                  <a:schemeClr val="tx1"/>
                </a:solidFill>
                <a:effectLst/>
                <a:latin typeface="Palatino" charset="0"/>
                <a:ea typeface="MS PGothic" pitchFamily="34" charset="-128"/>
                <a:cs typeface="MS PGothic" charset="0"/>
              </a:rPr>
            </a:br>
            <a:r>
              <a:rPr lang="en-US" sz="1200" kern="1200" dirty="0">
                <a:solidFill>
                  <a:schemeClr val="tx1"/>
                </a:solidFill>
                <a:effectLst/>
                <a:latin typeface="Palatino" charset="0"/>
                <a:ea typeface="MS PGothic" pitchFamily="34" charset="-128"/>
                <a:cs typeface="MS PGothic" charset="0"/>
              </a:rPr>
              <a:t>Always maintains a focusable element</a:t>
            </a:r>
            <a:br>
              <a:rPr lang="en-US" sz="1200" kern="1200" dirty="0">
                <a:solidFill>
                  <a:schemeClr val="tx1"/>
                </a:solidFill>
                <a:effectLst/>
                <a:latin typeface="Palatino" charset="0"/>
                <a:ea typeface="MS PGothic" pitchFamily="34" charset="-128"/>
                <a:cs typeface="MS PGothic" charset="0"/>
              </a:rPr>
            </a:br>
            <a:r>
              <a:rPr lang="en-US" sz="1200" kern="1200" dirty="0">
                <a:solidFill>
                  <a:schemeClr val="tx1"/>
                </a:solidFill>
                <a:effectLst/>
                <a:latin typeface="Palatino" charset="0"/>
                <a:ea typeface="MS PGothic" pitchFamily="34" charset="-128"/>
                <a:cs typeface="MS PGothic" charset="0"/>
              </a:rPr>
              <a:t>Mouse has no focus</a:t>
            </a:r>
          </a:p>
          <a:p>
            <a:r>
              <a:rPr lang="en-US" sz="1200" kern="1200" dirty="0">
                <a:solidFill>
                  <a:schemeClr val="tx1"/>
                </a:solidFill>
                <a:effectLst/>
                <a:latin typeface="Palatino" charset="0"/>
                <a:ea typeface="MS PGothic" pitchFamily="34" charset="-128"/>
                <a:cs typeface="MS PGothic" charset="0"/>
              </a:rPr>
              <a:t>CSS Focus – always apply whatever style you want to the focusable element</a:t>
            </a:r>
          </a:p>
          <a:p>
            <a:r>
              <a:rPr lang="en-US" sz="1200" kern="1200" dirty="0">
                <a:solidFill>
                  <a:schemeClr val="tx1"/>
                </a:solidFill>
                <a:effectLst/>
                <a:latin typeface="Palatino" charset="0"/>
                <a:ea typeface="MS PGothic" pitchFamily="34" charset="-128"/>
                <a:cs typeface="MS PGothic" charset="0"/>
              </a:rPr>
              <a:t>Skip links – allows you to avoid information on the top of the page to go to the main content </a:t>
            </a:r>
          </a:p>
          <a:p>
            <a:pPr eaLnBrk="1" hangingPunct="1"/>
            <a:endParaRPr lang="en-US" altLang="ja-JP" dirty="0">
              <a:ea typeface="MS PGothic" charset="-128"/>
            </a:endParaRPr>
          </a:p>
          <a:p>
            <a:pPr eaLnBrk="1" hangingPunct="1"/>
            <a:r>
              <a:rPr lang="en-US" altLang="x-none" sz="1800" dirty="0">
                <a:solidFill>
                  <a:srgbClr val="000000"/>
                </a:solidFill>
                <a:ea typeface="MS PGothic" charset="-128"/>
              </a:rPr>
              <a:t>As we state in our reviews regarding keyboard access: </a:t>
            </a:r>
            <a:r>
              <a:rPr lang="en-US" sz="3600" dirty="0"/>
              <a:t/>
            </a:r>
            <a:br>
              <a:rPr lang="en-US" sz="3600" dirty="0"/>
            </a:br>
            <a:r>
              <a:rPr lang="en-US" sz="1200" dirty="0"/>
              <a:t>“All mouse actions should also available through using the keyboard. If not properly coded for logical keyboard usage, this can confuse both power users and users relying on assistive technology.” </a:t>
            </a:r>
            <a:br>
              <a:rPr lang="en-US" sz="1200" dirty="0"/>
            </a:br>
            <a:endParaRPr lang="en-US" altLang="ja-JP" dirty="0">
              <a:ea typeface="MS PGothic" charset="-128"/>
            </a:endParaRP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27</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407636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baseline="0" dirty="0">
                <a:ea typeface="ＭＳ Ｐゴシック" charset="-128"/>
              </a:rPr>
              <a:t>Photo Carousels</a:t>
            </a:r>
          </a:p>
          <a:p>
            <a:pPr eaLnBrk="1" hangingPunct="1"/>
            <a:r>
              <a:rPr lang="en-US" altLang="x-none" baseline="0" dirty="0">
                <a:ea typeface="ＭＳ Ｐゴシック" charset="-128"/>
              </a:rPr>
              <a:t>Dropdown menus that only work with a mouse</a:t>
            </a:r>
          </a:p>
          <a:p>
            <a:pPr eaLnBrk="1" hangingPunct="1"/>
            <a:endParaRPr lang="en-US" altLang="x-none" baseline="0" dirty="0">
              <a:ea typeface="ＭＳ Ｐゴシック" charset="-128"/>
            </a:endParaRP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28</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21393058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lvl="0"/>
            <a:r>
              <a:rPr lang="en-US" sz="1200" kern="1200" dirty="0">
                <a:solidFill>
                  <a:schemeClr val="tx1"/>
                </a:solidFill>
                <a:effectLst/>
                <a:latin typeface="Palatino" charset="0"/>
                <a:ea typeface="MS PGothic" pitchFamily="34" charset="-128"/>
                <a:cs typeface="MS PGothic" charset="0"/>
              </a:rPr>
              <a:t>This tab order follows what you would expect </a:t>
            </a:r>
            <a:r>
              <a:rPr lang="mr-IN" sz="1200" kern="1200" dirty="0">
                <a:solidFill>
                  <a:schemeClr val="tx1"/>
                </a:solidFill>
                <a:effectLst/>
                <a:latin typeface="Palatino" charset="0"/>
                <a:ea typeface="MS PGothic" pitchFamily="34" charset="-128"/>
                <a:cs typeface="MS PGothic" charset="0"/>
              </a:rPr>
              <a:t>–</a:t>
            </a:r>
            <a:r>
              <a:rPr lang="en-US" sz="1200" kern="1200" dirty="0">
                <a:solidFill>
                  <a:schemeClr val="tx1"/>
                </a:solidFill>
                <a:effectLst/>
                <a:latin typeface="Palatino" charset="0"/>
                <a:ea typeface="MS PGothic" pitchFamily="34" charset="-128"/>
                <a:cs typeface="MS PGothic" charset="0"/>
              </a:rPr>
              <a:t> also note skip link in the upper left</a:t>
            </a:r>
          </a:p>
          <a:p>
            <a:pPr lvl="0"/>
            <a:endParaRPr lang="en-US" sz="1200" kern="1200" dirty="0">
              <a:solidFill>
                <a:schemeClr val="tx1"/>
              </a:solidFill>
              <a:effectLst/>
              <a:latin typeface="Palatino" charset="0"/>
              <a:ea typeface="MS PGothic" pitchFamily="34" charset="-128"/>
              <a:cs typeface="MS PGothic" charset="0"/>
            </a:endParaRPr>
          </a:p>
          <a:p>
            <a:pPr eaLnBrk="1" hangingPunct="1"/>
            <a:endParaRPr lang="en-US" altLang="ja-JP" dirty="0">
              <a:ea typeface="MS PGothic" charset="-128"/>
            </a:endParaRP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29</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40763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x-none" dirty="0">
              <a:ea typeface="ＭＳ Ｐゴシック" charset="-128"/>
            </a:endParaRP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3</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sz="1800" dirty="0">
                <a:solidFill>
                  <a:srgbClr val="000000"/>
                </a:solidFill>
                <a:ea typeface="MS PGothic" charset="-128"/>
              </a:rPr>
              <a:t>As we state in our reviews regarding structure and headings: </a:t>
            </a:r>
            <a:br>
              <a:rPr lang="en-US" altLang="x-none" sz="1800" dirty="0">
                <a:solidFill>
                  <a:srgbClr val="000000"/>
                </a:solidFill>
                <a:ea typeface="MS PGothic" charset="-128"/>
              </a:rPr>
            </a:br>
            <a:r>
              <a:rPr lang="en-US" sz="1200" dirty="0"/>
              <a:t>“A page with solid structure and headings is easier for all users and makes the site content easily available to search engines. Headings are also useful to screen readers because the screen reader user can move quickly among them with one keystroke. This is akin to a sighted user scanning the page for useful information. </a:t>
            </a:r>
            <a:br>
              <a:rPr lang="en-US" sz="1200" dirty="0"/>
            </a:br>
            <a:r>
              <a:rPr lang="en-US" sz="1200" dirty="0"/>
              <a:t/>
            </a:r>
            <a:br>
              <a:rPr lang="en-US" sz="1200" dirty="0"/>
            </a:br>
            <a:endParaRPr lang="en-US" altLang="x-none" dirty="0">
              <a:ea typeface="ＭＳ Ｐゴシック" charset="-128"/>
            </a:endParaRP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30</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907618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ＭＳ Ｐゴシック" charset="-128"/>
              </a:rPr>
              <a:t>Poor use of structure example</a:t>
            </a: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31</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907618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ＭＳ Ｐゴシック" charset="-128"/>
              </a:rPr>
              <a:t>Good structure on the MIT Libraries page</a:t>
            </a: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32</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907618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x-none" dirty="0">
              <a:latin typeface="Calibri" charset="0"/>
              <a:ea typeface="MS PGothic" charset="-128"/>
            </a:endParaRP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33</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4577596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US" altLang="ja-JP" dirty="0">
                <a:ea typeface="MS PGothic" charset="-128"/>
              </a:rPr>
              <a:t>Form from Atlas to register event. Nicely shows what is required</a:t>
            </a:r>
          </a:p>
          <a:p>
            <a:pPr marL="0" marR="0" indent="0" algn="l" defTabSz="914400" rtl="0" eaLnBrk="1" fontAlgn="base" latinLnBrk="0" hangingPunct="1">
              <a:lnSpc>
                <a:spcPct val="100000"/>
              </a:lnSpc>
              <a:spcBef>
                <a:spcPct val="0"/>
              </a:spcBef>
              <a:spcAft>
                <a:spcPct val="0"/>
              </a:spcAft>
              <a:buClrTx/>
              <a:buSzTx/>
              <a:buFontTx/>
              <a:buNone/>
              <a:tabLst/>
              <a:defRPr/>
            </a:pPr>
            <a:endParaRPr lang="en-US" altLang="ja-JP" dirty="0">
              <a:ea typeface="MS PGothic" charset="-128"/>
            </a:endParaRPr>
          </a:p>
          <a:p>
            <a:pPr eaLnBrk="1" hangingPunct="1"/>
            <a:r>
              <a:rPr lang="en-US" sz="1200" i="1" kern="1200" dirty="0">
                <a:solidFill>
                  <a:schemeClr val="tx1"/>
                </a:solidFill>
                <a:effectLst/>
                <a:latin typeface="Palatino" charset="0"/>
                <a:ea typeface="MS PGothic" pitchFamily="34" charset="-128"/>
                <a:cs typeface="MS PGothic" charset="0"/>
              </a:rPr>
              <a:t>Note section:</a:t>
            </a:r>
            <a:r>
              <a:rPr lang="en-US" sz="1200" kern="1200" dirty="0">
                <a:solidFill>
                  <a:schemeClr val="tx1"/>
                </a:solidFill>
                <a:effectLst/>
                <a:latin typeface="Palatino" charset="0"/>
                <a:ea typeface="MS PGothic" pitchFamily="34" charset="-128"/>
                <a:cs typeface="MS PGothic" charset="0"/>
              </a:rPr>
              <a:t> </a:t>
            </a:r>
            <a:br>
              <a:rPr lang="en-US" sz="1200" kern="1200" dirty="0">
                <a:solidFill>
                  <a:schemeClr val="tx1"/>
                </a:solidFill>
                <a:effectLst/>
                <a:latin typeface="Palatino" charset="0"/>
                <a:ea typeface="MS PGothic" pitchFamily="34" charset="-128"/>
                <a:cs typeface="MS PGothic" charset="0"/>
              </a:rPr>
            </a:br>
            <a:r>
              <a:rPr lang="en-US" sz="1200" kern="1200" dirty="0">
                <a:solidFill>
                  <a:schemeClr val="tx1"/>
                </a:solidFill>
                <a:effectLst/>
                <a:latin typeface="Palatino" charset="0"/>
                <a:ea typeface="MS PGothic" pitchFamily="34" charset="-128"/>
                <a:cs typeface="MS PGothic" charset="0"/>
              </a:rPr>
              <a:t>Form with name and address and see it visually – it must be mapped so that if you cannot see it visually – form and label need to be connected. </a:t>
            </a:r>
          </a:p>
          <a:p>
            <a:pPr eaLnBrk="1" hangingPunct="1"/>
            <a:r>
              <a:rPr lang="en-US" sz="1200" kern="1200" dirty="0">
                <a:solidFill>
                  <a:schemeClr val="tx1"/>
                </a:solidFill>
                <a:effectLst/>
                <a:latin typeface="Palatino" charset="0"/>
                <a:ea typeface="MS PGothic" pitchFamily="34" charset="-128"/>
                <a:cs typeface="MS PGothic" charset="0"/>
              </a:rPr>
              <a:t>Do this by labeling with HTML (simplest) </a:t>
            </a:r>
            <a:br>
              <a:rPr lang="en-US" sz="1200" kern="1200" dirty="0">
                <a:solidFill>
                  <a:schemeClr val="tx1"/>
                </a:solidFill>
                <a:effectLst/>
                <a:latin typeface="Palatino" charset="0"/>
                <a:ea typeface="MS PGothic" pitchFamily="34" charset="-128"/>
                <a:cs typeface="MS PGothic" charset="0"/>
              </a:rPr>
            </a:br>
            <a:r>
              <a:rPr lang="en-US" sz="1200" kern="1200" dirty="0">
                <a:solidFill>
                  <a:schemeClr val="tx1"/>
                </a:solidFill>
                <a:effectLst/>
                <a:latin typeface="Palatino" charset="0"/>
                <a:ea typeface="MS PGothic" pitchFamily="34" charset="-128"/>
                <a:cs typeface="MS PGothic" charset="0"/>
              </a:rPr>
              <a:t>Search is a particularly overlooked issue here!</a:t>
            </a:r>
            <a:r>
              <a:rPr lang="en-US" dirty="0">
                <a:effectLst/>
              </a:rPr>
              <a:t> </a:t>
            </a:r>
            <a:endParaRPr lang="en-US" altLang="x-none" dirty="0">
              <a:ea typeface="MS PGothic" charset="-128"/>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altLang="ja-JP" dirty="0">
              <a:ea typeface="MS PGothic" charset="-128"/>
            </a:endParaRPr>
          </a:p>
          <a:p>
            <a:pPr marL="0" marR="0" indent="0" algn="l" defTabSz="914400" rtl="0" eaLnBrk="1" fontAlgn="base" latinLnBrk="0" hangingPunct="1">
              <a:lnSpc>
                <a:spcPct val="100000"/>
              </a:lnSpc>
              <a:spcBef>
                <a:spcPct val="0"/>
              </a:spcBef>
              <a:spcAft>
                <a:spcPct val="0"/>
              </a:spcAft>
              <a:buClrTx/>
              <a:buSzTx/>
              <a:buFontTx/>
              <a:buNone/>
              <a:tabLst/>
              <a:defRPr/>
            </a:pPr>
            <a:endParaRPr lang="en-US" altLang="x-none" dirty="0">
              <a:ea typeface="MS PGothic" charset="-128"/>
            </a:endParaRP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34</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23282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x-none" dirty="0">
              <a:ea typeface="MS PGothic" charset="-128"/>
            </a:endParaRP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35</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9620307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x-none" dirty="0">
              <a:ea typeface="MS PGothic" charset="-128"/>
            </a:endParaRP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36</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6825308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x-none" dirty="0">
              <a:ea typeface="MS PGothic" charset="-128"/>
            </a:endParaRPr>
          </a:p>
        </p:txBody>
      </p:sp>
      <p:sp>
        <p:nvSpPr>
          <p:cNvPr id="57347"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C6D78F81-76A0-6D41-A430-B9E70374B843}" type="slidenum">
              <a:rPr lang="en-US" altLang="x-none">
                <a:solidFill>
                  <a:srgbClr val="000000"/>
                </a:solidFill>
              </a:rPr>
              <a:pPr/>
              <a:t>37</a:t>
            </a:fld>
            <a:endParaRPr lang="en-US" altLang="x-none">
              <a:solidFill>
                <a:srgbClr val="000000"/>
              </a:solidFill>
            </a:endParaRPr>
          </a:p>
        </p:txBody>
      </p:sp>
      <p:sp>
        <p:nvSpPr>
          <p:cNvPr id="57348"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DBBEC0D6-110F-7346-B946-D92CF2F3691B}" type="datetime1">
              <a:rPr lang="en-US" altLang="x-none">
                <a:solidFill>
                  <a:srgbClr val="000000"/>
                </a:solidFill>
              </a:rPr>
              <a:pPr/>
              <a:t>6/11/18</a:t>
            </a:fld>
            <a:endParaRPr lang="en-US" altLang="x-none">
              <a:solidFill>
                <a:srgbClr val="000000"/>
              </a:solidFil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a:ln/>
        </p:spPr>
      </p:sp>
      <p:sp>
        <p:nvSpPr>
          <p:cNvPr id="59394" name="Notes Placeholder 2"/>
          <p:cNvSpPr>
            <a:spLocks noGrp="1"/>
          </p:cNvSpPr>
          <p:nvPr>
            <p:ph type="body" idx="1"/>
          </p:nvPr>
        </p:nvSpPr>
        <p:spPr>
          <a:xfrm>
            <a:off x="690563" y="4424363"/>
            <a:ext cx="5616575" cy="4187825"/>
          </a:xfrm>
          <a:noFill/>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x-none" altLang="x-none" dirty="0">
              <a:ea typeface="MS PGothic" charset="-128"/>
            </a:endParaRPr>
          </a:p>
        </p:txBody>
      </p:sp>
      <p:sp>
        <p:nvSpPr>
          <p:cNvPr id="59395"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4935B9E3-A69D-D04C-97F5-9F9AC5C160EA}" type="slidenum">
              <a:rPr lang="en-US" altLang="x-none">
                <a:solidFill>
                  <a:srgbClr val="000000"/>
                </a:solidFill>
              </a:rPr>
              <a:pPr/>
              <a:t>38</a:t>
            </a:fld>
            <a:endParaRPr lang="en-US" altLang="x-none">
              <a:solidFill>
                <a:srgbClr val="000000"/>
              </a:solidFill>
            </a:endParaRPr>
          </a:p>
        </p:txBody>
      </p:sp>
      <p:sp>
        <p:nvSpPr>
          <p:cNvPr id="59396"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CE03B5F9-68EA-7049-B039-DE98E0AFC76E}" type="datetime1">
              <a:rPr lang="en-US" altLang="x-none">
                <a:solidFill>
                  <a:srgbClr val="000000"/>
                </a:solidFill>
              </a:rPr>
              <a:pPr/>
              <a:t>6/11/18</a:t>
            </a:fld>
            <a:endParaRPr lang="en-US" altLang="x-none">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sz="1200" kern="1200" dirty="0">
                <a:solidFill>
                  <a:schemeClr val="tx1"/>
                </a:solidFill>
                <a:effectLst/>
                <a:latin typeface="Palatino" charset="0"/>
                <a:ea typeface="MS PGothic" pitchFamily="34" charset="-128"/>
                <a:cs typeface="MS PGothic" charset="0"/>
              </a:rPr>
              <a:t>Main screen readers are Jaws, NVDA, Window Eyes, Voice Over</a:t>
            </a:r>
            <a:r>
              <a:rPr lang="en-US" dirty="0">
                <a:effectLst/>
              </a:rPr>
              <a:t> </a:t>
            </a:r>
            <a:endParaRPr lang="en-US" altLang="x-none" dirty="0">
              <a:latin typeface="Calibri" charset="0"/>
              <a:ea typeface="MS PGothic" charset="-128"/>
            </a:endParaRP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4</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a:ln/>
        </p:spPr>
      </p:sp>
      <p:sp>
        <p:nvSpPr>
          <p:cNvPr id="22530" name="Notes Placeholder 2"/>
          <p:cNvSpPr>
            <a:spLocks noGrp="1"/>
          </p:cNvSpPr>
          <p:nvPr>
            <p:ph type="body" idx="1"/>
          </p:nvPr>
        </p:nvSpPr>
        <p:spPr>
          <a:xfrm>
            <a:off x="701675" y="4419600"/>
            <a:ext cx="5616575" cy="4576763"/>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x-none" dirty="0">
              <a:latin typeface="Calibri" charset="0"/>
              <a:ea typeface="MS PGothic" charset="-128"/>
            </a:endParaRPr>
          </a:p>
        </p:txBody>
      </p:sp>
      <p:sp>
        <p:nvSpPr>
          <p:cNvPr id="22531"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BDB42CE4-3450-6A4A-B8CB-25EB4F1D9C44}" type="slidenum">
              <a:rPr lang="en-US" altLang="x-none">
                <a:solidFill>
                  <a:srgbClr val="000000"/>
                </a:solidFill>
              </a:rPr>
              <a:pPr/>
              <a:t>5</a:t>
            </a:fld>
            <a:endParaRPr lang="en-US" altLang="x-none">
              <a:solidFill>
                <a:srgbClr val="000000"/>
              </a:solidFill>
            </a:endParaRPr>
          </a:p>
        </p:txBody>
      </p:sp>
      <p:sp>
        <p:nvSpPr>
          <p:cNvPr id="22532"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4BF7F65-875C-804F-87F3-6551FFF4D569}"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1946515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MS PGothic" charset="-128"/>
              </a:rPr>
              <a:t>‘regular view’</a:t>
            </a:r>
          </a:p>
          <a:p>
            <a:pPr eaLnBrk="1" hangingPunct="1"/>
            <a:endParaRPr lang="en-US" altLang="x-none" dirty="0">
              <a:ea typeface="MS PGothic" charset="-128"/>
            </a:endParaRPr>
          </a:p>
          <a:p>
            <a:pPr eaLnBrk="1" hangingPunct="1"/>
            <a:endParaRPr lang="en-US" altLang="x-none" dirty="0">
              <a:ea typeface="MS PGothic" charset="-128"/>
            </a:endParaRP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6</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dirty="0">
                <a:ea typeface="MS PGothic" charset="-128"/>
              </a:rPr>
              <a:t>red/green color blindness</a:t>
            </a:r>
          </a:p>
          <a:p>
            <a:pPr eaLnBrk="1" hangingPunct="1"/>
            <a:endParaRPr lang="en-US" altLang="x-none" dirty="0">
              <a:ea typeface="MS PGothic" charset="-128"/>
            </a:endParaRPr>
          </a:p>
          <a:p>
            <a:pPr eaLnBrk="1" hangingPunct="1"/>
            <a:endParaRPr lang="en-US" altLang="x-none" dirty="0">
              <a:ea typeface="MS PGothic" charset="-128"/>
            </a:endParaRP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7</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a:ln/>
        </p:spPr>
      </p:sp>
      <p:sp>
        <p:nvSpPr>
          <p:cNvPr id="24578"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baseline="0" dirty="0">
                <a:ea typeface="MS PGothic" charset="-128"/>
              </a:rPr>
              <a:t>for those of us who can’t see would hear it read to us</a:t>
            </a:r>
            <a:endParaRPr lang="en-US" altLang="x-none" dirty="0">
              <a:ea typeface="MS PGothic" charset="-128"/>
            </a:endParaRPr>
          </a:p>
          <a:p>
            <a:pPr eaLnBrk="1" hangingPunct="1"/>
            <a:endParaRPr lang="en-US" altLang="x-none" dirty="0">
              <a:ea typeface="MS PGothic" charset="-128"/>
            </a:endParaRPr>
          </a:p>
          <a:p>
            <a:pPr eaLnBrk="1" hangingPunct="1"/>
            <a:endParaRPr lang="en-US" altLang="x-none" dirty="0">
              <a:ea typeface="MS PGothic" charset="-128"/>
            </a:endParaRPr>
          </a:p>
          <a:p>
            <a:pPr eaLnBrk="1" hangingPunct="1"/>
            <a:endParaRPr lang="en-US" altLang="x-none" dirty="0">
              <a:ea typeface="MS PGothic" charset="-128"/>
            </a:endParaRPr>
          </a:p>
        </p:txBody>
      </p:sp>
      <p:sp>
        <p:nvSpPr>
          <p:cNvPr id="24579"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2F48C269-950D-B449-A40F-633CC8057E47}" type="slidenum">
              <a:rPr lang="en-US" altLang="x-none">
                <a:solidFill>
                  <a:srgbClr val="000000"/>
                </a:solidFill>
              </a:rPr>
              <a:pPr/>
              <a:t>8</a:t>
            </a:fld>
            <a:endParaRPr lang="en-US" altLang="x-none">
              <a:solidFill>
                <a:srgbClr val="000000"/>
              </a:solidFill>
            </a:endParaRPr>
          </a:p>
        </p:txBody>
      </p:sp>
      <p:sp>
        <p:nvSpPr>
          <p:cNvPr id="24580"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E7D47C9D-5073-5C4D-9C76-3B477DE1C277}" type="datetime1">
              <a:rPr lang="en-US" altLang="x-none">
                <a:solidFill>
                  <a:srgbClr val="000000"/>
                </a:solidFill>
              </a:rPr>
              <a:pPr/>
              <a:t>6/11/18</a:t>
            </a:fld>
            <a:endParaRPr lang="en-US" altLang="x-none">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r>
              <a:rPr lang="en-US" altLang="x-none" sz="1400" dirty="0">
                <a:ea typeface="ＭＳ Ｐゴシック" charset="-128"/>
              </a:rPr>
              <a:t>Mention that procurement issue</a:t>
            </a:r>
            <a:r>
              <a:rPr lang="en-US" altLang="x-none" sz="1400" baseline="0" dirty="0">
                <a:ea typeface="ＭＳ Ｐゴシック" charset="-128"/>
              </a:rPr>
              <a:t> </a:t>
            </a:r>
            <a:r>
              <a:rPr lang="mr-IN" altLang="x-none" sz="1400" baseline="0" dirty="0">
                <a:ea typeface="ＭＳ Ｐゴシック" charset="-128"/>
              </a:rPr>
              <a:t>–</a:t>
            </a:r>
            <a:r>
              <a:rPr lang="en-US" altLang="x-none" sz="1400" baseline="0" dirty="0">
                <a:ea typeface="ＭＳ Ｐゴシック" charset="-128"/>
              </a:rPr>
              <a:t> once we purchase a third-party software product </a:t>
            </a:r>
            <a:r>
              <a:rPr lang="mr-IN" altLang="x-none" sz="1400" baseline="0" dirty="0">
                <a:ea typeface="ＭＳ Ｐゴシック" charset="-128"/>
              </a:rPr>
              <a:t>–</a:t>
            </a:r>
            <a:r>
              <a:rPr lang="en-US" altLang="x-none" sz="1400" baseline="0" dirty="0">
                <a:ea typeface="ＭＳ Ｐゴシック" charset="-128"/>
              </a:rPr>
              <a:t> we are on the hook for making sure it is ‘accessible’ </a:t>
            </a:r>
          </a:p>
          <a:p>
            <a:pPr eaLnBrk="1" hangingPunct="1"/>
            <a:r>
              <a:rPr lang="en-US" altLang="x-none" sz="1400" baseline="0" dirty="0">
                <a:ea typeface="ＭＳ Ｐゴシック" charset="-128"/>
              </a:rPr>
              <a:t>Also important to remember if you are working with a vendor on a new web site </a:t>
            </a:r>
          </a:p>
          <a:p>
            <a:pPr eaLnBrk="1" hangingPunct="1"/>
            <a:r>
              <a:rPr lang="en-US" altLang="x-none" sz="1400" baseline="0" dirty="0">
                <a:ea typeface="ＭＳ Ｐゴシック" charset="-128"/>
              </a:rPr>
              <a:t>Also important if you are using a new tool (for example to create a video for your site)</a:t>
            </a:r>
          </a:p>
          <a:p>
            <a:pPr eaLnBrk="1" hangingPunct="1"/>
            <a:r>
              <a:rPr lang="en-US" altLang="x-none" sz="1400" baseline="0" dirty="0">
                <a:ea typeface="ＭＳ Ｐゴシック" charset="-128"/>
              </a:rPr>
              <a:t>First bullet point:  Title I of ADA refers to equal access to employment non-discrimination </a:t>
            </a:r>
            <a:r>
              <a:rPr lang="en-US" altLang="x-none" sz="1400" baseline="0">
                <a:ea typeface="ＭＳ Ｐゴシック" charset="-128"/>
              </a:rPr>
              <a:t>on basis of disability, </a:t>
            </a:r>
            <a:r>
              <a:rPr lang="en-US" altLang="x-none" sz="1400" baseline="0" dirty="0">
                <a:ea typeface="ＭＳ Ｐゴシック" charset="-128"/>
              </a:rPr>
              <a:t>Title III refers to places of public accommodation and there is still a lack of clarity from Federal </a:t>
            </a:r>
            <a:r>
              <a:rPr lang="en-US" altLang="x-none" sz="1400" baseline="0" dirty="0" err="1">
                <a:ea typeface="ＭＳ Ｐゴシック" charset="-128"/>
              </a:rPr>
              <a:t>Govt</a:t>
            </a:r>
            <a:r>
              <a:rPr lang="en-US" altLang="x-none" sz="1400" baseline="0" dirty="0">
                <a:ea typeface="ＭＳ Ｐゴシック" charset="-128"/>
              </a:rPr>
              <a:t> that the web is a place of public accommodation.  We need to assume this going forward.  </a:t>
            </a:r>
            <a:endParaRPr lang="en-US" altLang="x-none" sz="1400" dirty="0">
              <a:ea typeface="ＭＳ Ｐゴシック" charset="-128"/>
            </a:endParaRPr>
          </a:p>
        </p:txBody>
      </p:sp>
      <p:sp>
        <p:nvSpPr>
          <p:cNvPr id="20483"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AD56404E-F074-C641-A9EA-CC2EA7F694E1}" type="slidenum">
              <a:rPr lang="en-US" altLang="x-none">
                <a:solidFill>
                  <a:srgbClr val="000000"/>
                </a:solidFill>
              </a:rPr>
              <a:pPr/>
              <a:t>9</a:t>
            </a:fld>
            <a:endParaRPr lang="en-US" altLang="x-none">
              <a:solidFill>
                <a:srgbClr val="000000"/>
              </a:solidFill>
            </a:endParaRPr>
          </a:p>
        </p:txBody>
      </p:sp>
      <p:sp>
        <p:nvSpPr>
          <p:cNvPr id="20484" name="Date Placeholder 4"/>
          <p:cNvSpPr>
            <a:spLocks noGrp="1"/>
          </p:cNvSpPr>
          <p:nvPr>
            <p:ph type="dt" sz="quarter"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Palatino" charset="0"/>
                <a:ea typeface="MS PGothic" charset="-128"/>
              </a:defRPr>
            </a:lvl1pPr>
            <a:lvl2pPr marL="37931725" indent="-37474525">
              <a:defRPr sz="1200">
                <a:solidFill>
                  <a:schemeClr val="tx1"/>
                </a:solidFill>
                <a:latin typeface="Palatino" charset="0"/>
                <a:ea typeface="MS PGothic" charset="-128"/>
              </a:defRPr>
            </a:lvl2pPr>
            <a:lvl3pPr marL="1143000" indent="-228600">
              <a:defRPr sz="1200">
                <a:solidFill>
                  <a:schemeClr val="tx1"/>
                </a:solidFill>
                <a:latin typeface="Palatino" charset="0"/>
                <a:ea typeface="MS PGothic" charset="-128"/>
              </a:defRPr>
            </a:lvl3pPr>
            <a:lvl4pPr marL="1600200" indent="-228600">
              <a:defRPr sz="1200">
                <a:solidFill>
                  <a:schemeClr val="tx1"/>
                </a:solidFill>
                <a:latin typeface="Palatino" charset="0"/>
                <a:ea typeface="MS PGothic" charset="-128"/>
              </a:defRPr>
            </a:lvl4pPr>
            <a:lvl5pPr marL="2057400" indent="-228600">
              <a:defRPr sz="1200">
                <a:solidFill>
                  <a:schemeClr val="tx1"/>
                </a:solidFill>
                <a:latin typeface="Palatino" charset="0"/>
                <a:ea typeface="MS PGothic" charset="-128"/>
              </a:defRPr>
            </a:lvl5pPr>
            <a:lvl6pPr marL="2514600" indent="-228600" eaLnBrk="0" fontAlgn="base" hangingPunct="0">
              <a:spcBef>
                <a:spcPct val="0"/>
              </a:spcBef>
              <a:spcAft>
                <a:spcPct val="0"/>
              </a:spcAft>
              <a:defRPr sz="1200">
                <a:solidFill>
                  <a:schemeClr val="tx1"/>
                </a:solidFill>
                <a:latin typeface="Palatino" charset="0"/>
                <a:ea typeface="MS PGothic" charset="-128"/>
              </a:defRPr>
            </a:lvl6pPr>
            <a:lvl7pPr marL="2971800" indent="-228600" eaLnBrk="0" fontAlgn="base" hangingPunct="0">
              <a:spcBef>
                <a:spcPct val="0"/>
              </a:spcBef>
              <a:spcAft>
                <a:spcPct val="0"/>
              </a:spcAft>
              <a:defRPr sz="1200">
                <a:solidFill>
                  <a:schemeClr val="tx1"/>
                </a:solidFill>
                <a:latin typeface="Palatino" charset="0"/>
                <a:ea typeface="MS PGothic" charset="-128"/>
              </a:defRPr>
            </a:lvl7pPr>
            <a:lvl8pPr marL="3429000" indent="-228600" eaLnBrk="0" fontAlgn="base" hangingPunct="0">
              <a:spcBef>
                <a:spcPct val="0"/>
              </a:spcBef>
              <a:spcAft>
                <a:spcPct val="0"/>
              </a:spcAft>
              <a:defRPr sz="1200">
                <a:solidFill>
                  <a:schemeClr val="tx1"/>
                </a:solidFill>
                <a:latin typeface="Palatino" charset="0"/>
                <a:ea typeface="MS PGothic" charset="-128"/>
              </a:defRPr>
            </a:lvl8pPr>
            <a:lvl9pPr marL="3886200" indent="-228600" eaLnBrk="0" fontAlgn="base" hangingPunct="0">
              <a:spcBef>
                <a:spcPct val="0"/>
              </a:spcBef>
              <a:spcAft>
                <a:spcPct val="0"/>
              </a:spcAft>
              <a:defRPr sz="1200">
                <a:solidFill>
                  <a:schemeClr val="tx1"/>
                </a:solidFill>
                <a:latin typeface="Palatino" charset="0"/>
                <a:ea typeface="MS PGothic" charset="-128"/>
              </a:defRPr>
            </a:lvl9pPr>
          </a:lstStyle>
          <a:p>
            <a:fld id="{3583575D-D0E8-F646-9C64-FE61803F2A5D}" type="datetime1">
              <a:rPr lang="en-US" altLang="x-none">
                <a:solidFill>
                  <a:srgbClr val="000000"/>
                </a:solidFill>
              </a:rPr>
              <a:pPr/>
              <a:t>6/11/18</a:t>
            </a:fld>
            <a:endParaRPr lang="en-US" altLang="x-none">
              <a:solidFill>
                <a:srgbClr val="000000"/>
              </a:solidFill>
            </a:endParaRPr>
          </a:p>
        </p:txBody>
      </p:sp>
    </p:spTree>
    <p:extLst>
      <p:ext uri="{BB962C8B-B14F-4D97-AF65-F5344CB8AC3E}">
        <p14:creationId xmlns:p14="http://schemas.microsoft.com/office/powerpoint/2010/main" val="449454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2" name="Title 1"/>
          <p:cNvSpPr>
            <a:spLocks noGrp="1"/>
          </p:cNvSpPr>
          <p:nvPr>
            <p:ph type="ctrTitle"/>
          </p:nvPr>
        </p:nvSpPr>
        <p:spPr>
          <a:xfrm>
            <a:off x="762000" y="2367140"/>
            <a:ext cx="8636000" cy="1633361"/>
          </a:xfrm>
        </p:spPr>
        <p:txBody>
          <a:bodyPr/>
          <a:lstStyle/>
          <a:p>
            <a:r>
              <a:rPr lang="en-US"/>
              <a:t>Click to edit Master title style</a:t>
            </a:r>
          </a:p>
        </p:txBody>
      </p:sp>
      <p:sp>
        <p:nvSpPr>
          <p:cNvPr id="3" name="Subtitle 2"/>
          <p:cNvSpPr>
            <a:spLocks noGrp="1"/>
          </p:cNvSpPr>
          <p:nvPr>
            <p:ph type="subTitle" idx="1"/>
          </p:nvPr>
        </p:nvSpPr>
        <p:spPr>
          <a:xfrm>
            <a:off x="1524000" y="4318000"/>
            <a:ext cx="7112000" cy="1947333"/>
          </a:xfrm>
        </p:spPr>
        <p:txBody>
          <a:bodyPr/>
          <a:lstStyle>
            <a:lvl1pPr marL="0" indent="0" algn="ctr">
              <a:buNone/>
              <a:defRPr/>
            </a:lvl1pPr>
            <a:lvl2pPr marL="507995" indent="0" algn="ctr">
              <a:buNone/>
              <a:defRPr/>
            </a:lvl2pPr>
            <a:lvl3pPr marL="1015990" indent="0" algn="ctr">
              <a:buNone/>
              <a:defRPr/>
            </a:lvl3pPr>
            <a:lvl4pPr marL="1523985" indent="0" algn="ctr">
              <a:buNone/>
              <a:defRPr/>
            </a:lvl4pPr>
            <a:lvl5pPr marL="2031980" indent="0" algn="ctr">
              <a:buNone/>
              <a:defRPr/>
            </a:lvl5pPr>
            <a:lvl6pPr marL="2539975" indent="0" algn="ctr">
              <a:buNone/>
              <a:defRPr/>
            </a:lvl6pPr>
            <a:lvl7pPr marL="3047970" indent="0" algn="ctr">
              <a:buNone/>
              <a:defRPr/>
            </a:lvl7pPr>
            <a:lvl8pPr marL="3555964" indent="0" algn="ctr">
              <a:buNone/>
              <a:defRPr/>
            </a:lvl8pPr>
            <a:lvl9pPr marL="4063959" indent="0" algn="ctr">
              <a:buNone/>
              <a:defRPr/>
            </a:lvl9pPr>
          </a:lstStyle>
          <a:p>
            <a:r>
              <a:rPr lang="en-US"/>
              <a:t>Click to edit Master subtitle style</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4C0026CB-D2F0-5A41-AE8C-F074D3F62EC8}" type="slidenum">
              <a:rPr lang="en-US" altLang="x-none"/>
              <a:pPr>
                <a:defRPr/>
              </a:pPr>
              <a:t>‹#›</a:t>
            </a:fld>
            <a:endParaRPr lang="en-US" altLang="x-none"/>
          </a:p>
        </p:txBody>
      </p:sp>
    </p:spTree>
    <p:extLst>
      <p:ext uri="{BB962C8B-B14F-4D97-AF65-F5344CB8AC3E}">
        <p14:creationId xmlns:p14="http://schemas.microsoft.com/office/powerpoint/2010/main" val="730866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4"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F31B00E6-81B7-894A-B317-1D71982285E3}" type="slidenum">
              <a:rPr lang="en-US" altLang="x-none"/>
              <a:pPr>
                <a:defRPr/>
              </a:pPr>
              <a:t>‹#›</a:t>
            </a:fld>
            <a:endParaRPr lang="en-US" altLang="x-none"/>
          </a:p>
        </p:txBody>
      </p:sp>
    </p:spTree>
    <p:extLst>
      <p:ext uri="{BB962C8B-B14F-4D97-AF65-F5344CB8AC3E}">
        <p14:creationId xmlns:p14="http://schemas.microsoft.com/office/powerpoint/2010/main" val="760571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2" name="Vertical Title 1"/>
          <p:cNvSpPr>
            <a:spLocks noGrp="1"/>
          </p:cNvSpPr>
          <p:nvPr>
            <p:ph type="title" orient="vert"/>
          </p:nvPr>
        </p:nvSpPr>
        <p:spPr>
          <a:xfrm>
            <a:off x="7620000" y="169334"/>
            <a:ext cx="2540000" cy="663751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69334"/>
            <a:ext cx="7450667" cy="663751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BB5E8603-D84C-A24D-AB15-5EE68130F376}" type="slidenum">
              <a:rPr lang="en-US" altLang="x-none"/>
              <a:pPr>
                <a:defRPr/>
              </a:pPr>
              <a:t>‹#›</a:t>
            </a:fld>
            <a:endParaRPr lang="en-US" altLang="x-none"/>
          </a:p>
        </p:txBody>
      </p:sp>
    </p:spTree>
    <p:extLst>
      <p:ext uri="{BB962C8B-B14F-4D97-AF65-F5344CB8AC3E}">
        <p14:creationId xmlns:p14="http://schemas.microsoft.com/office/powerpoint/2010/main" val="1101037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8000" y="1778001"/>
            <a:ext cx="9144000" cy="51135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p:txBody>
          <a:bodyPr/>
          <a:lstStyle/>
          <a:p>
            <a:r>
              <a:rPr lang="en-US"/>
              <a:t>Click to edit Master title style</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075DE3ED-16E7-9E43-BC24-803DFE32881B}" type="slidenum">
              <a:rPr lang="en-US" altLang="x-none"/>
              <a:pPr>
                <a:defRPr/>
              </a:pPr>
              <a:t>‹#›</a:t>
            </a:fld>
            <a:endParaRPr lang="en-US" altLang="x-none"/>
          </a:p>
        </p:txBody>
      </p:sp>
    </p:spTree>
    <p:extLst>
      <p:ext uri="{BB962C8B-B14F-4D97-AF65-F5344CB8AC3E}">
        <p14:creationId xmlns:p14="http://schemas.microsoft.com/office/powerpoint/2010/main" val="67813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2" name="Title 1"/>
          <p:cNvSpPr>
            <a:spLocks noGrp="1"/>
          </p:cNvSpPr>
          <p:nvPr>
            <p:ph type="title"/>
          </p:nvPr>
        </p:nvSpPr>
        <p:spPr>
          <a:xfrm>
            <a:off x="802570" y="4896556"/>
            <a:ext cx="8636000" cy="1513417"/>
          </a:xfrm>
        </p:spPr>
        <p:txBody>
          <a:bodyPr anchor="t"/>
          <a:lstStyle>
            <a:lvl1pPr algn="l">
              <a:defRPr sz="4400" b="1" cap="all"/>
            </a:lvl1pPr>
          </a:lstStyle>
          <a:p>
            <a:r>
              <a:rPr lang="en-US"/>
              <a:t>Click to edit Master title style</a:t>
            </a:r>
          </a:p>
        </p:txBody>
      </p:sp>
      <p:sp>
        <p:nvSpPr>
          <p:cNvPr id="3" name="Text Placeholder 2"/>
          <p:cNvSpPr>
            <a:spLocks noGrp="1"/>
          </p:cNvSpPr>
          <p:nvPr>
            <p:ph type="body" idx="1"/>
          </p:nvPr>
        </p:nvSpPr>
        <p:spPr>
          <a:xfrm>
            <a:off x="802570" y="3229682"/>
            <a:ext cx="8636000" cy="1666874"/>
          </a:xfrm>
        </p:spPr>
        <p:txBody>
          <a:bodyPr anchor="b"/>
          <a:lstStyle>
            <a:lvl1pPr marL="0" indent="0">
              <a:buNone/>
              <a:defRPr sz="2200"/>
            </a:lvl1pPr>
            <a:lvl2pPr marL="507995" indent="0">
              <a:buNone/>
              <a:defRPr sz="2000"/>
            </a:lvl2pPr>
            <a:lvl3pPr marL="1015990" indent="0">
              <a:buNone/>
              <a:defRPr sz="1800"/>
            </a:lvl3pPr>
            <a:lvl4pPr marL="1523985" indent="0">
              <a:buNone/>
              <a:defRPr sz="1600"/>
            </a:lvl4pPr>
            <a:lvl5pPr marL="2031980" indent="0">
              <a:buNone/>
              <a:defRPr sz="1600"/>
            </a:lvl5pPr>
            <a:lvl6pPr marL="2539975" indent="0">
              <a:buNone/>
              <a:defRPr sz="1600"/>
            </a:lvl6pPr>
            <a:lvl7pPr marL="3047970" indent="0">
              <a:buNone/>
              <a:defRPr sz="1600"/>
            </a:lvl7pPr>
            <a:lvl8pPr marL="3555964" indent="0">
              <a:buNone/>
              <a:defRPr sz="1600"/>
            </a:lvl8pPr>
            <a:lvl9pPr marL="4063959" indent="0">
              <a:buNone/>
              <a:defRPr sz="16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EA6CDA97-F398-5140-ABB6-0EFB5DB50D84}" type="slidenum">
              <a:rPr lang="en-US" altLang="x-none"/>
              <a:pPr>
                <a:defRPr/>
              </a:pPr>
              <a:t>‹#›</a:t>
            </a:fld>
            <a:endParaRPr lang="en-US" altLang="x-none"/>
          </a:p>
        </p:txBody>
      </p:sp>
    </p:spTree>
    <p:extLst>
      <p:ext uri="{BB962C8B-B14F-4D97-AF65-F5344CB8AC3E}">
        <p14:creationId xmlns:p14="http://schemas.microsoft.com/office/powerpoint/2010/main" val="15681026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08000" y="1693334"/>
            <a:ext cx="4487333" cy="5113514"/>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164667" y="1693334"/>
            <a:ext cx="4487333" cy="5113514"/>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p:txBody>
          <a:bodyPr/>
          <a:lstStyle>
            <a:lvl1pPr>
              <a:defRPr/>
            </a:lvl1pPr>
          </a:lstStyle>
          <a:p>
            <a:pPr>
              <a:defRPr/>
            </a:pPr>
            <a:endParaRPr lang="en-US"/>
          </a:p>
        </p:txBody>
      </p:sp>
      <p:sp>
        <p:nvSpPr>
          <p:cNvPr id="7"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F771ECD5-038F-4C43-ACCD-B5C8A0A05F97}" type="slidenum">
              <a:rPr lang="en-US" altLang="x-none"/>
              <a:pPr>
                <a:defRPr/>
              </a:pPr>
              <a:t>‹#›</a:t>
            </a:fld>
            <a:endParaRPr lang="en-US" altLang="x-none"/>
          </a:p>
        </p:txBody>
      </p:sp>
    </p:spTree>
    <p:extLst>
      <p:ext uri="{BB962C8B-B14F-4D97-AF65-F5344CB8AC3E}">
        <p14:creationId xmlns:p14="http://schemas.microsoft.com/office/powerpoint/2010/main" val="1181922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2" name="Title 1"/>
          <p:cNvSpPr>
            <a:spLocks noGrp="1"/>
          </p:cNvSpPr>
          <p:nvPr>
            <p:ph type="title"/>
          </p:nvPr>
        </p:nvSpPr>
        <p:spPr>
          <a:xfrm>
            <a:off x="508000" y="305153"/>
            <a:ext cx="9144000" cy="1270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8000" y="1705681"/>
            <a:ext cx="4489098" cy="710847"/>
          </a:xfrm>
        </p:spPr>
        <p:txBody>
          <a:bodyPr anchor="b"/>
          <a:lstStyle>
            <a:lvl1pPr marL="0" indent="0">
              <a:buNone/>
              <a:defRPr sz="2700" b="1"/>
            </a:lvl1pPr>
            <a:lvl2pPr marL="507995" indent="0">
              <a:buNone/>
              <a:defRPr sz="2200" b="1"/>
            </a:lvl2pPr>
            <a:lvl3pPr marL="1015990" indent="0">
              <a:buNone/>
              <a:defRPr sz="2000" b="1"/>
            </a:lvl3pPr>
            <a:lvl4pPr marL="1523985" indent="0">
              <a:buNone/>
              <a:defRPr sz="1800" b="1"/>
            </a:lvl4pPr>
            <a:lvl5pPr marL="2031980" indent="0">
              <a:buNone/>
              <a:defRPr sz="1800" b="1"/>
            </a:lvl5pPr>
            <a:lvl6pPr marL="2539975" indent="0">
              <a:buNone/>
              <a:defRPr sz="1800" b="1"/>
            </a:lvl6pPr>
            <a:lvl7pPr marL="3047970" indent="0">
              <a:buNone/>
              <a:defRPr sz="1800" b="1"/>
            </a:lvl7pPr>
            <a:lvl8pPr marL="3555964" indent="0">
              <a:buNone/>
              <a:defRPr sz="1800" b="1"/>
            </a:lvl8pPr>
            <a:lvl9pPr marL="4063959" indent="0">
              <a:buNone/>
              <a:defRPr sz="1800" b="1"/>
            </a:lvl9pPr>
          </a:lstStyle>
          <a:p>
            <a:pPr lvl="0"/>
            <a:r>
              <a:rPr lang="en-US"/>
              <a:t>Click to edit Master text styles</a:t>
            </a:r>
          </a:p>
        </p:txBody>
      </p:sp>
      <p:sp>
        <p:nvSpPr>
          <p:cNvPr id="4" name="Content Placeholder 3"/>
          <p:cNvSpPr>
            <a:spLocks noGrp="1"/>
          </p:cNvSpPr>
          <p:nvPr>
            <p:ph sz="half" idx="2"/>
          </p:nvPr>
        </p:nvSpPr>
        <p:spPr>
          <a:xfrm>
            <a:off x="508000" y="2416528"/>
            <a:ext cx="4489098" cy="4390320"/>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61140" y="1705681"/>
            <a:ext cx="4490861" cy="710847"/>
          </a:xfrm>
        </p:spPr>
        <p:txBody>
          <a:bodyPr anchor="b"/>
          <a:lstStyle>
            <a:lvl1pPr marL="0" indent="0">
              <a:buNone/>
              <a:defRPr sz="2700" b="1"/>
            </a:lvl1pPr>
            <a:lvl2pPr marL="507995" indent="0">
              <a:buNone/>
              <a:defRPr sz="2200" b="1"/>
            </a:lvl2pPr>
            <a:lvl3pPr marL="1015990" indent="0">
              <a:buNone/>
              <a:defRPr sz="2000" b="1"/>
            </a:lvl3pPr>
            <a:lvl4pPr marL="1523985" indent="0">
              <a:buNone/>
              <a:defRPr sz="1800" b="1"/>
            </a:lvl4pPr>
            <a:lvl5pPr marL="2031980" indent="0">
              <a:buNone/>
              <a:defRPr sz="1800" b="1"/>
            </a:lvl5pPr>
            <a:lvl6pPr marL="2539975" indent="0">
              <a:buNone/>
              <a:defRPr sz="1800" b="1"/>
            </a:lvl6pPr>
            <a:lvl7pPr marL="3047970" indent="0">
              <a:buNone/>
              <a:defRPr sz="1800" b="1"/>
            </a:lvl7pPr>
            <a:lvl8pPr marL="3555964" indent="0">
              <a:buNone/>
              <a:defRPr sz="1800" b="1"/>
            </a:lvl8pPr>
            <a:lvl9pPr marL="4063959"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61140" y="2416528"/>
            <a:ext cx="4490861" cy="4390320"/>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Rectangle 4"/>
          <p:cNvSpPr>
            <a:spLocks noGrp="1" noChangeArrowheads="1"/>
          </p:cNvSpPr>
          <p:nvPr>
            <p:ph type="dt" sz="half" idx="10"/>
          </p:nvPr>
        </p:nvSpPr>
        <p:spPr/>
        <p:txBody>
          <a:bodyPr/>
          <a:lstStyle>
            <a:lvl1pPr>
              <a:defRPr/>
            </a:lvl1pPr>
          </a:lstStyle>
          <a:p>
            <a:pPr>
              <a:defRPr/>
            </a:pPr>
            <a:endParaRPr lang="en-US"/>
          </a:p>
        </p:txBody>
      </p:sp>
      <p:sp>
        <p:nvSpPr>
          <p:cNvPr id="9"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BFB94161-45A6-4E48-AA2D-DA81BD082C13}" type="slidenum">
              <a:rPr lang="en-US" altLang="x-none"/>
              <a:pPr>
                <a:defRPr/>
              </a:pPr>
              <a:t>‹#›</a:t>
            </a:fld>
            <a:endParaRPr lang="en-US" altLang="x-none"/>
          </a:p>
        </p:txBody>
      </p:sp>
    </p:spTree>
    <p:extLst>
      <p:ext uri="{BB962C8B-B14F-4D97-AF65-F5344CB8AC3E}">
        <p14:creationId xmlns:p14="http://schemas.microsoft.com/office/powerpoint/2010/main" val="348832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2" name="Title 1"/>
          <p:cNvSpPr>
            <a:spLocks noGrp="1"/>
          </p:cNvSpPr>
          <p:nvPr>
            <p:ph type="title"/>
          </p:nvPr>
        </p:nvSpPr>
        <p:spPr/>
        <p:txBody>
          <a:bodyPr/>
          <a:lstStyle/>
          <a:p>
            <a:r>
              <a:rPr lang="en-US"/>
              <a:t>Click to edit Master title style</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91D30F38-2677-734A-B6E4-F6A255F459D4}" type="slidenum">
              <a:rPr lang="en-US" altLang="x-none"/>
              <a:pPr>
                <a:defRPr/>
              </a:pPr>
              <a:t>‹#›</a:t>
            </a:fld>
            <a:endParaRPr lang="en-US" altLang="x-none"/>
          </a:p>
        </p:txBody>
      </p:sp>
    </p:spTree>
    <p:extLst>
      <p:ext uri="{BB962C8B-B14F-4D97-AF65-F5344CB8AC3E}">
        <p14:creationId xmlns:p14="http://schemas.microsoft.com/office/powerpoint/2010/main" val="189269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63979CF2-96DE-7E4A-AEF1-BF67B0E65C77}" type="slidenum">
              <a:rPr lang="en-US" altLang="x-none"/>
              <a:pPr>
                <a:defRPr/>
              </a:pPr>
              <a:t>‹#›</a:t>
            </a:fld>
            <a:endParaRPr lang="en-US" altLang="x-none"/>
          </a:p>
        </p:txBody>
      </p:sp>
    </p:spTree>
    <p:extLst>
      <p:ext uri="{BB962C8B-B14F-4D97-AF65-F5344CB8AC3E}">
        <p14:creationId xmlns:p14="http://schemas.microsoft.com/office/powerpoint/2010/main" val="627087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2" name="Title 1"/>
          <p:cNvSpPr>
            <a:spLocks noGrp="1"/>
          </p:cNvSpPr>
          <p:nvPr>
            <p:ph type="title"/>
          </p:nvPr>
        </p:nvSpPr>
        <p:spPr>
          <a:xfrm>
            <a:off x="508001" y="303389"/>
            <a:ext cx="3342570" cy="1291167"/>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72278" y="303389"/>
            <a:ext cx="5679722" cy="6503459"/>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8001" y="1594556"/>
            <a:ext cx="3342570" cy="5212292"/>
          </a:xfrm>
        </p:spPr>
        <p:txBody>
          <a:bodyPr/>
          <a:lstStyle>
            <a:lvl1pPr marL="0" indent="0">
              <a:buNone/>
              <a:defRPr sz="1600"/>
            </a:lvl1pPr>
            <a:lvl2pPr marL="507995" indent="0">
              <a:buNone/>
              <a:defRPr sz="1300"/>
            </a:lvl2pPr>
            <a:lvl3pPr marL="1015990" indent="0">
              <a:buNone/>
              <a:defRPr sz="1100"/>
            </a:lvl3pPr>
            <a:lvl4pPr marL="1523985" indent="0">
              <a:buNone/>
              <a:defRPr sz="1000"/>
            </a:lvl4pPr>
            <a:lvl5pPr marL="2031980" indent="0">
              <a:buNone/>
              <a:defRPr sz="1000"/>
            </a:lvl5pPr>
            <a:lvl6pPr marL="2539975" indent="0">
              <a:buNone/>
              <a:defRPr sz="1000"/>
            </a:lvl6pPr>
            <a:lvl7pPr marL="3047970" indent="0">
              <a:buNone/>
              <a:defRPr sz="1000"/>
            </a:lvl7pPr>
            <a:lvl8pPr marL="3555964" indent="0">
              <a:buNone/>
              <a:defRPr sz="1000"/>
            </a:lvl8pPr>
            <a:lvl9pPr marL="4063959" indent="0">
              <a:buNone/>
              <a:defRPr sz="1000"/>
            </a:lvl9pPr>
          </a:lstStyle>
          <a:p>
            <a:pPr lvl="0"/>
            <a:r>
              <a:rPr lang="en-US"/>
              <a:t>Click to edit Master text styles</a:t>
            </a:r>
          </a:p>
        </p:txBody>
      </p:sp>
      <p:sp>
        <p:nvSpPr>
          <p:cNvPr id="6" name="Rectangle 5"/>
          <p:cNvSpPr>
            <a:spLocks noGrp="1" noChangeArrowheads="1"/>
          </p:cNvSpPr>
          <p:nvPr>
            <p:ph type="dt" sz="half" idx="10"/>
          </p:nvPr>
        </p:nvSpPr>
        <p:spPr/>
        <p:txBody>
          <a:bodyPr/>
          <a:lstStyle>
            <a:lvl1pPr>
              <a:defRPr/>
            </a:lvl1pPr>
          </a:lstStyle>
          <a:p>
            <a:pPr>
              <a:defRPr/>
            </a:pPr>
            <a:endParaRPr lang="en-US"/>
          </a:p>
        </p:txBody>
      </p:sp>
      <p:sp>
        <p:nvSpPr>
          <p:cNvPr id="7"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AA9DFDE8-1983-E549-90C3-499ACBBEB316}" type="slidenum">
              <a:rPr lang="en-US" altLang="x-none"/>
              <a:pPr>
                <a:defRPr/>
              </a:pPr>
              <a:t>‹#›</a:t>
            </a:fld>
            <a:endParaRPr lang="en-US" altLang="x-none"/>
          </a:p>
        </p:txBody>
      </p:sp>
    </p:spTree>
    <p:extLst>
      <p:ext uri="{BB962C8B-B14F-4D97-AF65-F5344CB8AC3E}">
        <p14:creationId xmlns:p14="http://schemas.microsoft.com/office/powerpoint/2010/main" val="1759222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Text Box 15"/>
          <p:cNvSpPr txBox="1">
            <a:spLocks noChangeArrowheads="1"/>
          </p:cNvSpPr>
          <p:nvPr/>
        </p:nvSpPr>
        <p:spPr bwMode="auto">
          <a:xfrm rot="2054198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
        <p:nvSpPr>
          <p:cNvPr id="2" name="Title 1"/>
          <p:cNvSpPr>
            <a:spLocks noGrp="1"/>
          </p:cNvSpPr>
          <p:nvPr>
            <p:ph type="title"/>
          </p:nvPr>
        </p:nvSpPr>
        <p:spPr>
          <a:xfrm>
            <a:off x="1991431" y="5334000"/>
            <a:ext cx="6096000" cy="629709"/>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91431" y="680861"/>
            <a:ext cx="6096000" cy="4572000"/>
          </a:xfrm>
        </p:spPr>
        <p:txBody>
          <a:bodyPr/>
          <a:lstStyle>
            <a:lvl1pPr marL="0" indent="0">
              <a:buNone/>
              <a:defRPr sz="3600"/>
            </a:lvl1pPr>
            <a:lvl2pPr marL="507995" indent="0">
              <a:buNone/>
              <a:defRPr sz="3100"/>
            </a:lvl2pPr>
            <a:lvl3pPr marL="1015990" indent="0">
              <a:buNone/>
              <a:defRPr sz="2700"/>
            </a:lvl3pPr>
            <a:lvl4pPr marL="1523985" indent="0">
              <a:buNone/>
              <a:defRPr sz="2200"/>
            </a:lvl4pPr>
            <a:lvl5pPr marL="2031980" indent="0">
              <a:buNone/>
              <a:defRPr sz="2200"/>
            </a:lvl5pPr>
            <a:lvl6pPr marL="2539975" indent="0">
              <a:buNone/>
              <a:defRPr sz="2200"/>
            </a:lvl6pPr>
            <a:lvl7pPr marL="3047970" indent="0">
              <a:buNone/>
              <a:defRPr sz="2200"/>
            </a:lvl7pPr>
            <a:lvl8pPr marL="3555964" indent="0">
              <a:buNone/>
              <a:defRPr sz="2200"/>
            </a:lvl8pPr>
            <a:lvl9pPr marL="4063959" indent="0">
              <a:buNone/>
              <a:defRPr sz="2200"/>
            </a:lvl9pPr>
          </a:lstStyle>
          <a:p>
            <a:pPr lvl="0"/>
            <a:endParaRPr lang="en-US" noProof="0"/>
          </a:p>
        </p:txBody>
      </p:sp>
      <p:sp>
        <p:nvSpPr>
          <p:cNvPr id="4" name="Text Placeholder 3"/>
          <p:cNvSpPr>
            <a:spLocks noGrp="1"/>
          </p:cNvSpPr>
          <p:nvPr>
            <p:ph type="body" sz="half" idx="2"/>
          </p:nvPr>
        </p:nvSpPr>
        <p:spPr>
          <a:xfrm>
            <a:off x="1991431" y="5963709"/>
            <a:ext cx="6096000" cy="894291"/>
          </a:xfrm>
        </p:spPr>
        <p:txBody>
          <a:bodyPr/>
          <a:lstStyle>
            <a:lvl1pPr marL="0" indent="0">
              <a:buNone/>
              <a:defRPr sz="1600"/>
            </a:lvl1pPr>
            <a:lvl2pPr marL="507995" indent="0">
              <a:buNone/>
              <a:defRPr sz="1300"/>
            </a:lvl2pPr>
            <a:lvl3pPr marL="1015990" indent="0">
              <a:buNone/>
              <a:defRPr sz="1100"/>
            </a:lvl3pPr>
            <a:lvl4pPr marL="1523985" indent="0">
              <a:buNone/>
              <a:defRPr sz="1000"/>
            </a:lvl4pPr>
            <a:lvl5pPr marL="2031980" indent="0">
              <a:buNone/>
              <a:defRPr sz="1000"/>
            </a:lvl5pPr>
            <a:lvl6pPr marL="2539975" indent="0">
              <a:buNone/>
              <a:defRPr sz="1000"/>
            </a:lvl6pPr>
            <a:lvl7pPr marL="3047970" indent="0">
              <a:buNone/>
              <a:defRPr sz="1000"/>
            </a:lvl7pPr>
            <a:lvl8pPr marL="3555964" indent="0">
              <a:buNone/>
              <a:defRPr sz="1000"/>
            </a:lvl8pPr>
            <a:lvl9pPr marL="4063959" indent="0">
              <a:buNone/>
              <a:defRPr sz="1000"/>
            </a:lvl9pPr>
          </a:lstStyle>
          <a:p>
            <a:pPr lvl="0"/>
            <a:r>
              <a:rPr lang="en-US"/>
              <a:t>Click to edit Master text styles</a:t>
            </a:r>
          </a:p>
        </p:txBody>
      </p:sp>
      <p:sp>
        <p:nvSpPr>
          <p:cNvPr id="6" name="Rectangle 5"/>
          <p:cNvSpPr>
            <a:spLocks noGrp="1" noChangeArrowheads="1"/>
          </p:cNvSpPr>
          <p:nvPr>
            <p:ph type="dt" sz="half" idx="10"/>
          </p:nvPr>
        </p:nvSpPr>
        <p:spPr/>
        <p:txBody>
          <a:bodyPr/>
          <a:lstStyle>
            <a:lvl1pPr>
              <a:defRPr/>
            </a:lvl1pPr>
          </a:lstStyle>
          <a:p>
            <a:pPr>
              <a:defRPr/>
            </a:pPr>
            <a:endParaRPr lang="en-US"/>
          </a:p>
        </p:txBody>
      </p:sp>
      <p:sp>
        <p:nvSpPr>
          <p:cNvPr id="7" name="Rectangle 11"/>
          <p:cNvSpPr>
            <a:spLocks noGrp="1" noChangeArrowheads="1"/>
          </p:cNvSpPr>
          <p:nvPr>
            <p:ph type="sldNum" sz="quarter" idx="11"/>
          </p:nvPr>
        </p:nvSpPr>
        <p:spPr/>
        <p:txBody>
          <a:bodyPr/>
          <a:lstStyle>
            <a:lvl1pPr>
              <a:defRPr smtClean="0">
                <a:latin typeface="Palatino" charset="0"/>
              </a:defRPr>
            </a:lvl1pPr>
          </a:lstStyle>
          <a:p>
            <a:pPr>
              <a:defRPr/>
            </a:pPr>
            <a:endParaRPr lang="en-US" altLang="x-none"/>
          </a:p>
          <a:p>
            <a:pPr>
              <a:defRPr/>
            </a:pPr>
            <a:fld id="{1715234D-D742-3B4B-9B31-EBB50442F3D0}" type="slidenum">
              <a:rPr lang="en-US" altLang="x-none"/>
              <a:pPr>
                <a:defRPr/>
              </a:pPr>
              <a:t>‹#›</a:t>
            </a:fld>
            <a:endParaRPr lang="en-US" altLang="x-none"/>
          </a:p>
        </p:txBody>
      </p:sp>
    </p:spTree>
    <p:extLst>
      <p:ext uri="{BB962C8B-B14F-4D97-AF65-F5344CB8AC3E}">
        <p14:creationId xmlns:p14="http://schemas.microsoft.com/office/powerpoint/2010/main" val="6934702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169863"/>
            <a:ext cx="10160000" cy="1354137"/>
          </a:xfrm>
          <a:prstGeom prst="rect">
            <a:avLst/>
          </a:prstGeom>
          <a:solidFill>
            <a:srgbClr val="A50021"/>
          </a:solidFill>
          <a:ln>
            <a:noFill/>
          </a:ln>
          <a:extLst>
            <a:ext uri="{FAA26D3D-D897-4be2-8F04-BA451C77F1D7}">
              <ma14:placeholderFlag xmlns:ma14="http://schemas.microsoft.com/office/mac/drawingml/2011/main" val="1"/>
            </a:ext>
            <a:ext uri="{91240B29-F687-4f45-9708-019B960494DF}">
              <a14:hiddenLine xmlns="" xmlns:a14="http://schemas.microsoft.com/office/drawing/2010/main" w="9525">
                <a:solidFill>
                  <a:srgbClr val="000000"/>
                </a:solidFill>
                <a:miter lim="800000"/>
                <a:headEnd/>
                <a:tailEnd/>
              </a14:hiddenLine>
            </a:ext>
          </a:extLst>
        </p:spPr>
        <p:txBody>
          <a:bodyPr vert="horz" wrap="square" lIns="101599" tIns="50799" rIns="101599" bIns="50799"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508000" y="1693863"/>
            <a:ext cx="9144000" cy="5113337"/>
          </a:xfrm>
          <a:prstGeom prst="rect">
            <a:avLst/>
          </a:prstGeom>
          <a:noFill/>
          <a:ln>
            <a:noFill/>
          </a:ln>
          <a:extLst>
            <a:ext uri="{FAA26D3D-D897-4be2-8F04-BA451C77F1D7}">
              <ma14:placeholderFlag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101599" tIns="50799" rIns="101599" bIns="50799"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1028" name="Rectangle 4"/>
          <p:cNvSpPr>
            <a:spLocks noGrp="1" noChangeArrowheads="1"/>
          </p:cNvSpPr>
          <p:nvPr>
            <p:ph type="dt" sz="half" idx="2"/>
          </p:nvPr>
        </p:nvSpPr>
        <p:spPr bwMode="auto">
          <a:xfrm>
            <a:off x="508000" y="6938963"/>
            <a:ext cx="2370138" cy="528637"/>
          </a:xfrm>
          <a:prstGeom prst="rect">
            <a:avLst/>
          </a:prstGeom>
          <a:noFill/>
          <a:ln w="9525">
            <a:noFill/>
            <a:miter lim="800000"/>
            <a:headEnd/>
            <a:tailEnd/>
          </a:ln>
          <a:effectLst/>
        </p:spPr>
        <p:txBody>
          <a:bodyPr vert="horz" wrap="square" lIns="101599" tIns="50799" rIns="101599" bIns="50799" numCol="1" anchor="t" anchorCtr="0" compatLnSpc="1">
            <a:prstTxWarp prst="textNoShape">
              <a:avLst/>
            </a:prstTxWarp>
          </a:bodyPr>
          <a:lstStyle>
            <a:lvl1pPr algn="l" eaLnBrk="1" hangingPunct="1">
              <a:defRPr sz="1600" b="0">
                <a:solidFill>
                  <a:srgbClr val="000000"/>
                </a:solidFill>
                <a:latin typeface="Arial" charset="0"/>
                <a:ea typeface="+mn-ea"/>
                <a:cs typeface="+mn-cs"/>
                <a:sym typeface="Palatino" charset="0"/>
              </a:defRPr>
            </a:lvl1pPr>
          </a:lstStyle>
          <a:p>
            <a:pPr>
              <a:defRPr/>
            </a:pPr>
            <a:endParaRPr lang="en-US"/>
          </a:p>
        </p:txBody>
      </p:sp>
      <p:sp>
        <p:nvSpPr>
          <p:cNvPr id="1035" name="Rectangle 11"/>
          <p:cNvSpPr>
            <a:spLocks noGrp="1" noChangeArrowheads="1"/>
          </p:cNvSpPr>
          <p:nvPr>
            <p:ph type="sldNum" sz="quarter" idx="4"/>
          </p:nvPr>
        </p:nvSpPr>
        <p:spPr bwMode="auto">
          <a:xfrm>
            <a:off x="3767138" y="7212013"/>
            <a:ext cx="2117725" cy="407987"/>
          </a:xfrm>
          <a:prstGeom prst="rect">
            <a:avLst/>
          </a:prstGeom>
          <a:noFill/>
          <a:ln w="12700">
            <a:noFill/>
            <a:miter lim="800000"/>
            <a:headEnd/>
            <a:tailEnd/>
          </a:ln>
          <a:effectLst/>
        </p:spPr>
        <p:txBody>
          <a:bodyPr vert="horz" wrap="square" lIns="101599" tIns="50799" rIns="101599" bIns="50799" numCol="1" anchor="t" anchorCtr="0" compatLnSpc="1">
            <a:prstTxWarp prst="textNoShape">
              <a:avLst/>
            </a:prstTxWarp>
          </a:bodyPr>
          <a:lstStyle>
            <a:lvl1pPr algn="ctr" eaLnBrk="0" hangingPunct="0">
              <a:defRPr sz="1100" smtClean="0">
                <a:solidFill>
                  <a:srgbClr val="000000"/>
                </a:solidFill>
                <a:latin typeface="Helvetica" charset="0"/>
              </a:defRPr>
            </a:lvl1pPr>
          </a:lstStyle>
          <a:p>
            <a:pPr>
              <a:defRPr/>
            </a:pPr>
            <a:endParaRPr lang="en-US" altLang="x-none"/>
          </a:p>
          <a:p>
            <a:pPr>
              <a:defRPr/>
            </a:pPr>
            <a:fld id="{3982F921-667C-1A42-933E-5BC6CE9F3C26}" type="slidenum">
              <a:rPr lang="en-US" altLang="x-none"/>
              <a:pPr>
                <a:defRPr/>
              </a:pPr>
              <a:t>‹#›</a:t>
            </a:fld>
            <a:endParaRPr lang="en-US" altLang="x-none"/>
          </a:p>
        </p:txBody>
      </p:sp>
      <p:sp>
        <p:nvSpPr>
          <p:cNvPr id="47110" name="Text Box 15"/>
          <p:cNvSpPr txBox="1">
            <a:spLocks noChangeArrowheads="1"/>
          </p:cNvSpPr>
          <p:nvPr/>
        </p:nvSpPr>
        <p:spPr bwMode="auto">
          <a:xfrm rot="-1058020">
            <a:off x="423863" y="3714750"/>
            <a:ext cx="9288462" cy="2241550"/>
          </a:xfrm>
          <a:prstGeom prst="rect">
            <a:avLst/>
          </a:prstGeom>
          <a:noFill/>
          <a:ln>
            <a:noFill/>
          </a:ln>
          <a:extLst/>
        </p:spPr>
        <p:txBody>
          <a:bodyPr lIns="101599" tIns="50799" rIns="101599" bIns="50799">
            <a:spAutoFit/>
          </a:bodyPr>
          <a:lstStyle>
            <a:lvl1pPr eaLnBrk="0" hangingPunct="0">
              <a:defRPr sz="3000">
                <a:solidFill>
                  <a:srgbClr val="3F3F3F"/>
                </a:solidFill>
                <a:latin typeface="Palatino" charset="0"/>
                <a:sym typeface="Palatino" charset="0"/>
              </a:defRPr>
            </a:lvl1pPr>
            <a:lvl2pPr marL="742950" indent="-285750" eaLnBrk="0" hangingPunct="0">
              <a:defRPr sz="3000">
                <a:solidFill>
                  <a:srgbClr val="3F3F3F"/>
                </a:solidFill>
                <a:latin typeface="Palatino" charset="0"/>
                <a:sym typeface="Palatino" charset="0"/>
              </a:defRPr>
            </a:lvl2pPr>
            <a:lvl3pPr marL="1143000" indent="-228600" eaLnBrk="0" hangingPunct="0">
              <a:defRPr sz="3000">
                <a:solidFill>
                  <a:srgbClr val="3F3F3F"/>
                </a:solidFill>
                <a:latin typeface="Palatino" charset="0"/>
                <a:sym typeface="Palatino" charset="0"/>
              </a:defRPr>
            </a:lvl3pPr>
            <a:lvl4pPr marL="1600200" indent="-228600" eaLnBrk="0" hangingPunct="0">
              <a:defRPr sz="3000">
                <a:solidFill>
                  <a:srgbClr val="3F3F3F"/>
                </a:solidFill>
                <a:latin typeface="Palatino" charset="0"/>
                <a:sym typeface="Palatino" charset="0"/>
              </a:defRPr>
            </a:lvl4pPr>
            <a:lvl5pPr marL="2057400" indent="-228600" eaLnBrk="0" hangingPunct="0">
              <a:defRPr sz="3000">
                <a:solidFill>
                  <a:srgbClr val="3F3F3F"/>
                </a:solidFill>
                <a:latin typeface="Palatino" charset="0"/>
                <a:sym typeface="Palatino" charset="0"/>
              </a:defRPr>
            </a:lvl5pPr>
            <a:lvl6pPr marL="2514600" indent="-228600" algn="ctr" eaLnBrk="0" fontAlgn="base" hangingPunct="0">
              <a:spcBef>
                <a:spcPct val="0"/>
              </a:spcBef>
              <a:spcAft>
                <a:spcPct val="0"/>
              </a:spcAft>
              <a:defRPr sz="3000">
                <a:solidFill>
                  <a:srgbClr val="3F3F3F"/>
                </a:solidFill>
                <a:latin typeface="Palatino" charset="0"/>
                <a:sym typeface="Palatino" charset="0"/>
              </a:defRPr>
            </a:lvl6pPr>
            <a:lvl7pPr marL="2971800" indent="-228600" algn="ctr" eaLnBrk="0" fontAlgn="base" hangingPunct="0">
              <a:spcBef>
                <a:spcPct val="0"/>
              </a:spcBef>
              <a:spcAft>
                <a:spcPct val="0"/>
              </a:spcAft>
              <a:defRPr sz="3000">
                <a:solidFill>
                  <a:srgbClr val="3F3F3F"/>
                </a:solidFill>
                <a:latin typeface="Palatino" charset="0"/>
                <a:sym typeface="Palatino" charset="0"/>
              </a:defRPr>
            </a:lvl7pPr>
            <a:lvl8pPr marL="3429000" indent="-228600" algn="ctr" eaLnBrk="0" fontAlgn="base" hangingPunct="0">
              <a:spcBef>
                <a:spcPct val="0"/>
              </a:spcBef>
              <a:spcAft>
                <a:spcPct val="0"/>
              </a:spcAft>
              <a:defRPr sz="3000">
                <a:solidFill>
                  <a:srgbClr val="3F3F3F"/>
                </a:solidFill>
                <a:latin typeface="Palatino" charset="0"/>
                <a:sym typeface="Palatino" charset="0"/>
              </a:defRPr>
            </a:lvl8pPr>
            <a:lvl9pPr marL="3886200" indent="-228600" algn="ctr" eaLnBrk="0" fontAlgn="base" hangingPunct="0">
              <a:spcBef>
                <a:spcPct val="0"/>
              </a:spcBef>
              <a:spcAft>
                <a:spcPct val="0"/>
              </a:spcAft>
              <a:defRPr sz="3000">
                <a:solidFill>
                  <a:srgbClr val="3F3F3F"/>
                </a:solidFill>
                <a:latin typeface="Palatino" charset="0"/>
                <a:sym typeface="Palatino" charset="0"/>
              </a:defRPr>
            </a:lvl9pPr>
          </a:lstStyle>
          <a:p>
            <a:pPr algn="ctr" eaLnBrk="1" hangingPunct="1">
              <a:defRPr/>
            </a:pPr>
            <a:r>
              <a:rPr lang="en-US" sz="13900" b="1">
                <a:solidFill>
                  <a:srgbClr val="EAEAEA"/>
                </a:solidFill>
                <a:latin typeface="Helvetica" pitchFamily="34" charset="0"/>
                <a:ea typeface="ＭＳ Ｐゴシック" pitchFamily="34" charset="-128"/>
              </a:rPr>
              <a:t>EXAMPLE</a:t>
            </a:r>
          </a:p>
        </p:txBody>
      </p:sp>
    </p:spTree>
  </p:cSld>
  <p:clrMap bg1="lt1" tx1="dk1" bg2="lt2" tx2="dk2" accent1="accent1" accent2="accent2" accent3="accent3" accent4="accent4" accent5="accent5" accent6="accent6" hlink="hlink" folHlink="folHlink"/>
  <p:sldLayoutIdLst>
    <p:sldLayoutId id="2147488495" r:id="rId1"/>
    <p:sldLayoutId id="2147488496" r:id="rId2"/>
    <p:sldLayoutId id="2147488497" r:id="rId3"/>
    <p:sldLayoutId id="2147488498" r:id="rId4"/>
    <p:sldLayoutId id="2147488499" r:id="rId5"/>
    <p:sldLayoutId id="2147488500" r:id="rId6"/>
    <p:sldLayoutId id="2147488501" r:id="rId7"/>
    <p:sldLayoutId id="2147488502" r:id="rId8"/>
    <p:sldLayoutId id="2147488503" r:id="rId9"/>
    <p:sldLayoutId id="2147488504" r:id="rId10"/>
    <p:sldLayoutId id="2147488505" r:id="rId11"/>
  </p:sldLayoutIdLst>
  <p:hf hdr="0" ftr="0" dt="0"/>
  <p:txStyles>
    <p:titleStyle>
      <a:lvl1pPr algn="ctr" rtl="0" eaLnBrk="0" fontAlgn="base" hangingPunct="0">
        <a:spcBef>
          <a:spcPct val="0"/>
        </a:spcBef>
        <a:spcAft>
          <a:spcPct val="0"/>
        </a:spcAft>
        <a:defRPr sz="3600">
          <a:solidFill>
            <a:schemeClr val="bg1"/>
          </a:solidFill>
          <a:latin typeface="+mj-lt"/>
          <a:ea typeface="MS PGothic" pitchFamily="34" charset="-128"/>
          <a:cs typeface="MS PGothic" charset="0"/>
        </a:defRPr>
      </a:lvl1pPr>
      <a:lvl2pPr algn="ctr" rtl="0" eaLnBrk="0" fontAlgn="base" hangingPunct="0">
        <a:spcBef>
          <a:spcPct val="0"/>
        </a:spcBef>
        <a:spcAft>
          <a:spcPct val="0"/>
        </a:spcAft>
        <a:defRPr sz="3600">
          <a:solidFill>
            <a:schemeClr val="bg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3600">
          <a:solidFill>
            <a:schemeClr val="bg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3600">
          <a:solidFill>
            <a:schemeClr val="bg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3600">
          <a:solidFill>
            <a:schemeClr val="bg1"/>
          </a:solidFill>
          <a:latin typeface="Calibri" pitchFamily="34" charset="0"/>
          <a:ea typeface="MS PGothic" pitchFamily="34" charset="-128"/>
          <a:cs typeface="MS PGothic" charset="0"/>
        </a:defRPr>
      </a:lvl5pPr>
      <a:lvl6pPr marL="507995" algn="ctr" rtl="0" fontAlgn="base">
        <a:spcBef>
          <a:spcPct val="0"/>
        </a:spcBef>
        <a:spcAft>
          <a:spcPct val="0"/>
        </a:spcAft>
        <a:defRPr sz="3600">
          <a:solidFill>
            <a:schemeClr val="bg1"/>
          </a:solidFill>
          <a:latin typeface="Helvetica" charset="0"/>
        </a:defRPr>
      </a:lvl6pPr>
      <a:lvl7pPr marL="1015990" algn="ctr" rtl="0" fontAlgn="base">
        <a:spcBef>
          <a:spcPct val="0"/>
        </a:spcBef>
        <a:spcAft>
          <a:spcPct val="0"/>
        </a:spcAft>
        <a:defRPr sz="3600">
          <a:solidFill>
            <a:schemeClr val="bg1"/>
          </a:solidFill>
          <a:latin typeface="Helvetica" charset="0"/>
        </a:defRPr>
      </a:lvl7pPr>
      <a:lvl8pPr marL="1523985" algn="ctr" rtl="0" fontAlgn="base">
        <a:spcBef>
          <a:spcPct val="0"/>
        </a:spcBef>
        <a:spcAft>
          <a:spcPct val="0"/>
        </a:spcAft>
        <a:defRPr sz="3600">
          <a:solidFill>
            <a:schemeClr val="bg1"/>
          </a:solidFill>
          <a:latin typeface="Helvetica" charset="0"/>
        </a:defRPr>
      </a:lvl8pPr>
      <a:lvl9pPr marL="2031980" algn="ctr" rtl="0" fontAlgn="base">
        <a:spcBef>
          <a:spcPct val="0"/>
        </a:spcBef>
        <a:spcAft>
          <a:spcPct val="0"/>
        </a:spcAft>
        <a:defRPr sz="3600">
          <a:solidFill>
            <a:schemeClr val="bg1"/>
          </a:solidFill>
          <a:latin typeface="Helvetica" charset="0"/>
        </a:defRPr>
      </a:lvl9pPr>
    </p:titleStyle>
    <p:bodyStyle>
      <a:lvl1pPr marL="379413" indent="-379413" algn="l" rtl="0" eaLnBrk="0" fontAlgn="base" hangingPunct="0">
        <a:spcBef>
          <a:spcPct val="25000"/>
        </a:spcBef>
        <a:spcAft>
          <a:spcPct val="0"/>
        </a:spcAft>
        <a:buSzPct val="65000"/>
        <a:buBlip>
          <a:blip r:embed="rId13"/>
        </a:buBlip>
        <a:defRPr sz="3100">
          <a:solidFill>
            <a:schemeClr val="tx1"/>
          </a:solidFill>
          <a:latin typeface="+mn-lt"/>
          <a:ea typeface="MS PGothic" pitchFamily="34" charset="-128"/>
          <a:cs typeface="MS PGothic" charset="0"/>
        </a:defRPr>
      </a:lvl1pPr>
      <a:lvl2pPr marL="823913" indent="-315913" algn="l" rtl="0" eaLnBrk="0" fontAlgn="base" hangingPunct="0">
        <a:spcBef>
          <a:spcPct val="25000"/>
        </a:spcBef>
        <a:spcAft>
          <a:spcPct val="0"/>
        </a:spcAft>
        <a:buSzPct val="65000"/>
        <a:buBlip>
          <a:blip r:embed="rId14"/>
        </a:buBlip>
        <a:defRPr sz="2700">
          <a:solidFill>
            <a:schemeClr val="tx1"/>
          </a:solidFill>
          <a:latin typeface="+mn-lt"/>
          <a:ea typeface="MS PGothic" pitchFamily="34" charset="-128"/>
          <a:cs typeface="MS PGothic" charset="0"/>
        </a:defRPr>
      </a:lvl2pPr>
      <a:lvl3pPr marL="1268413" indent="-252413" algn="l" rtl="0" eaLnBrk="0" fontAlgn="base" hangingPunct="0">
        <a:spcBef>
          <a:spcPct val="25000"/>
        </a:spcBef>
        <a:spcAft>
          <a:spcPct val="0"/>
        </a:spcAft>
        <a:buSzPct val="65000"/>
        <a:buFont typeface="Wingdings" charset="2"/>
        <a:buChar char="§"/>
        <a:defRPr sz="2700">
          <a:solidFill>
            <a:schemeClr val="tx1"/>
          </a:solidFill>
          <a:latin typeface="+mn-lt"/>
          <a:ea typeface="MS PGothic" pitchFamily="34" charset="-128"/>
          <a:cs typeface="MS PGothic" charset="0"/>
        </a:defRPr>
      </a:lvl3pPr>
      <a:lvl4pPr marL="1776413" indent="-252413" algn="l" rtl="0" eaLnBrk="0" fontAlgn="base" hangingPunct="0">
        <a:spcBef>
          <a:spcPct val="25000"/>
        </a:spcBef>
        <a:spcAft>
          <a:spcPct val="0"/>
        </a:spcAft>
        <a:buChar char="–"/>
        <a:defRPr sz="2200">
          <a:solidFill>
            <a:schemeClr val="tx1"/>
          </a:solidFill>
          <a:latin typeface="+mn-lt"/>
          <a:ea typeface="MS PGothic" pitchFamily="34" charset="-128"/>
          <a:cs typeface="MS PGothic" charset="0"/>
        </a:defRPr>
      </a:lvl4pPr>
      <a:lvl5pPr marL="2284413" indent="-252413" algn="l" rtl="0" eaLnBrk="0" fontAlgn="base" hangingPunct="0">
        <a:spcBef>
          <a:spcPct val="25000"/>
        </a:spcBef>
        <a:spcAft>
          <a:spcPct val="0"/>
        </a:spcAft>
        <a:buChar char="»"/>
        <a:defRPr sz="2200">
          <a:solidFill>
            <a:schemeClr val="tx1"/>
          </a:solidFill>
          <a:latin typeface="+mn-lt"/>
          <a:ea typeface="MS PGothic" pitchFamily="34" charset="-128"/>
          <a:cs typeface="MS PGothic" charset="0"/>
        </a:defRPr>
      </a:lvl5pPr>
      <a:lvl6pPr marL="2793972" indent="-253997" algn="l" rtl="0" fontAlgn="base">
        <a:spcBef>
          <a:spcPct val="25000"/>
        </a:spcBef>
        <a:spcAft>
          <a:spcPct val="0"/>
        </a:spcAft>
        <a:buChar char="»"/>
        <a:defRPr sz="2200">
          <a:solidFill>
            <a:schemeClr val="tx1"/>
          </a:solidFill>
          <a:latin typeface="+mn-lt"/>
          <a:ea typeface="ＭＳ Ｐゴシック" charset="-128"/>
        </a:defRPr>
      </a:lvl6pPr>
      <a:lvl7pPr marL="3301967" indent="-253997" algn="l" rtl="0" fontAlgn="base">
        <a:spcBef>
          <a:spcPct val="25000"/>
        </a:spcBef>
        <a:spcAft>
          <a:spcPct val="0"/>
        </a:spcAft>
        <a:buChar char="»"/>
        <a:defRPr sz="2200">
          <a:solidFill>
            <a:schemeClr val="tx1"/>
          </a:solidFill>
          <a:latin typeface="+mn-lt"/>
          <a:ea typeface="ＭＳ Ｐゴシック" charset="-128"/>
        </a:defRPr>
      </a:lvl7pPr>
      <a:lvl8pPr marL="3809962" indent="-253997" algn="l" rtl="0" fontAlgn="base">
        <a:spcBef>
          <a:spcPct val="25000"/>
        </a:spcBef>
        <a:spcAft>
          <a:spcPct val="0"/>
        </a:spcAft>
        <a:buChar char="»"/>
        <a:defRPr sz="2200">
          <a:solidFill>
            <a:schemeClr val="tx1"/>
          </a:solidFill>
          <a:latin typeface="+mn-lt"/>
          <a:ea typeface="ＭＳ Ｐゴシック" charset="-128"/>
        </a:defRPr>
      </a:lvl8pPr>
      <a:lvl9pPr marL="4317957" indent="-253997" algn="l" rtl="0" fontAlgn="base">
        <a:spcBef>
          <a:spcPct val="25000"/>
        </a:spcBef>
        <a:spcAft>
          <a:spcPct val="0"/>
        </a:spcAft>
        <a:buChar char="»"/>
        <a:defRPr sz="2200">
          <a:solidFill>
            <a:schemeClr val="tx1"/>
          </a:solidFill>
          <a:latin typeface="+mn-lt"/>
          <a:ea typeface="ＭＳ Ｐゴシック" charset="-128"/>
        </a:defRPr>
      </a:lvl9pPr>
    </p:bodyStyle>
    <p:otherStyle>
      <a:defPPr>
        <a:defRPr lang="en-US"/>
      </a:defPPr>
      <a:lvl1pPr marL="0" algn="l" defTabSz="507995" rtl="0" eaLnBrk="1" latinLnBrk="0" hangingPunct="1">
        <a:defRPr sz="2000" kern="1200">
          <a:solidFill>
            <a:schemeClr val="tx1"/>
          </a:solidFill>
          <a:latin typeface="+mn-lt"/>
          <a:ea typeface="+mn-ea"/>
          <a:cs typeface="+mn-cs"/>
        </a:defRPr>
      </a:lvl1pPr>
      <a:lvl2pPr marL="507995" algn="l" defTabSz="507995" rtl="0" eaLnBrk="1" latinLnBrk="0" hangingPunct="1">
        <a:defRPr sz="2000" kern="1200">
          <a:solidFill>
            <a:schemeClr val="tx1"/>
          </a:solidFill>
          <a:latin typeface="+mn-lt"/>
          <a:ea typeface="+mn-ea"/>
          <a:cs typeface="+mn-cs"/>
        </a:defRPr>
      </a:lvl2pPr>
      <a:lvl3pPr marL="1015990" algn="l" defTabSz="507995" rtl="0" eaLnBrk="1" latinLnBrk="0" hangingPunct="1">
        <a:defRPr sz="2000" kern="1200">
          <a:solidFill>
            <a:schemeClr val="tx1"/>
          </a:solidFill>
          <a:latin typeface="+mn-lt"/>
          <a:ea typeface="+mn-ea"/>
          <a:cs typeface="+mn-cs"/>
        </a:defRPr>
      </a:lvl3pPr>
      <a:lvl4pPr marL="1523985" algn="l" defTabSz="507995" rtl="0" eaLnBrk="1" latinLnBrk="0" hangingPunct="1">
        <a:defRPr sz="2000" kern="1200">
          <a:solidFill>
            <a:schemeClr val="tx1"/>
          </a:solidFill>
          <a:latin typeface="+mn-lt"/>
          <a:ea typeface="+mn-ea"/>
          <a:cs typeface="+mn-cs"/>
        </a:defRPr>
      </a:lvl4pPr>
      <a:lvl5pPr marL="2031980" algn="l" defTabSz="507995" rtl="0" eaLnBrk="1" latinLnBrk="0" hangingPunct="1">
        <a:defRPr sz="2000" kern="1200">
          <a:solidFill>
            <a:schemeClr val="tx1"/>
          </a:solidFill>
          <a:latin typeface="+mn-lt"/>
          <a:ea typeface="+mn-ea"/>
          <a:cs typeface="+mn-cs"/>
        </a:defRPr>
      </a:lvl5pPr>
      <a:lvl6pPr marL="2539975" algn="l" defTabSz="507995" rtl="0" eaLnBrk="1" latinLnBrk="0" hangingPunct="1">
        <a:defRPr sz="2000" kern="1200">
          <a:solidFill>
            <a:schemeClr val="tx1"/>
          </a:solidFill>
          <a:latin typeface="+mn-lt"/>
          <a:ea typeface="+mn-ea"/>
          <a:cs typeface="+mn-cs"/>
        </a:defRPr>
      </a:lvl6pPr>
      <a:lvl7pPr marL="3047970" algn="l" defTabSz="507995" rtl="0" eaLnBrk="1" latinLnBrk="0" hangingPunct="1">
        <a:defRPr sz="2000" kern="1200">
          <a:solidFill>
            <a:schemeClr val="tx1"/>
          </a:solidFill>
          <a:latin typeface="+mn-lt"/>
          <a:ea typeface="+mn-ea"/>
          <a:cs typeface="+mn-cs"/>
        </a:defRPr>
      </a:lvl7pPr>
      <a:lvl8pPr marL="3555964" algn="l" defTabSz="507995" rtl="0" eaLnBrk="1" latinLnBrk="0" hangingPunct="1">
        <a:defRPr sz="2000" kern="1200">
          <a:solidFill>
            <a:schemeClr val="tx1"/>
          </a:solidFill>
          <a:latin typeface="+mn-lt"/>
          <a:ea typeface="+mn-ea"/>
          <a:cs typeface="+mn-cs"/>
        </a:defRPr>
      </a:lvl8pPr>
      <a:lvl9pPr marL="4063959" algn="l" defTabSz="50799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themeOverride" Target="../theme/themeOverride1.xml"/><Relationship Id="rId2"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7.jp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1.png"/><Relationship Id="rId7" Type="http://schemas.openxmlformats.org/officeDocument/2006/relationships/image" Target="../media/image12.png"/><Relationship Id="rId1" Type="http://schemas.openxmlformats.org/officeDocument/2006/relationships/themeOverride" Target="../theme/themeOverride5.x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themeOverride" Target="../theme/themeOverride2.xml"/><Relationship Id="rId2"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15.png"/><Relationship Id="rId7" Type="http://schemas.openxmlformats.org/officeDocument/2006/relationships/image" Target="../media/image16.png"/><Relationship Id="rId1" Type="http://schemas.openxmlformats.org/officeDocument/2006/relationships/themeOverride" Target="../theme/themeOverride6.x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23.png"/><Relationship Id="rId1" Type="http://schemas.openxmlformats.org/officeDocument/2006/relationships/themeOverride" Target="../theme/themeOverride7.x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wave.webaim.org/extension/" TargetMode="External"/><Relationship Id="rId6" Type="http://schemas.openxmlformats.org/officeDocument/2006/relationships/hyperlink" Target="https://www.paciellogroup.com/resources/contrastanalyser/" TargetMode="External"/><Relationship Id="rId7" Type="http://schemas.openxmlformats.org/officeDocument/2006/relationships/hyperlink" Target="https://chrome.google.com/webstore/detail/nocoffee/jjeeggmbnhckmgdhmgdckeigabjfbddl?hl=en-US" TargetMode="External"/><Relationship Id="rId8" Type="http://schemas.openxmlformats.org/officeDocument/2006/relationships/hyperlink" Target="https://teachaccess.github.io/tutorial/" TargetMode="External"/><Relationship Id="rId9" Type="http://schemas.openxmlformats.org/officeDocument/2006/relationships/hyperlink" Target="https://www.udacity.com/course/web-accessibility--ud891" TargetMode="External"/><Relationship Id="rId10" Type="http://schemas.openxmlformats.org/officeDocument/2006/relationships/hyperlink" Target="http://webaim.org/" TargetMode="External"/><Relationship Id="rId11" Type="http://schemas.openxmlformats.org/officeDocument/2006/relationships/hyperlink" Target="http://webaim.org/standards/wcag/WCAG2Checklist.pdf" TargetMode="External"/><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hyperlink" Target="mailto:accessibility@mit.edu" TargetMode="External"/><Relationship Id="rId4" Type="http://schemas.openxmlformats.org/officeDocument/2006/relationships/hyperlink" Target="http://ux.mit.edu/" TargetMode="External"/><Relationship Id="rId5" Type="http://schemas.openxmlformats.org/officeDocument/2006/relationships/image" Target="../media/image1.png"/><Relationship Id="rId6"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themeOverride" Target="../theme/themeOverride3.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themeOverride" Target="../theme/themeOverride4.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279400" y="2590800"/>
            <a:ext cx="9372600" cy="4114800"/>
          </a:xfrm>
        </p:spPr>
        <p:txBody>
          <a:bodyPr/>
          <a:lstStyle/>
          <a:p>
            <a:pPr lvl="1" algn="ctr">
              <a:spcBef>
                <a:spcPts val="600"/>
              </a:spcBef>
              <a:buFontTx/>
              <a:buNone/>
            </a:pPr>
            <a:r>
              <a:rPr lang="en-US" altLang="x-none" sz="3200" dirty="0">
                <a:ea typeface="MS PGothic" charset="-128"/>
              </a:rPr>
              <a:t/>
            </a:r>
            <a:br>
              <a:rPr lang="en-US" altLang="x-none" sz="3200" dirty="0">
                <a:ea typeface="MS PGothic" charset="-128"/>
              </a:rPr>
            </a:br>
            <a:r>
              <a:rPr lang="en-US" altLang="x-none" sz="3200" dirty="0">
                <a:ea typeface="MS PGothic" charset="-128"/>
              </a:rPr>
              <a:t>Web Accessibility: Encouraging Digital Diversity</a:t>
            </a:r>
          </a:p>
          <a:p>
            <a:pPr lvl="1" algn="ctr">
              <a:spcBef>
                <a:spcPts val="600"/>
              </a:spcBef>
              <a:buFontTx/>
              <a:buNone/>
            </a:pPr>
            <a:r>
              <a:rPr lang="en-US" altLang="x-none" sz="2800" dirty="0">
                <a:ea typeface="MS PGothic" charset="-128"/>
              </a:rPr>
              <a:t>Accessibility &amp; Usability Group</a:t>
            </a:r>
          </a:p>
          <a:p>
            <a:pPr lvl="1" algn="ctr">
              <a:spcBef>
                <a:spcPts val="600"/>
              </a:spcBef>
              <a:buNone/>
            </a:pPr>
            <a:r>
              <a:rPr lang="en-US" altLang="x-none" sz="2800" dirty="0">
                <a:ea typeface="MS PGothic" charset="-128"/>
              </a:rPr>
              <a:t>June 12, 2018</a:t>
            </a:r>
          </a:p>
          <a:p>
            <a:pPr lvl="1" algn="ctr">
              <a:spcBef>
                <a:spcPts val="600"/>
              </a:spcBef>
              <a:buFontTx/>
              <a:buNone/>
            </a:pPr>
            <a:endParaRPr lang="en-US" altLang="x-none" sz="3200" dirty="0">
              <a:ea typeface="MS PGothic" charset="-128"/>
            </a:endParaRPr>
          </a:p>
          <a:p>
            <a:pPr lvl="1" algn="ctr">
              <a:spcBef>
                <a:spcPts val="600"/>
              </a:spcBef>
              <a:buFontTx/>
              <a:buNone/>
            </a:pPr>
            <a:r>
              <a:rPr lang="en-US" altLang="x-none" sz="2400" dirty="0">
                <a:ea typeface="MS PGothic" charset="-128"/>
              </a:rPr>
              <a:t>Office of the Vice Chancellor (OVC) </a:t>
            </a:r>
          </a:p>
        </p:txBody>
      </p:sp>
      <p:sp>
        <p:nvSpPr>
          <p:cNvPr id="15363" name="Title 1"/>
          <p:cNvSpPr>
            <a:spLocks noGrp="1"/>
          </p:cNvSpPr>
          <p:nvPr>
            <p:ph type="title"/>
          </p:nvPr>
        </p:nvSpPr>
        <p:spPr>
          <a:xfrm>
            <a:off x="0" y="228600"/>
            <a:ext cx="10160000" cy="1354138"/>
          </a:xfrm>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Accessibility &amp; Usability</a:t>
            </a:r>
            <a:br>
              <a:rPr lang="en-US" altLang="x-none" dirty="0">
                <a:ea typeface="MS PGothic" charset="-128"/>
              </a:rPr>
            </a:br>
            <a:endParaRPr lang="en-US" altLang="x-none" dirty="0">
              <a:ea typeface="MS PGothic" charset="-128"/>
            </a:endParaRPr>
          </a:p>
        </p:txBody>
      </p:sp>
      <p:sp>
        <p:nvSpPr>
          <p:cNvPr id="15364"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4"/>
              </a:buBlip>
              <a:defRPr sz="3100">
                <a:solidFill>
                  <a:schemeClr val="tx1"/>
                </a:solidFill>
                <a:latin typeface="Calibri" charset="0"/>
                <a:ea typeface="MS PGothic" charset="-128"/>
              </a:defRPr>
            </a:lvl1pPr>
            <a:lvl2pPr marL="37931725" indent="-37474525">
              <a:spcBef>
                <a:spcPct val="25000"/>
              </a:spcBef>
              <a:buSzPct val="65000"/>
              <a:buBlip>
                <a:blip r:embed="rId5"/>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9C055E6B-1A5B-054C-A57B-6DFBDFA1B59D}" type="slidenum">
              <a:rPr lang="en-US" altLang="x-none" sz="1100">
                <a:solidFill>
                  <a:srgbClr val="000000"/>
                </a:solidFill>
                <a:latin typeface="Palatino" charset="0"/>
              </a:rPr>
              <a:pPr>
                <a:spcBef>
                  <a:spcPct val="0"/>
                </a:spcBef>
                <a:buSzTx/>
                <a:buFontTx/>
                <a:buNone/>
              </a:pPr>
              <a:t>1</a:t>
            </a:fld>
            <a:endParaRPr lang="en-US" altLang="x-none" sz="1100">
              <a:solidFill>
                <a:srgbClr val="000000"/>
              </a:solidFill>
              <a:latin typeface="Palatino" charset="0"/>
            </a:endParaRPr>
          </a:p>
        </p:txBody>
      </p:sp>
      <p:sp>
        <p:nvSpPr>
          <p:cNvPr id="5" name="Title 1"/>
          <p:cNvSpPr txBox="1">
            <a:spLocks/>
          </p:cNvSpPr>
          <p:nvPr/>
        </p:nvSpPr>
        <p:spPr bwMode="auto">
          <a:xfrm>
            <a:off x="37830" y="304800"/>
            <a:ext cx="10160000" cy="1354138"/>
          </a:xfrm>
          <a:prstGeom prst="rect">
            <a:avLst/>
          </a:prstGeom>
          <a:solidFill>
            <a:schemeClr val="accent2"/>
          </a:solidFill>
          <a:ln>
            <a:noFill/>
          </a:ln>
          <a:extLst>
            <a:ext uri="{FAA26D3D-D897-4be2-8F04-BA451C77F1D7}">
              <ma14:placeholderFlag xmlns:ma14="http://schemas.microsoft.com/office/mac/drawingml/2011/main" val="1"/>
            </a:ext>
            <a:ext uri="{91240B29-F687-4f45-9708-019B960494DF}">
              <a14:hiddenLine xmlns="" xmlns:a14="http://schemas.microsoft.com/office/drawing/2010/main" w="9525">
                <a:solidFill>
                  <a:srgbClr val="000000"/>
                </a:solidFill>
                <a:miter lim="800000"/>
                <a:headEnd/>
                <a:tailEnd/>
              </a14:hiddenLine>
            </a:ext>
          </a:extLst>
        </p:spPr>
        <p:txBody>
          <a:bodyPr vert="horz" wrap="square" lIns="101599" tIns="50799" rIns="101599" bIns="50799" numCol="1" anchor="ctr" anchorCtr="0" compatLnSpc="1">
            <a:prstTxWarp prst="textNoShape">
              <a:avLst/>
            </a:prstTxWarp>
          </a:bodyPr>
          <a:lstStyle>
            <a:lvl1pPr algn="ctr" rtl="0" eaLnBrk="0" fontAlgn="base" hangingPunct="0">
              <a:spcBef>
                <a:spcPct val="0"/>
              </a:spcBef>
              <a:spcAft>
                <a:spcPct val="0"/>
              </a:spcAft>
              <a:defRPr sz="3600">
                <a:solidFill>
                  <a:schemeClr val="bg1"/>
                </a:solidFill>
                <a:latin typeface="+mj-lt"/>
                <a:ea typeface="MS PGothic" pitchFamily="34" charset="-128"/>
                <a:cs typeface="MS PGothic" charset="0"/>
              </a:defRPr>
            </a:lvl1pPr>
            <a:lvl2pPr algn="ctr" rtl="0" eaLnBrk="0" fontAlgn="base" hangingPunct="0">
              <a:spcBef>
                <a:spcPct val="0"/>
              </a:spcBef>
              <a:spcAft>
                <a:spcPct val="0"/>
              </a:spcAft>
              <a:defRPr sz="3600">
                <a:solidFill>
                  <a:schemeClr val="bg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3600">
                <a:solidFill>
                  <a:schemeClr val="bg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3600">
                <a:solidFill>
                  <a:schemeClr val="bg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3600">
                <a:solidFill>
                  <a:schemeClr val="bg1"/>
                </a:solidFill>
                <a:latin typeface="Calibri" pitchFamily="34" charset="0"/>
                <a:ea typeface="MS PGothic" pitchFamily="34" charset="-128"/>
                <a:cs typeface="MS PGothic" charset="0"/>
              </a:defRPr>
            </a:lvl5pPr>
            <a:lvl6pPr marL="507995" algn="ctr" rtl="0" fontAlgn="base">
              <a:spcBef>
                <a:spcPct val="0"/>
              </a:spcBef>
              <a:spcAft>
                <a:spcPct val="0"/>
              </a:spcAft>
              <a:defRPr sz="3600">
                <a:solidFill>
                  <a:schemeClr val="bg1"/>
                </a:solidFill>
                <a:latin typeface="Helvetica" charset="0"/>
              </a:defRPr>
            </a:lvl6pPr>
            <a:lvl7pPr marL="1015990" algn="ctr" rtl="0" fontAlgn="base">
              <a:spcBef>
                <a:spcPct val="0"/>
              </a:spcBef>
              <a:spcAft>
                <a:spcPct val="0"/>
              </a:spcAft>
              <a:defRPr sz="3600">
                <a:solidFill>
                  <a:schemeClr val="bg1"/>
                </a:solidFill>
                <a:latin typeface="Helvetica" charset="0"/>
              </a:defRPr>
            </a:lvl7pPr>
            <a:lvl8pPr marL="1523985" algn="ctr" rtl="0" fontAlgn="base">
              <a:spcBef>
                <a:spcPct val="0"/>
              </a:spcBef>
              <a:spcAft>
                <a:spcPct val="0"/>
              </a:spcAft>
              <a:defRPr sz="3600">
                <a:solidFill>
                  <a:schemeClr val="bg1"/>
                </a:solidFill>
                <a:latin typeface="Helvetica" charset="0"/>
              </a:defRPr>
            </a:lvl8pPr>
            <a:lvl9pPr marL="2031980" algn="ctr" rtl="0" fontAlgn="base">
              <a:spcBef>
                <a:spcPct val="0"/>
              </a:spcBef>
              <a:spcAft>
                <a:spcPct val="0"/>
              </a:spcAft>
              <a:defRPr sz="3600">
                <a:solidFill>
                  <a:schemeClr val="bg1"/>
                </a:solidFill>
                <a:latin typeface="Helvetica" charset="0"/>
              </a:defRPr>
            </a:lvl9pPr>
          </a:lstStyle>
          <a:p>
            <a:r>
              <a:rPr lang="en-US" altLang="x-none" kern="0" smtClean="0">
                <a:ea typeface="MS PGothic" charset="-128"/>
              </a:rPr>
              <a:t/>
            </a:r>
            <a:br>
              <a:rPr lang="en-US" altLang="x-none" kern="0" smtClean="0">
                <a:ea typeface="MS PGothic" charset="-128"/>
              </a:rPr>
            </a:br>
            <a:r>
              <a:rPr lang="en-US" altLang="x-none" kern="0" smtClean="0">
                <a:ea typeface="MS PGothic" charset="-128"/>
              </a:rPr>
              <a:t>Accessibility &amp; Usability</a:t>
            </a:r>
            <a:br>
              <a:rPr lang="en-US" altLang="x-none" kern="0" smtClean="0">
                <a:ea typeface="MS PGothic" charset="-128"/>
              </a:rPr>
            </a:br>
            <a:endParaRPr lang="en-US" altLang="x-none" kern="0" dirty="0">
              <a:ea typeface="MS PGothic" charset="-128"/>
            </a:endParaRPr>
          </a:p>
        </p:txBody>
      </p:sp>
    </p:spTree>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127000" y="1778000"/>
            <a:ext cx="9906000" cy="5503863"/>
          </a:xfrm>
        </p:spPr>
        <p:txBody>
          <a:bodyPr/>
          <a:lstStyle/>
          <a:p>
            <a:pPr marL="0" indent="0">
              <a:buFontTx/>
              <a:buNone/>
            </a:pPr>
            <a:r>
              <a:rPr lang="en-US" altLang="x-none" sz="3200" b="1" dirty="0">
                <a:solidFill>
                  <a:srgbClr val="000000"/>
                </a:solidFill>
                <a:ea typeface="MS PGothic" charset="-128"/>
              </a:rPr>
              <a:t>Why Accessibility at MIT? </a:t>
            </a:r>
            <a:endParaRPr lang="en-US" altLang="x-none" sz="3200" dirty="0">
              <a:solidFill>
                <a:srgbClr val="000000"/>
              </a:solidFill>
              <a:ea typeface="MS PGothic" charset="-128"/>
            </a:endParaRPr>
          </a:p>
          <a:p>
            <a:pPr lvl="1">
              <a:buFont typeface="Arial" charset="0"/>
              <a:buChar char="•"/>
            </a:pPr>
            <a:r>
              <a:rPr lang="en-US" sz="2800" dirty="0"/>
              <a:t>Accessibility must be part of the the project planning and application procurement process. Once we purchase software, it is our responsibility to make sure it is accessible</a:t>
            </a:r>
          </a:p>
          <a:p>
            <a:pPr lvl="1">
              <a:buFont typeface="Arial" charset="0"/>
              <a:buChar char="•"/>
            </a:pPr>
            <a:r>
              <a:rPr lang="en-US" sz="2800" dirty="0"/>
              <a:t>Any custom web work done by an outside </a:t>
            </a:r>
            <a:r>
              <a:rPr lang="en-US" sz="2800"/>
              <a:t>vendor </a:t>
            </a:r>
            <a:r>
              <a:rPr lang="en-US" sz="2800" smtClean="0"/>
              <a:t>should </a:t>
            </a:r>
            <a:r>
              <a:rPr lang="en-US" sz="2800" dirty="0"/>
              <a:t>meet accessibility standards</a:t>
            </a:r>
            <a:endParaRPr lang="en-US" altLang="x-none" sz="2800" dirty="0">
              <a:solidFill>
                <a:srgbClr val="000000"/>
              </a:solidFill>
              <a:ea typeface="MS PGothic" charset="-128"/>
            </a:endParaRPr>
          </a:p>
          <a:p>
            <a:pPr marL="0" indent="0">
              <a:buFontTx/>
              <a:buNone/>
            </a:pPr>
            <a:endParaRPr lang="en-US" altLang="x-none" b="1" dirty="0">
              <a:solidFill>
                <a:srgbClr val="000000"/>
              </a:solidFill>
              <a:ea typeface="MS PGothic" charset="-128"/>
            </a:endParaRPr>
          </a:p>
        </p:txBody>
      </p:sp>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Why Accessibility @ MIT?</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10</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7334094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79400" y="1752600"/>
            <a:ext cx="9448800" cy="5486400"/>
          </a:xfrm>
        </p:spPr>
        <p:txBody>
          <a:bodyPr/>
          <a:lstStyle/>
          <a:p>
            <a:pPr>
              <a:buFont typeface="Arial"/>
              <a:buChar char="•"/>
            </a:pPr>
            <a:r>
              <a:rPr lang="en-US" altLang="x-none" sz="3200" dirty="0">
                <a:ea typeface="ＭＳ Ｐゴシック" charset="-128"/>
              </a:rPr>
              <a:t>Taking in information</a:t>
            </a:r>
          </a:p>
          <a:p>
            <a:pPr lvl="1">
              <a:buFont typeface="Arial"/>
              <a:buChar char="•"/>
            </a:pPr>
            <a:r>
              <a:rPr lang="en-US" altLang="x-none" sz="2400" dirty="0">
                <a:ea typeface="ＭＳ Ｐゴシック" charset="-128"/>
              </a:rPr>
              <a:t>Color </a:t>
            </a:r>
          </a:p>
          <a:p>
            <a:pPr lvl="1">
              <a:buFont typeface="Arial"/>
              <a:buChar char="•"/>
            </a:pPr>
            <a:r>
              <a:rPr lang="en-US" altLang="x-none" sz="2400" dirty="0">
                <a:ea typeface="ＭＳ Ｐゴシック" charset="-128"/>
              </a:rPr>
              <a:t>Font size</a:t>
            </a:r>
          </a:p>
          <a:p>
            <a:pPr lvl="1">
              <a:buFont typeface="Arial"/>
              <a:buChar char="•"/>
            </a:pPr>
            <a:r>
              <a:rPr lang="en-US" altLang="x-none" sz="2400" dirty="0">
                <a:ea typeface="ＭＳ Ｐゴシック" charset="-128"/>
              </a:rPr>
              <a:t>Alternative text </a:t>
            </a:r>
          </a:p>
          <a:p>
            <a:pPr lvl="1">
              <a:buFont typeface="Arial"/>
              <a:buChar char="•"/>
            </a:pPr>
            <a:r>
              <a:rPr lang="en-US" altLang="x-none" sz="2400" dirty="0">
                <a:ea typeface="ＭＳ Ｐゴシック" charset="-128"/>
              </a:rPr>
              <a:t>Audio and video </a:t>
            </a:r>
          </a:p>
          <a:p>
            <a:pPr>
              <a:buFont typeface="Arial"/>
              <a:buChar char="•"/>
            </a:pPr>
            <a:r>
              <a:rPr lang="en-US" altLang="x-none" sz="3200" dirty="0">
                <a:ea typeface="ＭＳ Ｐゴシック" charset="-128"/>
              </a:rPr>
              <a:t>Navigation</a:t>
            </a:r>
          </a:p>
          <a:p>
            <a:pPr lvl="1">
              <a:buFont typeface="Arial"/>
              <a:buChar char="•"/>
            </a:pPr>
            <a:r>
              <a:rPr lang="en-US" altLang="x-none" sz="2400" dirty="0">
                <a:ea typeface="ＭＳ Ｐゴシック" charset="-128"/>
              </a:rPr>
              <a:t>Keyboard access</a:t>
            </a:r>
          </a:p>
          <a:p>
            <a:pPr lvl="1">
              <a:buFont typeface="Arial"/>
              <a:buChar char="•"/>
            </a:pPr>
            <a:r>
              <a:rPr lang="en-US" altLang="x-none" sz="2400" dirty="0">
                <a:ea typeface="ＭＳ Ｐゴシック" charset="-128"/>
              </a:rPr>
              <a:t>Structure</a:t>
            </a:r>
          </a:p>
          <a:p>
            <a:pPr lvl="1">
              <a:buFont typeface="Arial"/>
              <a:buChar char="•"/>
            </a:pPr>
            <a:r>
              <a:rPr lang="en-US" altLang="x-none" sz="2400" dirty="0">
                <a:ea typeface="ＭＳ Ｐゴシック" charset="-128"/>
              </a:rPr>
              <a:t>Link language</a:t>
            </a:r>
          </a:p>
          <a:p>
            <a:pPr>
              <a:buFont typeface="Arial"/>
              <a:buChar char="•"/>
            </a:pPr>
            <a:r>
              <a:rPr lang="en-US" altLang="x-none" sz="3200" dirty="0">
                <a:ea typeface="ＭＳ Ｐゴシック" charset="-128"/>
              </a:rPr>
              <a:t>Forms</a:t>
            </a:r>
          </a:p>
          <a:p>
            <a:pPr>
              <a:buFont typeface="Arial"/>
              <a:buChar char="•"/>
            </a:pPr>
            <a:r>
              <a:rPr lang="en-US" altLang="x-none" sz="3200" dirty="0">
                <a:ea typeface="ＭＳ Ｐゴシック" charset="-128"/>
              </a:rPr>
              <a:t>Tools</a:t>
            </a:r>
          </a:p>
          <a:p>
            <a:pPr>
              <a:buFont typeface="Arial"/>
              <a:buChar char="•"/>
            </a:pPr>
            <a:endParaRPr lang="en-US" altLang="x-none" sz="3600" dirty="0">
              <a:ea typeface="ＭＳ Ｐゴシック" charset="-128"/>
            </a:endParaRPr>
          </a:p>
          <a:p>
            <a:pPr>
              <a:buFont typeface="Arial"/>
              <a:buChar char="•"/>
            </a:pPr>
            <a:endParaRPr lang="en-US" altLang="x-none" sz="3600" dirty="0">
              <a:ea typeface="ＭＳ Ｐゴシック" charset="-128"/>
            </a:endParaRPr>
          </a:p>
          <a:p>
            <a:pPr>
              <a:buFontTx/>
              <a:buNone/>
            </a:pPr>
            <a:endParaRPr lang="en-US" altLang="x-none" dirty="0">
              <a:ea typeface="ＭＳ Ｐゴシック" charset="-128"/>
            </a:endParaRPr>
          </a:p>
          <a:p>
            <a:pPr>
              <a:buFontTx/>
              <a:buChar char="•"/>
            </a:pPr>
            <a:endParaRPr lang="en-US" altLang="x-none" sz="2200" dirty="0">
              <a:ea typeface="ＭＳ Ｐゴシック" charset="-128"/>
            </a:endParaRP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Accessibility Issues Overview</a:t>
            </a:r>
            <a:br>
              <a:rPr lang="en-US" altLang="x-none" dirty="0">
                <a:ea typeface="MS PGothic" charset="-128"/>
              </a:rPr>
            </a:br>
            <a:endParaRPr lang="en-US" altLang="x-none" dirty="0">
              <a:ea typeface="MS PGothic" charset="-128"/>
            </a:endParaRP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11</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1527982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127000" y="1778000"/>
            <a:ext cx="9906000" cy="5503863"/>
          </a:xfrm>
        </p:spPr>
        <p:txBody>
          <a:bodyPr/>
          <a:lstStyle/>
          <a:p>
            <a:pPr marL="0" indent="0">
              <a:buFontTx/>
              <a:buNone/>
            </a:pPr>
            <a:r>
              <a:rPr lang="en-US" altLang="x-none" sz="3200" b="1" dirty="0">
                <a:solidFill>
                  <a:srgbClr val="000000"/>
                </a:solidFill>
                <a:ea typeface="MS PGothic" charset="-128"/>
              </a:rPr>
              <a:t>Color Contrast </a:t>
            </a:r>
            <a:r>
              <a:rPr lang="en-US" altLang="x-none" sz="3200" dirty="0">
                <a:solidFill>
                  <a:srgbClr val="000000"/>
                </a:solidFill>
                <a:ea typeface="MS PGothic" charset="-128"/>
              </a:rPr>
              <a:t>– Verify strong contrast between text and background</a:t>
            </a:r>
            <a:endParaRPr lang="en-US" altLang="x-none" b="1" dirty="0">
              <a:solidFill>
                <a:srgbClr val="000000"/>
              </a:solidFill>
              <a:ea typeface="MS PGothic" charset="-128"/>
            </a:endParaRPr>
          </a:p>
        </p:txBody>
      </p:sp>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Color Contrast</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xfrm>
            <a:off x="3767138" y="7212013"/>
            <a:ext cx="2117725" cy="407987"/>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dirty="0">
              <a:solidFill>
                <a:srgbClr val="000000"/>
              </a:solidFill>
              <a:latin typeface="Palatino" charset="0"/>
            </a:endParaRPr>
          </a:p>
          <a:p>
            <a:pPr>
              <a:spcBef>
                <a:spcPct val="0"/>
              </a:spcBef>
              <a:buSzTx/>
              <a:buFontTx/>
              <a:buNone/>
            </a:pPr>
            <a:fld id="{6EB4F678-607A-174D-8664-59D87585679D}" type="slidenum">
              <a:rPr lang="en-US" altLang="x-none" sz="1200">
                <a:solidFill>
                  <a:srgbClr val="000000"/>
                </a:solidFill>
                <a:latin typeface="+mn-lt"/>
              </a:rPr>
              <a:pPr>
                <a:spcBef>
                  <a:spcPct val="0"/>
                </a:spcBef>
                <a:buSzTx/>
                <a:buFontTx/>
                <a:buNone/>
              </a:pPr>
              <a:t>12</a:t>
            </a:fld>
            <a:endParaRPr lang="en-US" altLang="x-none" sz="1200" dirty="0">
              <a:solidFill>
                <a:srgbClr val="000000"/>
              </a:solidFill>
              <a:latin typeface="+mn-lt"/>
            </a:endParaRPr>
          </a:p>
        </p:txBody>
      </p:sp>
      <p:pic>
        <p:nvPicPr>
          <p:cNvPr id="2" name="Picture 1" descr="visual of gray text on a gray background that is not easily readable and fails color contrast minimums" title="Color Contrast VIsual"/>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0000" y="2895600"/>
            <a:ext cx="7924800" cy="4274050"/>
          </a:xfrm>
          <a:prstGeom prst="rect">
            <a:avLst/>
          </a:prstGeom>
          <a:ln>
            <a:solidFill>
              <a:schemeClr val="accent6"/>
            </a:solidFill>
          </a:ln>
        </p:spPr>
      </p:pic>
    </p:spTree>
    <p:extLst>
      <p:ext uri="{BB962C8B-B14F-4D97-AF65-F5344CB8AC3E}">
        <p14:creationId xmlns:p14="http://schemas.microsoft.com/office/powerpoint/2010/main" val="868809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Color</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dirty="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13</a:t>
            </a:fld>
            <a:endParaRPr lang="en-US" altLang="x-none" sz="1100" dirty="0">
              <a:solidFill>
                <a:srgbClr val="000000"/>
              </a:solidFill>
              <a:latin typeface="Palatino" charset="0"/>
            </a:endParaRPr>
          </a:p>
        </p:txBody>
      </p:sp>
      <p:pic>
        <p:nvPicPr>
          <p:cNvPr id="6" name="Content Placeholder 5" descr="ColorSwatches.jpg"/>
          <p:cNvPicPr>
            <a:picLocks noGrp="1" noChangeAspect="1"/>
          </p:cNvPicPr>
          <p:nvPr>
            <p:ph idx="1"/>
          </p:nvPr>
        </p:nvPicPr>
        <p:blipFill rotWithShape="1">
          <a:blip r:embed="rId5">
            <a:extLst>
              <a:ext uri="{28A0092B-C50C-407E-A947-70E740481C1C}">
                <a14:useLocalDpi xmlns:a14="http://schemas.microsoft.com/office/drawing/2010/main" val="0"/>
              </a:ext>
            </a:extLst>
          </a:blip>
          <a:srcRect l="8776" t="11862" r="63254" b="48384"/>
          <a:stretch/>
        </p:blipFill>
        <p:spPr>
          <a:xfrm>
            <a:off x="3403600" y="2286000"/>
            <a:ext cx="2743200" cy="4446493"/>
          </a:xfrm>
        </p:spPr>
      </p:pic>
    </p:spTree>
    <p:extLst>
      <p:ext uri="{BB962C8B-B14F-4D97-AF65-F5344CB8AC3E}">
        <p14:creationId xmlns:p14="http://schemas.microsoft.com/office/powerpoint/2010/main" val="751368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Color</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dirty="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14</a:t>
            </a:fld>
            <a:endParaRPr lang="en-US" altLang="x-none" sz="1100" dirty="0">
              <a:solidFill>
                <a:srgbClr val="000000"/>
              </a:solidFill>
              <a:latin typeface="Palatino" charset="0"/>
            </a:endParaRPr>
          </a:p>
        </p:txBody>
      </p:sp>
      <p:pic>
        <p:nvPicPr>
          <p:cNvPr id="3" name="Content Placeholder 2" descr="ColorSwatches_Pass.jpg"/>
          <p:cNvPicPr>
            <a:picLocks noGrp="1" noChangeAspect="1"/>
          </p:cNvPicPr>
          <p:nvPr>
            <p:ph idx="1"/>
          </p:nvPr>
        </p:nvPicPr>
        <p:blipFill rotWithShape="1">
          <a:blip r:embed="rId5">
            <a:extLst>
              <a:ext uri="{28A0092B-C50C-407E-A947-70E740481C1C}">
                <a14:useLocalDpi xmlns:a14="http://schemas.microsoft.com/office/drawing/2010/main" val="0"/>
              </a:ext>
            </a:extLst>
          </a:blip>
          <a:srcRect l="9092" t="11823" r="62751" b="72782"/>
          <a:stretch/>
        </p:blipFill>
        <p:spPr>
          <a:xfrm>
            <a:off x="3463636" y="2382562"/>
            <a:ext cx="2986710" cy="2113238"/>
          </a:xfrm>
        </p:spPr>
      </p:pic>
    </p:spTree>
    <p:extLst>
      <p:ext uri="{BB962C8B-B14F-4D97-AF65-F5344CB8AC3E}">
        <p14:creationId xmlns:p14="http://schemas.microsoft.com/office/powerpoint/2010/main" val="35820161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Color</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dirty="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15</a:t>
            </a:fld>
            <a:endParaRPr lang="en-US" altLang="x-none" sz="1100" dirty="0">
              <a:solidFill>
                <a:srgbClr val="000000"/>
              </a:solidFill>
              <a:latin typeface="Palatino" charset="0"/>
            </a:endParaRPr>
          </a:p>
        </p:txBody>
      </p:sp>
      <p:sp>
        <p:nvSpPr>
          <p:cNvPr id="4" name="Content Placeholder 3">
            <a:extLst>
              <a:ext uri="{FF2B5EF4-FFF2-40B4-BE49-F238E27FC236}">
                <a16:creationId xmlns:a16="http://schemas.microsoft.com/office/drawing/2014/main" xmlns="" id="{9B7C759E-2F96-7540-AC11-6DD2F00C920D}"/>
              </a:ext>
            </a:extLst>
          </p:cNvPr>
          <p:cNvSpPr>
            <a:spLocks noGrp="1"/>
          </p:cNvSpPr>
          <p:nvPr>
            <p:ph idx="1"/>
          </p:nvPr>
        </p:nvSpPr>
        <p:spPr/>
        <p:txBody>
          <a:bodyPr/>
          <a:lstStyle/>
          <a:p>
            <a:pPr>
              <a:buFont typeface="Arial" panose="020B0604020202020204" pitchFamily="34" charset="0"/>
              <a:buChar char="•"/>
            </a:pPr>
            <a:r>
              <a:rPr lang="en-US" dirty="0"/>
              <a:t>Tools to assess color contrast</a:t>
            </a:r>
          </a:p>
          <a:p>
            <a:pPr lvl="1">
              <a:buFont typeface="Arial" panose="020B0604020202020204" pitchFamily="34" charset="0"/>
              <a:buChar char="•"/>
            </a:pPr>
            <a:r>
              <a:rPr lang="en-US" dirty="0" err="1"/>
              <a:t>Paciello</a:t>
            </a:r>
            <a:r>
              <a:rPr lang="en-US" dirty="0"/>
              <a:t> Group Contrast </a:t>
            </a:r>
            <a:r>
              <a:rPr lang="en-US" dirty="0" err="1"/>
              <a:t>Analyser</a:t>
            </a:r>
            <a:endParaRPr lang="en-US" dirty="0"/>
          </a:p>
          <a:p>
            <a:pPr lvl="1">
              <a:buFont typeface="Arial" panose="020B0604020202020204" pitchFamily="34" charset="0"/>
              <a:buChar char="•"/>
            </a:pPr>
            <a:r>
              <a:rPr lang="en-US" dirty="0"/>
              <a:t>Wave tool from Web AIM</a:t>
            </a:r>
          </a:p>
          <a:p>
            <a:pPr lvl="1">
              <a:buFont typeface="Arial" panose="020B0604020202020204" pitchFamily="34" charset="0"/>
              <a:buChar char="•"/>
            </a:pPr>
            <a:r>
              <a:rPr lang="en-US" dirty="0"/>
              <a:t>Various plugins that will allow you to review a whole page</a:t>
            </a:r>
          </a:p>
        </p:txBody>
      </p:sp>
    </p:spTree>
    <p:extLst>
      <p:ext uri="{BB962C8B-B14F-4D97-AF65-F5344CB8AC3E}">
        <p14:creationId xmlns:p14="http://schemas.microsoft.com/office/powerpoint/2010/main" val="796431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a:xfrm>
            <a:off x="215900" y="2819400"/>
            <a:ext cx="9728200" cy="4038600"/>
          </a:xfrm>
        </p:spPr>
        <p:txBody>
          <a:bodyPr anchor="ctr"/>
          <a:lstStyle/>
          <a:p>
            <a:pPr marL="0" lvl="1" indent="0">
              <a:buNone/>
            </a:pPr>
            <a:r>
              <a:rPr lang="en-US" sz="3200" dirty="0"/>
              <a:t>Do not use color as the </a:t>
            </a:r>
            <a:r>
              <a:rPr lang="en-US" sz="3200" u="sng" dirty="0"/>
              <a:t>only</a:t>
            </a:r>
            <a:r>
              <a:rPr lang="en-US" sz="3200" dirty="0"/>
              <a:t> way to convey information</a:t>
            </a:r>
          </a:p>
          <a:p>
            <a:pPr marL="379413" lvl="1" indent="-379413">
              <a:buFont typeface="Arial" charset="0"/>
              <a:buChar char="•"/>
            </a:pPr>
            <a:endParaRPr lang="en-US" sz="3200" dirty="0"/>
          </a:p>
          <a:p>
            <a:pPr marL="379413" lvl="1" indent="-379413">
              <a:buFont typeface="Arial" charset="0"/>
              <a:buChar char="•"/>
            </a:pPr>
            <a:endParaRPr lang="en-US" sz="3200" dirty="0"/>
          </a:p>
          <a:p>
            <a:pPr marL="379413" lvl="1" indent="-379413">
              <a:buFont typeface="Arial" charset="0"/>
              <a:buChar char="•"/>
            </a:pPr>
            <a:endParaRPr lang="en-US" sz="3200" dirty="0"/>
          </a:p>
          <a:p>
            <a:pPr marL="379413" lvl="1" indent="-379413">
              <a:buFont typeface="Arial" charset="0"/>
              <a:buChar char="•"/>
            </a:pPr>
            <a:endParaRPr lang="en-US" sz="3200" dirty="0"/>
          </a:p>
          <a:p>
            <a:pPr marL="379413" lvl="1" indent="-379413">
              <a:buFont typeface="Arial" charset="0"/>
              <a:buChar char="•"/>
            </a:pPr>
            <a:endParaRPr lang="en-US" sz="3200" dirty="0"/>
          </a:p>
          <a:p>
            <a:pPr marL="0" lvl="1" indent="0">
              <a:buNone/>
            </a:pPr>
            <a:r>
              <a:rPr lang="en-US" sz="3200" dirty="0"/>
              <a:t/>
            </a:r>
            <a:br>
              <a:rPr lang="en-US" sz="3200" dirty="0"/>
            </a:br>
            <a:r>
              <a:rPr lang="en-US" sz="3200" dirty="0"/>
              <a:t/>
            </a:r>
            <a:br>
              <a:rPr lang="en-US" sz="3200" dirty="0"/>
            </a:br>
            <a:endParaRPr lang="en-US" altLang="x-none" sz="3200" dirty="0">
              <a:ea typeface="MS PGothic" charset="-128"/>
            </a:endParaRPr>
          </a:p>
        </p:txBody>
      </p:sp>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Color</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dirty="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16</a:t>
            </a:fld>
            <a:endParaRPr lang="en-US" altLang="x-none" sz="1100" dirty="0">
              <a:solidFill>
                <a:srgbClr val="000000"/>
              </a:solidFill>
              <a:latin typeface="Palatino" charset="0"/>
            </a:endParaRPr>
          </a:p>
        </p:txBody>
      </p:sp>
      <p:pic>
        <p:nvPicPr>
          <p:cNvPr id="3" name="Picture 2" descr="a visual showing color as the only way to convey information" title="Color Only Screen Sho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0600" y="3124200"/>
            <a:ext cx="6019800" cy="4053065"/>
          </a:xfrm>
          <a:prstGeom prst="rect">
            <a:avLst/>
          </a:prstGeom>
        </p:spPr>
      </p:pic>
    </p:spTree>
    <p:extLst>
      <p:ext uri="{BB962C8B-B14F-4D97-AF65-F5344CB8AC3E}">
        <p14:creationId xmlns:p14="http://schemas.microsoft.com/office/powerpoint/2010/main" val="13813649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a:xfrm>
            <a:off x="127000" y="1828800"/>
            <a:ext cx="9906000" cy="1295400"/>
          </a:xfrm>
        </p:spPr>
        <p:txBody>
          <a:bodyPr anchor="ctr">
            <a:noAutofit/>
          </a:bodyPr>
          <a:lstStyle/>
          <a:p>
            <a:pPr marL="0" lvl="1" indent="0">
              <a:buNone/>
            </a:pPr>
            <a:r>
              <a:rPr lang="en-US" sz="3200" dirty="0"/>
              <a:t>Using color as a secondary way to convey information </a:t>
            </a:r>
            <a:br>
              <a:rPr lang="en-US" sz="3200" dirty="0"/>
            </a:br>
            <a:r>
              <a:rPr lang="en-US" sz="3200" dirty="0"/>
              <a:t>is fine  </a:t>
            </a:r>
            <a:br>
              <a:rPr lang="en-US" sz="3200" dirty="0"/>
            </a:br>
            <a:r>
              <a:rPr lang="en-US" sz="3200" dirty="0"/>
              <a:t/>
            </a:r>
            <a:br>
              <a:rPr lang="en-US" sz="3200" dirty="0"/>
            </a:br>
            <a:endParaRPr lang="en-US" altLang="x-none" sz="3200" dirty="0">
              <a:ea typeface="MS PGothic" charset="-128"/>
            </a:endParaRPr>
          </a:p>
        </p:txBody>
      </p:sp>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Color</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dirty="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17</a:t>
            </a:fld>
            <a:endParaRPr lang="en-US" altLang="x-none" sz="1100" dirty="0">
              <a:solidFill>
                <a:srgbClr val="000000"/>
              </a:solidFill>
              <a:latin typeface="Palatino" charset="0"/>
            </a:endParaRPr>
          </a:p>
        </p:txBody>
      </p:sp>
      <p:pic>
        <p:nvPicPr>
          <p:cNvPr id="2" name="Picture 1"/>
          <p:cNvPicPr>
            <a:picLocks noChangeAspect="1"/>
          </p:cNvPicPr>
          <p:nvPr/>
        </p:nvPicPr>
        <p:blipFill>
          <a:blip r:embed="rId5"/>
          <a:stretch>
            <a:fillRect/>
          </a:stretch>
        </p:blipFill>
        <p:spPr>
          <a:xfrm>
            <a:off x="1193800" y="2667000"/>
            <a:ext cx="6809890" cy="4102100"/>
          </a:xfrm>
          <a:prstGeom prst="rect">
            <a:avLst/>
          </a:prstGeom>
          <a:ln>
            <a:solidFill>
              <a:schemeClr val="accent6"/>
            </a:solidFill>
          </a:ln>
        </p:spPr>
      </p:pic>
    </p:spTree>
    <p:extLst>
      <p:ext uri="{BB962C8B-B14F-4D97-AF65-F5344CB8AC3E}">
        <p14:creationId xmlns:p14="http://schemas.microsoft.com/office/powerpoint/2010/main" val="3609665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79400" y="1752600"/>
            <a:ext cx="9448800" cy="5486400"/>
          </a:xfrm>
        </p:spPr>
        <p:txBody>
          <a:bodyPr/>
          <a:lstStyle/>
          <a:p>
            <a:pPr>
              <a:buFontTx/>
              <a:buNone/>
            </a:pPr>
            <a:endParaRPr lang="en-US" altLang="x-none" dirty="0">
              <a:ea typeface="ＭＳ Ｐゴシック" charset="-128"/>
            </a:endParaRPr>
          </a:p>
          <a:p>
            <a:pPr>
              <a:buFontTx/>
              <a:buNone/>
            </a:pPr>
            <a:endParaRPr lang="en-US" altLang="x-none" dirty="0">
              <a:ea typeface="ＭＳ Ｐゴシック" charset="-128"/>
            </a:endParaRPr>
          </a:p>
          <a:p>
            <a:pPr>
              <a:buFontTx/>
              <a:buNone/>
            </a:pPr>
            <a:endParaRPr lang="en-US" altLang="x-none" dirty="0">
              <a:ea typeface="ＭＳ Ｐゴシック" charset="-128"/>
            </a:endParaRPr>
          </a:p>
          <a:p>
            <a:pPr>
              <a:buFontTx/>
              <a:buChar char="•"/>
            </a:pPr>
            <a:endParaRPr lang="en-US" altLang="x-none" sz="2200" dirty="0">
              <a:ea typeface="ＭＳ Ｐゴシック" charset="-128"/>
            </a:endParaRP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Font Size &amp; Type</a:t>
            </a:r>
            <a:br>
              <a:rPr lang="en-US" altLang="x-none" dirty="0">
                <a:ea typeface="MS PGothic" charset="-128"/>
              </a:rPr>
            </a:br>
            <a:endParaRPr lang="en-US" altLang="x-none" dirty="0">
              <a:ea typeface="MS PGothic" charset="-128"/>
            </a:endParaRP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4"/>
              </a:buBlip>
              <a:defRPr sz="3100">
                <a:solidFill>
                  <a:schemeClr val="tx1"/>
                </a:solidFill>
                <a:latin typeface="Calibri" charset="0"/>
                <a:ea typeface="MS PGothic" charset="-128"/>
              </a:defRPr>
            </a:lvl1pPr>
            <a:lvl2pPr marL="37931725" indent="-37474525">
              <a:spcBef>
                <a:spcPct val="25000"/>
              </a:spcBef>
              <a:buSzPct val="65000"/>
              <a:buBlip>
                <a:blip r:embed="rId5"/>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18</a:t>
            </a:fld>
            <a:endParaRPr lang="en-US" altLang="x-none" sz="1100">
              <a:solidFill>
                <a:srgbClr val="000000"/>
              </a:solidFill>
              <a:latin typeface="Palatino" charset="0"/>
            </a:endParaRPr>
          </a:p>
        </p:txBody>
      </p:sp>
      <p:pic>
        <p:nvPicPr>
          <p:cNvPr id="2" name="Picture 1"/>
          <p:cNvPicPr>
            <a:picLocks noChangeAspect="1"/>
          </p:cNvPicPr>
          <p:nvPr/>
        </p:nvPicPr>
        <p:blipFill>
          <a:blip r:embed="rId6"/>
          <a:stretch>
            <a:fillRect/>
          </a:stretch>
        </p:blipFill>
        <p:spPr>
          <a:xfrm>
            <a:off x="5461000" y="3886200"/>
            <a:ext cx="4595770" cy="3505200"/>
          </a:xfrm>
          <a:prstGeom prst="rect">
            <a:avLst/>
          </a:prstGeom>
          <a:ln>
            <a:solidFill>
              <a:schemeClr val="accent6"/>
            </a:solidFill>
          </a:ln>
        </p:spPr>
      </p:pic>
      <p:pic>
        <p:nvPicPr>
          <p:cNvPr id="4" name="Picture 3"/>
          <p:cNvPicPr>
            <a:picLocks noChangeAspect="1"/>
          </p:cNvPicPr>
          <p:nvPr/>
        </p:nvPicPr>
        <p:blipFill>
          <a:blip r:embed="rId7"/>
          <a:stretch>
            <a:fillRect/>
          </a:stretch>
        </p:blipFill>
        <p:spPr>
          <a:xfrm>
            <a:off x="279400" y="1828800"/>
            <a:ext cx="5080000" cy="2870423"/>
          </a:xfrm>
          <a:prstGeom prst="rect">
            <a:avLst/>
          </a:prstGeom>
          <a:ln>
            <a:solidFill>
              <a:schemeClr val="accent6"/>
            </a:solidFill>
          </a:ln>
        </p:spPr>
      </p:pic>
      <p:sp>
        <p:nvSpPr>
          <p:cNvPr id="3" name="TextBox 2"/>
          <p:cNvSpPr txBox="1"/>
          <p:nvPr/>
        </p:nvSpPr>
        <p:spPr>
          <a:xfrm>
            <a:off x="2260600" y="4648200"/>
            <a:ext cx="942235" cy="461665"/>
          </a:xfrm>
          <a:prstGeom prst="rect">
            <a:avLst/>
          </a:prstGeom>
          <a:noFill/>
        </p:spPr>
        <p:txBody>
          <a:bodyPr wrap="none" rtlCol="0">
            <a:spAutoFit/>
          </a:bodyPr>
          <a:lstStyle/>
          <a:p>
            <a:r>
              <a:rPr lang="en-US" sz="2400" dirty="0">
                <a:latin typeface="+mj-lt"/>
              </a:rPr>
              <a:t>100 %</a:t>
            </a:r>
          </a:p>
        </p:txBody>
      </p:sp>
      <p:sp>
        <p:nvSpPr>
          <p:cNvPr id="8" name="TextBox 7"/>
          <p:cNvSpPr txBox="1"/>
          <p:nvPr/>
        </p:nvSpPr>
        <p:spPr>
          <a:xfrm>
            <a:off x="7289800" y="3429000"/>
            <a:ext cx="942235" cy="461665"/>
          </a:xfrm>
          <a:prstGeom prst="rect">
            <a:avLst/>
          </a:prstGeom>
          <a:noFill/>
        </p:spPr>
        <p:txBody>
          <a:bodyPr wrap="none" rtlCol="0">
            <a:spAutoFit/>
          </a:bodyPr>
          <a:lstStyle/>
          <a:p>
            <a:r>
              <a:rPr lang="en-US" sz="2400" dirty="0">
                <a:latin typeface="+mj-lt"/>
              </a:rPr>
              <a:t>200 %</a:t>
            </a:r>
          </a:p>
        </p:txBody>
      </p:sp>
    </p:spTree>
    <p:extLst>
      <p:ext uri="{BB962C8B-B14F-4D97-AF65-F5344CB8AC3E}">
        <p14:creationId xmlns:p14="http://schemas.microsoft.com/office/powerpoint/2010/main" val="1007662017"/>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79400" y="1752600"/>
            <a:ext cx="9448800" cy="5486400"/>
          </a:xfrm>
        </p:spPr>
        <p:txBody>
          <a:bodyPr/>
          <a:lstStyle/>
          <a:p>
            <a:pPr marL="0" lvl="0" indent="0">
              <a:buNone/>
            </a:pPr>
            <a:r>
              <a:rPr lang="en-US" altLang="x-none" sz="3200" dirty="0">
                <a:ea typeface="ＭＳ Ｐゴシック" charset="-128"/>
              </a:rPr>
              <a:t>Textual</a:t>
            </a:r>
            <a:r>
              <a:rPr lang="en-US" altLang="x-none" sz="3200" b="1" dirty="0">
                <a:ea typeface="ＭＳ Ｐゴシック" charset="-128"/>
              </a:rPr>
              <a:t> </a:t>
            </a:r>
            <a:r>
              <a:rPr lang="en-US" sz="3200" dirty="0"/>
              <a:t>descriptions of images </a:t>
            </a:r>
          </a:p>
          <a:p>
            <a:pPr marL="0" lvl="0" indent="0">
              <a:buNone/>
            </a:pPr>
            <a:r>
              <a:rPr lang="en-US" sz="2800" b="1" dirty="0"/>
              <a:t>ALT text is highly contextual</a:t>
            </a:r>
          </a:p>
          <a:p>
            <a:pPr lvl="1">
              <a:buFontTx/>
              <a:buChar char="•"/>
            </a:pPr>
            <a:r>
              <a:rPr lang="en-US" sz="2800" dirty="0"/>
              <a:t>Null text (“ ”) is used for ALT Text so the screen reader will skip an image</a:t>
            </a:r>
          </a:p>
          <a:p>
            <a:pPr lvl="1">
              <a:buFontTx/>
              <a:buChar char="•"/>
            </a:pPr>
            <a:r>
              <a:rPr lang="en-US" sz="2800" dirty="0"/>
              <a:t>Four typical categories of alt text:</a:t>
            </a:r>
          </a:p>
          <a:p>
            <a:pPr lvl="2">
              <a:buFontTx/>
              <a:buChar char="•"/>
            </a:pPr>
            <a:r>
              <a:rPr lang="en-US" sz="2400" dirty="0"/>
              <a:t>Traditional images</a:t>
            </a:r>
          </a:p>
          <a:p>
            <a:pPr lvl="2">
              <a:buFontTx/>
              <a:buChar char="•"/>
            </a:pPr>
            <a:r>
              <a:rPr lang="en-US" sz="2400" dirty="0"/>
              <a:t>Icons</a:t>
            </a:r>
          </a:p>
          <a:p>
            <a:pPr lvl="2">
              <a:buFontTx/>
              <a:buChar char="•"/>
            </a:pPr>
            <a:r>
              <a:rPr lang="en-US" sz="2400" dirty="0"/>
              <a:t>Buttons</a:t>
            </a:r>
          </a:p>
          <a:p>
            <a:pPr lvl="2">
              <a:buFontTx/>
              <a:buChar char="•"/>
            </a:pPr>
            <a:r>
              <a:rPr lang="en-US" sz="2400" dirty="0"/>
              <a:t>Complex graphics</a:t>
            </a:r>
            <a:br>
              <a:rPr lang="en-US" sz="2400" dirty="0"/>
            </a:br>
            <a:r>
              <a:rPr lang="en-US" sz="2400" dirty="0"/>
              <a:t/>
            </a:r>
            <a:br>
              <a:rPr lang="en-US" sz="2400" dirty="0"/>
            </a:br>
            <a:endParaRPr lang="en-US" altLang="x-none" dirty="0">
              <a:ea typeface="ＭＳ Ｐゴシック" charset="-128"/>
            </a:endParaRPr>
          </a:p>
          <a:p>
            <a:pPr>
              <a:buFontTx/>
              <a:buNone/>
            </a:pPr>
            <a:endParaRPr lang="en-US" altLang="x-none" dirty="0">
              <a:ea typeface="ＭＳ Ｐゴシック" charset="-128"/>
            </a:endParaRPr>
          </a:p>
          <a:p>
            <a:pPr>
              <a:buFontTx/>
              <a:buChar char="•"/>
            </a:pPr>
            <a:endParaRPr lang="en-US" altLang="x-none" sz="2200" dirty="0">
              <a:ea typeface="ＭＳ Ｐゴシック" charset="-128"/>
            </a:endParaRP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Alternative Text</a:t>
            </a:r>
            <a:br>
              <a:rPr lang="en-US" altLang="x-none" dirty="0">
                <a:ea typeface="MS PGothic" charset="-128"/>
              </a:rPr>
            </a:br>
            <a:endParaRPr lang="en-US" altLang="x-none" dirty="0">
              <a:ea typeface="MS PGothic" charset="-128"/>
            </a:endParaRP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19</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2812176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362" name="Content Placeholder 2"/>
          <p:cNvSpPr>
            <a:spLocks noGrp="1"/>
          </p:cNvSpPr>
          <p:nvPr>
            <p:ph idx="1"/>
          </p:nvPr>
        </p:nvSpPr>
        <p:spPr>
          <a:xfrm>
            <a:off x="279400" y="1752600"/>
            <a:ext cx="9372600" cy="4114800"/>
          </a:xfrm>
        </p:spPr>
        <p:txBody>
          <a:bodyPr/>
          <a:lstStyle/>
          <a:p>
            <a:pPr lvl="1">
              <a:spcBef>
                <a:spcPts val="600"/>
              </a:spcBef>
              <a:buFontTx/>
              <a:buNone/>
            </a:pPr>
            <a:r>
              <a:rPr lang="en-US" altLang="x-none" sz="3200" dirty="0">
                <a:ea typeface="MS PGothic" charset="-128"/>
              </a:rPr>
              <a:t>Presenters from the Accessibility &amp; Usability team:</a:t>
            </a:r>
          </a:p>
          <a:p>
            <a:pPr lvl="1">
              <a:spcBef>
                <a:spcPts val="600"/>
              </a:spcBef>
              <a:buFont typeface="Arial" charset="0"/>
              <a:buChar char="•"/>
            </a:pPr>
            <a:r>
              <a:rPr lang="en-US" altLang="x-none" sz="2800" dirty="0">
                <a:ea typeface="MS PGothic" charset="-128"/>
              </a:rPr>
              <a:t>Kathy Cahill</a:t>
            </a:r>
          </a:p>
          <a:p>
            <a:pPr lvl="1">
              <a:spcBef>
                <a:spcPts val="600"/>
              </a:spcBef>
              <a:buFont typeface="Arial" charset="0"/>
              <a:buChar char="•"/>
            </a:pPr>
            <a:r>
              <a:rPr lang="en-US" altLang="x-none" sz="2800" dirty="0">
                <a:ea typeface="MS PGothic" charset="-128"/>
              </a:rPr>
              <a:t>Katherine Wahl</a:t>
            </a:r>
          </a:p>
          <a:p>
            <a:pPr lvl="1">
              <a:spcBef>
                <a:spcPts val="600"/>
              </a:spcBef>
              <a:buFontTx/>
              <a:buNone/>
            </a:pPr>
            <a:endParaRPr lang="en-US" altLang="x-none" sz="3200" dirty="0">
              <a:ea typeface="MS PGothic" charset="-128"/>
            </a:endParaRPr>
          </a:p>
          <a:p>
            <a:pPr lvl="1">
              <a:spcBef>
                <a:spcPts val="600"/>
              </a:spcBef>
              <a:buFontTx/>
              <a:buNone/>
            </a:pPr>
            <a:endParaRPr lang="en-US" altLang="x-none" sz="1800" dirty="0">
              <a:ea typeface="MS PGothic" charset="-128"/>
            </a:endParaRPr>
          </a:p>
        </p:txBody>
      </p:sp>
      <p:sp>
        <p:nvSpPr>
          <p:cNvPr id="15363" name="Title 1"/>
          <p:cNvSpPr>
            <a:spLocks noGrp="1"/>
          </p:cNvSpPr>
          <p:nvPr>
            <p:ph type="title"/>
          </p:nvPr>
        </p:nvSpPr>
        <p:spPr>
          <a:xfrm>
            <a:off x="0" y="228600"/>
            <a:ext cx="10160000" cy="1354138"/>
          </a:xfrm>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Introduction</a:t>
            </a:r>
            <a:br>
              <a:rPr lang="en-US" altLang="x-none" dirty="0">
                <a:ea typeface="MS PGothic" charset="-128"/>
              </a:rPr>
            </a:br>
            <a:endParaRPr lang="en-US" altLang="x-none" dirty="0">
              <a:ea typeface="MS PGothic" charset="-128"/>
            </a:endParaRPr>
          </a:p>
        </p:txBody>
      </p:sp>
      <p:sp>
        <p:nvSpPr>
          <p:cNvPr id="15364"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4"/>
              </a:buBlip>
              <a:defRPr sz="3100">
                <a:solidFill>
                  <a:schemeClr val="tx1"/>
                </a:solidFill>
                <a:latin typeface="Calibri" charset="0"/>
                <a:ea typeface="MS PGothic" charset="-128"/>
              </a:defRPr>
            </a:lvl1pPr>
            <a:lvl2pPr marL="37931725" indent="-37474525">
              <a:spcBef>
                <a:spcPct val="25000"/>
              </a:spcBef>
              <a:buSzPct val="65000"/>
              <a:buBlip>
                <a:blip r:embed="rId5"/>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9C055E6B-1A5B-054C-A57B-6DFBDFA1B59D}" type="slidenum">
              <a:rPr lang="en-US" altLang="x-none" sz="1100">
                <a:solidFill>
                  <a:srgbClr val="000000"/>
                </a:solidFill>
                <a:latin typeface="Palatino" charset="0"/>
              </a:rPr>
              <a:pPr>
                <a:spcBef>
                  <a:spcPct val="0"/>
                </a:spcBef>
                <a:buSzTx/>
                <a:buFontTx/>
                <a:buNone/>
              </a:pPr>
              <a:t>2</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1735181303"/>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03200" y="1631019"/>
            <a:ext cx="9448800" cy="5486400"/>
          </a:xfrm>
        </p:spPr>
        <p:txBody>
          <a:bodyPr/>
          <a:lstStyle/>
          <a:p>
            <a:pPr marL="0" lvl="0" indent="0">
              <a:buNone/>
            </a:pPr>
            <a:r>
              <a:rPr lang="en-US" altLang="x-none" sz="3200" dirty="0">
                <a:ea typeface="ＭＳ Ｐゴシック" charset="-128"/>
              </a:rPr>
              <a:t>Traditional images</a:t>
            </a:r>
            <a:endParaRPr lang="en-US" sz="2800" b="1" dirty="0"/>
          </a:p>
          <a:p>
            <a:pPr marL="508000" lvl="1" indent="0">
              <a:buNone/>
            </a:pPr>
            <a:r>
              <a:rPr lang="en-US" sz="2400" dirty="0"/>
              <a:t/>
            </a:r>
            <a:br>
              <a:rPr lang="en-US" sz="2400" dirty="0"/>
            </a:br>
            <a:r>
              <a:rPr lang="en-US" sz="2400" dirty="0"/>
              <a:t/>
            </a:r>
            <a:br>
              <a:rPr lang="en-US" sz="2400" dirty="0"/>
            </a:br>
            <a:endParaRPr lang="en-US" altLang="x-none" dirty="0">
              <a:ea typeface="ＭＳ Ｐゴシック" charset="-128"/>
            </a:endParaRPr>
          </a:p>
          <a:p>
            <a:pPr>
              <a:buFontTx/>
              <a:buNone/>
            </a:pPr>
            <a:endParaRPr lang="en-US" altLang="x-none" dirty="0">
              <a:ea typeface="ＭＳ Ｐゴシック" charset="-128"/>
            </a:endParaRPr>
          </a:p>
          <a:p>
            <a:pPr>
              <a:buFontTx/>
              <a:buChar char="•"/>
            </a:pPr>
            <a:endParaRPr lang="en-US" altLang="x-none" sz="2200" dirty="0">
              <a:ea typeface="ＭＳ Ｐゴシック" charset="-128"/>
            </a:endParaRP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err="1">
                <a:ea typeface="MS PGothic" charset="-128"/>
              </a:rPr>
              <a:t>AlternativeText</a:t>
            </a:r>
            <a:r>
              <a:rPr lang="en-US" altLang="x-none" dirty="0">
                <a:ea typeface="MS PGothic" charset="-128"/>
              </a:rPr>
              <a:t/>
            </a:r>
            <a:br>
              <a:rPr lang="en-US" altLang="x-none" dirty="0">
                <a:ea typeface="MS PGothic" charset="-128"/>
              </a:rPr>
            </a:br>
            <a:endParaRPr lang="en-US" altLang="x-none" dirty="0">
              <a:ea typeface="MS PGothic" charset="-128"/>
            </a:endParaRP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20</a:t>
            </a:fld>
            <a:endParaRPr lang="en-US" altLang="x-none" sz="1100">
              <a:solidFill>
                <a:srgbClr val="000000"/>
              </a:solidFill>
              <a:latin typeface="Palatino" charset="0"/>
            </a:endParaRPr>
          </a:p>
        </p:txBody>
      </p:sp>
      <p:pic>
        <p:nvPicPr>
          <p:cNvPr id="3" name="Picture 2">
            <a:extLst>
              <a:ext uri="{FF2B5EF4-FFF2-40B4-BE49-F238E27FC236}">
                <a16:creationId xmlns:a16="http://schemas.microsoft.com/office/drawing/2014/main" xmlns="" id="{C00F9B88-3FF5-EC4F-9A89-76836EFB87E6}"/>
              </a:ext>
            </a:extLst>
          </p:cNvPr>
          <p:cNvPicPr>
            <a:picLocks noChangeAspect="1"/>
          </p:cNvPicPr>
          <p:nvPr/>
        </p:nvPicPr>
        <p:blipFill>
          <a:blip r:embed="rId5"/>
          <a:stretch>
            <a:fillRect/>
          </a:stretch>
        </p:blipFill>
        <p:spPr>
          <a:xfrm>
            <a:off x="1270000" y="2188402"/>
            <a:ext cx="7620000" cy="5307264"/>
          </a:xfrm>
          <a:prstGeom prst="rect">
            <a:avLst/>
          </a:prstGeom>
        </p:spPr>
      </p:pic>
    </p:spTree>
    <p:extLst>
      <p:ext uri="{BB962C8B-B14F-4D97-AF65-F5344CB8AC3E}">
        <p14:creationId xmlns:p14="http://schemas.microsoft.com/office/powerpoint/2010/main" val="26330634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79400" y="1752600"/>
            <a:ext cx="9448800" cy="5486400"/>
          </a:xfrm>
        </p:spPr>
        <p:txBody>
          <a:bodyPr/>
          <a:lstStyle/>
          <a:p>
            <a:pPr marL="0" lvl="0" indent="0">
              <a:buNone/>
            </a:pPr>
            <a:r>
              <a:rPr lang="en-US" altLang="x-none" sz="3200" dirty="0">
                <a:ea typeface="ＭＳ Ｐゴシック" charset="-128"/>
              </a:rPr>
              <a:t>Icons</a:t>
            </a:r>
            <a:endParaRPr lang="en-US" altLang="x-none" dirty="0">
              <a:ea typeface="ＭＳ Ｐゴシック" charset="-128"/>
            </a:endParaRPr>
          </a:p>
          <a:p>
            <a:pPr>
              <a:buFontTx/>
              <a:buNone/>
            </a:pPr>
            <a:endParaRPr lang="en-US" altLang="x-none" dirty="0">
              <a:ea typeface="ＭＳ Ｐゴシック" charset="-128"/>
            </a:endParaRPr>
          </a:p>
          <a:p>
            <a:pPr>
              <a:buFontTx/>
              <a:buChar char="•"/>
            </a:pPr>
            <a:endParaRPr lang="en-US" altLang="x-none" sz="2200" dirty="0">
              <a:ea typeface="ＭＳ Ｐゴシック" charset="-128"/>
            </a:endParaRP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err="1">
                <a:ea typeface="MS PGothic" charset="-128"/>
              </a:rPr>
              <a:t>AlternativeText</a:t>
            </a:r>
            <a:r>
              <a:rPr lang="en-US" altLang="x-none" dirty="0">
                <a:ea typeface="MS PGothic" charset="-128"/>
              </a:rPr>
              <a:t/>
            </a:r>
            <a:br>
              <a:rPr lang="en-US" altLang="x-none" dirty="0">
                <a:ea typeface="MS PGothic" charset="-128"/>
              </a:rPr>
            </a:br>
            <a:endParaRPr lang="en-US" altLang="x-none" dirty="0">
              <a:ea typeface="MS PGothic" charset="-128"/>
            </a:endParaRP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21</a:t>
            </a:fld>
            <a:endParaRPr lang="en-US" altLang="x-none" sz="1100">
              <a:solidFill>
                <a:srgbClr val="000000"/>
              </a:solidFill>
              <a:latin typeface="Palatino" charset="0"/>
            </a:endParaRPr>
          </a:p>
        </p:txBody>
      </p:sp>
      <p:pic>
        <p:nvPicPr>
          <p:cNvPr id="2" name="Picture 1"/>
          <p:cNvPicPr>
            <a:picLocks noChangeAspect="1"/>
          </p:cNvPicPr>
          <p:nvPr/>
        </p:nvPicPr>
        <p:blipFill>
          <a:blip r:embed="rId5"/>
          <a:stretch>
            <a:fillRect/>
          </a:stretch>
        </p:blipFill>
        <p:spPr>
          <a:xfrm>
            <a:off x="289389" y="2895600"/>
            <a:ext cx="9581221" cy="2299493"/>
          </a:xfrm>
          <a:prstGeom prst="rect">
            <a:avLst/>
          </a:prstGeom>
          <a:ln>
            <a:solidFill>
              <a:schemeClr val="accent2"/>
            </a:solidFill>
          </a:ln>
        </p:spPr>
      </p:pic>
    </p:spTree>
    <p:extLst>
      <p:ext uri="{BB962C8B-B14F-4D97-AF65-F5344CB8AC3E}">
        <p14:creationId xmlns:p14="http://schemas.microsoft.com/office/powerpoint/2010/main" val="1552516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79400" y="1752600"/>
            <a:ext cx="9448800" cy="5486400"/>
          </a:xfrm>
        </p:spPr>
        <p:txBody>
          <a:bodyPr/>
          <a:lstStyle/>
          <a:p>
            <a:pPr marL="0" lvl="0" indent="0">
              <a:buNone/>
            </a:pPr>
            <a:r>
              <a:rPr lang="en-US" altLang="x-none" sz="3200" b="1" dirty="0">
                <a:ea typeface="ＭＳ Ｐゴシック" charset="-128"/>
              </a:rPr>
              <a:t>Buttons </a:t>
            </a:r>
            <a:r>
              <a:rPr lang="en-US" altLang="x-none" sz="3200" dirty="0">
                <a:solidFill>
                  <a:srgbClr val="000000"/>
                </a:solidFill>
                <a:ea typeface="MS PGothic" charset="-128"/>
              </a:rPr>
              <a:t>– </a:t>
            </a:r>
            <a:r>
              <a:rPr lang="en-US" sz="3200" dirty="0"/>
              <a:t>function, not form is important</a:t>
            </a: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Alternative/ALT Text</a:t>
            </a:r>
            <a:br>
              <a:rPr lang="en-US" altLang="x-none" dirty="0">
                <a:ea typeface="MS PGothic" charset="-128"/>
              </a:rPr>
            </a:br>
            <a:endParaRPr lang="en-US" altLang="x-none" dirty="0">
              <a:ea typeface="MS PGothic" charset="-128"/>
            </a:endParaRP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4"/>
              </a:buBlip>
              <a:defRPr sz="3100">
                <a:solidFill>
                  <a:schemeClr val="tx1"/>
                </a:solidFill>
                <a:latin typeface="Calibri" charset="0"/>
                <a:ea typeface="MS PGothic" charset="-128"/>
              </a:defRPr>
            </a:lvl1pPr>
            <a:lvl2pPr marL="37931725" indent="-37474525">
              <a:spcBef>
                <a:spcPct val="25000"/>
              </a:spcBef>
              <a:buSzPct val="65000"/>
              <a:buBlip>
                <a:blip r:embed="rId5"/>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22</a:t>
            </a:fld>
            <a:endParaRPr lang="en-US" altLang="x-none" sz="1100">
              <a:solidFill>
                <a:srgbClr val="000000"/>
              </a:solidFill>
              <a:latin typeface="Palatino" charset="0"/>
            </a:endParaRPr>
          </a:p>
        </p:txBody>
      </p:sp>
      <p:pic>
        <p:nvPicPr>
          <p:cNvPr id="4" name="Picture 3"/>
          <p:cNvPicPr>
            <a:picLocks noChangeAspect="1"/>
          </p:cNvPicPr>
          <p:nvPr/>
        </p:nvPicPr>
        <p:blipFill>
          <a:blip r:embed="rId6"/>
          <a:stretch>
            <a:fillRect/>
          </a:stretch>
        </p:blipFill>
        <p:spPr>
          <a:xfrm>
            <a:off x="279400" y="2743200"/>
            <a:ext cx="4607101" cy="3429000"/>
          </a:xfrm>
          <a:prstGeom prst="rect">
            <a:avLst/>
          </a:prstGeom>
          <a:ln>
            <a:solidFill>
              <a:schemeClr val="accent6"/>
            </a:solidFill>
          </a:ln>
        </p:spPr>
      </p:pic>
      <p:pic>
        <p:nvPicPr>
          <p:cNvPr id="5" name="Picture 4"/>
          <p:cNvPicPr>
            <a:picLocks noChangeAspect="1"/>
          </p:cNvPicPr>
          <p:nvPr/>
        </p:nvPicPr>
        <p:blipFill>
          <a:blip r:embed="rId7"/>
          <a:stretch>
            <a:fillRect/>
          </a:stretch>
        </p:blipFill>
        <p:spPr>
          <a:xfrm>
            <a:off x="5052831" y="2982913"/>
            <a:ext cx="5059465" cy="2655887"/>
          </a:xfrm>
          <a:prstGeom prst="rect">
            <a:avLst/>
          </a:prstGeom>
          <a:ln>
            <a:solidFill>
              <a:schemeClr val="accent6"/>
            </a:solidFill>
          </a:ln>
        </p:spPr>
      </p:pic>
    </p:spTree>
    <p:extLst>
      <p:ext uri="{BB962C8B-B14F-4D97-AF65-F5344CB8AC3E}">
        <p14:creationId xmlns:p14="http://schemas.microsoft.com/office/powerpoint/2010/main" val="1506835382"/>
      </p:ext>
    </p:extLst>
  </p:cSld>
  <p:clrMapOvr>
    <a:overrideClrMapping bg1="lt1" tx1="dk1" bg2="lt2" tx2="dk2" accent1="accent1" accent2="accent2" accent3="accent3" accent4="accent4" accent5="accent5" accent6="accent6" hlink="hlink" folHlink="folHlink"/>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03200" y="1676400"/>
            <a:ext cx="3810000" cy="5486400"/>
          </a:xfrm>
        </p:spPr>
        <p:txBody>
          <a:bodyPr/>
          <a:lstStyle/>
          <a:p>
            <a:pPr marL="0" lvl="0" indent="0">
              <a:buNone/>
            </a:pPr>
            <a:r>
              <a:rPr lang="en-US" altLang="x-none" sz="3200" b="1" dirty="0">
                <a:ea typeface="ＭＳ Ｐゴシック" charset="-128"/>
              </a:rPr>
              <a:t>Complex graphics</a:t>
            </a:r>
            <a:r>
              <a:rPr lang="en-US" altLang="x-none" sz="2800" b="1" dirty="0">
                <a:solidFill>
                  <a:srgbClr val="000000"/>
                </a:solidFill>
                <a:ea typeface="MS PGothic" charset="-128"/>
              </a:rPr>
              <a:t> </a:t>
            </a:r>
            <a:r>
              <a:rPr lang="en-US" altLang="x-none" sz="2800" dirty="0">
                <a:solidFill>
                  <a:srgbClr val="000000"/>
                </a:solidFill>
                <a:ea typeface="MS PGothic" charset="-128"/>
              </a:rPr>
              <a:t>– </a:t>
            </a:r>
            <a:r>
              <a:rPr lang="en-US" sz="2800" dirty="0"/>
              <a:t>are often used to convey information about a process or to show data trends</a:t>
            </a:r>
          </a:p>
          <a:p>
            <a:pPr>
              <a:buFontTx/>
              <a:buNone/>
            </a:pPr>
            <a:endParaRPr lang="en-US" altLang="x-none" dirty="0">
              <a:ea typeface="ＭＳ Ｐゴシック" charset="-128"/>
            </a:endParaRPr>
          </a:p>
          <a:p>
            <a:pPr>
              <a:buFontTx/>
              <a:buNone/>
            </a:pPr>
            <a:endParaRPr lang="en-US" altLang="x-none" dirty="0">
              <a:ea typeface="ＭＳ Ｐゴシック" charset="-128"/>
            </a:endParaRPr>
          </a:p>
          <a:p>
            <a:pPr>
              <a:buFontTx/>
              <a:buChar char="•"/>
            </a:pPr>
            <a:endParaRPr lang="en-US" altLang="x-none" sz="2200" dirty="0">
              <a:ea typeface="ＭＳ Ｐゴシック" charset="-128"/>
            </a:endParaRP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Complex Graphics</a:t>
            </a:r>
            <a:br>
              <a:rPr lang="en-US" altLang="x-none" dirty="0">
                <a:ea typeface="MS PGothic" charset="-128"/>
              </a:rPr>
            </a:br>
            <a:endParaRPr lang="en-US" altLang="x-none" dirty="0">
              <a:ea typeface="MS PGothic" charset="-128"/>
            </a:endParaRP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23</a:t>
            </a:fld>
            <a:endParaRPr lang="en-US" altLang="x-none" sz="1100">
              <a:solidFill>
                <a:srgbClr val="000000"/>
              </a:solidFill>
              <a:latin typeface="Palatino" charset="0"/>
            </a:endParaRPr>
          </a:p>
        </p:txBody>
      </p:sp>
      <p:pic>
        <p:nvPicPr>
          <p:cNvPr id="3" name="Picture 2"/>
          <p:cNvPicPr>
            <a:picLocks noChangeAspect="1"/>
          </p:cNvPicPr>
          <p:nvPr/>
        </p:nvPicPr>
        <p:blipFill>
          <a:blip r:embed="rId5"/>
          <a:stretch>
            <a:fillRect/>
          </a:stretch>
        </p:blipFill>
        <p:spPr>
          <a:xfrm>
            <a:off x="4013200" y="2057400"/>
            <a:ext cx="5887479" cy="4724400"/>
          </a:xfrm>
          <a:prstGeom prst="rect">
            <a:avLst/>
          </a:prstGeom>
          <a:ln>
            <a:solidFill>
              <a:schemeClr val="accent6"/>
            </a:solidFill>
          </a:ln>
        </p:spPr>
      </p:pic>
    </p:spTree>
    <p:extLst>
      <p:ext uri="{BB962C8B-B14F-4D97-AF65-F5344CB8AC3E}">
        <p14:creationId xmlns:p14="http://schemas.microsoft.com/office/powerpoint/2010/main" val="35526561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127000" y="1778000"/>
            <a:ext cx="9906000" cy="5503863"/>
          </a:xfrm>
        </p:spPr>
        <p:txBody>
          <a:bodyPr/>
          <a:lstStyle/>
          <a:p>
            <a:pPr marL="0" indent="0">
              <a:buFontTx/>
              <a:buNone/>
            </a:pPr>
            <a:r>
              <a:rPr lang="en-US" altLang="x-none" sz="3200" b="1" dirty="0">
                <a:solidFill>
                  <a:srgbClr val="000000"/>
                </a:solidFill>
                <a:ea typeface="MS PGothic" charset="-128"/>
              </a:rPr>
              <a:t>Captions </a:t>
            </a:r>
          </a:p>
          <a:p>
            <a:pPr>
              <a:buFont typeface="Arial" panose="020B0604020202020204" pitchFamily="34" charset="0"/>
              <a:buChar char="•"/>
            </a:pPr>
            <a:r>
              <a:rPr lang="en-US" altLang="x-none" sz="3200" dirty="0">
                <a:solidFill>
                  <a:srgbClr val="000000"/>
                </a:solidFill>
                <a:ea typeface="MS PGothic" charset="-128"/>
              </a:rPr>
              <a:t>Every video should have captions </a:t>
            </a:r>
          </a:p>
          <a:p>
            <a:pPr>
              <a:buFont typeface="Arial" panose="020B0604020202020204" pitchFamily="34" charset="0"/>
              <a:buChar char="•"/>
            </a:pPr>
            <a:r>
              <a:rPr lang="en-US" altLang="x-none" sz="3200" dirty="0" err="1">
                <a:solidFill>
                  <a:srgbClr val="000000"/>
                </a:solidFill>
                <a:ea typeface="MS PGothic" charset="-128"/>
              </a:rPr>
              <a:t>Autocaptions</a:t>
            </a:r>
            <a:r>
              <a:rPr lang="en-US" altLang="x-none" sz="3200" dirty="0">
                <a:solidFill>
                  <a:srgbClr val="000000"/>
                </a:solidFill>
                <a:ea typeface="MS PGothic" charset="-128"/>
              </a:rPr>
              <a:t> are not enough</a:t>
            </a:r>
          </a:p>
          <a:p>
            <a:pPr>
              <a:buFont typeface="Arial" panose="020B0604020202020204" pitchFamily="34" charset="0"/>
              <a:buChar char="•"/>
            </a:pPr>
            <a:r>
              <a:rPr lang="en-US" altLang="x-none" sz="3200" dirty="0">
                <a:solidFill>
                  <a:srgbClr val="000000"/>
                </a:solidFill>
                <a:ea typeface="MS PGothic" charset="-128"/>
              </a:rPr>
              <a:t>New formats create new challenges</a:t>
            </a:r>
            <a:endParaRPr lang="en-US" altLang="x-none" sz="3200" b="1" dirty="0">
              <a:solidFill>
                <a:srgbClr val="000000"/>
              </a:solidFill>
              <a:ea typeface="MS PGothic" charset="-128"/>
            </a:endParaRPr>
          </a:p>
          <a:p>
            <a:pPr marL="0" indent="0">
              <a:buFontTx/>
              <a:buNone/>
            </a:pPr>
            <a:r>
              <a:rPr lang="en-US" altLang="x-none" sz="3200" b="1" dirty="0">
                <a:solidFill>
                  <a:srgbClr val="000000"/>
                </a:solidFill>
                <a:ea typeface="MS PGothic" charset="-128"/>
              </a:rPr>
              <a:t>Transcripts </a:t>
            </a:r>
          </a:p>
          <a:p>
            <a:pPr>
              <a:buFont typeface="Arial" panose="020B0604020202020204" pitchFamily="34" charset="0"/>
              <a:buChar char="•"/>
            </a:pPr>
            <a:r>
              <a:rPr lang="en-US" sz="3200" dirty="0">
                <a:solidFill>
                  <a:srgbClr val="000000"/>
                </a:solidFill>
                <a:ea typeface="MS PGothic" charset="-128"/>
              </a:rPr>
              <a:t>Especially important for audio files like podcasts</a:t>
            </a:r>
          </a:p>
          <a:p>
            <a:pPr>
              <a:buFont typeface="Arial" panose="020B0604020202020204" pitchFamily="34" charset="0"/>
              <a:buChar char="•"/>
            </a:pPr>
            <a:r>
              <a:rPr lang="en-US" sz="3200" dirty="0">
                <a:solidFill>
                  <a:srgbClr val="000000"/>
                </a:solidFill>
                <a:ea typeface="MS PGothic" charset="-128"/>
              </a:rPr>
              <a:t>G</a:t>
            </a:r>
            <a:r>
              <a:rPr lang="en-US" sz="3200" dirty="0"/>
              <a:t>ood to have for videos in addition to captions </a:t>
            </a:r>
            <a:endParaRPr lang="en-US" altLang="x-none" sz="3200" dirty="0">
              <a:solidFill>
                <a:srgbClr val="000000"/>
              </a:solidFill>
              <a:ea typeface="MS PGothic" charset="-128"/>
            </a:endParaRPr>
          </a:p>
          <a:p>
            <a:pPr lvl="1">
              <a:buFontTx/>
              <a:buChar char="•"/>
            </a:pPr>
            <a:r>
              <a:rPr lang="en-US" altLang="x-none" sz="2800" dirty="0">
                <a:solidFill>
                  <a:srgbClr val="000000"/>
                </a:solidFill>
                <a:ea typeface="MS PGothic" charset="-128"/>
              </a:rPr>
              <a:t>A </a:t>
            </a:r>
            <a:r>
              <a:rPr lang="en-US" sz="2800" dirty="0"/>
              <a:t>transcript alone is not adequate for video</a:t>
            </a:r>
            <a:endParaRPr lang="en-US" altLang="x-none" sz="2800" dirty="0">
              <a:solidFill>
                <a:srgbClr val="000000"/>
              </a:solidFill>
              <a:ea typeface="MS PGothic" charset="-128"/>
            </a:endParaRPr>
          </a:p>
          <a:p>
            <a:pPr lvl="1">
              <a:buFontTx/>
              <a:buChar char="•"/>
            </a:pPr>
            <a:r>
              <a:rPr lang="en-US" altLang="x-none" sz="2800" dirty="0">
                <a:solidFill>
                  <a:srgbClr val="000000"/>
                </a:solidFill>
                <a:ea typeface="MS PGothic" charset="-128"/>
              </a:rPr>
              <a:t>If </a:t>
            </a:r>
            <a:r>
              <a:rPr lang="en-US" sz="2800" dirty="0"/>
              <a:t>you have a transcript, it is easy to create captions </a:t>
            </a:r>
            <a:endParaRPr lang="en-US" altLang="x-none" sz="2800" dirty="0">
              <a:solidFill>
                <a:srgbClr val="000000"/>
              </a:solidFill>
              <a:ea typeface="MS PGothic" charset="-128"/>
            </a:endParaRPr>
          </a:p>
        </p:txBody>
      </p:sp>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Audio &amp; Video</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24</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799363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127000" y="1778000"/>
            <a:ext cx="9906000" cy="5503863"/>
          </a:xfrm>
        </p:spPr>
        <p:txBody>
          <a:bodyPr/>
          <a:lstStyle/>
          <a:p>
            <a:pPr marL="0" indent="0">
              <a:buFontTx/>
              <a:buNone/>
            </a:pPr>
            <a:r>
              <a:rPr lang="en-US" sz="2800" dirty="0"/>
              <a:t> </a:t>
            </a:r>
            <a:endParaRPr lang="en-US" altLang="x-none" sz="2800" dirty="0">
              <a:solidFill>
                <a:srgbClr val="000000"/>
              </a:solidFill>
              <a:ea typeface="MS PGothic" charset="-128"/>
            </a:endParaRPr>
          </a:p>
        </p:txBody>
      </p:sp>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Captions</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25</a:t>
            </a:fld>
            <a:endParaRPr lang="en-US" altLang="x-none" sz="1100">
              <a:solidFill>
                <a:srgbClr val="000000"/>
              </a:solidFill>
              <a:latin typeface="Palatino" charset="0"/>
            </a:endParaRPr>
          </a:p>
        </p:txBody>
      </p:sp>
      <p:pic>
        <p:nvPicPr>
          <p:cNvPr id="2" name="Picture 1">
            <a:extLst>
              <a:ext uri="{FF2B5EF4-FFF2-40B4-BE49-F238E27FC236}">
                <a16:creationId xmlns:a16="http://schemas.microsoft.com/office/drawing/2014/main" xmlns="" id="{09224C36-2F50-9843-B7E4-8D45D750588D}"/>
              </a:ext>
            </a:extLst>
          </p:cNvPr>
          <p:cNvPicPr>
            <a:picLocks noChangeAspect="1"/>
          </p:cNvPicPr>
          <p:nvPr/>
        </p:nvPicPr>
        <p:blipFill>
          <a:blip r:embed="rId5"/>
          <a:stretch>
            <a:fillRect/>
          </a:stretch>
        </p:blipFill>
        <p:spPr>
          <a:xfrm>
            <a:off x="0" y="1564064"/>
            <a:ext cx="10160000" cy="5713506"/>
          </a:xfrm>
          <a:prstGeom prst="rect">
            <a:avLst/>
          </a:prstGeom>
        </p:spPr>
      </p:pic>
    </p:spTree>
    <p:extLst>
      <p:ext uri="{BB962C8B-B14F-4D97-AF65-F5344CB8AC3E}">
        <p14:creationId xmlns:p14="http://schemas.microsoft.com/office/powerpoint/2010/main" val="17164954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203200" y="1778000"/>
            <a:ext cx="4953000" cy="5503863"/>
          </a:xfrm>
        </p:spPr>
        <p:txBody>
          <a:bodyPr/>
          <a:lstStyle/>
          <a:p>
            <a:pPr marL="0" indent="0">
              <a:buFontTx/>
              <a:buNone/>
            </a:pPr>
            <a:r>
              <a:rPr lang="en-US" altLang="x-none" sz="3200" b="1" dirty="0">
                <a:solidFill>
                  <a:srgbClr val="000000"/>
                </a:solidFill>
                <a:ea typeface="MS PGothic" charset="-128"/>
              </a:rPr>
              <a:t>Podcasts </a:t>
            </a:r>
          </a:p>
          <a:p>
            <a:pPr marL="0" indent="0">
              <a:buFontTx/>
              <a:buNone/>
            </a:pPr>
            <a:r>
              <a:rPr lang="en-US" altLang="x-none" sz="3200" dirty="0">
                <a:solidFill>
                  <a:srgbClr val="000000"/>
                </a:solidFill>
                <a:ea typeface="MS PGothic" charset="-128"/>
              </a:rPr>
              <a:t>A</a:t>
            </a:r>
            <a:r>
              <a:rPr lang="en-US" altLang="x-none" sz="3200" dirty="0"/>
              <a:t>lways include transcripts for podcasts. They are not accessible without them</a:t>
            </a:r>
          </a:p>
          <a:p>
            <a:pPr marL="0" indent="0">
              <a:buFontTx/>
              <a:buNone/>
            </a:pPr>
            <a:endParaRPr lang="en-US" altLang="x-none" sz="3200" dirty="0">
              <a:solidFill>
                <a:srgbClr val="000000"/>
              </a:solidFill>
              <a:ea typeface="MS PGothic" charset="-128"/>
            </a:endParaRPr>
          </a:p>
        </p:txBody>
      </p:sp>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Podcasts</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26</a:t>
            </a:fld>
            <a:endParaRPr lang="en-US" altLang="x-none" sz="1100">
              <a:solidFill>
                <a:srgbClr val="000000"/>
              </a:solidFill>
              <a:latin typeface="Palatino" charset="0"/>
            </a:endParaRPr>
          </a:p>
        </p:txBody>
      </p:sp>
      <p:pic>
        <p:nvPicPr>
          <p:cNvPr id="2" name="Picture 1"/>
          <p:cNvPicPr>
            <a:picLocks noChangeAspect="1"/>
          </p:cNvPicPr>
          <p:nvPr/>
        </p:nvPicPr>
        <p:blipFill>
          <a:blip r:embed="rId5"/>
          <a:stretch>
            <a:fillRect/>
          </a:stretch>
        </p:blipFill>
        <p:spPr>
          <a:xfrm>
            <a:off x="4851400" y="1905000"/>
            <a:ext cx="5168642" cy="5029200"/>
          </a:xfrm>
          <a:prstGeom prst="rect">
            <a:avLst/>
          </a:prstGeom>
          <a:ln>
            <a:solidFill>
              <a:schemeClr val="accent6"/>
            </a:solidFill>
          </a:ln>
        </p:spPr>
      </p:pic>
    </p:spTree>
    <p:extLst>
      <p:ext uri="{BB962C8B-B14F-4D97-AF65-F5344CB8AC3E}">
        <p14:creationId xmlns:p14="http://schemas.microsoft.com/office/powerpoint/2010/main" val="25726133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a:xfrm>
            <a:off x="279400" y="2234406"/>
            <a:ext cx="9728200" cy="4267200"/>
          </a:xfrm>
        </p:spPr>
        <p:txBody>
          <a:bodyPr anchor="ctr"/>
          <a:lstStyle/>
          <a:p>
            <a:pPr marL="823913" lvl="2" indent="-379413">
              <a:buFontTx/>
              <a:buChar char="•"/>
            </a:pPr>
            <a:r>
              <a:rPr lang="en-US" altLang="x-none" sz="2800" dirty="0">
                <a:ea typeface="MS PGothic" charset="-128"/>
              </a:rPr>
              <a:t>Users should be able to navigate a site using only the keyboard</a:t>
            </a:r>
          </a:p>
          <a:p>
            <a:pPr marL="823913" lvl="2" indent="-379413">
              <a:buFontTx/>
              <a:buChar char="•"/>
            </a:pPr>
            <a:r>
              <a:rPr lang="en-US" altLang="x-none" sz="2800" dirty="0">
                <a:ea typeface="MS PGothic" charset="-128"/>
              </a:rPr>
              <a:t>They should also have a visual indication of where they are in the site as they navigate through it</a:t>
            </a:r>
          </a:p>
          <a:p>
            <a:pPr marL="823913" lvl="2" indent="-379413">
              <a:buFontTx/>
              <a:buChar char="•"/>
            </a:pPr>
            <a:r>
              <a:rPr lang="en-US" altLang="x-none" sz="2800" dirty="0">
                <a:ea typeface="MS PGothic" charset="-128"/>
              </a:rPr>
              <a:t>Keyboard-only access is EASY to test </a:t>
            </a:r>
          </a:p>
          <a:p>
            <a:pPr marL="823913" lvl="2" indent="-379413">
              <a:buFontTx/>
              <a:buChar char="•"/>
            </a:pPr>
            <a:r>
              <a:rPr lang="en-US" sz="2800" dirty="0"/>
              <a:t>Simply unplug your mouse and only use the keyboard and see how things work</a:t>
            </a:r>
          </a:p>
          <a:p>
            <a:pPr marL="444500" lvl="2" indent="0">
              <a:buNone/>
            </a:pPr>
            <a:r>
              <a:rPr lang="en-US" altLang="x-none" sz="3200" dirty="0">
                <a:ea typeface="MS PGothic" charset="-128"/>
              </a:rPr>
              <a:t/>
            </a:r>
            <a:br>
              <a:rPr lang="en-US" altLang="x-none" sz="3200" dirty="0">
                <a:ea typeface="MS PGothic" charset="-128"/>
              </a:rPr>
            </a:br>
            <a:r>
              <a:rPr lang="en-US" altLang="x-none" sz="3200" dirty="0">
                <a:ea typeface="MS PGothic" charset="-128"/>
              </a:rPr>
              <a:t/>
            </a:r>
            <a:br>
              <a:rPr lang="en-US" altLang="x-none" sz="3200" dirty="0">
                <a:ea typeface="MS PGothic" charset="-128"/>
              </a:rPr>
            </a:br>
            <a:endParaRPr lang="en-US" altLang="x-none" sz="3200" dirty="0">
              <a:ea typeface="MS PGothic" charset="-128"/>
            </a:endParaRPr>
          </a:p>
        </p:txBody>
      </p:sp>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Keyboard-Only Access</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27</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1958637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127000" y="1778000"/>
            <a:ext cx="9906000" cy="5503863"/>
          </a:xfrm>
        </p:spPr>
        <p:txBody>
          <a:bodyPr/>
          <a:lstStyle/>
          <a:p>
            <a:pPr marL="0" indent="0">
              <a:buFontTx/>
              <a:buNone/>
            </a:pPr>
            <a:r>
              <a:rPr lang="en-US" altLang="x-none" sz="3200" b="1" dirty="0">
                <a:solidFill>
                  <a:srgbClr val="000000"/>
                </a:solidFill>
                <a:ea typeface="MS PGothic" charset="-128"/>
              </a:rPr>
              <a:t>User controls </a:t>
            </a:r>
            <a:endParaRPr lang="en-US" altLang="x-none" sz="3200" dirty="0">
              <a:solidFill>
                <a:srgbClr val="000000"/>
              </a:solidFill>
              <a:ea typeface="MS PGothic" charset="-128"/>
            </a:endParaRPr>
          </a:p>
          <a:p>
            <a:pPr lvl="1">
              <a:buFontTx/>
              <a:buChar char="•"/>
            </a:pPr>
            <a:r>
              <a:rPr lang="en-US" altLang="x-none" sz="2800" dirty="0">
                <a:solidFill>
                  <a:srgbClr val="000000"/>
                </a:solidFill>
                <a:ea typeface="MS PGothic" charset="-128"/>
              </a:rPr>
              <a:t>Include user controls that can be operated with a keyboard</a:t>
            </a:r>
          </a:p>
          <a:p>
            <a:pPr lvl="2">
              <a:buFontTx/>
              <a:buChar char="•"/>
            </a:pPr>
            <a:r>
              <a:rPr lang="en-US" altLang="x-none" sz="2800" dirty="0">
                <a:solidFill>
                  <a:srgbClr val="000000"/>
                </a:solidFill>
                <a:ea typeface="MS PGothic" charset="-128"/>
              </a:rPr>
              <a:t>Play and pause buttons for video or audio </a:t>
            </a:r>
          </a:p>
          <a:p>
            <a:pPr lvl="1">
              <a:buFontTx/>
              <a:buChar char="•"/>
            </a:pPr>
            <a:r>
              <a:rPr lang="en-US" altLang="x-none" sz="2800" dirty="0">
                <a:solidFill>
                  <a:srgbClr val="000000"/>
                </a:solidFill>
                <a:ea typeface="MS PGothic" charset="-128"/>
              </a:rPr>
              <a:t>Avoid </a:t>
            </a:r>
            <a:r>
              <a:rPr lang="en-US" sz="2800" dirty="0"/>
              <a:t>automatically playing audio/video and any type </a:t>
            </a:r>
          </a:p>
          <a:p>
            <a:pPr lvl="1">
              <a:buFontTx/>
              <a:buChar char="•"/>
            </a:pPr>
            <a:r>
              <a:rPr lang="en-US" sz="2800" dirty="0"/>
              <a:t>Avoid automatically changing images</a:t>
            </a:r>
            <a:endParaRPr lang="en-US" altLang="x-none" sz="2800" dirty="0">
              <a:solidFill>
                <a:srgbClr val="000000"/>
              </a:solidFill>
              <a:ea typeface="MS PGothic" charset="-128"/>
            </a:endParaRPr>
          </a:p>
        </p:txBody>
      </p:sp>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Audio &amp; Video</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28</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939387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a:xfrm>
            <a:off x="203200" y="1600200"/>
            <a:ext cx="9728200" cy="6019800"/>
          </a:xfrm>
        </p:spPr>
        <p:txBody>
          <a:bodyPr anchor="ctr"/>
          <a:lstStyle/>
          <a:p>
            <a:pPr marL="379413" lvl="1" indent="-379413">
              <a:buFontTx/>
              <a:buChar char="•"/>
            </a:pPr>
            <a:endParaRPr lang="en-US" altLang="x-none" sz="3200" dirty="0">
              <a:ea typeface="MS PGothic" charset="-128"/>
            </a:endParaRPr>
          </a:p>
          <a:p>
            <a:pPr marL="0" lvl="1" indent="0">
              <a:buNone/>
            </a:pPr>
            <a:r>
              <a:rPr lang="en-US" altLang="x-none" sz="3200" dirty="0">
                <a:ea typeface="MS PGothic" charset="-128"/>
              </a:rPr>
              <a:t/>
            </a:r>
            <a:br>
              <a:rPr lang="en-US" altLang="x-none" sz="3200" dirty="0">
                <a:ea typeface="MS PGothic" charset="-128"/>
              </a:rPr>
            </a:br>
            <a:r>
              <a:rPr lang="en-US" altLang="x-none" sz="3200" dirty="0">
                <a:ea typeface="MS PGothic" charset="-128"/>
              </a:rPr>
              <a:t/>
            </a:r>
            <a:br>
              <a:rPr lang="en-US" altLang="x-none" sz="3200" dirty="0">
                <a:ea typeface="MS PGothic" charset="-128"/>
              </a:rPr>
            </a:br>
            <a:endParaRPr lang="en-US" altLang="x-none" sz="3200" dirty="0">
              <a:ea typeface="MS PGothic" charset="-128"/>
            </a:endParaRPr>
          </a:p>
        </p:txBody>
      </p:sp>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Keyboard-Only Access</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29</a:t>
            </a:fld>
            <a:endParaRPr lang="en-US" altLang="x-none" sz="1100">
              <a:solidFill>
                <a:srgbClr val="000000"/>
              </a:solidFill>
              <a:latin typeface="Palatino" charset="0"/>
            </a:endParaRPr>
          </a:p>
        </p:txBody>
      </p:sp>
      <p:pic>
        <p:nvPicPr>
          <p:cNvPr id="4" name="Picture 3"/>
          <p:cNvPicPr>
            <a:picLocks noChangeAspect="1"/>
          </p:cNvPicPr>
          <p:nvPr/>
        </p:nvPicPr>
        <p:blipFill>
          <a:blip r:embed="rId5"/>
          <a:stretch>
            <a:fillRect/>
          </a:stretch>
        </p:blipFill>
        <p:spPr>
          <a:xfrm>
            <a:off x="2108200" y="1676400"/>
            <a:ext cx="7140998" cy="5295900"/>
          </a:xfrm>
          <a:prstGeom prst="rect">
            <a:avLst/>
          </a:prstGeom>
          <a:ln>
            <a:solidFill>
              <a:schemeClr val="accent6"/>
            </a:solidFill>
          </a:ln>
        </p:spPr>
      </p:pic>
    </p:spTree>
    <p:extLst>
      <p:ext uri="{BB962C8B-B14F-4D97-AF65-F5344CB8AC3E}">
        <p14:creationId xmlns:p14="http://schemas.microsoft.com/office/powerpoint/2010/main" val="3860883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127000" y="1778000"/>
            <a:ext cx="9906000" cy="5503863"/>
          </a:xfrm>
        </p:spPr>
        <p:txBody>
          <a:bodyPr/>
          <a:lstStyle/>
          <a:p>
            <a:pPr marL="0" indent="0">
              <a:buFontTx/>
              <a:buNone/>
            </a:pPr>
            <a:r>
              <a:rPr lang="en-US" altLang="x-none" sz="3200" b="1" dirty="0">
                <a:solidFill>
                  <a:srgbClr val="000000"/>
                </a:solidFill>
                <a:ea typeface="MS PGothic" charset="-128"/>
              </a:rPr>
              <a:t>Accessibility </a:t>
            </a:r>
            <a:endParaRPr lang="en-US" altLang="x-none" sz="3200" dirty="0">
              <a:solidFill>
                <a:srgbClr val="000000"/>
              </a:solidFill>
              <a:ea typeface="MS PGothic" charset="-128"/>
            </a:endParaRPr>
          </a:p>
          <a:p>
            <a:pPr lvl="1">
              <a:buFontTx/>
              <a:buChar char="•"/>
            </a:pPr>
            <a:r>
              <a:rPr lang="en-US" sz="2800" dirty="0"/>
              <a:t>“The ongoing process by which an organization ensures its current and future IT can be used effectively by everyone, including individuals with disabilities.” </a:t>
            </a:r>
            <a:r>
              <a:rPr lang="en-US" sz="2800" dirty="0" err="1"/>
              <a:t>Educause</a:t>
            </a:r>
            <a:r>
              <a:rPr lang="en-US" sz="2800" dirty="0"/>
              <a:t> </a:t>
            </a:r>
          </a:p>
          <a:p>
            <a:pPr marL="508000" lvl="1" indent="0">
              <a:buNone/>
            </a:pPr>
            <a:endParaRPr lang="en-US" altLang="x-none" sz="2800" b="1" dirty="0">
              <a:solidFill>
                <a:srgbClr val="000000"/>
              </a:solidFill>
              <a:ea typeface="MS PGothic" charset="-128"/>
            </a:endParaRPr>
          </a:p>
          <a:p>
            <a:pPr marL="0" indent="0">
              <a:buFontTx/>
              <a:buNone/>
            </a:pPr>
            <a:r>
              <a:rPr lang="en-US" altLang="x-none" sz="3200" b="1" dirty="0">
                <a:solidFill>
                  <a:srgbClr val="000000"/>
                </a:solidFill>
                <a:ea typeface="MS PGothic" charset="-128"/>
              </a:rPr>
              <a:t>Assistive Technology </a:t>
            </a:r>
            <a:endParaRPr lang="en-US" altLang="x-none" sz="3200" dirty="0">
              <a:solidFill>
                <a:srgbClr val="000000"/>
              </a:solidFill>
              <a:ea typeface="MS PGothic" charset="-128"/>
            </a:endParaRPr>
          </a:p>
          <a:p>
            <a:pPr lvl="1">
              <a:buFontTx/>
              <a:buChar char="•"/>
            </a:pPr>
            <a:r>
              <a:rPr lang="en-US" sz="2800" dirty="0"/>
              <a:t>“Assistive technology is technology used by individuals with disabilities in order to perform functions that might otherwise be difficult or impossible.”  U Washington</a:t>
            </a:r>
          </a:p>
        </p:txBody>
      </p:sp>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Introduction</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3</a:t>
            </a:fld>
            <a:endParaRPr lang="en-US" altLang="x-none" sz="1100">
              <a:solidFill>
                <a:srgbClr val="000000"/>
              </a:solidFill>
              <a:latin typeface="Palatino"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127000" y="1778000"/>
            <a:ext cx="9906000" cy="5503863"/>
          </a:xfrm>
        </p:spPr>
        <p:txBody>
          <a:bodyPr/>
          <a:lstStyle/>
          <a:p>
            <a:pPr marL="0" indent="0">
              <a:buFontTx/>
              <a:buNone/>
            </a:pPr>
            <a:r>
              <a:rPr lang="en-US" altLang="x-none" sz="3200" b="1" dirty="0">
                <a:solidFill>
                  <a:srgbClr val="000000"/>
                </a:solidFill>
                <a:ea typeface="MS PGothic" charset="-128"/>
              </a:rPr>
              <a:t>Pages should have a clear structure</a:t>
            </a:r>
          </a:p>
          <a:p>
            <a:pPr lvl="1">
              <a:buFont typeface="Arial" panose="020B0604020202020204" pitchFamily="34" charset="0"/>
              <a:buChar char="•"/>
            </a:pPr>
            <a:r>
              <a:rPr lang="en-US" altLang="x-none" sz="2800" dirty="0">
                <a:solidFill>
                  <a:srgbClr val="000000"/>
                </a:solidFill>
                <a:ea typeface="MS PGothic" charset="-128"/>
              </a:rPr>
              <a:t>Users should be able to understand the page by quickly scanning it</a:t>
            </a:r>
          </a:p>
          <a:p>
            <a:pPr marL="0" indent="0">
              <a:buFontTx/>
              <a:buNone/>
            </a:pPr>
            <a:r>
              <a:rPr lang="en-US" altLang="x-none" sz="3200" b="1" dirty="0">
                <a:solidFill>
                  <a:srgbClr val="000000"/>
                </a:solidFill>
                <a:ea typeface="MS PGothic" charset="-128"/>
              </a:rPr>
              <a:t>Headings</a:t>
            </a:r>
            <a:endParaRPr lang="en-US" altLang="x-none" sz="3200" dirty="0">
              <a:solidFill>
                <a:srgbClr val="000000"/>
              </a:solidFill>
              <a:ea typeface="MS PGothic" charset="-128"/>
            </a:endParaRPr>
          </a:p>
          <a:p>
            <a:pPr lvl="1">
              <a:buFontTx/>
              <a:buChar char="•"/>
            </a:pPr>
            <a:r>
              <a:rPr lang="en-US" altLang="x-none" sz="2800" dirty="0">
                <a:solidFill>
                  <a:srgbClr val="000000"/>
                </a:solidFill>
                <a:ea typeface="MS PGothic" charset="-128"/>
              </a:rPr>
              <a:t>Use </a:t>
            </a:r>
            <a:r>
              <a:rPr lang="en-US" sz="2800" dirty="0"/>
              <a:t>headings, lists, and paragraphs to indicate visual structure programmatically</a:t>
            </a:r>
            <a:endParaRPr lang="en-US" altLang="x-none" sz="2800" dirty="0">
              <a:solidFill>
                <a:srgbClr val="000000"/>
              </a:solidFill>
              <a:ea typeface="MS PGothic" charset="-128"/>
            </a:endParaRPr>
          </a:p>
          <a:p>
            <a:pPr lvl="1">
              <a:buFontTx/>
              <a:buChar char="•"/>
            </a:pPr>
            <a:r>
              <a:rPr lang="en-US" altLang="x-none" sz="2800" dirty="0">
                <a:solidFill>
                  <a:srgbClr val="000000"/>
                </a:solidFill>
                <a:ea typeface="MS PGothic" charset="-128"/>
              </a:rPr>
              <a:t>Headings</a:t>
            </a:r>
            <a:r>
              <a:rPr lang="en-US" altLang="x-none" sz="2800" dirty="0"/>
              <a:t>: </a:t>
            </a:r>
            <a:r>
              <a:rPr lang="en-US" sz="2800" dirty="0"/>
              <a:t>H1 </a:t>
            </a:r>
            <a:r>
              <a:rPr lang="mr-IN" sz="2800" dirty="0"/>
              <a:t>–</a:t>
            </a:r>
            <a:r>
              <a:rPr lang="en-US" sz="2800" dirty="0"/>
              <a:t> H6</a:t>
            </a:r>
          </a:p>
          <a:p>
            <a:pPr lvl="2">
              <a:buFontTx/>
              <a:buChar char="•"/>
            </a:pPr>
            <a:r>
              <a:rPr lang="en-US" sz="2800"/>
              <a:t>We </a:t>
            </a:r>
            <a:r>
              <a:rPr lang="en-US" sz="2800" smtClean="0"/>
              <a:t>recommend each </a:t>
            </a:r>
            <a:r>
              <a:rPr lang="en-US" sz="2800" dirty="0"/>
              <a:t>page have only one &lt;h1&gt; tag per page and should reflect the page title</a:t>
            </a:r>
          </a:p>
          <a:p>
            <a:pPr marL="508000" lvl="1" indent="0">
              <a:buNone/>
            </a:pPr>
            <a:endParaRPr lang="en-US" altLang="x-none" sz="2800" dirty="0">
              <a:solidFill>
                <a:srgbClr val="000000"/>
              </a:solidFill>
              <a:ea typeface="MS PGothic" charset="-128"/>
            </a:endParaRPr>
          </a:p>
          <a:p>
            <a:pPr marL="0" indent="0">
              <a:buFontTx/>
              <a:buNone/>
            </a:pPr>
            <a:endParaRPr lang="en-US" altLang="x-none" b="1" dirty="0">
              <a:solidFill>
                <a:srgbClr val="000000"/>
              </a:solidFill>
              <a:ea typeface="MS PGothic" charset="-128"/>
            </a:endParaRPr>
          </a:p>
        </p:txBody>
      </p:sp>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(Semantic) Structure</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30</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672140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(Semantic) Structure</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31</a:t>
            </a:fld>
            <a:endParaRPr lang="en-US" altLang="x-none" sz="1100">
              <a:solidFill>
                <a:srgbClr val="000000"/>
              </a:solidFill>
              <a:latin typeface="Palatino" charset="0"/>
            </a:endParaRPr>
          </a:p>
        </p:txBody>
      </p:sp>
      <p:pic>
        <p:nvPicPr>
          <p:cNvPr id="3" name="Picture 2">
            <a:extLst>
              <a:ext uri="{FF2B5EF4-FFF2-40B4-BE49-F238E27FC236}">
                <a16:creationId xmlns:a16="http://schemas.microsoft.com/office/drawing/2014/main" xmlns="" id="{C404DE7A-807B-3B4E-93C5-0E812D9074FE}"/>
              </a:ext>
            </a:extLst>
          </p:cNvPr>
          <p:cNvPicPr>
            <a:picLocks noChangeAspect="1"/>
          </p:cNvPicPr>
          <p:nvPr/>
        </p:nvPicPr>
        <p:blipFill>
          <a:blip r:embed="rId5"/>
          <a:stretch>
            <a:fillRect/>
          </a:stretch>
        </p:blipFill>
        <p:spPr>
          <a:xfrm>
            <a:off x="23969" y="2156781"/>
            <a:ext cx="10160000" cy="4422451"/>
          </a:xfrm>
          <a:prstGeom prst="rect">
            <a:avLst/>
          </a:prstGeom>
        </p:spPr>
      </p:pic>
    </p:spTree>
    <p:extLst>
      <p:ext uri="{BB962C8B-B14F-4D97-AF65-F5344CB8AC3E}">
        <p14:creationId xmlns:p14="http://schemas.microsoft.com/office/powerpoint/2010/main" val="7322171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(Semantic) Structure</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32</a:t>
            </a:fld>
            <a:endParaRPr lang="en-US" altLang="x-none" sz="1100">
              <a:solidFill>
                <a:srgbClr val="000000"/>
              </a:solidFill>
              <a:latin typeface="Palatino" charset="0"/>
            </a:endParaRPr>
          </a:p>
        </p:txBody>
      </p:sp>
      <p:pic>
        <p:nvPicPr>
          <p:cNvPr id="2" name="Picture 1">
            <a:extLst>
              <a:ext uri="{FF2B5EF4-FFF2-40B4-BE49-F238E27FC236}">
                <a16:creationId xmlns:a16="http://schemas.microsoft.com/office/drawing/2014/main" xmlns="" id="{58654729-ABE1-8B41-AEA2-3F055654E814}"/>
              </a:ext>
            </a:extLst>
          </p:cNvPr>
          <p:cNvPicPr>
            <a:picLocks noChangeAspect="1"/>
          </p:cNvPicPr>
          <p:nvPr/>
        </p:nvPicPr>
        <p:blipFill>
          <a:blip r:embed="rId5"/>
          <a:stretch>
            <a:fillRect/>
          </a:stretch>
        </p:blipFill>
        <p:spPr>
          <a:xfrm>
            <a:off x="7870" y="1963273"/>
            <a:ext cx="10160000" cy="4809467"/>
          </a:xfrm>
          <a:prstGeom prst="rect">
            <a:avLst/>
          </a:prstGeom>
        </p:spPr>
      </p:pic>
    </p:spTree>
    <p:extLst>
      <p:ext uri="{BB962C8B-B14F-4D97-AF65-F5344CB8AC3E}">
        <p14:creationId xmlns:p14="http://schemas.microsoft.com/office/powerpoint/2010/main" val="228471997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79400" y="1752600"/>
            <a:ext cx="9448800" cy="5486400"/>
          </a:xfrm>
        </p:spPr>
        <p:txBody>
          <a:bodyPr/>
          <a:lstStyle/>
          <a:p>
            <a:pPr marL="0" indent="0">
              <a:buNone/>
            </a:pPr>
            <a:r>
              <a:rPr lang="en-US" altLang="x-none" sz="3200" b="1" dirty="0">
                <a:solidFill>
                  <a:srgbClr val="000000"/>
                </a:solidFill>
                <a:ea typeface="ＭＳ Ｐゴシック" charset="-128"/>
              </a:rPr>
              <a:t>Use clear link language</a:t>
            </a:r>
            <a:r>
              <a:rPr lang="en-US" altLang="x-none" sz="3200" dirty="0">
                <a:solidFill>
                  <a:srgbClr val="000000"/>
                </a:solidFill>
                <a:ea typeface="MS PGothic" charset="-128"/>
              </a:rPr>
              <a:t> </a:t>
            </a:r>
          </a:p>
          <a:p>
            <a:pPr lvl="1">
              <a:buFont typeface="Arial" charset="0"/>
              <a:buChar char="•"/>
            </a:pPr>
            <a:r>
              <a:rPr lang="en-US" altLang="x-none" sz="2800" dirty="0">
                <a:solidFill>
                  <a:srgbClr val="000000"/>
                </a:solidFill>
                <a:ea typeface="MS PGothic" charset="-128"/>
              </a:rPr>
              <a:t>A</a:t>
            </a:r>
            <a:r>
              <a:rPr lang="en-US" sz="2800" dirty="0"/>
              <a:t>void using terms such as ‘click here,’ ‘more information,’ ‘learn more,’ and ‘read more’ </a:t>
            </a:r>
          </a:p>
          <a:p>
            <a:pPr marL="1016000" lvl="2" indent="0">
              <a:buNone/>
            </a:pPr>
            <a:endParaRPr lang="en-US" sz="3200" dirty="0"/>
          </a:p>
          <a:p>
            <a:pPr>
              <a:buFontTx/>
              <a:buNone/>
            </a:pPr>
            <a:endParaRPr lang="en-US" altLang="x-none" dirty="0">
              <a:ea typeface="ＭＳ Ｐゴシック" charset="-128"/>
            </a:endParaRPr>
          </a:p>
          <a:p>
            <a:pPr>
              <a:buFontTx/>
              <a:buNone/>
            </a:pPr>
            <a:endParaRPr lang="en-US" altLang="x-none" dirty="0">
              <a:ea typeface="ＭＳ Ｐゴシック" charset="-128"/>
            </a:endParaRPr>
          </a:p>
          <a:p>
            <a:pPr>
              <a:buFontTx/>
              <a:buChar char="•"/>
            </a:pPr>
            <a:endParaRPr lang="en-US" altLang="x-none" sz="2200" dirty="0">
              <a:ea typeface="ＭＳ Ｐゴシック" charset="-128"/>
            </a:endParaRP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Accessibility &amp; Usability </a:t>
            </a:r>
            <a:br>
              <a:rPr lang="en-US" altLang="x-none" dirty="0">
                <a:ea typeface="MS PGothic" charset="-128"/>
              </a:rPr>
            </a:br>
            <a:r>
              <a:rPr lang="en-US" altLang="x-none" dirty="0">
                <a:ea typeface="MS PGothic" charset="-128"/>
              </a:rPr>
              <a:t>Link Language</a:t>
            </a: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4"/>
              </a:buBlip>
              <a:defRPr sz="3100">
                <a:solidFill>
                  <a:schemeClr val="tx1"/>
                </a:solidFill>
                <a:latin typeface="Calibri" charset="0"/>
                <a:ea typeface="MS PGothic" charset="-128"/>
              </a:defRPr>
            </a:lvl1pPr>
            <a:lvl2pPr marL="37931725" indent="-37474525">
              <a:spcBef>
                <a:spcPct val="25000"/>
              </a:spcBef>
              <a:buSzPct val="65000"/>
              <a:buBlip>
                <a:blip r:embed="rId5"/>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33</a:t>
            </a:fld>
            <a:endParaRPr lang="en-US" altLang="x-none" sz="1100">
              <a:solidFill>
                <a:srgbClr val="000000"/>
              </a:solidFill>
              <a:latin typeface="Palatino" charset="0"/>
            </a:endParaRPr>
          </a:p>
        </p:txBody>
      </p:sp>
      <p:pic>
        <p:nvPicPr>
          <p:cNvPr id="2" name="Picture 1">
            <a:extLst>
              <a:ext uri="{FF2B5EF4-FFF2-40B4-BE49-F238E27FC236}">
                <a16:creationId xmlns:a16="http://schemas.microsoft.com/office/drawing/2014/main" xmlns="" id="{7E0717D2-75D1-6A48-8BC7-A6CC84766EC4}"/>
              </a:ext>
            </a:extLst>
          </p:cNvPr>
          <p:cNvPicPr>
            <a:picLocks noChangeAspect="1"/>
          </p:cNvPicPr>
          <p:nvPr/>
        </p:nvPicPr>
        <p:blipFill>
          <a:blip r:embed="rId6"/>
          <a:stretch>
            <a:fillRect/>
          </a:stretch>
        </p:blipFill>
        <p:spPr>
          <a:xfrm>
            <a:off x="1879600" y="3313850"/>
            <a:ext cx="5562600" cy="4001350"/>
          </a:xfrm>
          <a:prstGeom prst="rect">
            <a:avLst/>
          </a:prstGeom>
        </p:spPr>
      </p:pic>
    </p:spTree>
    <p:extLst>
      <p:ext uri="{BB962C8B-B14F-4D97-AF65-F5344CB8AC3E}">
        <p14:creationId xmlns:p14="http://schemas.microsoft.com/office/powerpoint/2010/main" val="1144806554"/>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a:xfrm>
            <a:off x="292100" y="1828800"/>
            <a:ext cx="5016500" cy="2819400"/>
          </a:xfrm>
        </p:spPr>
        <p:txBody>
          <a:bodyPr anchor="ctr"/>
          <a:lstStyle/>
          <a:p>
            <a:pPr marL="0" lvl="1" indent="0">
              <a:buNone/>
            </a:pPr>
            <a:r>
              <a:rPr lang="en-US" sz="3200" b="1" dirty="0"/>
              <a:t>Form Controls</a:t>
            </a:r>
            <a:r>
              <a:rPr lang="en-US" altLang="x-none" sz="3200" b="1" dirty="0">
                <a:solidFill>
                  <a:srgbClr val="000000"/>
                </a:solidFill>
                <a:ea typeface="MS PGothic" charset="-128"/>
              </a:rPr>
              <a:t> </a:t>
            </a:r>
          </a:p>
          <a:p>
            <a:pPr marL="457200" lvl="1" indent="-457200">
              <a:buFont typeface="Arial" panose="020B0604020202020204" pitchFamily="34" charset="0"/>
              <a:buChar char="•"/>
            </a:pPr>
            <a:r>
              <a:rPr lang="en-US" sz="3200" dirty="0"/>
              <a:t>Associate the visual label with the form field</a:t>
            </a:r>
          </a:p>
          <a:p>
            <a:pPr marL="379413" lvl="1" indent="-379413">
              <a:buFont typeface="Arial" charset="0"/>
              <a:buChar char="•"/>
            </a:pPr>
            <a:r>
              <a:rPr lang="en-US" altLang="x-none" sz="2800" kern="1200" dirty="0">
                <a:latin typeface="+mj-lt"/>
              </a:rPr>
              <a:t>This is easy to test by clicking on the field name</a:t>
            </a:r>
          </a:p>
          <a:p>
            <a:pPr marL="379413" lvl="1" indent="-379413">
              <a:buFont typeface="Arial" charset="0"/>
              <a:buChar char="•"/>
            </a:pPr>
            <a:endParaRPr lang="en-US" altLang="x-none" sz="2800" kern="1200" dirty="0">
              <a:latin typeface="+mj-lt"/>
            </a:endParaRPr>
          </a:p>
          <a:p>
            <a:pPr marL="0" lvl="1" indent="0">
              <a:buNone/>
            </a:pPr>
            <a:r>
              <a:rPr lang="en-US" altLang="x-none" sz="2800" b="1" kern="1200" dirty="0">
                <a:latin typeface="+mj-lt"/>
              </a:rPr>
              <a:t>Errors are clearly indicated</a:t>
            </a:r>
          </a:p>
        </p:txBody>
      </p:sp>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Forms</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34</a:t>
            </a:fld>
            <a:endParaRPr lang="en-US" altLang="x-none" sz="1100">
              <a:solidFill>
                <a:srgbClr val="000000"/>
              </a:solidFill>
              <a:latin typeface="Palatino" charset="0"/>
            </a:endParaRPr>
          </a:p>
        </p:txBody>
      </p:sp>
      <p:pic>
        <p:nvPicPr>
          <p:cNvPr id="2" name="Picture 1"/>
          <p:cNvPicPr>
            <a:picLocks noChangeAspect="1"/>
          </p:cNvPicPr>
          <p:nvPr/>
        </p:nvPicPr>
        <p:blipFill>
          <a:blip r:embed="rId5"/>
          <a:stretch>
            <a:fillRect/>
          </a:stretch>
        </p:blipFill>
        <p:spPr>
          <a:xfrm>
            <a:off x="5308600" y="2209800"/>
            <a:ext cx="4647802" cy="4811324"/>
          </a:xfrm>
          <a:prstGeom prst="rect">
            <a:avLst/>
          </a:prstGeom>
          <a:ln>
            <a:solidFill>
              <a:schemeClr val="accent6"/>
            </a:solidFill>
          </a:ln>
        </p:spPr>
      </p:pic>
    </p:spTree>
    <p:extLst>
      <p:ext uri="{BB962C8B-B14F-4D97-AF65-F5344CB8AC3E}">
        <p14:creationId xmlns:p14="http://schemas.microsoft.com/office/powerpoint/2010/main" val="28251945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751311953"/>
              </p:ext>
            </p:extLst>
          </p:nvPr>
        </p:nvGraphicFramePr>
        <p:xfrm>
          <a:off x="279400" y="2362200"/>
          <a:ext cx="9677400" cy="2647950"/>
        </p:xfrm>
        <a:graphic>
          <a:graphicData uri="http://schemas.openxmlformats.org/drawingml/2006/table">
            <a:tbl>
              <a:tblPr firstRow="1" firstCol="1" bandRow="1"/>
              <a:tblGrid>
                <a:gridCol w="4838700">
                  <a:extLst>
                    <a:ext uri="{9D8B030D-6E8A-4147-A177-3AD203B41FA5}">
                      <a16:colId xmlns:a16="http://schemas.microsoft.com/office/drawing/2014/main" xmlns="" val="20000"/>
                    </a:ext>
                  </a:extLst>
                </a:gridCol>
                <a:gridCol w="4838700">
                  <a:extLst>
                    <a:ext uri="{9D8B030D-6E8A-4147-A177-3AD203B41FA5}">
                      <a16:colId xmlns:a16="http://schemas.microsoft.com/office/drawing/2014/main" xmlns="" val="20001"/>
                    </a:ext>
                  </a:extLst>
                </a:gridCol>
              </a:tblGrid>
              <a:tr h="514350">
                <a:tc>
                  <a:txBody>
                    <a:bodyPr/>
                    <a:lstStyle/>
                    <a:p>
                      <a:pPr marL="0" marR="0" algn="ctr">
                        <a:spcBef>
                          <a:spcPts val="0"/>
                        </a:spcBef>
                        <a:spcAft>
                          <a:spcPts val="0"/>
                        </a:spcAft>
                      </a:pPr>
                      <a:r>
                        <a:rPr lang="en-US" sz="2800" dirty="0">
                          <a:effectLst/>
                          <a:latin typeface="Calibri" charset="0"/>
                          <a:ea typeface="ＭＳ 明朝" charset="-128"/>
                          <a:cs typeface="Times New Roman" charset="0"/>
                        </a:rPr>
                        <a:t>Built in tools on Mac</a:t>
                      </a:r>
                      <a:endParaRPr lang="en-US" sz="2800" dirty="0">
                        <a:effectLst/>
                        <a:latin typeface="Cambria" charset="0"/>
                        <a:ea typeface="ＭＳ 明朝" charset="-128"/>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2800" dirty="0">
                          <a:effectLst/>
                          <a:latin typeface="Calibri" charset="0"/>
                          <a:ea typeface="ＭＳ 明朝" charset="-128"/>
                          <a:cs typeface="Times New Roman" charset="0"/>
                        </a:rPr>
                        <a:t>Built in tools on Windows</a:t>
                      </a:r>
                      <a:endParaRPr lang="en-US" sz="2800" dirty="0">
                        <a:effectLst/>
                        <a:latin typeface="Cambria" charset="0"/>
                        <a:ea typeface="ＭＳ 明朝" charset="-128"/>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1543050">
                <a:tc>
                  <a:txBody>
                    <a:bodyPr/>
                    <a:lstStyle/>
                    <a:p>
                      <a:pPr marL="457200" marR="0" indent="-457200">
                        <a:spcBef>
                          <a:spcPts val="0"/>
                        </a:spcBef>
                        <a:spcAft>
                          <a:spcPts val="0"/>
                        </a:spcAft>
                        <a:buFont typeface="Arial" charset="0"/>
                        <a:buChar char="•"/>
                      </a:pPr>
                      <a:r>
                        <a:rPr lang="en-US" sz="2800" dirty="0">
                          <a:effectLst/>
                          <a:latin typeface="+mj-lt"/>
                          <a:ea typeface="ＭＳ 明朝" charset="-128"/>
                          <a:cs typeface="Times New Roman" charset="0"/>
                        </a:rPr>
                        <a:t>Zoom</a:t>
                      </a:r>
                      <a:r>
                        <a:rPr lang="en-US" sz="2800" baseline="0" dirty="0">
                          <a:effectLst/>
                          <a:latin typeface="+mj-lt"/>
                          <a:ea typeface="ＭＳ 明朝" charset="-128"/>
                          <a:cs typeface="Times New Roman" charset="0"/>
                        </a:rPr>
                        <a:t> magnifier</a:t>
                      </a:r>
                    </a:p>
                    <a:p>
                      <a:pPr marL="457200" marR="0" indent="-457200">
                        <a:spcBef>
                          <a:spcPts val="0"/>
                        </a:spcBef>
                        <a:spcAft>
                          <a:spcPts val="0"/>
                        </a:spcAft>
                        <a:buFont typeface="Arial" charset="0"/>
                        <a:buChar char="•"/>
                      </a:pPr>
                      <a:r>
                        <a:rPr lang="en-US" sz="2800" baseline="0" dirty="0">
                          <a:effectLst/>
                          <a:latin typeface="+mj-lt"/>
                          <a:ea typeface="ＭＳ 明朝" charset="-128"/>
                          <a:cs typeface="Times New Roman" charset="0"/>
                        </a:rPr>
                        <a:t>Voice Over screen reading</a:t>
                      </a:r>
                    </a:p>
                    <a:p>
                      <a:pPr marL="457200" marR="0" indent="-457200">
                        <a:spcBef>
                          <a:spcPts val="0"/>
                        </a:spcBef>
                        <a:spcAft>
                          <a:spcPts val="0"/>
                        </a:spcAft>
                        <a:buFont typeface="Arial" charset="0"/>
                        <a:buChar char="•"/>
                      </a:pPr>
                      <a:r>
                        <a:rPr lang="en-US" sz="2800" baseline="0" dirty="0">
                          <a:effectLst/>
                          <a:latin typeface="+mj-lt"/>
                          <a:ea typeface="ＭＳ 明朝" charset="-128"/>
                          <a:cs typeface="Times New Roman" charset="0"/>
                        </a:rPr>
                        <a:t>Voice recognition</a:t>
                      </a:r>
                      <a:endParaRPr lang="en-US" sz="2800" dirty="0">
                        <a:effectLst/>
                        <a:latin typeface="+mj-lt"/>
                        <a:ea typeface="ＭＳ 明朝" charset="-128"/>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57200" marR="0" indent="-457200">
                        <a:spcBef>
                          <a:spcPts val="0"/>
                        </a:spcBef>
                        <a:spcAft>
                          <a:spcPts val="0"/>
                        </a:spcAft>
                        <a:buFont typeface="Arial" charset="0"/>
                        <a:buChar char="•"/>
                      </a:pPr>
                      <a:r>
                        <a:rPr lang="en-US" sz="2800" dirty="0">
                          <a:effectLst/>
                          <a:latin typeface="+mj-lt"/>
                          <a:ea typeface="ＭＳ 明朝" charset="-128"/>
                          <a:cs typeface="Times New Roman" charset="0"/>
                        </a:rPr>
                        <a:t>Change</a:t>
                      </a:r>
                      <a:r>
                        <a:rPr lang="en-US" sz="2800" baseline="0" dirty="0">
                          <a:effectLst/>
                          <a:latin typeface="+mj-lt"/>
                          <a:ea typeface="ＭＳ 明朝" charset="-128"/>
                          <a:cs typeface="Times New Roman" charset="0"/>
                        </a:rPr>
                        <a:t> pointer size</a:t>
                      </a:r>
                    </a:p>
                    <a:p>
                      <a:pPr marL="457200" marR="0" indent="-457200">
                        <a:spcBef>
                          <a:spcPts val="0"/>
                        </a:spcBef>
                        <a:spcAft>
                          <a:spcPts val="0"/>
                        </a:spcAft>
                        <a:buFont typeface="Arial" charset="0"/>
                        <a:buChar char="•"/>
                      </a:pPr>
                      <a:r>
                        <a:rPr lang="en-US" sz="2800" baseline="0" dirty="0">
                          <a:effectLst/>
                          <a:latin typeface="+mj-lt"/>
                          <a:ea typeface="ＭＳ 明朝" charset="-128"/>
                          <a:cs typeface="Times New Roman" charset="0"/>
                        </a:rPr>
                        <a:t>Magnifier</a:t>
                      </a:r>
                    </a:p>
                    <a:p>
                      <a:pPr marL="457200" marR="0" indent="-457200">
                        <a:spcBef>
                          <a:spcPts val="0"/>
                        </a:spcBef>
                        <a:spcAft>
                          <a:spcPts val="0"/>
                        </a:spcAft>
                        <a:buFont typeface="Arial" charset="0"/>
                        <a:buChar char="•"/>
                      </a:pPr>
                      <a:r>
                        <a:rPr lang="en-US" sz="2800" baseline="0" dirty="0">
                          <a:effectLst/>
                          <a:latin typeface="+mj-lt"/>
                          <a:ea typeface="ＭＳ 明朝" charset="-128"/>
                          <a:cs typeface="Times New Roman" charset="0"/>
                        </a:rPr>
                        <a:t>Narrator</a:t>
                      </a:r>
                    </a:p>
                    <a:p>
                      <a:pPr marL="457200" marR="0" indent="-457200">
                        <a:spcBef>
                          <a:spcPts val="0"/>
                        </a:spcBef>
                        <a:spcAft>
                          <a:spcPts val="0"/>
                        </a:spcAft>
                        <a:buFont typeface="Arial" charset="0"/>
                        <a:buChar char="•"/>
                      </a:pPr>
                      <a:r>
                        <a:rPr lang="en-US" sz="2800" dirty="0">
                          <a:effectLst/>
                          <a:latin typeface="+mj-lt"/>
                          <a:ea typeface="ＭＳ 明朝" charset="-128"/>
                          <a:cs typeface="Times New Roman" charset="0"/>
                        </a:rPr>
                        <a:t>Voice</a:t>
                      </a:r>
                      <a:r>
                        <a:rPr lang="en-US" sz="2800" baseline="0" dirty="0">
                          <a:effectLst/>
                          <a:latin typeface="+mj-lt"/>
                          <a:ea typeface="ＭＳ 明朝" charset="-128"/>
                          <a:cs typeface="Times New Roman" charset="0"/>
                        </a:rPr>
                        <a:t> recognition</a:t>
                      </a:r>
                      <a:br>
                        <a:rPr lang="en-US" sz="2800" baseline="0" dirty="0">
                          <a:effectLst/>
                          <a:latin typeface="+mj-lt"/>
                          <a:ea typeface="ＭＳ 明朝" charset="-128"/>
                          <a:cs typeface="Times New Roman" charset="0"/>
                        </a:rPr>
                      </a:br>
                      <a:endParaRPr lang="en-US" sz="2800" dirty="0">
                        <a:effectLst/>
                        <a:latin typeface="+mj-lt"/>
                        <a:ea typeface="ＭＳ 明朝" charset="-128"/>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bl>
          </a:graphicData>
        </a:graphic>
      </p:graphicFrame>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Accessibility Information &amp; Tools </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35</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18870936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Accessibility Information &amp; Tools </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36</a:t>
            </a:fld>
            <a:endParaRPr lang="en-US" altLang="x-none" sz="1100">
              <a:solidFill>
                <a:srgbClr val="000000"/>
              </a:solidFill>
              <a:latin typeface="Palatino" charset="0"/>
            </a:endParaRPr>
          </a:p>
        </p:txBody>
      </p:sp>
      <p:sp>
        <p:nvSpPr>
          <p:cNvPr id="7" name="Rectangle 6"/>
          <p:cNvSpPr/>
          <p:nvPr/>
        </p:nvSpPr>
        <p:spPr>
          <a:xfrm>
            <a:off x="279400" y="4555629"/>
            <a:ext cx="9677400" cy="1969770"/>
          </a:xfrm>
          <a:prstGeom prst="rect">
            <a:avLst/>
          </a:prstGeom>
        </p:spPr>
        <p:txBody>
          <a:bodyPr wrap="square">
            <a:spAutoFit/>
          </a:bodyPr>
          <a:lstStyle/>
          <a:p>
            <a:pPr marL="0" marR="0" algn="ctr">
              <a:spcBef>
                <a:spcPts val="0"/>
              </a:spcBef>
              <a:spcAft>
                <a:spcPts val="0"/>
              </a:spcAft>
            </a:pPr>
            <a:r>
              <a:rPr lang="en-US" sz="3200" b="1" dirty="0">
                <a:latin typeface="+mj-lt"/>
                <a:ea typeface="ＭＳ 明朝" charset="-128"/>
                <a:cs typeface="Times New Roman" charset="0"/>
              </a:rPr>
              <a:t>Additional Useful Tools </a:t>
            </a:r>
          </a:p>
          <a:p>
            <a:pPr marL="285750" lvl="0" indent="-285750">
              <a:buFont typeface="Arial" charset="0"/>
              <a:buChar char="•"/>
            </a:pPr>
            <a:endParaRPr lang="en-US" sz="1800" dirty="0">
              <a:latin typeface="+mj-lt"/>
            </a:endParaRPr>
          </a:p>
          <a:p>
            <a:pPr marL="285750" lvl="0" indent="-285750">
              <a:buFont typeface="Arial" charset="0"/>
              <a:buChar char="•"/>
            </a:pPr>
            <a:r>
              <a:rPr lang="en-US" sz="1800" dirty="0">
                <a:latin typeface="+mj-lt"/>
              </a:rPr>
              <a:t>WAVE Toolbar: </a:t>
            </a:r>
            <a:r>
              <a:rPr lang="en-US" sz="1800" u="sng" dirty="0">
                <a:latin typeface="+mj-lt"/>
                <a:hlinkClick r:id="rId5"/>
              </a:rPr>
              <a:t>http://wave.webaim.org/extension/</a:t>
            </a:r>
            <a:endParaRPr lang="en-US" sz="1800" dirty="0">
              <a:latin typeface="+mj-lt"/>
            </a:endParaRPr>
          </a:p>
          <a:p>
            <a:pPr marL="285750" lvl="0" indent="-285750">
              <a:buFont typeface="Arial" charset="0"/>
              <a:buChar char="•"/>
            </a:pPr>
            <a:r>
              <a:rPr lang="en-US" sz="1800" dirty="0">
                <a:latin typeface="+mj-lt"/>
              </a:rPr>
              <a:t>Color Contrast </a:t>
            </a:r>
            <a:r>
              <a:rPr lang="en-US" sz="1800" dirty="0" err="1">
                <a:latin typeface="+mj-lt"/>
              </a:rPr>
              <a:t>Analyser</a:t>
            </a:r>
            <a:r>
              <a:rPr lang="en-US" sz="1800" dirty="0">
                <a:latin typeface="+mj-lt"/>
              </a:rPr>
              <a:t> (CCA): </a:t>
            </a:r>
            <a:r>
              <a:rPr lang="en-US" sz="1800" u="sng" dirty="0">
                <a:latin typeface="+mj-lt"/>
                <a:hlinkClick r:id="rId6"/>
              </a:rPr>
              <a:t>https://www.paciellogroup.com/resources/contrastanalyser/</a:t>
            </a:r>
            <a:endParaRPr lang="en-US" sz="1800" dirty="0">
              <a:latin typeface="+mj-lt"/>
            </a:endParaRPr>
          </a:p>
          <a:p>
            <a:pPr marL="285750" lvl="0" indent="-285750">
              <a:buFont typeface="Arial" charset="0"/>
              <a:buChar char="•"/>
            </a:pPr>
            <a:r>
              <a:rPr lang="en-US" sz="1800" dirty="0">
                <a:latin typeface="+mj-lt"/>
              </a:rPr>
              <a:t>No Coffee Vision Simulator: </a:t>
            </a:r>
            <a:r>
              <a:rPr lang="en-US" sz="1800" u="sng" dirty="0">
                <a:latin typeface="+mj-lt"/>
                <a:hlinkClick r:id="rId7"/>
              </a:rPr>
              <a:t>https://chrome.google.com/webstore/</a:t>
            </a:r>
            <a:br>
              <a:rPr lang="en-US" sz="1800" u="sng" dirty="0">
                <a:latin typeface="+mj-lt"/>
                <a:hlinkClick r:id="rId7"/>
              </a:rPr>
            </a:br>
            <a:r>
              <a:rPr lang="en-US" sz="1800" u="sng" dirty="0">
                <a:latin typeface="+mj-lt"/>
                <a:hlinkClick r:id="rId7"/>
              </a:rPr>
              <a:t>detail/nocoffee/jjeeggmbnhckmgdhmgdckeigabjfbddl?hl=en-US</a:t>
            </a:r>
            <a:endParaRPr lang="en-US" sz="1800" dirty="0">
              <a:latin typeface="+mj-lt"/>
            </a:endParaRPr>
          </a:p>
        </p:txBody>
      </p:sp>
      <p:sp>
        <p:nvSpPr>
          <p:cNvPr id="6" name="Rectangle 5"/>
          <p:cNvSpPr/>
          <p:nvPr/>
        </p:nvSpPr>
        <p:spPr>
          <a:xfrm>
            <a:off x="279400" y="1828800"/>
            <a:ext cx="9677400" cy="2246769"/>
          </a:xfrm>
          <a:prstGeom prst="rect">
            <a:avLst/>
          </a:prstGeom>
        </p:spPr>
        <p:txBody>
          <a:bodyPr wrap="square">
            <a:spAutoFit/>
          </a:bodyPr>
          <a:lstStyle/>
          <a:p>
            <a:pPr marR="0" algn="ctr">
              <a:spcBef>
                <a:spcPts val="0"/>
              </a:spcBef>
              <a:spcAft>
                <a:spcPts val="0"/>
              </a:spcAft>
            </a:pPr>
            <a:r>
              <a:rPr lang="en-US" sz="3200" b="1" dirty="0">
                <a:latin typeface="+mj-lt"/>
                <a:ea typeface="ＭＳ 明朝" charset="-128"/>
                <a:cs typeface="Times New Roman" charset="0"/>
              </a:rPr>
              <a:t>Useful Overview Information</a:t>
            </a:r>
            <a:endParaRPr lang="en-US" sz="1800" b="1" dirty="0">
              <a:latin typeface="+mn-lt"/>
              <a:ea typeface="ＭＳ 明朝" charset="-128"/>
              <a:cs typeface="Times New Roman" charset="0"/>
            </a:endParaRPr>
          </a:p>
          <a:p>
            <a:pPr marL="285750" marR="0" lvl="0" indent="-285750">
              <a:spcBef>
                <a:spcPts val="0"/>
              </a:spcBef>
              <a:spcAft>
                <a:spcPts val="0"/>
              </a:spcAft>
              <a:buFont typeface="Arial" charset="0"/>
              <a:buChar char="•"/>
            </a:pPr>
            <a:endParaRPr lang="en-US" sz="1800" dirty="0">
              <a:latin typeface="+mj-lt"/>
              <a:ea typeface="ＭＳ 明朝" charset="-128"/>
              <a:cs typeface="Times New Roman" charset="0"/>
            </a:endParaRPr>
          </a:p>
          <a:p>
            <a:pPr marL="285750" marR="0" lvl="0" indent="-285750">
              <a:spcBef>
                <a:spcPts val="0"/>
              </a:spcBef>
              <a:spcAft>
                <a:spcPts val="0"/>
              </a:spcAft>
              <a:buFont typeface="Arial" charset="0"/>
              <a:buChar char="•"/>
            </a:pPr>
            <a:r>
              <a:rPr lang="en-US" sz="1800" dirty="0">
                <a:latin typeface="+mj-lt"/>
                <a:ea typeface="ＭＳ 明朝" charset="-128"/>
                <a:cs typeface="Times New Roman" charset="0"/>
              </a:rPr>
              <a:t>Teach Access Tutorial: </a:t>
            </a:r>
            <a:r>
              <a:rPr lang="en-US" sz="1800" u="sng" dirty="0">
                <a:solidFill>
                  <a:srgbClr val="0000FF"/>
                </a:solidFill>
                <a:latin typeface="+mj-lt"/>
                <a:ea typeface="ＭＳ 明朝" charset="-128"/>
                <a:cs typeface="Times New Roman" charset="0"/>
                <a:hlinkClick r:id="rId8"/>
              </a:rPr>
              <a:t>https://teachaccess.github.io/tutorial/</a:t>
            </a:r>
            <a:endParaRPr lang="en-US" sz="1800" dirty="0">
              <a:latin typeface="+mj-lt"/>
              <a:ea typeface="ＭＳ 明朝" charset="-128"/>
              <a:cs typeface="Times New Roman" charset="0"/>
            </a:endParaRPr>
          </a:p>
          <a:p>
            <a:pPr marL="285750" marR="0" lvl="0" indent="-285750">
              <a:spcBef>
                <a:spcPts val="0"/>
              </a:spcBef>
              <a:spcAft>
                <a:spcPts val="0"/>
              </a:spcAft>
              <a:buFont typeface="Arial" charset="0"/>
              <a:buChar char="•"/>
            </a:pPr>
            <a:r>
              <a:rPr lang="en-US" sz="1800" dirty="0" err="1">
                <a:latin typeface="+mj-lt"/>
                <a:ea typeface="ＭＳ 明朝" charset="-128"/>
                <a:cs typeface="Times New Roman" charset="0"/>
              </a:rPr>
              <a:t>Udacity</a:t>
            </a:r>
            <a:r>
              <a:rPr lang="en-US" sz="1800" dirty="0">
                <a:latin typeface="+mj-lt"/>
                <a:ea typeface="ＭＳ 明朝" charset="-128"/>
                <a:cs typeface="Times New Roman" charset="0"/>
              </a:rPr>
              <a:t> Web Accessibility Course: </a:t>
            </a:r>
            <a:r>
              <a:rPr lang="en-US" sz="1800" u="sng" dirty="0">
                <a:solidFill>
                  <a:srgbClr val="0000FF"/>
                </a:solidFill>
                <a:latin typeface="+mj-lt"/>
                <a:ea typeface="ＭＳ 明朝" charset="-128"/>
                <a:cs typeface="Times New Roman" charset="0"/>
                <a:hlinkClick r:id="rId9"/>
              </a:rPr>
              <a:t>https://www.udacity.com/course/web-accessibility--ud891</a:t>
            </a:r>
            <a:endParaRPr lang="en-US" sz="1800" dirty="0">
              <a:latin typeface="+mj-lt"/>
              <a:ea typeface="ＭＳ 明朝" charset="-128"/>
              <a:cs typeface="Times New Roman" charset="0"/>
            </a:endParaRPr>
          </a:p>
          <a:p>
            <a:pPr marL="285750" marR="0" lvl="0" indent="-285750">
              <a:spcBef>
                <a:spcPts val="0"/>
              </a:spcBef>
              <a:spcAft>
                <a:spcPts val="0"/>
              </a:spcAft>
              <a:buFont typeface="Arial" charset="0"/>
              <a:buChar char="•"/>
            </a:pPr>
            <a:r>
              <a:rPr lang="en-US" sz="1800" dirty="0" err="1">
                <a:latin typeface="+mj-lt"/>
                <a:ea typeface="Times New Roman" charset="0"/>
                <a:cs typeface="Times New Roman" charset="0"/>
              </a:rPr>
              <a:t>WebAIM</a:t>
            </a:r>
            <a:r>
              <a:rPr lang="en-US" sz="1800" dirty="0">
                <a:latin typeface="+mj-lt"/>
                <a:ea typeface="Times New Roman" charset="0"/>
                <a:cs typeface="Times New Roman" charset="0"/>
              </a:rPr>
              <a:t> (comprehensive understandable accessibility Web site): </a:t>
            </a:r>
            <a:r>
              <a:rPr lang="en-US" sz="1800" u="sng" dirty="0">
                <a:solidFill>
                  <a:srgbClr val="0000FF"/>
                </a:solidFill>
                <a:latin typeface="+mj-lt"/>
                <a:ea typeface="Times New Roman" charset="0"/>
                <a:cs typeface="Times New Roman" charset="0"/>
                <a:hlinkClick r:id="rId10"/>
              </a:rPr>
              <a:t>http://webaim.org/</a:t>
            </a:r>
            <a:endParaRPr lang="en-US" sz="1800" u="sng" dirty="0">
              <a:solidFill>
                <a:srgbClr val="0000FF"/>
              </a:solidFill>
              <a:latin typeface="+mj-lt"/>
              <a:ea typeface="Times New Roman" charset="0"/>
              <a:cs typeface="Times New Roman" charset="0"/>
            </a:endParaRPr>
          </a:p>
          <a:p>
            <a:pPr marL="285750" indent="-285750">
              <a:spcBef>
                <a:spcPts val="0"/>
              </a:spcBef>
              <a:spcAft>
                <a:spcPts val="0"/>
              </a:spcAft>
              <a:buFont typeface="Arial" charset="0"/>
              <a:buChar char="•"/>
            </a:pPr>
            <a:r>
              <a:rPr lang="en-US" sz="1800" dirty="0">
                <a:latin typeface="+mj-lt"/>
              </a:rPr>
              <a:t>WCAG 2.0 Checklist: </a:t>
            </a:r>
            <a:r>
              <a:rPr lang="en-US" sz="1800" u="sng" dirty="0">
                <a:latin typeface="+mj-lt"/>
                <a:hlinkClick r:id="rId11"/>
              </a:rPr>
              <a:t>http://webaim.org/standards/wcag/WCAG2Checklist.pdf</a:t>
            </a:r>
            <a:endParaRPr lang="en-US" sz="1800" dirty="0">
              <a:latin typeface="+mj-lt"/>
            </a:endParaRPr>
          </a:p>
          <a:p>
            <a:pPr marR="0" lvl="0">
              <a:spcBef>
                <a:spcPts val="0"/>
              </a:spcBef>
              <a:spcAft>
                <a:spcPts val="0"/>
              </a:spcAft>
            </a:pPr>
            <a:endParaRPr lang="en-US" sz="1800" dirty="0">
              <a:effectLst/>
              <a:latin typeface="+mj-lt"/>
              <a:ea typeface="ＭＳ 明朝" charset="-128"/>
              <a:cs typeface="Times New Roman" charset="0"/>
            </a:endParaRPr>
          </a:p>
        </p:txBody>
      </p:sp>
    </p:spTree>
    <p:extLst>
      <p:ext uri="{BB962C8B-B14F-4D97-AF65-F5344CB8AC3E}">
        <p14:creationId xmlns:p14="http://schemas.microsoft.com/office/powerpoint/2010/main" val="1069184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Content Placeholder 2"/>
          <p:cNvSpPr>
            <a:spLocks noGrp="1"/>
          </p:cNvSpPr>
          <p:nvPr>
            <p:ph idx="1"/>
          </p:nvPr>
        </p:nvSpPr>
        <p:spPr>
          <a:xfrm>
            <a:off x="241300" y="2362200"/>
            <a:ext cx="9677400" cy="2895600"/>
          </a:xfrm>
        </p:spPr>
        <p:txBody>
          <a:bodyPr anchor="ctr"/>
          <a:lstStyle/>
          <a:p>
            <a:pPr marL="0" indent="0" algn="ctr">
              <a:buFontTx/>
              <a:buNone/>
            </a:pPr>
            <a:r>
              <a:rPr lang="en-US" altLang="x-none" sz="3200" dirty="0">
                <a:ea typeface="MS PGothic" charset="-128"/>
              </a:rPr>
              <a:t>Contact us for additional information/requests:</a:t>
            </a:r>
            <a:br>
              <a:rPr lang="en-US" altLang="x-none" sz="3200" dirty="0">
                <a:ea typeface="MS PGothic" charset="-128"/>
              </a:rPr>
            </a:br>
            <a:r>
              <a:rPr lang="en-US" altLang="x-none" sz="3200" dirty="0">
                <a:ea typeface="MS PGothic" charset="-128"/>
              </a:rPr>
              <a:t/>
            </a:r>
            <a:br>
              <a:rPr lang="en-US" altLang="x-none" sz="3200" dirty="0">
                <a:ea typeface="MS PGothic" charset="-128"/>
              </a:rPr>
            </a:br>
            <a:r>
              <a:rPr lang="en-US" altLang="x-none" sz="3200" dirty="0">
                <a:ea typeface="MS PGothic" charset="-128"/>
              </a:rPr>
              <a:t>Accessibility — </a:t>
            </a:r>
            <a:r>
              <a:rPr lang="en-US" altLang="x-none" sz="3200" dirty="0">
                <a:ea typeface="MS PGothic" charset="-128"/>
                <a:hlinkClick r:id="rId3"/>
              </a:rPr>
              <a:t>accessibility@mit.edu</a:t>
            </a:r>
            <a:endParaRPr lang="en-US" altLang="x-none" sz="3200" dirty="0">
              <a:ea typeface="MS PGothic" charset="-128"/>
            </a:endParaRPr>
          </a:p>
          <a:p>
            <a:pPr marL="0" indent="0" algn="ctr">
              <a:buNone/>
            </a:pPr>
            <a:r>
              <a:rPr lang="en-US" altLang="x-none" sz="3200" dirty="0">
                <a:ea typeface="MS PGothic" charset="-128"/>
              </a:rPr>
              <a:t>Web site — </a:t>
            </a:r>
            <a:r>
              <a:rPr lang="en-US" altLang="x-none" sz="3200" dirty="0" err="1">
                <a:ea typeface="MS PGothic" charset="-128"/>
                <a:hlinkClick r:id="rId4"/>
              </a:rPr>
              <a:t>ux.mit.edu</a:t>
            </a:r>
            <a:endParaRPr lang="en-US" altLang="x-none" sz="3200" dirty="0">
              <a:ea typeface="MS PGothic" charset="-128"/>
            </a:endParaRPr>
          </a:p>
          <a:p>
            <a:pPr marL="0" indent="0">
              <a:buNone/>
            </a:pPr>
            <a:endParaRPr lang="en-US" altLang="x-none" sz="3200" dirty="0">
              <a:ea typeface="MS PGothic" charset="-128"/>
            </a:endParaRPr>
          </a:p>
          <a:p>
            <a:pPr marL="0" indent="0">
              <a:buFontTx/>
              <a:buNone/>
            </a:pPr>
            <a:endParaRPr lang="en-US" altLang="x-none" sz="2400" dirty="0">
              <a:ea typeface="MS PGothic" charset="-128"/>
            </a:endParaRPr>
          </a:p>
          <a:p>
            <a:pPr marL="0" indent="0">
              <a:buFontTx/>
              <a:buNone/>
            </a:pPr>
            <a:endParaRPr lang="en-US" altLang="x-none" sz="2400" dirty="0">
              <a:ea typeface="MS PGothic" charset="-128"/>
            </a:endParaRPr>
          </a:p>
        </p:txBody>
      </p:sp>
      <p:sp>
        <p:nvSpPr>
          <p:cNvPr id="56322"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Contact Us</a:t>
            </a:r>
          </a:p>
        </p:txBody>
      </p:sp>
      <p:sp>
        <p:nvSpPr>
          <p:cNvPr id="56323"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5"/>
              </a:buBlip>
              <a:defRPr sz="3100">
                <a:solidFill>
                  <a:schemeClr val="tx1"/>
                </a:solidFill>
                <a:latin typeface="Calibri" charset="0"/>
                <a:ea typeface="MS PGothic" charset="-128"/>
              </a:defRPr>
            </a:lvl1pPr>
            <a:lvl2pPr marL="37931725" indent="-37474525">
              <a:spcBef>
                <a:spcPct val="25000"/>
              </a:spcBef>
              <a:buSzPct val="65000"/>
              <a:buBlip>
                <a:blip r:embed="rId6"/>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904C34E2-84E4-6244-93E0-183ECF0D25AC}" type="slidenum">
              <a:rPr lang="en-US" altLang="x-none" sz="1100">
                <a:solidFill>
                  <a:srgbClr val="000000"/>
                </a:solidFill>
                <a:latin typeface="Palatino" charset="0"/>
              </a:rPr>
              <a:pPr>
                <a:spcBef>
                  <a:spcPct val="0"/>
                </a:spcBef>
                <a:buSzTx/>
                <a:buFontTx/>
                <a:buNone/>
              </a:pPr>
              <a:t>37</a:t>
            </a:fld>
            <a:endParaRPr lang="en-US" altLang="x-none" sz="1100">
              <a:solidFill>
                <a:srgbClr val="000000"/>
              </a:solidFill>
              <a:latin typeface="Palatino"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Content Placeholder 2"/>
          <p:cNvSpPr>
            <a:spLocks noGrp="1"/>
          </p:cNvSpPr>
          <p:nvPr>
            <p:ph idx="1"/>
          </p:nvPr>
        </p:nvSpPr>
        <p:spPr>
          <a:xfrm>
            <a:off x="203200" y="1676400"/>
            <a:ext cx="9677400" cy="5638800"/>
          </a:xfrm>
        </p:spPr>
        <p:txBody>
          <a:bodyPr anchor="ctr"/>
          <a:lstStyle/>
          <a:p>
            <a:pPr marL="0" indent="0" algn="ctr">
              <a:buFontTx/>
              <a:buNone/>
            </a:pPr>
            <a:r>
              <a:rPr lang="en-US" altLang="x-none" sz="6400" dirty="0">
                <a:ea typeface="MS PGothic" charset="-128"/>
              </a:rPr>
              <a:t>Questions?</a:t>
            </a:r>
          </a:p>
          <a:p>
            <a:pPr marL="0" indent="0">
              <a:buFontTx/>
              <a:buNone/>
            </a:pPr>
            <a:endParaRPr lang="en-US" altLang="x-none" dirty="0">
              <a:ea typeface="MS PGothic" charset="-128"/>
            </a:endParaRPr>
          </a:p>
        </p:txBody>
      </p:sp>
      <p:sp>
        <p:nvSpPr>
          <p:cNvPr id="58370"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Questions</a:t>
            </a:r>
          </a:p>
        </p:txBody>
      </p:sp>
      <p:sp>
        <p:nvSpPr>
          <p:cNvPr id="58371"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DA512362-83DB-0C46-92C8-E8D26B43525B}" type="slidenum">
              <a:rPr lang="en-US" altLang="x-none" sz="1100">
                <a:solidFill>
                  <a:srgbClr val="000000"/>
                </a:solidFill>
                <a:latin typeface="Palatino" charset="0"/>
              </a:rPr>
              <a:pPr>
                <a:spcBef>
                  <a:spcPct val="0"/>
                </a:spcBef>
                <a:buSzTx/>
                <a:buFontTx/>
                <a:buNone/>
              </a:pPr>
              <a:t>38</a:t>
            </a:fld>
            <a:endParaRPr lang="en-US" altLang="x-none" sz="1100">
              <a:solidFill>
                <a:srgbClr val="000000"/>
              </a:solidFill>
              <a:latin typeface="Palatino"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79400" y="1752600"/>
            <a:ext cx="9448800" cy="5486400"/>
          </a:xfrm>
        </p:spPr>
        <p:txBody>
          <a:bodyPr/>
          <a:lstStyle/>
          <a:p>
            <a:pPr>
              <a:buFontTx/>
              <a:buChar char="•"/>
            </a:pPr>
            <a:r>
              <a:rPr lang="en-US" altLang="x-none" sz="3200" dirty="0">
                <a:ea typeface="ＭＳ Ｐゴシック" charset="-128"/>
              </a:rPr>
              <a:t>Screen Readers</a:t>
            </a:r>
          </a:p>
          <a:p>
            <a:pPr lvl="2">
              <a:buFont typeface="Arial"/>
              <a:buChar char="•"/>
            </a:pPr>
            <a:r>
              <a:rPr lang="en-US" altLang="x-none" sz="2800" dirty="0"/>
              <a:t>Keyboard navigation, reads all text in applications </a:t>
            </a:r>
            <a:r>
              <a:rPr lang="en-US" altLang="x-none" sz="2800" dirty="0">
                <a:ea typeface="ＭＳ Ｐゴシック" charset="-128"/>
              </a:rPr>
              <a:t>&amp; OS </a:t>
            </a:r>
            <a:endParaRPr lang="en-US" altLang="x-none" sz="2800" dirty="0">
              <a:ea typeface="MS PGothic" charset="-128"/>
            </a:endParaRPr>
          </a:p>
          <a:p>
            <a:pPr lvl="2">
              <a:buFont typeface="Arial"/>
              <a:buChar char="•"/>
            </a:pPr>
            <a:r>
              <a:rPr lang="en-US" sz="2800" dirty="0"/>
              <a:t>How visually impaired users ‘see’ a Web page  </a:t>
            </a:r>
          </a:p>
          <a:p>
            <a:pPr lvl="2">
              <a:buFont typeface="Arial"/>
              <a:buChar char="•"/>
            </a:pPr>
            <a:r>
              <a:rPr lang="en-US" sz="2800" dirty="0"/>
              <a:t>Allows users to move through a Web page to “build up a mental map in your mind one thing at a time” </a:t>
            </a:r>
          </a:p>
          <a:p>
            <a:pPr lvl="2">
              <a:buFont typeface="Arial"/>
              <a:buChar char="•"/>
            </a:pPr>
            <a:r>
              <a:rPr lang="en-US" sz="2800" dirty="0"/>
              <a:t>Web headings are important for screen reader users to successfully navigate</a:t>
            </a:r>
            <a:endParaRPr lang="en-US" altLang="x-none" sz="2800" dirty="0">
              <a:ea typeface="MS PGothic" charset="-128"/>
            </a:endParaRPr>
          </a:p>
          <a:p>
            <a:pPr>
              <a:buFontTx/>
              <a:buChar char="•"/>
            </a:pPr>
            <a:r>
              <a:rPr lang="en-US" altLang="x-none" sz="3200" dirty="0">
                <a:ea typeface="ＭＳ Ｐゴシック" charset="-128"/>
              </a:rPr>
              <a:t>Magnification Software</a:t>
            </a:r>
          </a:p>
          <a:p>
            <a:pPr lvl="2">
              <a:buFont typeface="Arial"/>
              <a:buChar char="•"/>
            </a:pPr>
            <a:r>
              <a:rPr lang="en-US" sz="2800" dirty="0"/>
              <a:t>Allows users to zoom in and magnify text, graphics without breaking up the words or formatting </a:t>
            </a:r>
            <a:endParaRPr lang="en-US" altLang="x-none" dirty="0">
              <a:ea typeface="ＭＳ Ｐゴシック" charset="-128"/>
            </a:endParaRPr>
          </a:p>
          <a:p>
            <a:pPr>
              <a:buFontTx/>
              <a:buNone/>
            </a:pPr>
            <a:endParaRPr lang="en-US" altLang="x-none" dirty="0">
              <a:ea typeface="ＭＳ Ｐゴシック" charset="-128"/>
            </a:endParaRPr>
          </a:p>
          <a:p>
            <a:pPr>
              <a:buFontTx/>
              <a:buNone/>
            </a:pPr>
            <a:endParaRPr lang="en-US" altLang="x-none" dirty="0">
              <a:ea typeface="ＭＳ Ｐゴシック" charset="-128"/>
            </a:endParaRPr>
          </a:p>
          <a:p>
            <a:pPr>
              <a:buFontTx/>
              <a:buNone/>
            </a:pPr>
            <a:endParaRPr lang="en-US" altLang="x-none" dirty="0">
              <a:ea typeface="ＭＳ Ｐゴシック" charset="-128"/>
            </a:endParaRPr>
          </a:p>
          <a:p>
            <a:pPr>
              <a:buFontTx/>
              <a:buChar char="•"/>
            </a:pPr>
            <a:endParaRPr lang="en-US" altLang="x-none" sz="2200" dirty="0">
              <a:ea typeface="ＭＳ Ｐゴシック" charset="-128"/>
            </a:endParaRP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Assistive Technology Examples</a:t>
            </a:r>
            <a:br>
              <a:rPr lang="en-US" altLang="x-none" dirty="0">
                <a:ea typeface="MS PGothic" charset="-128"/>
              </a:rPr>
            </a:br>
            <a:endParaRPr lang="en-US" altLang="x-none" dirty="0">
              <a:ea typeface="MS PGothic" charset="-128"/>
            </a:endParaRP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4"/>
              </a:buBlip>
              <a:defRPr sz="3100">
                <a:solidFill>
                  <a:schemeClr val="tx1"/>
                </a:solidFill>
                <a:latin typeface="Calibri" charset="0"/>
                <a:ea typeface="MS PGothic" charset="-128"/>
              </a:defRPr>
            </a:lvl1pPr>
            <a:lvl2pPr marL="37931725" indent="-37474525">
              <a:spcBef>
                <a:spcPct val="25000"/>
              </a:spcBef>
              <a:buSzPct val="65000"/>
              <a:buBlip>
                <a:blip r:embed="rId5"/>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4</a:t>
            </a:fld>
            <a:endParaRPr lang="en-US" altLang="x-none" sz="1100">
              <a:solidFill>
                <a:srgbClr val="000000"/>
              </a:solidFill>
              <a:latin typeface="Palatino" charset="0"/>
            </a:endParaRPr>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506" name="Content Placeholder 2"/>
          <p:cNvSpPr>
            <a:spLocks noGrp="1"/>
          </p:cNvSpPr>
          <p:nvPr>
            <p:ph idx="1"/>
          </p:nvPr>
        </p:nvSpPr>
        <p:spPr>
          <a:xfrm>
            <a:off x="279400" y="1752600"/>
            <a:ext cx="9448800" cy="5486400"/>
          </a:xfrm>
        </p:spPr>
        <p:txBody>
          <a:bodyPr/>
          <a:lstStyle/>
          <a:p>
            <a:pPr>
              <a:buFont typeface="Arial" charset="0"/>
              <a:buChar char="•"/>
            </a:pPr>
            <a:r>
              <a:rPr lang="en-US" altLang="x-none" dirty="0" smtClean="0">
                <a:ea typeface="ＭＳ Ｐゴシック" charset="-128"/>
              </a:rPr>
              <a:t>Hearing Aids</a:t>
            </a:r>
          </a:p>
          <a:p>
            <a:pPr>
              <a:buFont typeface="Arial" charset="0"/>
              <a:buChar char="•"/>
            </a:pPr>
            <a:r>
              <a:rPr lang="en-US" altLang="x-none" dirty="0" smtClean="0">
                <a:ea typeface="ＭＳ Ｐゴシック" charset="-128"/>
              </a:rPr>
              <a:t>Joysticks</a:t>
            </a:r>
          </a:p>
          <a:p>
            <a:pPr>
              <a:buFont typeface="Arial" charset="0"/>
              <a:buChar char="•"/>
            </a:pPr>
            <a:r>
              <a:rPr lang="en-US" altLang="x-none" dirty="0" smtClean="0">
                <a:ea typeface="ＭＳ Ｐゴシック" charset="-128"/>
              </a:rPr>
              <a:t>Wheelchairs</a:t>
            </a:r>
          </a:p>
          <a:p>
            <a:pPr>
              <a:buFont typeface="Arial" charset="0"/>
              <a:buChar char="•"/>
            </a:pPr>
            <a:r>
              <a:rPr lang="en-US" altLang="x-none" dirty="0" smtClean="0">
                <a:ea typeface="ＭＳ Ｐゴシック" charset="-128"/>
              </a:rPr>
              <a:t>Eyeglasses</a:t>
            </a:r>
          </a:p>
          <a:p>
            <a:pPr>
              <a:buFont typeface="Arial" charset="0"/>
              <a:buChar char="•"/>
            </a:pPr>
            <a:r>
              <a:rPr lang="en-US" altLang="x-none" dirty="0" smtClean="0">
                <a:ea typeface="ＭＳ Ｐゴシック" charset="-128"/>
              </a:rPr>
              <a:t>Grabbers  </a:t>
            </a:r>
            <a:endParaRPr lang="en-US" altLang="x-none" dirty="0">
              <a:ea typeface="ＭＳ Ｐゴシック" charset="-128"/>
            </a:endParaRPr>
          </a:p>
          <a:p>
            <a:pPr>
              <a:buFontTx/>
              <a:buNone/>
            </a:pPr>
            <a:endParaRPr lang="en-US" altLang="x-none" dirty="0">
              <a:ea typeface="ＭＳ Ｐゴシック" charset="-128"/>
            </a:endParaRPr>
          </a:p>
          <a:p>
            <a:pPr>
              <a:buFontTx/>
              <a:buNone/>
            </a:pPr>
            <a:endParaRPr lang="en-US" altLang="x-none" dirty="0">
              <a:ea typeface="ＭＳ Ｐゴシック" charset="-128"/>
            </a:endParaRPr>
          </a:p>
          <a:p>
            <a:pPr>
              <a:buFontTx/>
              <a:buNone/>
            </a:pPr>
            <a:endParaRPr lang="en-US" altLang="x-none" dirty="0">
              <a:ea typeface="ＭＳ Ｐゴシック" charset="-128"/>
            </a:endParaRPr>
          </a:p>
          <a:p>
            <a:pPr>
              <a:buFontTx/>
              <a:buChar char="•"/>
            </a:pPr>
            <a:endParaRPr lang="en-US" altLang="x-none" sz="2200" dirty="0">
              <a:ea typeface="ＭＳ Ｐゴシック" charset="-128"/>
            </a:endParaRPr>
          </a:p>
        </p:txBody>
      </p:sp>
      <p:sp>
        <p:nvSpPr>
          <p:cNvPr id="21507"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Assistive Technology Examples</a:t>
            </a:r>
            <a:br>
              <a:rPr lang="en-US" altLang="x-none" dirty="0">
                <a:ea typeface="MS PGothic" charset="-128"/>
              </a:rPr>
            </a:br>
            <a:endParaRPr lang="en-US" altLang="x-none" dirty="0">
              <a:ea typeface="MS PGothic" charset="-128"/>
            </a:endParaRPr>
          </a:p>
        </p:txBody>
      </p:sp>
      <p:sp>
        <p:nvSpPr>
          <p:cNvPr id="21508"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4"/>
              </a:buBlip>
              <a:defRPr sz="3100">
                <a:solidFill>
                  <a:schemeClr val="tx1"/>
                </a:solidFill>
                <a:latin typeface="Calibri" charset="0"/>
                <a:ea typeface="MS PGothic" charset="-128"/>
              </a:defRPr>
            </a:lvl1pPr>
            <a:lvl2pPr marL="37931725" indent="-37474525">
              <a:spcBef>
                <a:spcPct val="25000"/>
              </a:spcBef>
              <a:buSzPct val="65000"/>
              <a:buBlip>
                <a:blip r:embed="rId5"/>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33CE190D-087A-C449-9921-25E6043D36C7}" type="slidenum">
              <a:rPr lang="en-US" altLang="x-none" sz="1100">
                <a:solidFill>
                  <a:srgbClr val="000000"/>
                </a:solidFill>
                <a:latin typeface="Palatino" charset="0"/>
              </a:rPr>
              <a:pPr>
                <a:spcBef>
                  <a:spcPct val="0"/>
                </a:spcBef>
                <a:buSzTx/>
                <a:buFontTx/>
                <a:buNone/>
              </a:pPr>
              <a:t>5</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949087140"/>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a:xfrm>
            <a:off x="203200" y="1600199"/>
            <a:ext cx="9728200" cy="5611813"/>
          </a:xfrm>
        </p:spPr>
        <p:txBody>
          <a:bodyPr anchor="ctr"/>
          <a:lstStyle/>
          <a:p>
            <a:pPr marL="0" lvl="1" indent="0" algn="ctr">
              <a:buNone/>
            </a:pPr>
            <a:r>
              <a:rPr lang="en-US" altLang="x-none" sz="3200" dirty="0">
                <a:ea typeface="MS PGothic" charset="-128"/>
              </a:rPr>
              <a:t>MIT Home page on November 21, 2017</a:t>
            </a: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0" lvl="1" indent="0">
              <a:buNone/>
            </a:pPr>
            <a:endParaRPr lang="en-US" altLang="x-none" sz="3200" dirty="0">
              <a:ea typeface="MS PGothic" charset="-128"/>
            </a:endParaRPr>
          </a:p>
        </p:txBody>
      </p:sp>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Different Views of the Same Web Site</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6</a:t>
            </a:fld>
            <a:endParaRPr lang="en-US" altLang="x-none" sz="1100">
              <a:solidFill>
                <a:srgbClr val="000000"/>
              </a:solidFill>
              <a:latin typeface="Palatino" charset="0"/>
            </a:endParaRPr>
          </a:p>
        </p:txBody>
      </p:sp>
      <p:pic>
        <p:nvPicPr>
          <p:cNvPr id="3" name="Picture 2"/>
          <p:cNvPicPr>
            <a:picLocks noChangeAspect="1"/>
          </p:cNvPicPr>
          <p:nvPr/>
        </p:nvPicPr>
        <p:blipFill>
          <a:blip r:embed="rId5"/>
          <a:stretch>
            <a:fillRect/>
          </a:stretch>
        </p:blipFill>
        <p:spPr>
          <a:xfrm>
            <a:off x="1498600" y="2286000"/>
            <a:ext cx="7162800" cy="502378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a:xfrm>
            <a:off x="203200" y="1600199"/>
            <a:ext cx="9728200" cy="5611813"/>
          </a:xfrm>
        </p:spPr>
        <p:txBody>
          <a:bodyPr anchor="ctr"/>
          <a:lstStyle/>
          <a:p>
            <a:pPr marL="0" lvl="1" indent="0" algn="ctr">
              <a:buNone/>
            </a:pPr>
            <a:r>
              <a:rPr lang="en-US" altLang="x-none" sz="3200" dirty="0">
                <a:ea typeface="MS PGothic" charset="-128"/>
              </a:rPr>
              <a:t>MIT Home page on November 21, 2017</a:t>
            </a: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0" lvl="1" indent="0">
              <a:buNone/>
            </a:pPr>
            <a:endParaRPr lang="en-US" altLang="x-none" sz="3200" dirty="0">
              <a:ea typeface="MS PGothic" charset="-128"/>
            </a:endParaRPr>
          </a:p>
        </p:txBody>
      </p:sp>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MIT Web Site viewed by a color blind user</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7</a:t>
            </a:fld>
            <a:endParaRPr lang="en-US" altLang="x-none" sz="1100">
              <a:solidFill>
                <a:srgbClr val="000000"/>
              </a:solidFill>
              <a:latin typeface="Palatino" charset="0"/>
            </a:endParaRPr>
          </a:p>
        </p:txBody>
      </p:sp>
      <p:pic>
        <p:nvPicPr>
          <p:cNvPr id="2" name="Picture 1"/>
          <p:cNvPicPr>
            <a:picLocks noChangeAspect="1"/>
          </p:cNvPicPr>
          <p:nvPr/>
        </p:nvPicPr>
        <p:blipFill>
          <a:blip r:embed="rId5"/>
          <a:stretch>
            <a:fillRect/>
          </a:stretch>
        </p:blipFill>
        <p:spPr>
          <a:xfrm>
            <a:off x="1498600" y="2209800"/>
            <a:ext cx="7391933" cy="5181600"/>
          </a:xfrm>
          <a:prstGeom prst="rect">
            <a:avLst/>
          </a:prstGeom>
        </p:spPr>
      </p:pic>
    </p:spTree>
    <p:extLst>
      <p:ext uri="{BB962C8B-B14F-4D97-AF65-F5344CB8AC3E}">
        <p14:creationId xmlns:p14="http://schemas.microsoft.com/office/powerpoint/2010/main" val="4257685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ontent Placeholder 2"/>
          <p:cNvSpPr>
            <a:spLocks noGrp="1"/>
          </p:cNvSpPr>
          <p:nvPr>
            <p:ph idx="1"/>
          </p:nvPr>
        </p:nvSpPr>
        <p:spPr>
          <a:xfrm>
            <a:off x="203200" y="1600199"/>
            <a:ext cx="9728200" cy="5611813"/>
          </a:xfrm>
        </p:spPr>
        <p:txBody>
          <a:bodyPr anchor="ctr"/>
          <a:lstStyle/>
          <a:p>
            <a:pPr marL="0" lvl="1" indent="0" algn="ctr">
              <a:buNone/>
            </a:pPr>
            <a:r>
              <a:rPr lang="en-US" altLang="x-none" sz="3200" dirty="0">
                <a:ea typeface="MS PGothic" charset="-128"/>
              </a:rPr>
              <a:t>MIT Home page on November 21, 2017</a:t>
            </a: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379413" lvl="1" indent="-379413">
              <a:buFont typeface="Arial" charset="0"/>
              <a:buChar char="•"/>
            </a:pPr>
            <a:endParaRPr lang="en-US" altLang="x-none" sz="3200" dirty="0">
              <a:ea typeface="MS PGothic" charset="-128"/>
            </a:endParaRPr>
          </a:p>
          <a:p>
            <a:pPr marL="0" lvl="1" indent="0">
              <a:buNone/>
            </a:pPr>
            <a:endParaRPr lang="en-US" altLang="x-none" sz="3200" dirty="0">
              <a:ea typeface="MS PGothic" charset="-128"/>
            </a:endParaRPr>
          </a:p>
        </p:txBody>
      </p:sp>
      <p:sp>
        <p:nvSpPr>
          <p:cNvPr id="23554" name="Title 1"/>
          <p:cNvSpPr>
            <a:spLocks noGrp="1"/>
          </p:cNvSpPr>
          <p:nvPr>
            <p:ph type="title"/>
          </p:nvPr>
        </p:nvSpPr>
        <p:spPr>
          <a:solidFill>
            <a:schemeClr val="accent2"/>
          </a:solidFill>
        </p:spPr>
        <p:txBody>
          <a:bodyPr/>
          <a:lstStyle/>
          <a:p>
            <a:r>
              <a:rPr lang="en-US" altLang="x-none" dirty="0">
                <a:ea typeface="MS PGothic" charset="-128"/>
              </a:rPr>
              <a:t>Accessibility &amp; Usability </a:t>
            </a:r>
            <a:br>
              <a:rPr lang="en-US" altLang="x-none" dirty="0">
                <a:ea typeface="MS PGothic" charset="-128"/>
              </a:rPr>
            </a:br>
            <a:r>
              <a:rPr lang="en-US" altLang="x-none" dirty="0">
                <a:ea typeface="MS PGothic" charset="-128"/>
              </a:rPr>
              <a:t>MIT Web Site text read by </a:t>
            </a:r>
            <a:r>
              <a:rPr lang="en-US" altLang="x-none" dirty="0" smtClean="0">
                <a:ea typeface="MS PGothic" charset="-128"/>
              </a:rPr>
              <a:t>a screen </a:t>
            </a:r>
            <a:r>
              <a:rPr lang="en-US" altLang="x-none" dirty="0">
                <a:ea typeface="MS PGothic" charset="-128"/>
              </a:rPr>
              <a:t>reader</a:t>
            </a:r>
          </a:p>
        </p:txBody>
      </p:sp>
      <p:sp>
        <p:nvSpPr>
          <p:cNvPr id="23555"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a:solidFill>
                <a:srgbClr val="000000"/>
              </a:solidFill>
              <a:latin typeface="Palatino" charset="0"/>
            </a:endParaRPr>
          </a:p>
          <a:p>
            <a:pPr>
              <a:spcBef>
                <a:spcPct val="0"/>
              </a:spcBef>
              <a:buSzTx/>
              <a:buFontTx/>
              <a:buNone/>
            </a:pPr>
            <a:fld id="{3A9AE111-A278-2E4B-BFC2-09873DD262EC}" type="slidenum">
              <a:rPr lang="en-US" altLang="x-none" sz="1100">
                <a:solidFill>
                  <a:srgbClr val="000000"/>
                </a:solidFill>
                <a:latin typeface="Palatino" charset="0"/>
              </a:rPr>
              <a:pPr>
                <a:spcBef>
                  <a:spcPct val="0"/>
                </a:spcBef>
                <a:buSzTx/>
                <a:buFontTx/>
                <a:buNone/>
              </a:pPr>
              <a:t>8</a:t>
            </a:fld>
            <a:endParaRPr lang="en-US" altLang="x-none" sz="1100">
              <a:solidFill>
                <a:srgbClr val="000000"/>
              </a:solidFill>
              <a:latin typeface="Palatino" charset="0"/>
            </a:endParaRPr>
          </a:p>
        </p:txBody>
      </p:sp>
      <p:pic>
        <p:nvPicPr>
          <p:cNvPr id="2" name="Picture 1"/>
          <p:cNvPicPr>
            <a:picLocks noChangeAspect="1"/>
          </p:cNvPicPr>
          <p:nvPr/>
        </p:nvPicPr>
        <p:blipFill>
          <a:blip r:embed="rId5"/>
          <a:stretch>
            <a:fillRect/>
          </a:stretch>
        </p:blipFill>
        <p:spPr>
          <a:xfrm>
            <a:off x="279400" y="2438400"/>
            <a:ext cx="9541933" cy="4089400"/>
          </a:xfrm>
          <a:prstGeom prst="rect">
            <a:avLst/>
          </a:prstGeom>
        </p:spPr>
      </p:pic>
    </p:spTree>
    <p:extLst>
      <p:ext uri="{BB962C8B-B14F-4D97-AF65-F5344CB8AC3E}">
        <p14:creationId xmlns:p14="http://schemas.microsoft.com/office/powerpoint/2010/main" val="4257685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127000" y="1778000"/>
            <a:ext cx="9906000" cy="5503863"/>
          </a:xfrm>
        </p:spPr>
        <p:txBody>
          <a:bodyPr/>
          <a:lstStyle/>
          <a:p>
            <a:pPr marL="0" indent="0">
              <a:buFontTx/>
              <a:buNone/>
            </a:pPr>
            <a:r>
              <a:rPr lang="en-US" altLang="x-none" sz="3200" b="1" dirty="0">
                <a:solidFill>
                  <a:srgbClr val="000000"/>
                </a:solidFill>
                <a:ea typeface="MS PGothic" charset="-128"/>
              </a:rPr>
              <a:t>Why Accessibility at MIT? </a:t>
            </a:r>
            <a:endParaRPr lang="en-US" altLang="x-none" sz="3200" dirty="0">
              <a:solidFill>
                <a:srgbClr val="000000"/>
              </a:solidFill>
              <a:ea typeface="MS PGothic" charset="-128"/>
            </a:endParaRPr>
          </a:p>
          <a:p>
            <a:pPr lvl="1">
              <a:buFontTx/>
              <a:buChar char="•"/>
            </a:pPr>
            <a:r>
              <a:rPr lang="en-US" sz="2800" dirty="0"/>
              <a:t>People with disabilities must receive equal access to programs, employment and </a:t>
            </a:r>
            <a:r>
              <a:rPr lang="en-US" sz="2800" dirty="0" smtClean="0"/>
              <a:t>information (ADA</a:t>
            </a:r>
            <a:r>
              <a:rPr lang="en-US" sz="2800" dirty="0"/>
              <a:t>, Titles I and III, and Sec. 504 of the Rehabilitation Act of 1973)</a:t>
            </a:r>
          </a:p>
          <a:p>
            <a:pPr lvl="1">
              <a:buFontTx/>
              <a:buChar char="•"/>
            </a:pPr>
            <a:r>
              <a:rPr lang="en-US" sz="2800" dirty="0"/>
              <a:t>Diversity is part of MIT’s mission and disability is a diversity issue</a:t>
            </a:r>
          </a:p>
          <a:p>
            <a:pPr lvl="1">
              <a:buFontTx/>
              <a:buChar char="•"/>
            </a:pPr>
            <a:r>
              <a:rPr lang="en-US" sz="2800" dirty="0"/>
              <a:t>We cannot have a diverse student body or workforce if Web sites, software, and applications are not accessible </a:t>
            </a:r>
          </a:p>
        </p:txBody>
      </p:sp>
      <p:sp>
        <p:nvSpPr>
          <p:cNvPr id="19458" name="Title 1"/>
          <p:cNvSpPr>
            <a:spLocks noGrp="1"/>
          </p:cNvSpPr>
          <p:nvPr>
            <p:ph type="title"/>
          </p:nvPr>
        </p:nvSpPr>
        <p:spPr>
          <a:solidFill>
            <a:schemeClr val="accent2"/>
          </a:solidFill>
        </p:spPr>
        <p:txBody>
          <a:bodyPr/>
          <a:lstStyle/>
          <a:p>
            <a:r>
              <a:rPr lang="en-US" altLang="x-none" dirty="0">
                <a:ea typeface="MS PGothic" charset="-128"/>
              </a:rPr>
              <a:t/>
            </a:r>
            <a:br>
              <a:rPr lang="en-US" altLang="x-none" dirty="0">
                <a:ea typeface="MS PGothic" charset="-128"/>
              </a:rPr>
            </a:br>
            <a:r>
              <a:rPr lang="en-US" altLang="x-none" dirty="0">
                <a:ea typeface="MS PGothic" charset="-128"/>
              </a:rPr>
              <a:t> Accessibility &amp; Usability </a:t>
            </a:r>
            <a:br>
              <a:rPr lang="en-US" altLang="x-none" dirty="0">
                <a:ea typeface="MS PGothic" charset="-128"/>
              </a:rPr>
            </a:br>
            <a:r>
              <a:rPr lang="en-US" altLang="x-none" dirty="0">
                <a:ea typeface="MS PGothic" charset="-128"/>
              </a:rPr>
              <a:t>Why Accessibility @ MIT?</a:t>
            </a:r>
            <a:br>
              <a:rPr lang="en-US" altLang="x-none" dirty="0">
                <a:ea typeface="MS PGothic" charset="-128"/>
              </a:rPr>
            </a:br>
            <a:endParaRPr lang="en-US" altLang="x-none" dirty="0">
              <a:ea typeface="MS PGothic" charset="-128"/>
            </a:endParaRPr>
          </a:p>
        </p:txBody>
      </p:sp>
      <p:sp>
        <p:nvSpPr>
          <p:cNvPr id="19459" name="Slide Number Placeholder 3"/>
          <p:cNvSpPr>
            <a:spLocks noGrp="1"/>
          </p:cNvSpPr>
          <p:nvPr>
            <p:ph type="sldNum" sz="quarter" idx="1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rgbClr val="000000"/>
                </a:solidFill>
                <a:miter lim="800000"/>
                <a:headEnd/>
                <a:tailEnd/>
              </a14:hiddenLine>
            </a:ext>
          </a:extLst>
        </p:spPr>
        <p:txBody>
          <a:bodyPr/>
          <a:lstStyle>
            <a:lvl1pPr>
              <a:spcBef>
                <a:spcPct val="25000"/>
              </a:spcBef>
              <a:buSzPct val="65000"/>
              <a:buBlip>
                <a:blip r:embed="rId3"/>
              </a:buBlip>
              <a:defRPr sz="3100">
                <a:solidFill>
                  <a:schemeClr val="tx1"/>
                </a:solidFill>
                <a:latin typeface="Calibri" charset="0"/>
                <a:ea typeface="MS PGothic" charset="-128"/>
              </a:defRPr>
            </a:lvl1pPr>
            <a:lvl2pPr marL="37931725" indent="-37474525">
              <a:spcBef>
                <a:spcPct val="25000"/>
              </a:spcBef>
              <a:buSzPct val="65000"/>
              <a:buBlip>
                <a:blip r:embed="rId4"/>
              </a:buBlip>
              <a:defRPr sz="2700">
                <a:solidFill>
                  <a:schemeClr val="tx1"/>
                </a:solidFill>
                <a:latin typeface="Calibri" charset="0"/>
                <a:ea typeface="MS PGothic" charset="-128"/>
              </a:defRPr>
            </a:lvl2pPr>
            <a:lvl3pPr marL="1268413" indent="-252413">
              <a:spcBef>
                <a:spcPct val="25000"/>
              </a:spcBef>
              <a:buSzPct val="65000"/>
              <a:buFont typeface="Wingdings" charset="2"/>
              <a:buChar char="§"/>
              <a:defRPr sz="2700">
                <a:solidFill>
                  <a:schemeClr val="tx1"/>
                </a:solidFill>
                <a:latin typeface="Calibri" charset="0"/>
                <a:ea typeface="MS PGothic" charset="-128"/>
              </a:defRPr>
            </a:lvl3pPr>
            <a:lvl4pPr marL="1776413" indent="-252413">
              <a:spcBef>
                <a:spcPct val="25000"/>
              </a:spcBef>
              <a:buChar char="–"/>
              <a:defRPr sz="2200">
                <a:solidFill>
                  <a:schemeClr val="tx1"/>
                </a:solidFill>
                <a:latin typeface="Calibri" charset="0"/>
                <a:ea typeface="MS PGothic" charset="-128"/>
              </a:defRPr>
            </a:lvl4pPr>
            <a:lvl5pPr marL="2284413" indent="-252413">
              <a:spcBef>
                <a:spcPct val="25000"/>
              </a:spcBef>
              <a:buChar char="»"/>
              <a:defRPr sz="2200">
                <a:solidFill>
                  <a:schemeClr val="tx1"/>
                </a:solidFill>
                <a:latin typeface="Calibri" charset="0"/>
                <a:ea typeface="MS PGothic" charset="-128"/>
              </a:defRPr>
            </a:lvl5pPr>
            <a:lvl6pPr marL="2741613" indent="-252413" eaLnBrk="0" fontAlgn="base" hangingPunct="0">
              <a:spcBef>
                <a:spcPct val="25000"/>
              </a:spcBef>
              <a:spcAft>
                <a:spcPct val="0"/>
              </a:spcAft>
              <a:buChar char="»"/>
              <a:defRPr sz="2200">
                <a:solidFill>
                  <a:schemeClr val="tx1"/>
                </a:solidFill>
                <a:latin typeface="Calibri" charset="0"/>
                <a:ea typeface="MS PGothic" charset="-128"/>
              </a:defRPr>
            </a:lvl6pPr>
            <a:lvl7pPr marL="3198813" indent="-252413" eaLnBrk="0" fontAlgn="base" hangingPunct="0">
              <a:spcBef>
                <a:spcPct val="25000"/>
              </a:spcBef>
              <a:spcAft>
                <a:spcPct val="0"/>
              </a:spcAft>
              <a:buChar char="»"/>
              <a:defRPr sz="2200">
                <a:solidFill>
                  <a:schemeClr val="tx1"/>
                </a:solidFill>
                <a:latin typeface="Calibri" charset="0"/>
                <a:ea typeface="MS PGothic" charset="-128"/>
              </a:defRPr>
            </a:lvl7pPr>
            <a:lvl8pPr marL="3656013" indent="-252413" eaLnBrk="0" fontAlgn="base" hangingPunct="0">
              <a:spcBef>
                <a:spcPct val="25000"/>
              </a:spcBef>
              <a:spcAft>
                <a:spcPct val="0"/>
              </a:spcAft>
              <a:buChar char="»"/>
              <a:defRPr sz="2200">
                <a:solidFill>
                  <a:schemeClr val="tx1"/>
                </a:solidFill>
                <a:latin typeface="Calibri" charset="0"/>
                <a:ea typeface="MS PGothic" charset="-128"/>
              </a:defRPr>
            </a:lvl8pPr>
            <a:lvl9pPr marL="4113213" indent="-252413" eaLnBrk="0" fontAlgn="base" hangingPunct="0">
              <a:spcBef>
                <a:spcPct val="25000"/>
              </a:spcBef>
              <a:spcAft>
                <a:spcPct val="0"/>
              </a:spcAft>
              <a:buChar char="»"/>
              <a:defRPr sz="2200">
                <a:solidFill>
                  <a:schemeClr val="tx1"/>
                </a:solidFill>
                <a:latin typeface="Calibri" charset="0"/>
                <a:ea typeface="MS PGothic" charset="-128"/>
              </a:defRPr>
            </a:lvl9pPr>
          </a:lstStyle>
          <a:p>
            <a:pPr>
              <a:spcBef>
                <a:spcPct val="0"/>
              </a:spcBef>
              <a:buSzTx/>
              <a:buFontTx/>
              <a:buNone/>
            </a:pPr>
            <a:endParaRPr lang="en-US" altLang="x-none" sz="1100" b="1">
              <a:solidFill>
                <a:srgbClr val="000000"/>
              </a:solidFill>
              <a:latin typeface="Palatino" charset="0"/>
            </a:endParaRPr>
          </a:p>
          <a:p>
            <a:pPr>
              <a:spcBef>
                <a:spcPct val="0"/>
              </a:spcBef>
              <a:buSzTx/>
              <a:buFontTx/>
              <a:buNone/>
            </a:pPr>
            <a:fld id="{6EB4F678-607A-174D-8664-59D87585679D}" type="slidenum">
              <a:rPr lang="en-US" altLang="x-none" sz="1100">
                <a:solidFill>
                  <a:srgbClr val="000000"/>
                </a:solidFill>
                <a:latin typeface="Palatino" charset="0"/>
              </a:rPr>
              <a:pPr>
                <a:spcBef>
                  <a:spcPct val="0"/>
                </a:spcBef>
                <a:buSzTx/>
                <a:buFontTx/>
                <a:buNone/>
              </a:pPr>
              <a:t>9</a:t>
            </a:fld>
            <a:endParaRPr lang="en-US" altLang="x-none" sz="1100">
              <a:solidFill>
                <a:srgbClr val="000000"/>
              </a:solidFill>
              <a:latin typeface="Palatino" charset="0"/>
            </a:endParaRPr>
          </a:p>
        </p:txBody>
      </p:sp>
    </p:spTree>
    <p:extLst>
      <p:ext uri="{BB962C8B-B14F-4D97-AF65-F5344CB8AC3E}">
        <p14:creationId xmlns:p14="http://schemas.microsoft.com/office/powerpoint/2010/main" val="507286222"/>
      </p:ext>
    </p:extLst>
  </p:cSld>
  <p:clrMapOvr>
    <a:masterClrMapping/>
  </p:clrMapOvr>
</p:sld>
</file>

<file path=ppt/theme/theme1.xml><?xml version="1.0" encoding="utf-8"?>
<a:theme xmlns:a="http://schemas.openxmlformats.org/drawingml/2006/main" name="Default Design">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DDDDDD"/>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solidFill>
          <a:srgbClr val="DDDDDD"/>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a:ln>
              <a:noFill/>
            </a:ln>
            <a:solidFill>
              <a:schemeClr val="tx1"/>
            </a:solidFill>
            <a:effectLst/>
            <a:latin typeface="Helvetica"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7.xml><?xml version="1.0" encoding="utf-8"?>
<a:themeOverride xmlns:a="http://schemas.openxmlformats.org/drawingml/2006/main">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11989</TotalTime>
  <Pages>0</Pages>
  <Words>1682</Words>
  <Characters>0</Characters>
  <Application>Microsoft Macintosh PowerPoint</Application>
  <PresentationFormat>Custom</PresentationFormat>
  <Lines>0</Lines>
  <Paragraphs>424</Paragraphs>
  <Slides>38</Slides>
  <Notes>38</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38</vt:i4>
      </vt:variant>
    </vt:vector>
  </HeadingPairs>
  <TitlesOfParts>
    <vt:vector size="49" baseType="lpstr">
      <vt:lpstr>Calibri</vt:lpstr>
      <vt:lpstr>Cambria</vt:lpstr>
      <vt:lpstr>Helvetica</vt:lpstr>
      <vt:lpstr>MS PGothic</vt:lpstr>
      <vt:lpstr>ＭＳ Ｐゴシック</vt:lpstr>
      <vt:lpstr>ＭＳ 明朝</vt:lpstr>
      <vt:lpstr>Palatino</vt:lpstr>
      <vt:lpstr>Times New Roman</vt:lpstr>
      <vt:lpstr>Wingdings</vt:lpstr>
      <vt:lpstr>Arial</vt:lpstr>
      <vt:lpstr>Default Design</vt:lpstr>
      <vt:lpstr> Accessibility &amp; Usability </vt:lpstr>
      <vt:lpstr>  Accessibility &amp; Usability  Introduction </vt:lpstr>
      <vt:lpstr>  Accessibility &amp; Usability  Introduction </vt:lpstr>
      <vt:lpstr>  Accessibility &amp; Usability  Assistive Technology Examples </vt:lpstr>
      <vt:lpstr>  Accessibility &amp; Usability  Assistive Technology Examples </vt:lpstr>
      <vt:lpstr>Accessibility &amp; Usability  Different Views of the Same Web Site</vt:lpstr>
      <vt:lpstr>Accessibility &amp; Usability  MIT Web Site viewed by a color blind user</vt:lpstr>
      <vt:lpstr>Accessibility &amp; Usability  MIT Web Site text read by a screen reader</vt:lpstr>
      <vt:lpstr>  Accessibility &amp; Usability  Why Accessibility @ MIT? </vt:lpstr>
      <vt:lpstr>  Accessibility &amp; Usability  Why Accessibility @ MIT? </vt:lpstr>
      <vt:lpstr>  Accessibility &amp; Usability  Accessibility Issues Overview </vt:lpstr>
      <vt:lpstr>  Accessibility &amp; Usability  Color Contrast </vt:lpstr>
      <vt:lpstr>Accessibility &amp; Usability  Color</vt:lpstr>
      <vt:lpstr>Accessibility &amp; Usability  Color</vt:lpstr>
      <vt:lpstr>Accessibility &amp; Usability  Color</vt:lpstr>
      <vt:lpstr>Accessibility &amp; Usability  Color</vt:lpstr>
      <vt:lpstr>Accessibility &amp; Usability  Color</vt:lpstr>
      <vt:lpstr>  Accessibility &amp; Usability  Font Size &amp; Type </vt:lpstr>
      <vt:lpstr>  Accessibility &amp; Usability  Alternative Text </vt:lpstr>
      <vt:lpstr>  Accessibility &amp; Usability  AlternativeText </vt:lpstr>
      <vt:lpstr>  Accessibility &amp; Usability  AlternativeText </vt:lpstr>
      <vt:lpstr>  Accessibility &amp; Usability  Alternative/ALT Text </vt:lpstr>
      <vt:lpstr>  Accessibility &amp; Usability  Complex Graphics </vt:lpstr>
      <vt:lpstr>  Accessibility &amp; Usability  Audio &amp; Video </vt:lpstr>
      <vt:lpstr>  Accessibility &amp; Usability  Captions </vt:lpstr>
      <vt:lpstr>  Accessibility &amp; Usability  Podcasts </vt:lpstr>
      <vt:lpstr>Accessibility &amp; Usability  Keyboard-Only Access</vt:lpstr>
      <vt:lpstr>  Accessibility &amp; Usability  Audio &amp; Video </vt:lpstr>
      <vt:lpstr>Accessibility &amp; Usability  Keyboard-Only Access</vt:lpstr>
      <vt:lpstr>  Accessibility &amp; Usability  (Semantic) Structure </vt:lpstr>
      <vt:lpstr>  Accessibility &amp; Usability  (Semantic) Structure </vt:lpstr>
      <vt:lpstr>  Accessibility &amp; Usability  (Semantic) Structure </vt:lpstr>
      <vt:lpstr> Accessibility &amp; Usability  Link Language</vt:lpstr>
      <vt:lpstr>Accessibility &amp; Usability  Forms</vt:lpstr>
      <vt:lpstr>Accessibility &amp; Usability  Accessibility Information &amp; Tools </vt:lpstr>
      <vt:lpstr>Accessibility &amp; Usability  Accessibility Information &amp; Tools </vt:lpstr>
      <vt:lpstr>Accessibility &amp; Usability  Contact Us</vt:lpstr>
      <vt:lpstr>Accessibility &amp; Usability  Questions</vt:lpstr>
    </vt:vector>
  </TitlesOfParts>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Usability to Universal Design</dc:title>
  <dc:creator>Mary J Ziegler</dc:creator>
  <cp:lastModifiedBy>Christopher S. LaRoche</cp:lastModifiedBy>
  <cp:revision>340</cp:revision>
  <cp:lastPrinted>2017-11-29T20:21:05Z</cp:lastPrinted>
  <dcterms:created xsi:type="dcterms:W3CDTF">2011-06-08T18:07:14Z</dcterms:created>
  <dcterms:modified xsi:type="dcterms:W3CDTF">2018-06-11T17:25:30Z</dcterms:modified>
</cp:coreProperties>
</file>