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87" r:id="rId2"/>
    <p:sldId id="258" r:id="rId3"/>
    <p:sldId id="296" r:id="rId4"/>
    <p:sldId id="259" r:id="rId5"/>
    <p:sldId id="277" r:id="rId6"/>
    <p:sldId id="278" r:id="rId7"/>
    <p:sldId id="290" r:id="rId8"/>
    <p:sldId id="270" r:id="rId9"/>
    <p:sldId id="288" r:id="rId10"/>
    <p:sldId id="283" r:id="rId11"/>
    <p:sldId id="294" r:id="rId12"/>
    <p:sldId id="289" r:id="rId13"/>
    <p:sldId id="295" r:id="rId14"/>
    <p:sldId id="29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0" autoAdjust="0"/>
    <p:restoredTop sz="94673" autoAdjust="0"/>
  </p:normalViewPr>
  <p:slideViewPr>
    <p:cSldViewPr>
      <p:cViewPr varScale="1">
        <p:scale>
          <a:sx n="95" d="100"/>
          <a:sy n="95" d="100"/>
        </p:scale>
        <p:origin x="135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29DDE4E-16C8-456B-A626-143B69DF359A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6152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3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154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093FE-400E-492D-BE83-C472E1D4C61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48139"/>
      </p:ext>
    </p:extLst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8B21F5-6573-47B1-9CE7-63F6C513592B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13065"/>
      </p:ext>
    </p:extLst>
  </p:cSld>
  <p:clrMapOvr>
    <a:masterClrMapping/>
  </p:clrMapOvr>
  <p:transition>
    <p:pull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A31381E-5EE6-4D31-A6AE-EAB3D09E4BC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35584445"/>
      </p:ext>
    </p:extLst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F7CFF0-AAAB-45E6-99C5-8B3BF80F5CB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41389"/>
      </p:ext>
    </p:extLst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7566D-D236-4BF8-B144-AD726701513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231829"/>
      </p:ext>
    </p:extLst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879780-364C-4E81-9BFD-3C3AD8C5C25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055746"/>
      </p:ext>
    </p:extLst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EF380-439F-4C50-A78D-750C8C4608D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1084"/>
      </p:ext>
    </p:extLst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E0878D-4DD4-42FD-AD8B-16009AFAE989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498428"/>
      </p:ext>
    </p:extLst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87C5BB-4186-4AC0-BE72-2CD9483EB8A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892203"/>
      </p:ext>
    </p:extLst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1961E-8057-4139-8E19-9BA32C4DB24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358009"/>
      </p:ext>
    </p:extLst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AC0D0-8557-43B1-92A5-43A4BD05AB7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813497"/>
      </p:ext>
    </p:extLst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E0AC2676-B090-403E-B471-58061A50F5B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 dirty="0">
              <a:latin typeface="Times New Roman" pitchFamily="18" charset="0"/>
            </a:endParaRP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 dirty="0">
              <a:latin typeface="Times New Roman" pitchFamily="18" charset="0"/>
            </a:endParaRPr>
          </a:p>
        </p:txBody>
      </p:sp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2400" dirty="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>
    <p:pull dir="rd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oleObject" Target="../embeddings/oleObject10.bin"/><Relationship Id="rId18" Type="http://schemas.openxmlformats.org/officeDocument/2006/relationships/oleObject" Target="../embeddings/oleObject14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2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5" Type="http://schemas.openxmlformats.org/officeDocument/2006/relationships/image" Target="../media/image4.wmf"/><Relationship Id="rId10" Type="http://schemas.openxmlformats.org/officeDocument/2006/relationships/oleObject" Target="../embeddings/oleObject7.bin"/><Relationship Id="rId4" Type="http://schemas.openxmlformats.org/officeDocument/2006/relationships/image" Target="../media/image3.wmf"/><Relationship Id="rId9" Type="http://schemas.openxmlformats.org/officeDocument/2006/relationships/oleObject" Target="../embeddings/oleObject6.bin"/><Relationship Id="rId14" Type="http://schemas.openxmlformats.org/officeDocument/2006/relationships/oleObject" Target="../embeddings/oleObject1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WIN.MIT.EDU: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Central Active Directory Services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1666" y="1824706"/>
            <a:ext cx="3555534" cy="3966494"/>
          </a:xfrm>
        </p:spPr>
        <p:txBody>
          <a:bodyPr/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Where are we today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Related services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Domain </a:t>
            </a:r>
            <a:r>
              <a:rPr lang="en-US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Architecture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Original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domain model – full Moira integration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Hybrid container model 2.0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Updates on DFS Storage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Why move to cloud storage?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Third party patching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666" y="6185991"/>
            <a:ext cx="1447800" cy="3319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6199973"/>
            <a:ext cx="1406035" cy="2492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244650" y="6328406"/>
            <a:ext cx="12089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Times New Roman" panose="02020603050405020304" pitchFamily="18" charset="0"/>
              </a:rPr>
              <a:t>Richard Edelson</a:t>
            </a:r>
            <a:endParaRPr lang="en-US" sz="1200" i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7627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Retire home directories on DFS?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229600" cy="5105400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retired roaming profile support</a:t>
            </a:r>
          </a:p>
          <a:p>
            <a:pPr lvl="1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Roaming profiles and folder redirection opt-in are closed</a:t>
            </a:r>
          </a:p>
          <a:p>
            <a:pPr lvl="1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default quota is only 2 GB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accounts are created via Moira with profile settings as Local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Disconnected logons don’t take time (~20 sec) to see if the home directory is available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current implementation of folder redirection does not support Windows 10	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Windows 10 uses the new .V5 profile engine while Vista through Windows 8.1 use .V2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would require a completely new implementation of folder redirection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MAP-DFS-Homedir is the current recommended method to map the home directory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Older accounts still have roaming profile + folder redirection user settings</a:t>
            </a:r>
          </a:p>
          <a:p>
            <a:pPr lvl="1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overridden in most cases by computer policy and are not used</a:t>
            </a:r>
          </a:p>
          <a:p>
            <a:pPr marL="457200" lvl="1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65322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DFS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directories in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8229600" cy="4648200"/>
          </a:xfrm>
        </p:spPr>
        <p:txBody>
          <a:bodyPr/>
          <a:lstStyle/>
          <a:p>
            <a:pPr marL="0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We’ve moved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service to VCA, VMware’s cloud platform</a:t>
            </a:r>
          </a:p>
          <a:p>
            <a:pPr lvl="1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primary set of home directory servers are in Virginia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secondary site is in California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 DFSr replication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used to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sync the data</a:t>
            </a:r>
          </a:p>
          <a:p>
            <a:pPr marL="457200" lvl="1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Eventually,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 would like to see this storage migrate to OneDrive for Business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45999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Why move to Cloud Storage?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501" y="1600200"/>
            <a:ext cx="7924800" cy="5257800"/>
          </a:xfrm>
        </p:spPr>
        <p:txBody>
          <a:bodyPr/>
          <a:lstStyle/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Many cloud services are offering free storage for users at Hi-Ed institutions 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savings, better scalability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Microsoft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every user at MIT 1TB of user storage for free as part of it’s OneDrive for Business offering vs the default DFS quota of 2GB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for Dropbox available to MIT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Connecting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OneDrive has been built into native Office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Users are now becoming more familiar with these services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Cloud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storage services provide easier access to data for mobile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devices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Better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position the environment to transition to cloud based services </a:t>
            </a:r>
          </a:p>
          <a:p>
            <a:pPr marL="0" indent="0">
              <a:buNone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941388"/>
            <a:ext cx="1171575" cy="476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941388"/>
            <a:ext cx="493566" cy="49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292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Third party patching 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4404" y="1524000"/>
            <a:ext cx="8077200" cy="5105400"/>
          </a:xfrm>
        </p:spPr>
        <p:txBody>
          <a:bodyPr/>
          <a:lstStyle/>
          <a:p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WSUS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patch all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machines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domain with Microsoft patches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options are available via group policy</a:t>
            </a:r>
          </a:p>
          <a:p>
            <a:pPr lvl="1" algn="just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Ninite is already in use within the endpoints environment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2" algn="just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Will be available domain wide at the end of June 2018</a:t>
            </a:r>
          </a:p>
          <a:p>
            <a:pPr lvl="2" algn="just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Win.mit.edu group policy options will be available to enable Ninite </a:t>
            </a:r>
          </a:p>
          <a:p>
            <a:pPr lvl="2" algn="just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Deployments will be scoped to client OS’s only not server OS’s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823124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102501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Where are we today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1444038"/>
            <a:ext cx="8001000" cy="5029200"/>
          </a:xfrm>
        </p:spPr>
        <p:txBody>
          <a:bodyPr/>
          <a:lstStyle/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Domain has been running since 2001, single forest model</a:t>
            </a:r>
          </a:p>
          <a:p>
            <a:pPr lvl="1" algn="just"/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With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release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of Active Directory, Microsoft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recommended the use of a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forest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root domain, MIT did not follow this model and deployed a single forest model. A number of years later Microsoft retracted  the </a:t>
            </a:r>
            <a:r>
              <a:rPr lang="en-US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root </a:t>
            </a: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model in favor of the single forest model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MIT was able to address the security concerns the dedicated root model was intended to provide while avoiding security issues found in some multi-domain models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Over 1.2 million objects </a:t>
            </a:r>
          </a:p>
          <a:p>
            <a:r>
              <a:rPr lang="en-US" sz="2000" dirty="0" smtClean="0">
                <a:latin typeface="Times New Roman" panose="02020603050405020304" pitchFamily="18" charset="0"/>
              </a:rPr>
              <a:t>Active Directory on Server 2012 R2</a:t>
            </a:r>
          </a:p>
          <a:p>
            <a:r>
              <a:rPr lang="en-US" sz="2000" dirty="0" smtClean="0">
                <a:latin typeface="Times New Roman" panose="02020603050405020304" pitchFamily="18" charset="0"/>
              </a:rPr>
              <a:t>LDAPS </a:t>
            </a:r>
            <a:r>
              <a:rPr lang="en-US" sz="2000" dirty="0">
                <a:latin typeface="Times New Roman" panose="02020603050405020304" pitchFamily="18" charset="0"/>
              </a:rPr>
              <a:t>support for Active </a:t>
            </a:r>
            <a:r>
              <a:rPr lang="en-US" sz="2000" dirty="0" smtClean="0">
                <a:latin typeface="Times New Roman" panose="02020603050405020304" pitchFamily="18" charset="0"/>
              </a:rPr>
              <a:t>Directory </a:t>
            </a:r>
            <a:endParaRPr lang="en-US" sz="2000" dirty="0">
              <a:latin typeface="Times New Roman" panose="02020603050405020304" pitchFamily="18" charset="0"/>
            </a:endParaRPr>
          </a:p>
          <a:p>
            <a:pPr algn="just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Directory Federation Services 3.0 (ADFS 3.0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000" dirty="0">
                <a:latin typeface="Times New Roman" panose="02020603050405020304" pitchFamily="18" charset="0"/>
              </a:rPr>
              <a:t> </a:t>
            </a:r>
            <a:endParaRPr lang="en-US" sz="2000" dirty="0" smtClean="0">
              <a:latin typeface="Times New Roman" panose="02020603050405020304" pitchFamily="18" charset="0"/>
            </a:endParaRPr>
          </a:p>
          <a:p>
            <a:pPr lvl="1"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Supports applications that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interact with ADFS 3.0 but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 not support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lvl="1" algn="just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Integration with Touchstone, support for SharePoint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MITnet DNS</a:t>
            </a: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No need to run Microsoft specific DNS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services</a:t>
            </a: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Integration with MIT Kerberos, single sign-on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User accounts are mapped to MIT Kerberos principals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Requirement to have host SPN record in mit.edu namespace for Kerberos integration</a:t>
            </a:r>
          </a:p>
        </p:txBody>
      </p:sp>
    </p:spTree>
    <p:extLst>
      <p:ext uri="{BB962C8B-B14F-4D97-AF65-F5344CB8AC3E}">
        <p14:creationId xmlns:p14="http://schemas.microsoft.com/office/powerpoint/2010/main" val="253517085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Some Services that depend on WIN.MIT.EDU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26563"/>
            <a:ext cx="8229600" cy="5002837"/>
          </a:xfrm>
        </p:spPr>
        <p:txBody>
          <a:bodyPr/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MIT Secure Wi-Fi Authentication 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SCCM, Lite Touch deployment</a:t>
            </a:r>
            <a:endPara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Citrix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Virtual application delivery to cross platform clients</a:t>
            </a:r>
          </a:p>
          <a:p>
            <a:pPr lvl="1" algn="just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XenApp Server, Support for mobile devices such as iPad’s </a:t>
            </a:r>
          </a:p>
          <a:p>
            <a:pPr marL="342900" lvl="1" indent="-342900" algn="just">
              <a:buClr>
                <a:schemeClr val="bg2"/>
              </a:buClr>
              <a:buFont typeface="Wingdings" pitchFamily="2" charset="2"/>
              <a:buChar char="p"/>
            </a:pP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KMS: </a:t>
            </a: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Campus Wide Activation of Windows OS and Office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Domain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Desktop Environment and Security Engineering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Group Policy &amp; Windows Security design and implementation for WIN.MIT.EDU clients and servers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Scripting for global domain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deploying central script repository for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clients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Custom MIT Schema implementations</a:t>
            </a: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Providing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admin tools for the Endpoints environment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SCCM infrastructure for software deployments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LiteTouch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for machine imaging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Running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Bitlocker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for machine security</a:t>
            </a: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793384"/>
      </p:ext>
    </p:extLst>
  </p:cSld>
  <p:clrMapOvr>
    <a:masterClrMapping/>
  </p:clrMapOvr>
  <p:transition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Services that depend on </a:t>
            </a:r>
            <a:r>
              <a:rPr lang="en-US" sz="2800" dirty="0" smtClean="0"/>
              <a:t>WIN.MIT.EDU (2)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1676400"/>
            <a:ext cx="8001000" cy="4953000"/>
          </a:xfrm>
        </p:spPr>
        <p:txBody>
          <a:bodyPr/>
          <a:lstStyle/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WAUS – Windows Automated Updated Services WSUS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Allows testing of new updates before release to the community </a:t>
            </a: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Terminal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Server Licensing</a:t>
            </a: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RDP CAL licensing for Terminal Server and Citrix</a:t>
            </a: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Sophos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Antivirus distribution and management</a:t>
            </a: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Managed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Server Hosting (Windows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Virtualized Hosted Servers in the WIN.MIT.EDU domain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Server 2008 R2, 2012 R2 and 2016 versions supported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Team supports several hundred servers with many applications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IS&amp;T Server support and monitoring 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 SQL Administration support including DB clusters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MS SharePoint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</a:p>
          <a:p>
            <a:pPr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PCI Environment: McAfee ePO: Enterprise Policy Orchestrator </a:t>
            </a: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Compliant environment for Merchant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Systems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Special group policy environment within AD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6127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 28"/>
          <p:cNvSpPr>
            <a:spLocks noChangeShapeType="1"/>
          </p:cNvSpPr>
          <p:nvPr/>
        </p:nvSpPr>
        <p:spPr bwMode="auto">
          <a:xfrm flipH="1" flipV="1">
            <a:off x="5180012" y="4038600"/>
            <a:ext cx="1068387" cy="1143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73" name="Oval 37"/>
          <p:cNvSpPr>
            <a:spLocks noChangeArrowheads="1"/>
          </p:cNvSpPr>
          <p:nvPr/>
        </p:nvSpPr>
        <p:spPr bwMode="auto">
          <a:xfrm>
            <a:off x="3048000" y="4724400"/>
            <a:ext cx="2208213" cy="1063625"/>
          </a:xfrm>
          <a:prstGeom prst="ellipse">
            <a:avLst/>
          </a:prstGeom>
          <a:solidFill>
            <a:srgbClr val="333399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79" name="Line 43"/>
          <p:cNvSpPr>
            <a:spLocks noChangeShapeType="1"/>
          </p:cNvSpPr>
          <p:nvPr/>
        </p:nvSpPr>
        <p:spPr bwMode="auto">
          <a:xfrm>
            <a:off x="4114800" y="3962400"/>
            <a:ext cx="0" cy="990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70" name="Line 34"/>
          <p:cNvSpPr>
            <a:spLocks noChangeShapeType="1"/>
          </p:cNvSpPr>
          <p:nvPr/>
        </p:nvSpPr>
        <p:spPr bwMode="auto">
          <a:xfrm flipV="1">
            <a:off x="1828800" y="4114800"/>
            <a:ext cx="1371600" cy="12192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>
            <a:off x="4267200" y="2133600"/>
            <a:ext cx="1981200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62" name="Line 26"/>
          <p:cNvSpPr>
            <a:spLocks noChangeShapeType="1"/>
          </p:cNvSpPr>
          <p:nvPr/>
        </p:nvSpPr>
        <p:spPr bwMode="auto">
          <a:xfrm>
            <a:off x="4114800" y="2286000"/>
            <a:ext cx="0" cy="990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762000" y="1828800"/>
            <a:ext cx="2208213" cy="1063625"/>
          </a:xfrm>
          <a:prstGeom prst="ellipse">
            <a:avLst/>
          </a:prstGeom>
          <a:solidFill>
            <a:srgbClr val="333399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2800" dirty="0">
                <a:latin typeface="Times New Roman" panose="02020603050405020304" pitchFamily="18" charset="0"/>
              </a:rPr>
              <a:t>WIN.MIT.EDU </a:t>
            </a:r>
            <a:r>
              <a:rPr lang="en-US" altLang="en-US" sz="2800" dirty="0" smtClean="0">
                <a:latin typeface="Times New Roman" panose="02020603050405020304" pitchFamily="18" charset="0"/>
              </a:rPr>
              <a:t>Architecture</a:t>
            </a:r>
            <a:endParaRPr lang="en-US" altLang="en-US" sz="18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14376" name="Object 40"/>
          <p:cNvGraphicFramePr>
            <a:graphicFrameLocks noGrp="1"/>
          </p:cNvGraphicFramePr>
          <p:nvPr>
            <p:ph sz="half" idx="1"/>
          </p:nvPr>
        </p:nvGraphicFramePr>
        <p:xfrm>
          <a:off x="1600200" y="49530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0" name="Clip" r:id="rId3" imgW="379080" imgH="595080" progId="MS_ClipArt_Gallery.5">
                  <p:embed/>
                </p:oleObj>
              </mc:Choice>
              <mc:Fallback>
                <p:oleObj name="Clip" r:id="rId3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49530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80" name="Object 44"/>
          <p:cNvGraphicFramePr>
            <a:graphicFrameLocks noGrp="1"/>
          </p:cNvGraphicFramePr>
          <p:nvPr>
            <p:ph sz="quarter" idx="2"/>
          </p:nvPr>
        </p:nvGraphicFramePr>
        <p:xfrm>
          <a:off x="6248400" y="19050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1" name="Clip" r:id="rId5" imgW="379080" imgH="595080" progId="MS_ClipArt_Gallery.5">
                  <p:embed/>
                </p:oleObj>
              </mc:Choice>
              <mc:Fallback>
                <p:oleObj name="Clip" r:id="rId5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9050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4"/>
          <p:cNvGraphicFramePr>
            <a:graphicFrameLocks/>
          </p:cNvGraphicFramePr>
          <p:nvPr/>
        </p:nvGraphicFramePr>
        <p:xfrm>
          <a:off x="1447800" y="19812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2" name="Clip" r:id="rId6" imgW="379080" imgH="595080" progId="MS_ClipArt_Gallery.5">
                  <p:embed/>
                </p:oleObj>
              </mc:Choice>
              <mc:Fallback>
                <p:oleObj name="Clip" r:id="rId6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9812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1" name="Object 5"/>
          <p:cNvGraphicFramePr>
            <a:graphicFrameLocks/>
          </p:cNvGraphicFramePr>
          <p:nvPr/>
        </p:nvGraphicFramePr>
        <p:xfrm>
          <a:off x="2209800" y="23622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" name="Clip" r:id="rId7" imgW="379080" imgH="595080" progId="MS_ClipArt_Gallery.5">
                  <p:embed/>
                </p:oleObj>
              </mc:Choice>
              <mc:Fallback>
                <p:oleObj name="Clip" r:id="rId7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23622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2" name="Object 6"/>
          <p:cNvGraphicFramePr>
            <a:graphicFrameLocks/>
          </p:cNvGraphicFramePr>
          <p:nvPr/>
        </p:nvGraphicFramePr>
        <p:xfrm>
          <a:off x="1828800" y="21336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4" name="Clip" r:id="rId8" imgW="379080" imgH="595080" progId="MS_ClipArt_Gallery.5">
                  <p:embed/>
                </p:oleObj>
              </mc:Choice>
              <mc:Fallback>
                <p:oleObj name="Clip" r:id="rId8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1336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3048000" y="3276600"/>
            <a:ext cx="2208213" cy="1063625"/>
          </a:xfrm>
          <a:prstGeom prst="ellipse">
            <a:avLst/>
          </a:prstGeom>
          <a:solidFill>
            <a:srgbClr val="333399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aphicFrame>
        <p:nvGraphicFramePr>
          <p:cNvPr id="14345" name="Object 9"/>
          <p:cNvGraphicFramePr>
            <a:graphicFrameLocks/>
          </p:cNvGraphicFramePr>
          <p:nvPr/>
        </p:nvGraphicFramePr>
        <p:xfrm>
          <a:off x="3733800" y="34290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5" name="Clip" r:id="rId9" imgW="379080" imgH="595080" progId="MS_ClipArt_Gallery.5">
                  <p:embed/>
                </p:oleObj>
              </mc:Choice>
              <mc:Fallback>
                <p:oleObj name="Clip" r:id="rId9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4290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6" name="Object 10"/>
          <p:cNvGraphicFramePr>
            <a:graphicFrameLocks/>
          </p:cNvGraphicFramePr>
          <p:nvPr/>
        </p:nvGraphicFramePr>
        <p:xfrm>
          <a:off x="4114800" y="35814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6" name="Clip" r:id="rId10" imgW="379080" imgH="595080" progId="MS_ClipArt_Gallery.5">
                  <p:embed/>
                </p:oleObj>
              </mc:Choice>
              <mc:Fallback>
                <p:oleObj name="Clip" r:id="rId10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5814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7" name="Object 11"/>
          <p:cNvGraphicFramePr>
            <a:graphicFrameLocks/>
          </p:cNvGraphicFramePr>
          <p:nvPr/>
        </p:nvGraphicFramePr>
        <p:xfrm>
          <a:off x="4419600" y="38100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7" name="Clip" r:id="rId11" imgW="379080" imgH="595080" progId="MS_ClipArt_Gallery.5">
                  <p:embed/>
                </p:oleObj>
              </mc:Choice>
              <mc:Fallback>
                <p:oleObj name="Clip" r:id="rId11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38100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8" name="Object 12"/>
          <p:cNvGraphicFramePr>
            <a:graphicFrameLocks/>
          </p:cNvGraphicFramePr>
          <p:nvPr/>
        </p:nvGraphicFramePr>
        <p:xfrm>
          <a:off x="4038600" y="19050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8" name="Clip" r:id="rId12" imgW="379080" imgH="595080" progId="MS_ClipArt_Gallery.5">
                  <p:embed/>
                </p:oleObj>
              </mc:Choice>
              <mc:Fallback>
                <p:oleObj name="Clip" r:id="rId12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0" y="19050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5943600" y="4572000"/>
            <a:ext cx="1225550" cy="1073150"/>
          </a:xfrm>
          <a:prstGeom prst="triangle">
            <a:avLst>
              <a:gd name="adj" fmla="val 49889"/>
            </a:avLst>
          </a:prstGeom>
          <a:solidFill>
            <a:srgbClr val="0033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914400" y="2971800"/>
            <a:ext cx="19050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MIT Kerberos KDC’s</a:t>
            </a: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3200400" y="4419600"/>
            <a:ext cx="19050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WIN.MIT.EDU DC’s</a:t>
            </a: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5791200" y="5791200"/>
            <a:ext cx="16764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 smtClean="0">
                <a:latin typeface="Times New Roman" panose="02020603050405020304" pitchFamily="18" charset="0"/>
              </a:rPr>
              <a:t>ldap.mit.edu</a:t>
            </a:r>
            <a:endParaRPr lang="en-US" altLang="en-US" sz="1600" dirty="0">
              <a:latin typeface="Times New Roman" panose="02020603050405020304" pitchFamily="18" charset="0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733800" y="2438400"/>
            <a:ext cx="6858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Moira</a:t>
            </a:r>
          </a:p>
        </p:txBody>
      </p:sp>
      <p:graphicFrame>
        <p:nvGraphicFramePr>
          <p:cNvPr id="14356" name="Object 20"/>
          <p:cNvGraphicFramePr>
            <a:graphicFrameLocks/>
          </p:cNvGraphicFramePr>
          <p:nvPr/>
        </p:nvGraphicFramePr>
        <p:xfrm>
          <a:off x="6477000" y="50292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9" name="Clip" r:id="rId13" imgW="379080" imgH="595080" progId="MS_ClipArt_Gallery.5">
                  <p:embed/>
                </p:oleObj>
              </mc:Choice>
              <mc:Fallback>
                <p:oleObj name="Clip" r:id="rId13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50292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57" name="Object 21"/>
          <p:cNvGraphicFramePr>
            <a:graphicFrameLocks/>
          </p:cNvGraphicFramePr>
          <p:nvPr/>
        </p:nvGraphicFramePr>
        <p:xfrm>
          <a:off x="4419600" y="51816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0" name="Clip" r:id="rId14" imgW="379080" imgH="595080" progId="MS_ClipArt_Gallery.5">
                  <p:embed/>
                </p:oleObj>
              </mc:Choice>
              <mc:Fallback>
                <p:oleObj name="Clip" r:id="rId14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1816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5943600" y="2514600"/>
            <a:ext cx="914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Populator</a:t>
            </a:r>
          </a:p>
        </p:txBody>
      </p:sp>
      <p:sp>
        <p:nvSpPr>
          <p:cNvPr id="14360" name="Line 24"/>
          <p:cNvSpPr>
            <a:spLocks noChangeShapeType="1"/>
          </p:cNvSpPr>
          <p:nvPr/>
        </p:nvSpPr>
        <p:spPr bwMode="auto">
          <a:xfrm>
            <a:off x="2819400" y="2667000"/>
            <a:ext cx="609600" cy="68580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64" name="Line 28"/>
          <p:cNvSpPr>
            <a:spLocks noChangeShapeType="1"/>
          </p:cNvSpPr>
          <p:nvPr/>
        </p:nvSpPr>
        <p:spPr bwMode="auto">
          <a:xfrm flipH="1">
            <a:off x="5029200" y="2209800"/>
            <a:ext cx="1219200" cy="1219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66" name="AutoShape 30"/>
          <p:cNvSpPr>
            <a:spLocks noChangeArrowheads="1"/>
          </p:cNvSpPr>
          <p:nvPr/>
        </p:nvSpPr>
        <p:spPr bwMode="auto">
          <a:xfrm>
            <a:off x="1143000" y="4495800"/>
            <a:ext cx="1225550" cy="1073150"/>
          </a:xfrm>
          <a:prstGeom prst="triangle">
            <a:avLst>
              <a:gd name="adj" fmla="val 49889"/>
            </a:avLst>
          </a:prstGeom>
          <a:solidFill>
            <a:srgbClr val="0033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367" name="Rectangle 31"/>
          <p:cNvSpPr>
            <a:spLocks noChangeArrowheads="1"/>
          </p:cNvSpPr>
          <p:nvPr/>
        </p:nvSpPr>
        <p:spPr bwMode="auto">
          <a:xfrm>
            <a:off x="1066800" y="5791200"/>
            <a:ext cx="1295400" cy="304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MITnet DNS</a:t>
            </a:r>
          </a:p>
        </p:txBody>
      </p:sp>
      <p:sp>
        <p:nvSpPr>
          <p:cNvPr id="14368" name="Line 32"/>
          <p:cNvSpPr>
            <a:spLocks noChangeShapeType="1"/>
          </p:cNvSpPr>
          <p:nvPr/>
        </p:nvSpPr>
        <p:spPr bwMode="auto">
          <a:xfrm>
            <a:off x="2590800" y="6248400"/>
            <a:ext cx="1066800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69" name="Line 33"/>
          <p:cNvSpPr>
            <a:spLocks noChangeShapeType="1"/>
          </p:cNvSpPr>
          <p:nvPr/>
        </p:nvSpPr>
        <p:spPr bwMode="auto">
          <a:xfrm>
            <a:off x="4267200" y="6248400"/>
            <a:ext cx="10668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4371" name="Rectangle 35"/>
          <p:cNvSpPr>
            <a:spLocks noChangeArrowheads="1"/>
          </p:cNvSpPr>
          <p:nvPr/>
        </p:nvSpPr>
        <p:spPr bwMode="auto">
          <a:xfrm>
            <a:off x="2667000" y="6400800"/>
            <a:ext cx="914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Query</a:t>
            </a:r>
          </a:p>
        </p:txBody>
      </p:sp>
      <p:sp>
        <p:nvSpPr>
          <p:cNvPr id="14372" name="Rectangle 36"/>
          <p:cNvSpPr>
            <a:spLocks noChangeArrowheads="1"/>
          </p:cNvSpPr>
          <p:nvPr/>
        </p:nvSpPr>
        <p:spPr bwMode="auto">
          <a:xfrm>
            <a:off x="4343400" y="6400800"/>
            <a:ext cx="9144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Data Feed</a:t>
            </a:r>
          </a:p>
        </p:txBody>
      </p:sp>
      <p:graphicFrame>
        <p:nvGraphicFramePr>
          <p:cNvPr id="14374" name="Object 38"/>
          <p:cNvGraphicFramePr>
            <a:graphicFrameLocks/>
          </p:cNvGraphicFramePr>
          <p:nvPr/>
        </p:nvGraphicFramePr>
        <p:xfrm>
          <a:off x="3733800" y="48768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1" name="Clip" r:id="rId16" imgW="379080" imgH="595080" progId="MS_ClipArt_Gallery.5">
                  <p:embed/>
                </p:oleObj>
              </mc:Choice>
              <mc:Fallback>
                <p:oleObj name="Clip" r:id="rId16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48768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75" name="Object 39"/>
          <p:cNvGraphicFramePr>
            <a:graphicFrameLocks/>
          </p:cNvGraphicFramePr>
          <p:nvPr/>
        </p:nvGraphicFramePr>
        <p:xfrm>
          <a:off x="4114800" y="50292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2" name="Clip" r:id="rId17" imgW="379080" imgH="595080" progId="MS_ClipArt_Gallery.5">
                  <p:embed/>
                </p:oleObj>
              </mc:Choice>
              <mc:Fallback>
                <p:oleObj name="Clip" r:id="rId17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50292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3200400" y="5867400"/>
            <a:ext cx="1905000" cy="228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 eaLnBrk="0" hangingPunct="0">
              <a:spcBef>
                <a:spcPct val="30000"/>
              </a:spcBef>
            </a:pPr>
            <a:r>
              <a:rPr lang="en-US" altLang="en-US" sz="1600" dirty="0">
                <a:latin typeface="Times New Roman" panose="02020603050405020304" pitchFamily="18" charset="0"/>
              </a:rPr>
              <a:t>DFS Storage</a:t>
            </a:r>
          </a:p>
        </p:txBody>
      </p:sp>
      <p:graphicFrame>
        <p:nvGraphicFramePr>
          <p:cNvPr id="14383" name="Object 47"/>
          <p:cNvGraphicFramePr>
            <a:graphicFrameLocks noGrp="1"/>
          </p:cNvGraphicFramePr>
          <p:nvPr>
            <p:ph sz="quarter" idx="3"/>
          </p:nvPr>
        </p:nvGraphicFramePr>
        <p:xfrm>
          <a:off x="1600200" y="5029200"/>
          <a:ext cx="3794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3" name="Clip" r:id="rId18" imgW="379080" imgH="595080" progId="MS_ClipArt_Gallery.5">
                  <p:embed/>
                </p:oleObj>
              </mc:Choice>
              <mc:Fallback>
                <p:oleObj name="Clip" r:id="rId18" imgW="379080" imgH="595080" progId="MS_ClipArt_Gallery.5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5029200"/>
                        <a:ext cx="3794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91" name="Line 55"/>
          <p:cNvSpPr>
            <a:spLocks noChangeShapeType="1"/>
          </p:cNvSpPr>
          <p:nvPr/>
        </p:nvSpPr>
        <p:spPr bwMode="auto">
          <a:xfrm>
            <a:off x="2895600" y="2133600"/>
            <a:ext cx="1066800" cy="0"/>
          </a:xfrm>
          <a:prstGeom prst="line">
            <a:avLst/>
          </a:prstGeom>
          <a:noFill/>
          <a:ln w="28575">
            <a:solidFill>
              <a:schemeClr val="tx2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2" name="Line 33"/>
          <p:cNvSpPr>
            <a:spLocks noChangeShapeType="1"/>
          </p:cNvSpPr>
          <p:nvPr/>
        </p:nvSpPr>
        <p:spPr bwMode="auto">
          <a:xfrm>
            <a:off x="2759090" y="2743199"/>
            <a:ext cx="592123" cy="623887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3945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772400" cy="762000"/>
          </a:xfrm>
        </p:spPr>
        <p:txBody>
          <a:bodyPr/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Datafeeds into Active Directory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382000" cy="503269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>
                <a:latin typeface="Times New Roman" panose="02020603050405020304" pitchFamily="18" charset="0"/>
              </a:rPr>
              <a:t>The Moira </a:t>
            </a:r>
            <a:r>
              <a:rPr lang="en-US" altLang="en-US" sz="1800" dirty="0" smtClean="0">
                <a:latin typeface="Times New Roman" panose="02020603050405020304" pitchFamily="18" charset="0"/>
              </a:rPr>
              <a:t>incremental</a:t>
            </a:r>
          </a:p>
          <a:p>
            <a:pPr lvl="1">
              <a:lnSpc>
                <a:spcPct val="8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User creation and management</a:t>
            </a:r>
            <a:endParaRPr lang="en-US" altLang="en-US" sz="1400" dirty="0" smtClean="0">
              <a:latin typeface="Times New Roman" panose="02020603050405020304" pitchFamily="18" charset="0"/>
            </a:endParaRP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MIT </a:t>
            </a:r>
            <a:r>
              <a:rPr lang="en-US" altLang="en-US" sz="1200" dirty="0">
                <a:latin typeface="Times New Roman" panose="02020603050405020304" pitchFamily="18" charset="0"/>
              </a:rPr>
              <a:t>Kerberos </a:t>
            </a:r>
            <a:r>
              <a:rPr lang="en-US" altLang="en-US" sz="1200" dirty="0" smtClean="0">
                <a:latin typeface="Times New Roman" panose="02020603050405020304" pitchFamily="18" charset="0"/>
              </a:rPr>
              <a:t>ID’s</a:t>
            </a:r>
            <a:endParaRPr lang="en-US" altLang="en-US" sz="1200" dirty="0">
              <a:latin typeface="Times New Roman" panose="02020603050405020304" pitchFamily="18" charset="0"/>
            </a:endParaRP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Account status changes such as activation/deactivation</a:t>
            </a: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Moira class and status data – Custom MIT AD Schema additions</a:t>
            </a: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Set User Principal name (UPN) to user@mit.edu for cloud integration </a:t>
            </a:r>
          </a:p>
          <a:p>
            <a:pPr lvl="1">
              <a:lnSpc>
                <a:spcPct val="80000"/>
              </a:lnSpc>
            </a:pP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Group creation and management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Group type and membership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endParaRPr lang="en-US" altLang="en-US" sz="1400" dirty="0" smtClean="0">
              <a:latin typeface="Times New Roman" panose="02020603050405020304" pitchFamily="18" charset="0"/>
            </a:endParaRP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The </a:t>
            </a:r>
            <a:r>
              <a:rPr lang="en-US" altLang="en-US" sz="1200" dirty="0">
                <a:latin typeface="Times New Roman" panose="02020603050405020304" pitchFamily="18" charset="0"/>
              </a:rPr>
              <a:t>Moira incremental will distinguish between list and groups </a:t>
            </a:r>
            <a:r>
              <a:rPr lang="en-US" altLang="en-US" sz="1200" dirty="0" smtClean="0">
                <a:latin typeface="Times New Roman" panose="02020603050405020304" pitchFamily="18" charset="0"/>
              </a:rPr>
              <a:t>in </a:t>
            </a:r>
            <a:r>
              <a:rPr lang="en-US" altLang="en-US" sz="1200" dirty="0">
                <a:latin typeface="Times New Roman" panose="02020603050405020304" pitchFamily="18" charset="0"/>
              </a:rPr>
              <a:t>Active Directory:</a:t>
            </a:r>
          </a:p>
          <a:p>
            <a:pPr lvl="2">
              <a:lnSpc>
                <a:spcPct val="80000"/>
              </a:lnSpc>
            </a:pPr>
            <a:r>
              <a:rPr lang="en-US" altLang="en-US" sz="1200" dirty="0">
                <a:latin typeface="Times New Roman" panose="02020603050405020304" pitchFamily="18" charset="0"/>
              </a:rPr>
              <a:t>Lists = Distribution </a:t>
            </a:r>
            <a:r>
              <a:rPr lang="en-US" altLang="en-US" sz="1200" dirty="0" smtClean="0">
                <a:latin typeface="Times New Roman" panose="02020603050405020304" pitchFamily="18" charset="0"/>
              </a:rPr>
              <a:t>groups, Groups </a:t>
            </a:r>
            <a:r>
              <a:rPr lang="en-US" altLang="en-US" sz="1200" dirty="0">
                <a:latin typeface="Times New Roman" panose="02020603050405020304" pitchFamily="18" charset="0"/>
              </a:rPr>
              <a:t>= Security </a:t>
            </a:r>
            <a:r>
              <a:rPr lang="en-US" altLang="en-US" sz="1200" dirty="0" smtClean="0">
                <a:latin typeface="Times New Roman" panose="02020603050405020304" pitchFamily="18" charset="0"/>
              </a:rPr>
              <a:t>groups</a:t>
            </a:r>
            <a:endParaRPr lang="en-US" altLang="en-US" sz="1200" dirty="0">
              <a:latin typeface="Times New Roman" panose="02020603050405020304" pitchFamily="18" charset="0"/>
            </a:endParaRP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We do </a:t>
            </a:r>
            <a:r>
              <a:rPr lang="en-US" altLang="en-US" sz="1200" dirty="0">
                <a:latin typeface="Times New Roman" panose="02020603050405020304" pitchFamily="18" charset="0"/>
              </a:rPr>
              <a:t>not write directly to AD to create Domain groups or security descriptors</a:t>
            </a:r>
          </a:p>
          <a:p>
            <a:pPr lvl="2">
              <a:lnSpc>
                <a:spcPct val="80000"/>
              </a:lnSpc>
            </a:pPr>
            <a:r>
              <a:rPr lang="en-US" altLang="en-US" sz="1200" dirty="0">
                <a:latin typeface="Times New Roman" panose="02020603050405020304" pitchFamily="18" charset="0"/>
              </a:rPr>
              <a:t>The data may be over-written, make these changes in Moira, local groups can be managed directly via Windows</a:t>
            </a:r>
            <a:endParaRPr lang="en-US" altLang="en-US" sz="1200" dirty="0" smtClean="0">
              <a:latin typeface="Times New Roman" panose="02020603050405020304" pitchFamily="18" charset="0"/>
            </a:endParaRPr>
          </a:p>
          <a:p>
            <a:pPr lvl="1">
              <a:lnSpc>
                <a:spcPct val="80000"/>
              </a:lnSpc>
            </a:pPr>
            <a:r>
              <a:rPr lang="en-US" altLang="en-US" sz="1400" dirty="0" smtClean="0">
                <a:latin typeface="Times New Roman" panose="02020603050405020304" pitchFamily="18" charset="0"/>
              </a:rPr>
              <a:t>Container </a:t>
            </a:r>
            <a:r>
              <a:rPr lang="en-US" altLang="en-US" sz="1400" dirty="0">
                <a:latin typeface="Times New Roman" panose="02020603050405020304" pitchFamily="18" charset="0"/>
              </a:rPr>
              <a:t>Hierarchy: OU </a:t>
            </a:r>
            <a:r>
              <a:rPr lang="en-US" altLang="en-US" sz="1400" dirty="0" smtClean="0">
                <a:latin typeface="Times New Roman" panose="02020603050405020304" pitchFamily="18" charset="0"/>
              </a:rPr>
              <a:t>creation</a:t>
            </a:r>
          </a:p>
          <a:p>
            <a:pPr lvl="2">
              <a:lnSpc>
                <a:spcPct val="80000"/>
              </a:lnSpc>
            </a:pPr>
            <a:r>
              <a:rPr lang="en-US" altLang="en-US" sz="1200" dirty="0" smtClean="0">
                <a:latin typeface="Times New Roman" panose="02020603050405020304" pitchFamily="18" charset="0"/>
              </a:rPr>
              <a:t>Creates an associated list for an OU</a:t>
            </a:r>
            <a:endParaRPr lang="en-US" altLang="en-US" sz="1200" dirty="0">
              <a:latin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Populator</a:t>
            </a:r>
          </a:p>
          <a:p>
            <a:pPr lvl="1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Computer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</a:p>
          <a:p>
            <a:pPr lvl="2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SPN management, OU to computer mapping, opt-in management, OS groups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LDAP</a:t>
            </a:r>
          </a:p>
          <a:p>
            <a:pPr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affiliation  - eduperson.org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</a:t>
            </a:r>
            <a:r>
              <a:rPr lang="en-US" altLang="en-US" sz="1400" dirty="0">
                <a:latin typeface="Times New Roman" panose="02020603050405020304" pitchFamily="18" charset="0"/>
              </a:rPr>
              <a:t> </a:t>
            </a:r>
            <a:r>
              <a:rPr lang="en-US" altLang="en-US" sz="1400" dirty="0" smtClean="0">
                <a:latin typeface="Times New Roman" panose="02020603050405020304" pitchFamily="18" charset="0"/>
              </a:rPr>
              <a:t> – Custom </a:t>
            </a:r>
            <a:r>
              <a:rPr lang="en-US" altLang="en-US" sz="1400" dirty="0">
                <a:latin typeface="Times New Roman" panose="02020603050405020304" pitchFamily="18" charset="0"/>
              </a:rPr>
              <a:t>AD Schema </a:t>
            </a:r>
            <a:r>
              <a:rPr lang="en-US" altLang="en-US" sz="1400" dirty="0" smtClean="0">
                <a:latin typeface="Times New Roman" panose="02020603050405020304" pitchFamily="18" charset="0"/>
              </a:rPr>
              <a:t>attributes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User directory data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MIT KDC’s</a:t>
            </a:r>
          </a:p>
          <a:p>
            <a:pPr lvl="1"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Password Synchronization from MIT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Kerberos, used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for Secure MIT Wi-Fi Authentication</a:t>
            </a:r>
          </a:p>
        </p:txBody>
      </p:sp>
    </p:spTree>
    <p:extLst>
      <p:ext uri="{BB962C8B-B14F-4D97-AF65-F5344CB8AC3E}">
        <p14:creationId xmlns:p14="http://schemas.microsoft.com/office/powerpoint/2010/main" val="186073736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Original domain model – full Moira integration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1493838"/>
            <a:ext cx="8001000" cy="5287962"/>
          </a:xfrm>
        </p:spPr>
        <p:txBody>
          <a:bodyPr/>
          <a:lstStyle/>
          <a:p>
            <a:pPr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Integration with Moira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Users - Centralized identity management, OU admins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manage groups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Groups – Manage access to resources via group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memberships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Computers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– host record in moira is for OU mapping</a:t>
            </a:r>
          </a:p>
          <a:p>
            <a:pPr lvl="2"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not DNS dependent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Container Hierarchy – Computer to OU mapping</a:t>
            </a:r>
          </a:p>
          <a:p>
            <a:pPr lvl="2"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Preserves OU assignment across OS reinstalls or hardware replacement. </a:t>
            </a:r>
          </a:p>
          <a:p>
            <a:pPr lvl="2" algn="just"/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No need to pre-stage computer objects in Active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Directory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Original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design similar to Athena model except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container’s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build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your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own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Athena model was a standard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software set, 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WIN domain provides a baseline framework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allows OU admins to modify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policies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and software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distribution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WIN domain also provides support for hosting departmental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servers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User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home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directories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Roaming Profiles and Home directories originally in AFS, later in DFS, similar quotas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DFS Home Directories with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Previous Versions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support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files are available via multiple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Users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files and some applications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available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via Citrix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including support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for tablets such as iPad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98195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Hybrid of original model and a more native Microsoft model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908" y="914400"/>
            <a:ext cx="8153400" cy="5943600"/>
          </a:xfrm>
        </p:spPr>
        <p:txBody>
          <a:bodyPr/>
          <a:lstStyle/>
          <a:p>
            <a:pPr marL="0" indent="0" algn="just">
              <a:buNone/>
            </a:pPr>
            <a:endParaRPr lang="en-US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Hybrid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Container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Model 2.0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Computers not mapped in moira or pre-staged will show up in the Computers OU when first joined to AD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IS&amp;T populator application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supports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 hybrid container model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where Moira integrated OU’s can exist side by side with non-Moira integrated OU’s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Container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administrators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choose between traditional Moira based computer management or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Microsoft tools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IS&amp;T will still define a departments top level OU in Moira just below /Machines. Container administrators may create non Moira integrated OU’s below it</a:t>
            </a: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Non Moira OU’s can only contain non Moira defined computers. A Moira defined OU can contain both Moira defined and non Moira defined computers</a:t>
            </a: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Todays laptop policy opt-in now supports non Moira defined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computers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Computer objects not defined in Moira can be pre-staged in the target OU then joined to AD, this allows placement of the object in the target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OU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Computers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are no longer moved to the orphans OU if the moira mapping is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deleted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Moira mappings aren’t going away now, they will still work of for those using them. Populator will still move a Moira defined computer to its target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OU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Orphans container retired.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Current populator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code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has support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to either turn it back on at a later date or define a new default container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4419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about home directories: MAP-DFS-Homedir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51093"/>
            <a:ext cx="8229600" cy="4871221"/>
          </a:xfrm>
        </p:spPr>
        <p:txBody>
          <a:bodyPr/>
          <a:lstStyle/>
          <a:p>
            <a:pPr lvl="1" algn="just"/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Problem: No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DFS home directory gets created at logon and new students using a class/cluster would not get a home directory to save files.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Drive H: would not be automatically mapped for users</a:t>
            </a: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Answer: The custom win.mit.edu group policy setting MAP-DFS-Homedir allows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container admin can decide whether they want the home directory mounted as H: when on campus. This mapping is non-persistent so it does not try to reconnect while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disconnected from campus.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setting is optional for the container admin, home directories can be disabled</a:t>
            </a: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home directory does not yet exist for the user one is created at first logon even if the user’s settings are all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transition everyone to this scenario we can phase out the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legacy folder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redirection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settings.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 available via Citrix just like current home directories</a:t>
            </a:r>
          </a:p>
          <a:p>
            <a:pPr lvl="1"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MAP-DFS-Homedir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solves another issue where a user who has a home directory and user preferences to DFS/DFS but is using disconnected logon can save about 20 seconds at logon time by switching to LOCAL/LOCAL. However, connected logons no longer automatically map the home directory. 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transition all users settings to LOCAL/LOCAL and remove the disconnected logon delay. </a:t>
            </a:r>
          </a:p>
          <a:p>
            <a:pPr lvl="1" algn="just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way to generate and mount home directories: MAP-DFS-Homedir </a:t>
            </a:r>
          </a:p>
          <a:p>
            <a:pPr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to phase out folder redirection for Windows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we have done is implement via a logon script a check to see if the home directory exists and create one if it does not. This script only runs when the computer is on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campus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96387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vel">
  <a:themeElements>
    <a:clrScheme name="Level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Level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Level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vel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vel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Bionet-migration</Template>
  <TotalTime>12342</TotalTime>
  <Words>1547</Words>
  <Application>Microsoft Office PowerPoint</Application>
  <PresentationFormat>On-screen Show (4:3)</PresentationFormat>
  <Paragraphs>194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Garamond</vt:lpstr>
      <vt:lpstr>Times New Roman</vt:lpstr>
      <vt:lpstr>Verdana</vt:lpstr>
      <vt:lpstr>Wingdings</vt:lpstr>
      <vt:lpstr>Level</vt:lpstr>
      <vt:lpstr>Clip</vt:lpstr>
      <vt:lpstr>WIN.MIT.EDU: Central Active Directory Services</vt:lpstr>
      <vt:lpstr>Where are we today</vt:lpstr>
      <vt:lpstr>Some Services that depend on WIN.MIT.EDU</vt:lpstr>
      <vt:lpstr>Some Services that depend on WIN.MIT.EDU (2)</vt:lpstr>
      <vt:lpstr>WIN.MIT.EDU Architecture</vt:lpstr>
      <vt:lpstr>Datafeeds into Active Directory</vt:lpstr>
      <vt:lpstr>Original domain model – full Moira integration</vt:lpstr>
      <vt:lpstr>Hybrid of original model and a more native Microsoft model</vt:lpstr>
      <vt:lpstr>What about home directories: MAP-DFS-Homedir</vt:lpstr>
      <vt:lpstr>Why Retire home directories on DFS?</vt:lpstr>
      <vt:lpstr>DFS home directories in the cloud  </vt:lpstr>
      <vt:lpstr>Why move to Cloud Storage?</vt:lpstr>
      <vt:lpstr>Third party patching </vt:lpstr>
      <vt:lpstr>Questions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</dc:creator>
  <cp:lastModifiedBy>Richard Edelson</cp:lastModifiedBy>
  <cp:revision>203</cp:revision>
  <dcterms:created xsi:type="dcterms:W3CDTF">2006-12-19T17:34:05Z</dcterms:created>
  <dcterms:modified xsi:type="dcterms:W3CDTF">2018-06-12T05:35:45Z</dcterms:modified>
</cp:coreProperties>
</file>