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0"/>
  </p:notesMasterIdLst>
  <p:handoutMasterIdLst>
    <p:handoutMasterId r:id="rId31"/>
  </p:handoutMasterIdLst>
  <p:sldIdLst>
    <p:sldId id="346" r:id="rId2"/>
    <p:sldId id="370" r:id="rId3"/>
    <p:sldId id="371" r:id="rId4"/>
    <p:sldId id="372" r:id="rId5"/>
    <p:sldId id="373" r:id="rId6"/>
    <p:sldId id="375" r:id="rId7"/>
    <p:sldId id="366" r:id="rId8"/>
    <p:sldId id="270" r:id="rId9"/>
    <p:sldId id="263" r:id="rId10"/>
    <p:sldId id="264" r:id="rId11"/>
    <p:sldId id="379" r:id="rId12"/>
    <p:sldId id="380" r:id="rId13"/>
    <p:sldId id="381" r:id="rId14"/>
    <p:sldId id="382" r:id="rId15"/>
    <p:sldId id="385" r:id="rId16"/>
    <p:sldId id="383" r:id="rId17"/>
    <p:sldId id="367" r:id="rId18"/>
    <p:sldId id="353" r:id="rId19"/>
    <p:sldId id="354" r:id="rId20"/>
    <p:sldId id="355" r:id="rId21"/>
    <p:sldId id="356" r:id="rId22"/>
    <p:sldId id="357" r:id="rId23"/>
    <p:sldId id="368" r:id="rId24"/>
    <p:sldId id="376" r:id="rId25"/>
    <p:sldId id="377" r:id="rId26"/>
    <p:sldId id="378" r:id="rId27"/>
    <p:sldId id="345" r:id="rId28"/>
    <p:sldId id="369" r:id="rId2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C45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40"/>
    <p:restoredTop sz="90462" autoAdjust="0"/>
  </p:normalViewPr>
  <p:slideViewPr>
    <p:cSldViewPr snapToGrid="0" snapToObjects="1">
      <p:cViewPr varScale="1">
        <p:scale>
          <a:sx n="96" d="100"/>
          <a:sy n="96" d="100"/>
        </p:scale>
        <p:origin x="192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F70D215-F42E-D64C-BCF0-05027ED245F7}" type="datetimeFigureOut">
              <a:rPr lang="en-US" smtClean="0">
                <a:latin typeface="Calibri"/>
              </a:rPr>
              <a:t>6/22/18</a:t>
            </a:fld>
            <a:endParaRPr lang="en-US" dirty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4E93C76-F617-C840-B59A-2FB2BFC3C33E}" type="slidenum">
              <a:rPr lang="en-US" smtClean="0">
                <a:latin typeface="Calibri"/>
              </a:rPr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006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Calibri"/>
              </a:defRPr>
            </a:lvl1pPr>
          </a:lstStyle>
          <a:p>
            <a:fld id="{E89C83FF-BB12-A04B-8184-A9C70BC40656}" type="datetimeFigureOut">
              <a:rPr lang="en-US" smtClean="0"/>
              <a:pPr/>
              <a:t>6/22/18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Calibri"/>
              </a:defRPr>
            </a:lvl1pPr>
          </a:lstStyle>
          <a:p>
            <a:fld id="{11F1C3C0-4216-AB45-BCA3-1484D1E247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13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1179" indent="-291179">
              <a:buFont typeface="Arial"/>
              <a:buChar char="•"/>
            </a:pPr>
            <a:r>
              <a:rPr lang="en-US" dirty="0"/>
              <a:t>wave 2 ( from 1.3Gbps to 2.3-3.7 Gbps)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94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the work in the TRs,</a:t>
            </a:r>
            <a:r>
              <a:rPr lang="en-US" baseline="0" dirty="0"/>
              <a:t> the conversions from RJ21 to RJ45. Using the RJ21-RJ34 patch panels. Going from 2-pair to 4-pair x-wire for Gig connections.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254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how some conversions we’ll aim to re-terminate</a:t>
            </a:r>
            <a:r>
              <a:rPr lang="en-US" baseline="0" dirty="0"/>
              <a:t> station cabling directly to the racks.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013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how we’re changing </a:t>
            </a:r>
            <a:r>
              <a:rPr lang="en-US"/>
              <a:t>rack configurations </a:t>
            </a:r>
            <a:r>
              <a:rPr lang="en-US" dirty="0"/>
              <a:t>to a more modern layout.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82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631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out:</a:t>
            </a:r>
          </a:p>
          <a:p>
            <a:pPr marL="171450" indent="-171450">
              <a:buFontTx/>
              <a:buChar char="-"/>
            </a:pPr>
            <a:r>
              <a:rPr lang="en-US" dirty="0"/>
              <a:t>border/external routers (peering)</a:t>
            </a:r>
          </a:p>
          <a:p>
            <a:pPr marL="171450" indent="-171450">
              <a:buFontTx/>
              <a:buChar char="-"/>
            </a:pPr>
            <a:r>
              <a:rPr lang="en-US" dirty="0"/>
              <a:t>“Entry” routers (i.e. default gateway)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1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New firewalls in place</a:t>
            </a:r>
          </a:p>
          <a:p>
            <a:pPr marL="171450" indent="-171450">
              <a:buFontTx/>
              <a:buChar char="-"/>
            </a:pPr>
            <a:r>
              <a:rPr lang="en-US" dirty="0"/>
              <a:t>100Gbps links beginning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New “entry” router pair ready to 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32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- 80% of campus buildings are now dual-connected</a:t>
            </a:r>
          </a:p>
          <a:p>
            <a:r>
              <a:rPr lang="en-US" dirty="0"/>
              <a:t>- We have begun cutting over building uplinks to 10Gbps (more planned throughout FY19)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82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3Down moved to </a:t>
            </a:r>
            <a:r>
              <a:rPr lang="en-US" dirty="0" err="1"/>
              <a:t>statuspage.io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585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- 80% of campus buildings are now dual-connected</a:t>
            </a:r>
          </a:p>
          <a:p>
            <a:r>
              <a:rPr lang="en-US" dirty="0"/>
              <a:t>- We have begun cutting over building uplinks to 10Gbps (more planned throughout FY19)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113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10Gbps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mGig</a:t>
            </a:r>
            <a:r>
              <a:rPr lang="en-US" dirty="0"/>
              <a:t> (10Gbps uplinks from access/edge switches)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09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the remainder of the buildings to be completed. Currently</a:t>
            </a:r>
            <a:r>
              <a:rPr lang="en-US" baseline="0" dirty="0"/>
              <a:t> in planning for FY19 and FY20.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06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Walk through each of the bullet points. Talk about how this help with deferred maintenance of the network equipment.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03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marL="457200" indent="-457200"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21716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8389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933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309" y="0"/>
            <a:ext cx="781449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5" y="6640829"/>
            <a:ext cx="749808" cy="210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B1034F62-00B0-0E49-BBA0-CC97FDD87B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diamond cube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 dt="0"/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800" b="0" i="0" kern="1200" baseline="0">
          <a:solidFill>
            <a:srgbClr val="9E3C45"/>
          </a:solidFill>
          <a:latin typeface="Calibri" charset="0"/>
          <a:ea typeface="+mj-ea"/>
          <a:cs typeface="Calibri"/>
        </a:defRPr>
      </a:lvl1pPr>
    </p:titleStyle>
    <p:bodyStyle>
      <a:lvl1pPr marL="457200" marR="0" indent="-4572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Calibri"/>
        </a:defRPr>
      </a:lvl1pPr>
      <a:lvl2pPr marL="7429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epm-help@mit.edu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st.mit.edu/network/next-gen-mitnet-fa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jharrin@mit.edu)" TargetMode="External"/><Relationship Id="rId5" Type="http://schemas.openxmlformats.org/officeDocument/2006/relationships/hyperlink" Target="mailto:servicedesk@mit.edu" TargetMode="External"/><Relationship Id="rId4" Type="http://schemas.openxmlformats.org/officeDocument/2006/relationships/hyperlink" Target="mailto:mitnet@mit.edu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(null)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Presented to IT Partners Conference, 6/12/2018, by:</a:t>
            </a:r>
          </a:p>
          <a:p>
            <a:endParaRPr lang="en-US" dirty="0"/>
          </a:p>
          <a:p>
            <a:r>
              <a:rPr lang="en-US" dirty="0"/>
              <a:t>Marco Gomes, Director, Infrastructure Operations, IS&amp;T</a:t>
            </a:r>
          </a:p>
          <a:p>
            <a:r>
              <a:rPr lang="en-US" dirty="0"/>
              <a:t>Brian Stephens, Manager, Network Engineering</a:t>
            </a:r>
          </a:p>
          <a:p>
            <a:r>
              <a:rPr lang="en-US" dirty="0"/>
              <a:t>John </a:t>
            </a:r>
            <a:r>
              <a:rPr lang="en-US" dirty="0" err="1"/>
              <a:t>Morgante</a:t>
            </a:r>
            <a:r>
              <a:rPr lang="en-US" dirty="0"/>
              <a:t>, Manager, Infrastructure Project Engineering</a:t>
            </a:r>
          </a:p>
          <a:p>
            <a:r>
              <a:rPr lang="en-US" dirty="0"/>
              <a:t>Matt Harrington, Senior Manager, Distributed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31" y="983213"/>
            <a:ext cx="7564794" cy="417518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– 2018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12" y="1665895"/>
            <a:ext cx="7447788" cy="4288120"/>
          </a:xfrm>
        </p:spPr>
      </p:pic>
    </p:spTree>
    <p:extLst>
      <p:ext uri="{BB962C8B-B14F-4D97-AF65-F5344CB8AC3E}">
        <p14:creationId xmlns:p14="http://schemas.microsoft.com/office/powerpoint/2010/main" val="2092140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- 2018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E3270C15-70F3-CE4A-90D5-F05E5D77A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446" y="1025136"/>
            <a:ext cx="7901353" cy="5832864"/>
          </a:xfrm>
        </p:spPr>
      </p:pic>
    </p:spTree>
    <p:extLst>
      <p:ext uri="{BB962C8B-B14F-4D97-AF65-F5344CB8AC3E}">
        <p14:creationId xmlns:p14="http://schemas.microsoft.com/office/powerpoint/2010/main" val="54023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- Today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37F6E34-8797-7E40-80C0-E5BF4F70CB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6384" y="1024128"/>
            <a:ext cx="7900416" cy="5836325"/>
          </a:xfrm>
        </p:spPr>
      </p:pic>
    </p:spTree>
    <p:extLst>
      <p:ext uri="{BB962C8B-B14F-4D97-AF65-F5344CB8AC3E}">
        <p14:creationId xmlns:p14="http://schemas.microsoft.com/office/powerpoint/2010/main" val="3371492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: Regional Optical Network - 2017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E191274-5B0F-6A49-A99B-90B4A869D6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277" y="1047261"/>
            <a:ext cx="7596554" cy="5476004"/>
          </a:xfrm>
        </p:spPr>
      </p:pic>
    </p:spTree>
    <p:extLst>
      <p:ext uri="{BB962C8B-B14F-4D97-AF65-F5344CB8AC3E}">
        <p14:creationId xmlns:p14="http://schemas.microsoft.com/office/powerpoint/2010/main" val="1179506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: Regional Optical Network - 2018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FC3E732-5158-E44E-B661-AC57D8000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0222" y="1051560"/>
            <a:ext cx="7598664" cy="5477256"/>
          </a:xfrm>
        </p:spPr>
      </p:pic>
    </p:spTree>
    <p:extLst>
      <p:ext uri="{BB962C8B-B14F-4D97-AF65-F5344CB8AC3E}">
        <p14:creationId xmlns:p14="http://schemas.microsoft.com/office/powerpoint/2010/main" val="2035899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- Today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37F6E34-8797-7E40-80C0-E5BF4F70CB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6384" y="1024128"/>
            <a:ext cx="7900416" cy="5836325"/>
          </a:xfrm>
        </p:spPr>
      </p:pic>
    </p:spTree>
    <p:extLst>
      <p:ext uri="{BB962C8B-B14F-4D97-AF65-F5344CB8AC3E}">
        <p14:creationId xmlns:p14="http://schemas.microsoft.com/office/powerpoint/2010/main" val="306976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– 2019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FB8E346-AACA-A34F-86F6-9C6DB2EF3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7351" y="2663093"/>
            <a:ext cx="3311080" cy="313660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5D06B9-31E7-6049-80C0-B209AA288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472" y="2663093"/>
            <a:ext cx="3623257" cy="32355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944CC4-78D9-6545-92A5-48D2F7BDD6BD}"/>
              </a:ext>
            </a:extLst>
          </p:cNvPr>
          <p:cNvSpPr txBox="1"/>
          <p:nvPr/>
        </p:nvSpPr>
        <p:spPr>
          <a:xfrm>
            <a:off x="1234830" y="1406769"/>
            <a:ext cx="1992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Cisco Catalyst 4500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82133A-AFA6-9E4F-9688-B0515B2E5D0C}"/>
              </a:ext>
            </a:extLst>
          </p:cNvPr>
          <p:cNvSpPr txBox="1"/>
          <p:nvPr/>
        </p:nvSpPr>
        <p:spPr>
          <a:xfrm>
            <a:off x="5587447" y="1406769"/>
            <a:ext cx="197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Cisco Catalyst 9400</a:t>
            </a:r>
          </a:p>
        </p:txBody>
      </p:sp>
      <p:pic>
        <p:nvPicPr>
          <p:cNvPr id="16" name="Graphic 15" descr="LineStraight">
            <a:extLst>
              <a:ext uri="{FF2B5EF4-FFF2-40B4-BE49-F238E27FC236}">
                <a16:creationId xmlns:a16="http://schemas.microsoft.com/office/drawing/2014/main" id="{951BDFEA-2971-D84D-B0A9-514F079D33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4135457" y="1225927"/>
            <a:ext cx="731015" cy="7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65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Generation Edge MITnet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63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46176"/>
            <a:ext cx="7814490" cy="705980"/>
          </a:xfrm>
        </p:spPr>
        <p:txBody>
          <a:bodyPr>
            <a:normAutofit fontScale="90000"/>
          </a:bodyPr>
          <a:lstStyle/>
          <a:p>
            <a:r>
              <a:rPr lang="en-US" dirty="0"/>
              <a:t>Scheduled Network Switch Upgrades for FY19 and FY20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5" name="Picture 4" descr="NextGenerationMITnet_PlanningFY19FY2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3910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37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75630"/>
            <a:ext cx="7814490" cy="705980"/>
          </a:xfrm>
        </p:spPr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Edge Switch Upgrades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5558" y="1215897"/>
            <a:ext cx="51968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Next Generation </a:t>
            </a:r>
            <a:r>
              <a:rPr lang="en-US" sz="2000" dirty="0" err="1"/>
              <a:t>MITnet</a:t>
            </a:r>
            <a:r>
              <a:rPr lang="en-US" sz="2000" dirty="0"/>
              <a:t> efforts will address years of deferred maintenance to networking infrastructure by retiring over 500 edge switches that are no longer supported by the vendor</a:t>
            </a:r>
          </a:p>
          <a:p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195 edge network switches retired in FY18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Over 300 edge network switches that are no longer supported by the vendor will be retired by 2020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New modern hardware will allow for better management tools to operate the network and will also provide increased bandwidth, single equipment platform, prepare for IPv6.</a:t>
            </a:r>
          </a:p>
        </p:txBody>
      </p:sp>
      <p:pic>
        <p:nvPicPr>
          <p:cNvPr id="8" name="Picture 7" descr="Screen Shot 2017-06-09 at 1.41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65" y="1711544"/>
            <a:ext cx="3039255" cy="1152177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7049363" y="3161334"/>
            <a:ext cx="484632" cy="978408"/>
          </a:xfrm>
          <a:prstGeom prst="downArrow">
            <a:avLst/>
          </a:prstGeom>
          <a:solidFill>
            <a:srgbClr val="C0504D">
              <a:alpha val="89000"/>
            </a:srgbClr>
          </a:solidFill>
          <a:ln>
            <a:solidFill>
              <a:srgbClr val="9E3C45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creen Shot 2017-06-12 at 11.22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264" y="4368478"/>
            <a:ext cx="3398056" cy="148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3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DAC3-B03D-3D45-855C-9202968C3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ED90D-B261-8045-9867-B4019C4E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Hardware Upgrades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New core routers and firewalls are in place</a:t>
            </a:r>
          </a:p>
          <a:p>
            <a:pPr lvl="1"/>
            <a:r>
              <a:rPr lang="en-US" dirty="0"/>
              <a:t>Over 190 edge network switches that were no longer supported by the vendor have been upgraded to date and more edge network devices will be upgraded in the coming months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IPv4 Renumbering Efforts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Half of MIT’s IPv4 space has been consolidated and over 7,000 machines have been renumbered as a part of this effort</a:t>
            </a:r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AD12CE-6EA9-EA45-83A7-D201CBA51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A7802-F9ED-5248-9B4A-58C4D56DE5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389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62450"/>
            <a:ext cx="7814490" cy="705980"/>
          </a:xfrm>
        </p:spPr>
        <p:txBody>
          <a:bodyPr>
            <a:normAutofit/>
          </a:bodyPr>
          <a:lstStyle/>
          <a:p>
            <a:r>
              <a:rPr lang="en-US" dirty="0"/>
              <a:t>Example of Legacy Network Equipment Conversions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5" name="Picture 4" descr="Screen Shot 2017-06-09 at 9.20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37" y="1290320"/>
            <a:ext cx="3388463" cy="5119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2" name="Picture 11" descr="Screen Shot 2017-06-12 at 8.05.3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01" y="1290320"/>
            <a:ext cx="4650351" cy="18964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3" name="Picture 12" descr="IMG_508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01" y="3363983"/>
            <a:ext cx="4650198" cy="30462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12808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62120"/>
            <a:ext cx="7814490" cy="705980"/>
          </a:xfrm>
        </p:spPr>
        <p:txBody>
          <a:bodyPr>
            <a:normAutofit fontScale="90000"/>
          </a:bodyPr>
          <a:lstStyle/>
          <a:p>
            <a:r>
              <a:rPr lang="en-US" dirty="0"/>
              <a:t>Converting Legacy Equipment to More Modern Standards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5" name="Picture 4" descr="Screen Shot 2017-06-12 at 8.22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45" y="1260125"/>
            <a:ext cx="3138374" cy="51418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" name="Picture 6" descr="Screen Shot 2017-06-12 at 8.24.1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239" y="3994869"/>
            <a:ext cx="4919754" cy="24071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1" name="Picture 10" descr="Screen Shot 2017-06-12 at 8.37.51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239" y="1260125"/>
            <a:ext cx="2125617" cy="25235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3" name="Picture 12" descr="Screen Shot 2017-06-12 at 8.32.10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24" y="1260126"/>
            <a:ext cx="2710070" cy="25235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85771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48610"/>
            <a:ext cx="7814490" cy="705980"/>
          </a:xfrm>
        </p:spPr>
        <p:txBody>
          <a:bodyPr>
            <a:normAutofit fontScale="90000"/>
          </a:bodyPr>
          <a:lstStyle/>
          <a:p>
            <a:r>
              <a:rPr lang="en-US" dirty="0"/>
              <a:t>Moving to the Next Generation of Edge Network Equipment and Rack Configuration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19" name="Picture 18" descr="Screen Shot 2017-06-12 at 2.50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30" y="1356056"/>
            <a:ext cx="2185904" cy="44121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1" name="Picture 20" descr="Screen Shot 2017-06-12 at 9.02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114" y="1356056"/>
            <a:ext cx="2333259" cy="44121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3" name="Picture 22" descr="Screen Shot 2017-06-12 at 8.27.1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277" y="3995913"/>
            <a:ext cx="3902675" cy="2150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4" name="Picture 23" descr="Screen Shot 2017-06-12 at 2.57.0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290" y="1356056"/>
            <a:ext cx="2861485" cy="25199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26107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Preparing Your Endpoints and Clients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176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9D17-E889-6C48-8006-D7E7383B9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14720-0C72-3945-970C-EAD485915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b="1" i="1" dirty="0"/>
          </a:p>
          <a:p>
            <a:pPr marL="0" indent="0" algn="ctr">
              <a:buNone/>
            </a:pPr>
            <a:endParaRPr lang="en-US" b="1" i="1" dirty="0"/>
          </a:p>
          <a:p>
            <a:pPr marL="0" indent="0" algn="ctr">
              <a:buNone/>
            </a:pPr>
            <a:endParaRPr lang="en-US" b="1" i="1" dirty="0"/>
          </a:p>
          <a:p>
            <a:pPr marL="0" indent="0" algn="ctr">
              <a:buNone/>
            </a:pPr>
            <a:r>
              <a:rPr lang="en-US" b="1" i="1" dirty="0"/>
              <a:t>“The secret to getting ahead is getting started.  The secret of getting started is breaking your complex, overwhelming tasks into small manageable tasks, then starting on the first one.”</a:t>
            </a:r>
          </a:p>
          <a:p>
            <a:pPr marL="0" indent="0" algn="ctr">
              <a:buNone/>
            </a:pPr>
            <a:r>
              <a:rPr lang="en-US" b="1" i="1" dirty="0"/>
              <a:t>						-Mark Twain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5DC0A-FD0D-F648-8B62-4EAAC0E47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C1F09-3A31-794F-BF32-317D64C83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48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FF9B7-AB4F-6343-9A1B-B62C64FEB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Proactive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46AFD-CB56-804C-9818-119BCF1DF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Identify Hosts that will need public IP addresses</a:t>
            </a:r>
          </a:p>
          <a:p>
            <a:pPr lvl="1"/>
            <a:r>
              <a:rPr lang="en-US" dirty="0"/>
              <a:t>Servers, Devices, or Machines that need public accessibility from outside of </a:t>
            </a:r>
            <a:r>
              <a:rPr lang="en-US" dirty="0" err="1"/>
              <a:t>MITNet</a:t>
            </a:r>
            <a:endParaRPr lang="en-US" dirty="0"/>
          </a:p>
          <a:p>
            <a:pPr lvl="1"/>
            <a:r>
              <a:rPr lang="en-US" dirty="0"/>
              <a:t>Do they need to remain onsite?</a:t>
            </a:r>
          </a:p>
          <a:p>
            <a:pPr lvl="1"/>
            <a:r>
              <a:rPr lang="en-US" dirty="0"/>
              <a:t>Can these be moved to the Data Center?</a:t>
            </a:r>
          </a:p>
          <a:p>
            <a:r>
              <a:rPr lang="en-US" dirty="0"/>
              <a:t>Move printers and clients to host name based printing</a:t>
            </a:r>
          </a:p>
          <a:p>
            <a:pPr lvl="1"/>
            <a:r>
              <a:rPr lang="en-US" dirty="0"/>
              <a:t>Reach out to 3</a:t>
            </a:r>
            <a:r>
              <a:rPr lang="en-US" baseline="30000" dirty="0"/>
              <a:t>rd</a:t>
            </a:r>
            <a:r>
              <a:rPr lang="en-US" dirty="0"/>
              <a:t> party vendors for local configuration updates</a:t>
            </a:r>
          </a:p>
          <a:p>
            <a:pPr lvl="1"/>
            <a:r>
              <a:rPr lang="en-US" dirty="0"/>
              <a:t>Switch Printers to DHCP</a:t>
            </a:r>
          </a:p>
          <a:p>
            <a:pPr lvl="1"/>
            <a:r>
              <a:rPr lang="en-US" dirty="0"/>
              <a:t>Update print servers, if applicable</a:t>
            </a:r>
          </a:p>
          <a:p>
            <a:pPr lvl="1"/>
            <a:r>
              <a:rPr lang="en-US" dirty="0"/>
              <a:t>Install printers locally via hostname instead of IP</a:t>
            </a:r>
          </a:p>
          <a:p>
            <a:r>
              <a:rPr lang="en-US" dirty="0"/>
              <a:t>Switch Endpoints to DHCP</a:t>
            </a:r>
          </a:p>
          <a:p>
            <a:pPr lvl="1"/>
            <a:r>
              <a:rPr lang="en-US" dirty="0"/>
              <a:t>If machines need a consistent address, request a permanent DHCP reservation via the Service Desk</a:t>
            </a:r>
          </a:p>
          <a:p>
            <a:pPr lvl="1"/>
            <a:r>
              <a:rPr lang="en-US" dirty="0"/>
              <a:t>Educate clients on using VPN with Duo for remote access to machines with reservations</a:t>
            </a:r>
          </a:p>
          <a:p>
            <a:pPr lvl="1"/>
            <a:r>
              <a:rPr lang="en-US" dirty="0"/>
              <a:t>DHCP is the only method supported by IS&amp;T to access </a:t>
            </a:r>
            <a:r>
              <a:rPr lang="en-US" dirty="0" err="1"/>
              <a:t>MITNet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23660-172C-5F45-97FD-D232D58BA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AD7FD-147A-D141-B90A-44EA0E12D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41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A4CB-36E8-D74A-AF3D-91E4BC1C2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Endpoint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A69AF-4F98-8743-8BD6-F921D26D3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 advantage of Endpoint Management offerings from IS&amp;T</a:t>
            </a:r>
          </a:p>
          <a:p>
            <a:pPr lvl="1"/>
            <a:r>
              <a:rPr lang="en-US" dirty="0"/>
              <a:t>JAMF Pro (aka Casper) for Mac OS</a:t>
            </a:r>
          </a:p>
          <a:p>
            <a:pPr lvl="1"/>
            <a:r>
              <a:rPr lang="en-US" dirty="0"/>
              <a:t>SCCM or WIN Domain for Windows</a:t>
            </a:r>
          </a:p>
          <a:p>
            <a:pPr lvl="1"/>
            <a:r>
              <a:rPr lang="en-US" dirty="0"/>
              <a:t>Contact </a:t>
            </a:r>
            <a:r>
              <a:rPr lang="en-US" dirty="0">
                <a:hlinkClick r:id="rId2"/>
              </a:rPr>
              <a:t>epm-help@mit.edu</a:t>
            </a:r>
            <a:r>
              <a:rPr lang="en-US" dirty="0"/>
              <a:t> to set up new sites and containers</a:t>
            </a:r>
          </a:p>
          <a:p>
            <a:pPr lvl="1"/>
            <a:r>
              <a:rPr lang="en-US" dirty="0"/>
              <a:t>DITR is available to DLCs for a fee to consult on building sites and policies </a:t>
            </a:r>
          </a:p>
          <a:p>
            <a:r>
              <a:rPr lang="en-US" dirty="0"/>
              <a:t>Remove and reinstall printers that have been setup for IP printing with the new configuration</a:t>
            </a:r>
          </a:p>
          <a:p>
            <a:r>
              <a:rPr lang="en-US" dirty="0"/>
              <a:t>Scripts have been created for Windows and Mac to automatically flip machines to DHCP</a:t>
            </a:r>
          </a:p>
          <a:p>
            <a:r>
              <a:rPr lang="en-US" dirty="0"/>
              <a:t>Remove and reinstall Printers that have been setup for IP printing with the new configuration</a:t>
            </a:r>
          </a:p>
          <a:p>
            <a:r>
              <a:rPr lang="en-US" dirty="0"/>
              <a:t>Leverage your local Domain and/or EPM solutions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A1ED7-070C-B548-B642-3AD8A03EF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A2BF0-FDFD-A94F-80C0-2B451598E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40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for IT Partners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IS&amp;T’s Next Gen FAQ - </a:t>
            </a:r>
            <a:r>
              <a:rPr lang="en-US" altLang="x-none" dirty="0">
                <a:hlinkClick r:id="rId3"/>
              </a:rPr>
              <a:t>https://ist.mit.edu/network/next-gen-mitnet-faq</a:t>
            </a:r>
            <a:endParaRPr lang="en-US" altLang="x-none" dirty="0"/>
          </a:p>
          <a:p>
            <a:r>
              <a:rPr lang="en-US" altLang="x-none" dirty="0"/>
              <a:t>On-site assistance for </a:t>
            </a:r>
            <a:r>
              <a:rPr lang="en-US" altLang="x-none" dirty="0" err="1"/>
              <a:t>MITNet</a:t>
            </a:r>
            <a:r>
              <a:rPr lang="en-US" altLang="x-none" dirty="0"/>
              <a:t> remediation can be provided to DLCs at no cost via DITR and the Service Desk</a:t>
            </a:r>
          </a:p>
          <a:p>
            <a:pPr lvl="1"/>
            <a:r>
              <a:rPr lang="en-US" altLang="x-none" dirty="0"/>
              <a:t>Contact </a:t>
            </a:r>
            <a:r>
              <a:rPr lang="en-US" altLang="x-none" dirty="0">
                <a:hlinkClick r:id="rId4"/>
              </a:rPr>
              <a:t>mitnet@mit.edu</a:t>
            </a:r>
            <a:r>
              <a:rPr lang="en-US" altLang="x-none" dirty="0"/>
              <a:t> to arrange for consultation</a:t>
            </a:r>
          </a:p>
          <a:p>
            <a:r>
              <a:rPr lang="en-US" altLang="x-none" dirty="0"/>
              <a:t>Contact the Service Desk at </a:t>
            </a:r>
            <a:r>
              <a:rPr lang="en-US" altLang="x-none" dirty="0">
                <a:hlinkClick r:id="rId5"/>
              </a:rPr>
              <a:t>servicedesk@mit.edu</a:t>
            </a:r>
            <a:r>
              <a:rPr lang="en-US" altLang="x-none" dirty="0"/>
              <a:t> for assistance with Host Registration, Public IP Reservation, and Private IP Reservation</a:t>
            </a:r>
          </a:p>
          <a:p>
            <a:r>
              <a:rPr lang="en-US" altLang="x-none" dirty="0"/>
              <a:t>Contact </a:t>
            </a:r>
            <a:r>
              <a:rPr lang="en-US" altLang="x-none" dirty="0">
                <a:hlinkClick r:id="rId4"/>
              </a:rPr>
              <a:t>mitnet@mit.edu</a:t>
            </a:r>
            <a:r>
              <a:rPr lang="en-US" altLang="x-none" dirty="0"/>
              <a:t> to begin engagement on how we can help prepare you and </a:t>
            </a:r>
            <a:r>
              <a:rPr lang="en-US" altLang="x-none"/>
              <a:t>your environment</a:t>
            </a:r>
            <a:endParaRPr lang="en-US" altLang="x-none" dirty="0"/>
          </a:p>
          <a:p>
            <a:r>
              <a:rPr lang="en-US" altLang="x-none" dirty="0"/>
              <a:t>DITR is always happy to provide assistance with projects, staffing augmentation, endpoint management, and office moves.  Contact Matt Harrington (</a:t>
            </a:r>
            <a:r>
              <a:rPr lang="en-US" altLang="x-none" dirty="0">
                <a:hlinkClick r:id="rId6"/>
              </a:rPr>
              <a:t>mjharrin@mit.edu)</a:t>
            </a:r>
            <a:r>
              <a:rPr lang="en-US" altLang="x-none" dirty="0"/>
              <a:t> to arrange consultation.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27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 and 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6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43DC4-6120-604E-AC7E-950239E06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8A66-8E60-DC4C-9A70-C4B523B6F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C1DD5-DA27-B241-8F2B-F33EE0FA0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5F317-767A-D94F-924B-F7BDE6107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F8959F-735C-2A4F-BF10-2BF4DF61E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3892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0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BB05C-72DB-0640-A491-71318320B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Wireless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9951E-D4E9-6049-8127-84706C0FD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82" y="1122218"/>
            <a:ext cx="4572000" cy="55186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~ 12 million Useable Square Feet of campus space (~ 13 Million Gross Square Feet)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Approximately 6,200 wireless access points serving the campus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Current density is 1 wireless access point per ~ 2,000 square feet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All access points on campus have been upgraded to 802.11AC and we’re working with carriers to introduce small cell clip-ons to replace traditional DAS</a:t>
            </a:r>
          </a:p>
          <a:p>
            <a:pPr marL="0" indent="0">
              <a:buNone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New Cisco 8540 controllers coming online in the coming months will replace the current WISM2 models.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3643C-19B0-934A-B7A0-696DCF9A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C7303-C747-0A4D-8DCC-16DFD7471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6B00A6-26F4-6643-8145-9AEA17B28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554" y="1093056"/>
            <a:ext cx="1647975" cy="1647975"/>
          </a:xfrm>
          <a:prstGeom prst="rect">
            <a:avLst/>
          </a:prstGeom>
        </p:spPr>
      </p:pic>
      <p:sp>
        <p:nvSpPr>
          <p:cNvPr id="7" name="AutoShape 2" descr="8540-product-large">
            <a:extLst>
              <a:ext uri="{FF2B5EF4-FFF2-40B4-BE49-F238E27FC236}">
                <a16:creationId xmlns:a16="http://schemas.microsoft.com/office/drawing/2014/main" id="{A90938CE-A8B7-6047-8C77-1CCB8199FB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163782" cy="116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03BA2E-9103-0A4A-A707-16963EE60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3437" y="4441376"/>
            <a:ext cx="4364182" cy="22267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E06D0F-2FCE-3C4F-9A22-43E8D7D92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1629" y="2004121"/>
            <a:ext cx="2692400" cy="2146300"/>
          </a:xfrm>
          <a:prstGeom prst="rect">
            <a:avLst/>
          </a:prstGeom>
        </p:spPr>
      </p:pic>
      <p:pic>
        <p:nvPicPr>
          <p:cNvPr id="1028" name="Picture 4" descr="http://www.spidercloud.com/assets/images/pictures/clipon_base.jpg">
            <a:extLst>
              <a:ext uri="{FF2B5EF4-FFF2-40B4-BE49-F238E27FC236}">
                <a16:creationId xmlns:a16="http://schemas.microsoft.com/office/drawing/2014/main" id="{795924C5-6168-8743-9C0E-5C5DC0343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989" y="3536953"/>
            <a:ext cx="25400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95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4C1F7-2518-6841-8F4B-379485CB8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4DEDF-A42C-3E46-8CE2-FD3EBA64D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5315" y="1858868"/>
            <a:ext cx="2964880" cy="36714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900" b="1" u="sng" dirty="0"/>
              <a:t>In progress: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NW10</a:t>
            </a:r>
          </a:p>
          <a:p>
            <a:r>
              <a:rPr lang="en-US" dirty="0"/>
              <a:t>W7</a:t>
            </a:r>
          </a:p>
          <a:p>
            <a:r>
              <a:rPr lang="en-US" dirty="0"/>
              <a:t>W71</a:t>
            </a:r>
          </a:p>
          <a:p>
            <a:r>
              <a:rPr lang="en-US" dirty="0"/>
              <a:t>W79</a:t>
            </a:r>
          </a:p>
          <a:p>
            <a:r>
              <a:rPr lang="en-US" dirty="0"/>
              <a:t>UPS Program (70% completion)</a:t>
            </a:r>
          </a:p>
          <a:p>
            <a:r>
              <a:rPr lang="en-US" dirty="0"/>
              <a:t>TR Security Enhancements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2A859-AA84-1240-A10E-58C3F6BA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06B33-2AE7-9F4B-828F-1016460B9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9EF5D7-EEE5-DC44-A8FB-D838C6B5597A}"/>
              </a:ext>
            </a:extLst>
          </p:cNvPr>
          <p:cNvSpPr txBox="1"/>
          <p:nvPr/>
        </p:nvSpPr>
        <p:spPr>
          <a:xfrm>
            <a:off x="0" y="1316184"/>
            <a:ext cx="76754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Deferred Maintenance and Capital Renewal Projects: </a:t>
            </a:r>
          </a:p>
          <a:p>
            <a:endParaRPr lang="en-US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276750-0A5B-2248-A5CE-6DAC1A3E341E}"/>
              </a:ext>
            </a:extLst>
          </p:cNvPr>
          <p:cNvSpPr/>
          <p:nvPr/>
        </p:nvSpPr>
        <p:spPr>
          <a:xfrm>
            <a:off x="6297566" y="2187155"/>
            <a:ext cx="15277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In planning: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NW22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42C73F-1E77-0542-AB0E-75EC3A8FF420}"/>
              </a:ext>
            </a:extLst>
          </p:cNvPr>
          <p:cNvSpPr txBox="1"/>
          <p:nvPr/>
        </p:nvSpPr>
        <p:spPr>
          <a:xfrm>
            <a:off x="374065" y="2216727"/>
            <a:ext cx="29233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Completed Projects: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DC power plant upgrades to critical telephony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E17/E18/E19/E23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New TRs </a:t>
            </a:r>
            <a:r>
              <a:rPr lang="en-US" dirty="0"/>
              <a:t>to support construction in E40 and 35</a:t>
            </a:r>
          </a:p>
        </p:txBody>
      </p:sp>
    </p:spTree>
    <p:extLst>
      <p:ext uri="{BB962C8B-B14F-4D97-AF65-F5344CB8AC3E}">
        <p14:creationId xmlns:p14="http://schemas.microsoft.com/office/powerpoint/2010/main" val="2033107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09CAA-5E38-CC43-A82B-E622C7414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463" y="0"/>
            <a:ext cx="7814490" cy="705980"/>
          </a:xfrm>
        </p:spPr>
        <p:txBody>
          <a:bodyPr/>
          <a:lstStyle/>
          <a:p>
            <a:r>
              <a:rPr lang="en-US" dirty="0"/>
              <a:t>Next Generation </a:t>
            </a:r>
            <a:r>
              <a:rPr lang="en-US" dirty="0" err="1"/>
              <a:t>MITnet</a:t>
            </a:r>
            <a:r>
              <a:rPr lang="en-US" dirty="0"/>
              <a:t> Wireless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7251E-E057-0940-9907-2FC00442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9FE8C-826B-4A4B-A0E5-447F89563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  <p:pic>
        <p:nvPicPr>
          <p:cNvPr id="6" name="Picture 5" descr="Screen Shot 2016-05-24 at 5.51.53 PM.png">
            <a:extLst>
              <a:ext uri="{FF2B5EF4-FFF2-40B4-BE49-F238E27FC236}">
                <a16:creationId xmlns:a16="http://schemas.microsoft.com/office/drawing/2014/main" id="{2DE0DDD2-5674-FB4C-AFE2-685ACE608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6" y="1673376"/>
            <a:ext cx="1628994" cy="17741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" name="Content Placeholder 6" descr="Screen Shot 2016-05-25 at 9.21.12 AM.png">
            <a:extLst>
              <a:ext uri="{FF2B5EF4-FFF2-40B4-BE49-F238E27FC236}">
                <a16:creationId xmlns:a16="http://schemas.microsoft.com/office/drawing/2014/main" id="{CF471898-095D-2F48-BEE1-EE8E730247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24" y="1868532"/>
            <a:ext cx="3247593" cy="43202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8" name="Picture 7" descr="301T-3.jpg">
            <a:extLst>
              <a:ext uri="{FF2B5EF4-FFF2-40B4-BE49-F238E27FC236}">
                <a16:creationId xmlns:a16="http://schemas.microsoft.com/office/drawing/2014/main" id="{86414121-6210-BC4F-87FB-BDBD11CB7F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6" y="3626113"/>
            <a:ext cx="1672575" cy="297346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 descr="20170224_083418_resized.jpg">
            <a:extLst>
              <a:ext uri="{FF2B5EF4-FFF2-40B4-BE49-F238E27FC236}">
                <a16:creationId xmlns:a16="http://schemas.microsoft.com/office/drawing/2014/main" id="{F3BA692A-06EE-2542-A24F-3787CF1464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860" y="1641931"/>
            <a:ext cx="2898391" cy="47791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E43418-12C3-DC43-BE52-2593BCF09278}"/>
              </a:ext>
            </a:extLst>
          </p:cNvPr>
          <p:cNvSpPr txBox="1"/>
          <p:nvPr/>
        </p:nvSpPr>
        <p:spPr>
          <a:xfrm>
            <a:off x="1470993" y="1060177"/>
            <a:ext cx="671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Examples of before and after infrastructure improvements</a:t>
            </a:r>
          </a:p>
        </p:txBody>
      </p:sp>
    </p:spTree>
    <p:extLst>
      <p:ext uri="{BB962C8B-B14F-4D97-AF65-F5344CB8AC3E}">
        <p14:creationId xmlns:p14="http://schemas.microsoft.com/office/powerpoint/2010/main" val="107826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Generation Core MITnet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©2017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717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31" y="983213"/>
            <a:ext cx="7564794" cy="417518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– 2016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12" y="1645920"/>
            <a:ext cx="7447788" cy="4318610"/>
          </a:xfrm>
        </p:spPr>
      </p:pic>
    </p:spTree>
    <p:extLst>
      <p:ext uri="{BB962C8B-B14F-4D97-AF65-F5344CB8AC3E}">
        <p14:creationId xmlns:p14="http://schemas.microsoft.com/office/powerpoint/2010/main" val="2335068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31" y="983213"/>
            <a:ext cx="7564794" cy="417518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j-lt"/>
              </a:rPr>
              <a:t>MITnet</a:t>
            </a:r>
            <a:r>
              <a:rPr lang="en-US" sz="2400" dirty="0">
                <a:latin typeface="+mj-lt"/>
              </a:rPr>
              <a:t> – 2017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14" y="1673277"/>
            <a:ext cx="7447788" cy="4288120"/>
          </a:xfrm>
        </p:spPr>
      </p:pic>
    </p:spTree>
    <p:extLst>
      <p:ext uri="{BB962C8B-B14F-4D97-AF65-F5344CB8AC3E}">
        <p14:creationId xmlns:p14="http://schemas.microsoft.com/office/powerpoint/2010/main" val="423331218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36608</TotalTime>
  <Words>1291</Words>
  <Application>Microsoft Macintosh PowerPoint</Application>
  <PresentationFormat>On-screen Show (4:3)</PresentationFormat>
  <Paragraphs>192</Paragraphs>
  <Slides>28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ArumSans Regular</vt:lpstr>
      <vt:lpstr>Calibri</vt:lpstr>
      <vt:lpstr>Wingdings</vt:lpstr>
      <vt:lpstr>Custom Design</vt:lpstr>
      <vt:lpstr>Next Generation MITnet</vt:lpstr>
      <vt:lpstr>Next Generation MITnet Update</vt:lpstr>
      <vt:lpstr>Next Generation MITnet Update</vt:lpstr>
      <vt:lpstr>Next Generation MITnet Wireless Update</vt:lpstr>
      <vt:lpstr>Next Generation MITnet Update</vt:lpstr>
      <vt:lpstr>Next Generation MITnet Wireless Update</vt:lpstr>
      <vt:lpstr>Next Generation Core MITnet Infrastructure</vt:lpstr>
      <vt:lpstr>MITnet – 2016</vt:lpstr>
      <vt:lpstr>MITnet – 2017</vt:lpstr>
      <vt:lpstr>MITnet – 2018</vt:lpstr>
      <vt:lpstr>MITnet - 2018</vt:lpstr>
      <vt:lpstr>MITnet - Today</vt:lpstr>
      <vt:lpstr>MITnet: Regional Optical Network - 2017</vt:lpstr>
      <vt:lpstr>MITnet: Regional Optical Network - 2018</vt:lpstr>
      <vt:lpstr>MITnet - Today</vt:lpstr>
      <vt:lpstr>MITnet – 2019</vt:lpstr>
      <vt:lpstr>Next Generation Edge MITnet Infrastructure</vt:lpstr>
      <vt:lpstr>Scheduled Network Switch Upgrades for FY19 and FY20</vt:lpstr>
      <vt:lpstr>Next Generation MITnet Edge Switch Upgrades</vt:lpstr>
      <vt:lpstr>Example of Legacy Network Equipment Conversions </vt:lpstr>
      <vt:lpstr>Converting Legacy Equipment to More Modern Standards </vt:lpstr>
      <vt:lpstr>Moving to the Next Generation of Edge Network Equipment and Rack Configuration</vt:lpstr>
      <vt:lpstr>Preparing Your Endpoints and Clients</vt:lpstr>
      <vt:lpstr>PowerPoint Presentation</vt:lpstr>
      <vt:lpstr>Proactive Steps</vt:lpstr>
      <vt:lpstr>Endpoint Management</vt:lpstr>
      <vt:lpstr>Resources for IT Partners</vt:lpstr>
      <vt:lpstr>Conclusion and Questions?</vt:lpstr>
    </vt:vector>
  </TitlesOfParts>
  <Manager/>
  <Company>MIT IS&amp;T</Company>
  <LinksUpToDate>false</LinksUpToDate>
  <SharedDoc>false</SharedDoc>
  <HyperlinkBase/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Marco P Gomes</cp:lastModifiedBy>
  <cp:revision>236</cp:revision>
  <cp:lastPrinted>2018-06-21T21:05:50Z</cp:lastPrinted>
  <dcterms:created xsi:type="dcterms:W3CDTF">2014-04-01T14:47:16Z</dcterms:created>
  <dcterms:modified xsi:type="dcterms:W3CDTF">2018-06-22T12:02:48Z</dcterms:modified>
  <cp:category/>
</cp:coreProperties>
</file>