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64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</p:sldIdLst>
  <p:sldSz cx="12192000" cy="6858000"/>
  <p:notesSz cx="6858000" cy="9144000"/>
  <p:custDataLst>
    <p:tags r:id="rId1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73C2"/>
    <a:srgbClr val="2980B9"/>
    <a:srgbClr val="50B8A4"/>
    <a:srgbClr val="616E7C"/>
    <a:srgbClr val="DE7F40"/>
    <a:srgbClr val="D06B60"/>
    <a:srgbClr val="5DC288"/>
    <a:srgbClr val="C0392B"/>
    <a:srgbClr val="16A085"/>
    <a:srgbClr val="2C3E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9" autoAdjust="0"/>
    <p:restoredTop sz="69070" autoAdjust="0"/>
  </p:normalViewPr>
  <p:slideViewPr>
    <p:cSldViewPr snapToGrid="0">
      <p:cViewPr varScale="1">
        <p:scale>
          <a:sx n="94" d="100"/>
          <a:sy n="94" d="100"/>
        </p:scale>
        <p:origin x="1494" y="6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A50B766D-033A-4C2B-A04F-76ECA7ABDA88}"/>
    <pc:docChg chg="modSld">
      <pc:chgData name="" userId="" providerId="" clId="Web-{A50B766D-033A-4C2B-A04F-76ECA7ABDA88}" dt="2018-06-11T15:13:21.144" v="7" actId="20577"/>
      <pc:docMkLst>
        <pc:docMk/>
      </pc:docMkLst>
      <pc:sldChg chg="modSp">
        <pc:chgData name="" userId="" providerId="" clId="Web-{A50B766D-033A-4C2B-A04F-76ECA7ABDA88}" dt="2018-06-11T15:12:38.940" v="3" actId="1076"/>
        <pc:sldMkLst>
          <pc:docMk/>
          <pc:sldMk cId="3513334701" sldId="266"/>
        </pc:sldMkLst>
        <pc:spChg chg="mod">
          <ac:chgData name="" userId="" providerId="" clId="Web-{A50B766D-033A-4C2B-A04F-76ECA7ABDA88}" dt="2018-06-11T15:12:38.940" v="3" actId="1076"/>
          <ac:spMkLst>
            <pc:docMk/>
            <pc:sldMk cId="3513334701" sldId="266"/>
            <ac:spMk id="9" creationId="{00000000-0000-0000-0000-000000000000}"/>
          </ac:spMkLst>
        </pc:spChg>
        <pc:spChg chg="mod">
          <ac:chgData name="" userId="" providerId="" clId="Web-{A50B766D-033A-4C2B-A04F-76ECA7ABDA88}" dt="2018-06-11T15:12:35.877" v="2" actId="1076"/>
          <ac:spMkLst>
            <pc:docMk/>
            <pc:sldMk cId="3513334701" sldId="266"/>
            <ac:spMk id="13" creationId="{00000000-0000-0000-0000-000000000000}"/>
          </ac:spMkLst>
        </pc:spChg>
      </pc:sldChg>
      <pc:sldChg chg="modSp">
        <pc:chgData name="" userId="" providerId="" clId="Web-{A50B766D-033A-4C2B-A04F-76ECA7ABDA88}" dt="2018-06-11T15:13:08.536" v="5" actId="20577"/>
        <pc:sldMkLst>
          <pc:docMk/>
          <pc:sldMk cId="4291156687" sldId="268"/>
        </pc:sldMkLst>
        <pc:spChg chg="mod">
          <ac:chgData name="" userId="" providerId="" clId="Web-{A50B766D-033A-4C2B-A04F-76ECA7ABDA88}" dt="2018-06-11T15:13:08.536" v="5" actId="20577"/>
          <ac:spMkLst>
            <pc:docMk/>
            <pc:sldMk cId="4291156687" sldId="268"/>
            <ac:spMk id="13" creationId="{00000000-0000-0000-0000-000000000000}"/>
          </ac:spMkLst>
        </pc:spChg>
      </pc:sldChg>
      <pc:sldChg chg="modSp">
        <pc:chgData name="" userId="" providerId="" clId="Web-{A50B766D-033A-4C2B-A04F-76ECA7ABDA88}" dt="2018-06-11T15:13:21.144" v="7" actId="20577"/>
        <pc:sldMkLst>
          <pc:docMk/>
          <pc:sldMk cId="2254958087" sldId="270"/>
        </pc:sldMkLst>
        <pc:spChg chg="mod">
          <ac:chgData name="" userId="" providerId="" clId="Web-{A50B766D-033A-4C2B-A04F-76ECA7ABDA88}" dt="2018-06-11T15:13:21.144" v="7" actId="20577"/>
          <ac:spMkLst>
            <pc:docMk/>
            <pc:sldMk cId="2254958087" sldId="270"/>
            <ac:spMk id="13" creationId="{00000000-0000-0000-0000-000000000000}"/>
          </ac:spMkLst>
        </pc:spChg>
      </pc:sldChg>
    </pc:docChg>
  </pc:docChgLst>
  <pc:docChgLst>
    <pc:chgData clId="Web-{56710E04-F720-4240-9AA9-68EC648599BE}"/>
    <pc:docChg chg="modSld">
      <pc:chgData name="" userId="" providerId="" clId="Web-{56710E04-F720-4240-9AA9-68EC648599BE}" dt="2018-06-06T20:41:16.036" v="2" actId="20577"/>
      <pc:docMkLst>
        <pc:docMk/>
      </pc:docMkLst>
      <pc:sldChg chg="modSp">
        <pc:chgData name="" userId="" providerId="" clId="Web-{56710E04-F720-4240-9AA9-68EC648599BE}" dt="2018-06-06T20:41:11.348" v="0" actId="20577"/>
        <pc:sldMkLst>
          <pc:docMk/>
          <pc:sldMk cId="2863500140" sldId="265"/>
        </pc:sldMkLst>
        <pc:spChg chg="mod">
          <ac:chgData name="" userId="" providerId="" clId="Web-{56710E04-F720-4240-9AA9-68EC648599BE}" dt="2018-06-06T20:41:11.348" v="0" actId="20577"/>
          <ac:spMkLst>
            <pc:docMk/>
            <pc:sldMk cId="2863500140" sldId="265"/>
            <ac:spMk id="10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95607A-72FF-4CE7-BBD9-5620116DE5F8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24854D-9684-4417-B6C3-E772354667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644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eb.mit.edu/ist-train/EHSBiosafety/RemoveGloves/story_html5.html" TargetMode="External"/><Relationship Id="rId3" Type="http://schemas.openxmlformats.org/officeDocument/2006/relationships/hyperlink" Target="http://kb.mit.edu/confluence/pages/viewpage.action?pageId=154195155" TargetMode="External"/><Relationship Id="rId7" Type="http://schemas.openxmlformats.org/officeDocument/2006/relationships/hyperlink" Target="http://web.mit.edu/ist-train/secvids/strongpasswords.mp4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eb.mit.edu/ist-train/EventCalendar/" TargetMode="External"/><Relationship Id="rId5" Type="http://schemas.openxmlformats.org/officeDocument/2006/relationships/hyperlink" Target="http://web.mit.edu/ist-train/Recycle/" TargetMode="External"/><Relationship Id="rId4" Type="http://schemas.openxmlformats.org/officeDocument/2006/relationships/hyperlink" Target="https://kb.mit.edu/confluence/display/istcontrib/WebEx+Landing+Page" TargetMode="External"/><Relationship Id="rId9" Type="http://schemas.openxmlformats.org/officeDocument/2006/relationships/hyperlink" Target="http://web.mit.edu/ist-train/TravelRegistry/story_html5.html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24854D-9684-4417-B6C3-E7723546671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1014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Examples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KB pages with video/animation included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yubikey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http://kb.mit.edu/confluence/pages/viewpage.action?pageId=154195155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(video recorded in Storyline, published to YouTube)</a:t>
            </a:r>
          </a:p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webex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landing page 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https://kb.mit.edu/confluence/display/istcontrib/WebEx+Landing+Page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(animation created with Camtasia, exported as a gif)</a:t>
            </a:r>
          </a:p>
          <a:p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Rise – learning sites with blended content; interactivity, videos, questions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waste disposal: 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http://web.mit.edu/ist-train/Recycle/ - /?_k=</a:t>
            </a:r>
            <a:r>
              <a:rPr lang="en-US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hqlkzr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events calendar: 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/>
              </a:rPr>
              <a:t>http://web.mit.edu/ist-train/EventCalendar/ - /list/Q05Scru0x3q6qW1FzCchPAjJLcG2IWW5?_k=mr1cg0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Wideo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cloud-based tool for quick messaging/promo/announcement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strongvpasswords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7"/>
              </a:rPr>
              <a:t>http://web.mit.edu/ist-train/secvids/strongpasswords.mp4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Live Video – recorded with digital 35MM camera, edited in Premiere Pro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EHS gloves: 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8"/>
              </a:rPr>
              <a:t>http://web.mit.edu/ist-train/EHSBiosafety/RemoveGloves/story_html5.html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Application Training Video – created fully in Storyline (no audio)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travel registry (training video): 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9"/>
              </a:rPr>
              <a:t>http://web.mit.edu/ist-train/TravelRegistry/story_html5.html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24854D-9684-4417-B6C3-E7723546671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614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19887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39645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63702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99925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1570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72037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0916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18980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9972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 sz="28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>
              <a:defRPr sz="24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>
              <a:defRPr sz="20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>
              <a:defRPr sz="20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78609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36828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27488-9BD9-49BE-8783-F4022A537BA2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A5389-6B8D-4AC6-9755-5475B1B72B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686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651" y="246888"/>
            <a:ext cx="10058400" cy="679947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980B9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779522" y="1097282"/>
            <a:ext cx="4409438" cy="31591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855721" y="1778000"/>
            <a:ext cx="4257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Knowledge Management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3952240" y="1605280"/>
            <a:ext cx="3982720" cy="0"/>
          </a:xfrm>
          <a:prstGeom prst="line">
            <a:avLst/>
          </a:prstGeom>
          <a:ln w="25400">
            <a:solidFill>
              <a:srgbClr val="A31F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952240" y="2453313"/>
            <a:ext cx="3982720" cy="0"/>
          </a:xfrm>
          <a:prstGeom prst="line">
            <a:avLst/>
          </a:prstGeom>
          <a:ln w="25400">
            <a:solidFill>
              <a:srgbClr val="A31F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5841" y="2891434"/>
            <a:ext cx="3704020" cy="84182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76337" y="4503272"/>
            <a:ext cx="95345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i="1" dirty="0" smtClean="0">
                <a:solidFill>
                  <a:schemeClr val="bg1"/>
                </a:solidFill>
              </a:rPr>
              <a:t>Services, Tools, and Trends</a:t>
            </a:r>
            <a:endParaRPr lang="en-US" sz="6000" b="1" i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76336" y="5428882"/>
            <a:ext cx="95345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i="1" dirty="0" smtClean="0">
                <a:solidFill>
                  <a:schemeClr val="bg1"/>
                </a:solidFill>
              </a:rPr>
              <a:t>Irina Cyr / Sara Davies</a:t>
            </a:r>
            <a:endParaRPr lang="en-US" sz="4000" i="1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46198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272"/>
          <a:stretch/>
        </p:blipFill>
        <p:spPr>
          <a:xfrm>
            <a:off x="-92017" y="3035250"/>
            <a:ext cx="5102447" cy="396468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0"/>
            <a:ext cx="5013572" cy="6858000"/>
          </a:xfrm>
          <a:prstGeom prst="rect">
            <a:avLst/>
          </a:prstGeom>
          <a:solidFill>
            <a:srgbClr val="8E44AD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2492657"/>
            <a:ext cx="5013572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1354254" y="1471653"/>
            <a:ext cx="2305064" cy="1100717"/>
            <a:chOff x="7531722" y="340437"/>
            <a:chExt cx="2305064" cy="110071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31722" y="340437"/>
              <a:ext cx="2305064" cy="1035820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8420302" y="610157"/>
              <a:ext cx="45248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dirty="0">
                  <a:solidFill>
                    <a:srgbClr val="AA73C2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3</a:t>
              </a:r>
            </a:p>
          </p:txBody>
        </p:sp>
      </p:grpSp>
      <p:sp>
        <p:nvSpPr>
          <p:cNvPr id="13" name="Rectangle 12"/>
          <p:cNvSpPr/>
          <p:nvPr/>
        </p:nvSpPr>
        <p:spPr>
          <a:xfrm>
            <a:off x="5548707" y="947366"/>
            <a:ext cx="5699550" cy="56749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>
                <a:solidFill>
                  <a:schemeClr val="tx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Our </a:t>
            </a:r>
            <a:r>
              <a:rPr lang="en-US" sz="2800" b="1" dirty="0" smtClean="0">
                <a:solidFill>
                  <a:schemeClr val="tx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tools today</a:t>
            </a:r>
            <a:endParaRPr lang="en-US" sz="2800" b="1" dirty="0">
              <a:solidFill>
                <a:schemeClr val="tx1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endParaRPr lang="en-US" sz="2800" dirty="0">
              <a:solidFill>
                <a:schemeClr val="tx1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pPr marL="457200" indent="-457200">
              <a:buFont typeface="Arial"/>
              <a:buChar char="•"/>
            </a:pPr>
            <a:r>
              <a:rPr lang="en-US" sz="2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Articulate 360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err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Wideo</a:t>
            </a:r>
            <a:endParaRPr lang="en-US" sz="28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57200" indent="-457200">
              <a:buFont typeface="Arial"/>
              <a:buChar char="•"/>
            </a:pPr>
            <a:r>
              <a:rPr lang="en-US" sz="2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Camtasia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Premier Pro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Photoshop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SnagIt</a:t>
            </a:r>
          </a:p>
          <a:p>
            <a:endParaRPr lang="en-US" sz="2800" dirty="0">
              <a:solidFill>
                <a:schemeClr val="tx1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endParaRPr lang="en-US" sz="2800" dirty="0">
              <a:solidFill>
                <a:schemeClr val="tx1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r>
              <a:rPr lang="en-US" sz="2800" dirty="0">
                <a:solidFill>
                  <a:schemeClr val="tx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Let’s look at some examples </a:t>
            </a:r>
          </a:p>
          <a:p>
            <a:endParaRPr lang="en-US" sz="2800" dirty="0">
              <a:solidFill>
                <a:schemeClr val="tx1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r>
              <a:rPr lang="en-US" sz="2800" dirty="0">
                <a:solidFill>
                  <a:schemeClr val="tx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</a:t>
            </a:r>
          </a:p>
          <a:p>
            <a:endParaRPr lang="en-US" sz="28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52085" y="4962525"/>
            <a:ext cx="5600917" cy="589905"/>
          </a:xfrm>
          <a:prstGeom prst="rect">
            <a:avLst/>
          </a:prstGeom>
          <a:noFill/>
          <a:ln w="19050">
            <a:solidFill>
              <a:srgbClr val="AA73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13334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696" y="2763520"/>
            <a:ext cx="10058400" cy="396468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C3E50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1818640" y="1361440"/>
            <a:ext cx="850392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818640" y="2763520"/>
            <a:ext cx="850392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3364" y="325619"/>
            <a:ext cx="2305064" cy="10358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761944" y="595339"/>
            <a:ext cx="4524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rgbClr val="616E7C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556235" y="1696056"/>
            <a:ext cx="70795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Where to Find Training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11632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272"/>
          <a:stretch/>
        </p:blipFill>
        <p:spPr>
          <a:xfrm>
            <a:off x="7086411" y="3035250"/>
            <a:ext cx="5102447" cy="396468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178428" y="0"/>
            <a:ext cx="5013572" cy="6858000"/>
          </a:xfrm>
          <a:prstGeom prst="rect">
            <a:avLst/>
          </a:prstGeom>
          <a:solidFill>
            <a:srgbClr val="2C3E50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>
            <a:off x="7178428" y="2492657"/>
            <a:ext cx="5013572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8532682" y="1471653"/>
            <a:ext cx="2305064" cy="1100717"/>
            <a:chOff x="7531722" y="340437"/>
            <a:chExt cx="2305064" cy="110071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31722" y="340437"/>
              <a:ext cx="2305064" cy="1035820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8420302" y="610157"/>
              <a:ext cx="45248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dirty="0">
                  <a:solidFill>
                    <a:srgbClr val="616E7C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4</a:t>
              </a:r>
            </a:p>
          </p:txBody>
        </p:sp>
      </p:grpSp>
      <p:sp>
        <p:nvSpPr>
          <p:cNvPr id="13" name="Rectangle 12"/>
          <p:cNvSpPr/>
          <p:nvPr/>
        </p:nvSpPr>
        <p:spPr>
          <a:xfrm>
            <a:off x="838986" y="471340"/>
            <a:ext cx="5307290" cy="56749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>
                <a:solidFill>
                  <a:schemeClr val="tx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Where to </a:t>
            </a:r>
            <a:r>
              <a:rPr lang="en-US" sz="2800" b="1" dirty="0" smtClean="0">
                <a:solidFill>
                  <a:schemeClr val="tx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find training</a:t>
            </a:r>
          </a:p>
          <a:p>
            <a:endParaRPr lang="en-US" sz="2800" b="1" dirty="0">
              <a:solidFill>
                <a:schemeClr val="tx1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Atlas Learning Center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Lynda.com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Skillsoft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IS&amp;T Knowledge Base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DLC websites</a:t>
            </a:r>
          </a:p>
          <a:p>
            <a:endParaRPr lang="en-US" sz="3200" dirty="0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91156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696" y="2763520"/>
            <a:ext cx="10058400" cy="396468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6A085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1292032" y="1361440"/>
            <a:ext cx="9473378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292032" y="2763520"/>
            <a:ext cx="9539366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3364" y="325619"/>
            <a:ext cx="2305064" cy="10358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761944" y="595339"/>
            <a:ext cx="4524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rgbClr val="50B8A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5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92032" y="1710207"/>
            <a:ext cx="96079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Contact Us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92954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272"/>
          <a:stretch/>
        </p:blipFill>
        <p:spPr>
          <a:xfrm>
            <a:off x="-92017" y="3035250"/>
            <a:ext cx="5102447" cy="396468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0"/>
            <a:ext cx="5013572" cy="6858000"/>
          </a:xfrm>
          <a:prstGeom prst="rect">
            <a:avLst/>
          </a:prstGeom>
          <a:solidFill>
            <a:srgbClr val="16A085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2492657"/>
            <a:ext cx="5013572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1354254" y="1471653"/>
            <a:ext cx="2305064" cy="1100717"/>
            <a:chOff x="7531722" y="340437"/>
            <a:chExt cx="2305064" cy="110071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31722" y="340437"/>
              <a:ext cx="2305064" cy="1035820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8420302" y="610157"/>
              <a:ext cx="45248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dirty="0">
                  <a:solidFill>
                    <a:srgbClr val="50B8A4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5</a:t>
              </a:r>
            </a:p>
          </p:txBody>
        </p:sp>
      </p:grpSp>
      <p:sp>
        <p:nvSpPr>
          <p:cNvPr id="13" name="Rectangle 12"/>
          <p:cNvSpPr/>
          <p:nvPr/>
        </p:nvSpPr>
        <p:spPr>
          <a:xfrm>
            <a:off x="5503653" y="569343"/>
            <a:ext cx="6525787" cy="58597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b="1" dirty="0">
                <a:solidFill>
                  <a:schemeClr val="tx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Thank you!</a:t>
            </a:r>
          </a:p>
          <a:p>
            <a:pPr algn="ctr"/>
            <a:endParaRPr lang="en-US" sz="28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2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IS&amp;T Knowledge Management Team</a:t>
            </a:r>
          </a:p>
          <a:p>
            <a:pPr algn="ctr"/>
            <a:r>
              <a:rPr lang="en-US" sz="2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istrain-reg@mit.edu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54958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1403602"/>
          </a:xfrm>
          <a:prstGeom prst="rect">
            <a:avLst/>
          </a:prstGeom>
          <a:solidFill>
            <a:srgbClr val="2980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326022" y="319326"/>
            <a:ext cx="76984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Knowledge Management</a:t>
            </a:r>
          </a:p>
        </p:txBody>
      </p:sp>
      <p:grpSp>
        <p:nvGrpSpPr>
          <p:cNvPr id="51" name="Group 50"/>
          <p:cNvGrpSpPr/>
          <p:nvPr/>
        </p:nvGrpSpPr>
        <p:grpSpPr>
          <a:xfrm>
            <a:off x="1157254" y="1503901"/>
            <a:ext cx="2454824" cy="2454824"/>
            <a:chOff x="713027" y="1059181"/>
            <a:chExt cx="2454824" cy="2454824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0997" y="2286593"/>
              <a:ext cx="818884" cy="818884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3027" y="1059181"/>
              <a:ext cx="2454824" cy="2454824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06985" y="1257715"/>
              <a:ext cx="1450197" cy="651671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1705841" y="1483713"/>
              <a:ext cx="4524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D06B60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0</a:t>
              </a:r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951340" y="1909386"/>
              <a:ext cx="1997197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1103469" y="1917261"/>
              <a:ext cx="156876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Our Approach</a:t>
              </a: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4971502" y="1503901"/>
            <a:ext cx="2454824" cy="2454824"/>
            <a:chOff x="4281127" y="1059181"/>
            <a:chExt cx="2454824" cy="2454824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52487" y="2221578"/>
              <a:ext cx="912103" cy="912103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81127" y="1059181"/>
              <a:ext cx="2454824" cy="2454824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4351" y="1298045"/>
              <a:ext cx="1450197" cy="651671"/>
            </a:xfrm>
            <a:prstGeom prst="rect">
              <a:avLst/>
            </a:prstGeom>
          </p:spPr>
        </p:pic>
        <p:cxnSp>
          <p:nvCxnSpPr>
            <p:cNvPr id="27" name="Straight Connector 26"/>
            <p:cNvCxnSpPr/>
            <p:nvPr/>
          </p:nvCxnSpPr>
          <p:spPr>
            <a:xfrm>
              <a:off x="4528706" y="1949716"/>
              <a:ext cx="1997197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5282296" y="1530328"/>
              <a:ext cx="4524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5DC288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1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579667" y="1916371"/>
              <a:ext cx="190789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eLearning/Videos</a:t>
              </a: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8785751" y="1458963"/>
            <a:ext cx="2454824" cy="2454824"/>
            <a:chOff x="7730812" y="1106603"/>
            <a:chExt cx="2454824" cy="2454824"/>
          </a:xfrm>
        </p:grpSpPr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57380" y="2313328"/>
              <a:ext cx="733404" cy="733404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30812" y="1106603"/>
              <a:ext cx="2454824" cy="2454824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6599" y="1323103"/>
              <a:ext cx="1450197" cy="651671"/>
            </a:xfrm>
            <a:prstGeom prst="rect">
              <a:avLst/>
            </a:prstGeom>
          </p:spPr>
        </p:pic>
        <p:cxnSp>
          <p:nvCxnSpPr>
            <p:cNvPr id="32" name="Straight Connector 31"/>
            <p:cNvCxnSpPr/>
            <p:nvPr/>
          </p:nvCxnSpPr>
          <p:spPr>
            <a:xfrm>
              <a:off x="7970954" y="1974774"/>
              <a:ext cx="1997197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8724544" y="1555386"/>
              <a:ext cx="4524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DE7F40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2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074114" y="1948039"/>
              <a:ext cx="172675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Documentation</a:t>
              </a: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1157254" y="4224048"/>
            <a:ext cx="2454824" cy="2454824"/>
            <a:chOff x="645909" y="4276968"/>
            <a:chExt cx="2454824" cy="2454824"/>
          </a:xfrm>
        </p:grpSpPr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21516" y="5449135"/>
              <a:ext cx="883386" cy="883386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909" y="4276968"/>
              <a:ext cx="2454824" cy="2454824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8910" y="4433917"/>
              <a:ext cx="1450197" cy="651671"/>
            </a:xfrm>
            <a:prstGeom prst="rect">
              <a:avLst/>
            </a:prstGeom>
          </p:spPr>
        </p:pic>
        <p:cxnSp>
          <p:nvCxnSpPr>
            <p:cNvPr id="37" name="Straight Connector 36"/>
            <p:cNvCxnSpPr/>
            <p:nvPr/>
          </p:nvCxnSpPr>
          <p:spPr>
            <a:xfrm>
              <a:off x="893265" y="5085588"/>
              <a:ext cx="1997197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1646855" y="4666200"/>
              <a:ext cx="4524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AA73C2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3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376538" y="5085588"/>
              <a:ext cx="11257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Our Tools</a:t>
              </a: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4971502" y="4230586"/>
            <a:ext cx="2454824" cy="2454824"/>
            <a:chOff x="4560363" y="4276968"/>
            <a:chExt cx="2454824" cy="2454824"/>
          </a:xfrm>
        </p:grpSpPr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64100" y="5443686"/>
              <a:ext cx="884434" cy="884434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60363" y="4276968"/>
              <a:ext cx="2454824" cy="2454824"/>
            </a:xfrm>
            <a:prstGeom prst="rect">
              <a:avLst/>
            </a:prstGeom>
          </p:spPr>
        </p:pic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63364" y="4460652"/>
              <a:ext cx="1450197" cy="651671"/>
            </a:xfrm>
            <a:prstGeom prst="rect">
              <a:avLst/>
            </a:prstGeom>
          </p:spPr>
        </p:pic>
        <p:cxnSp>
          <p:nvCxnSpPr>
            <p:cNvPr id="41" name="Straight Connector 40"/>
            <p:cNvCxnSpPr/>
            <p:nvPr/>
          </p:nvCxnSpPr>
          <p:spPr>
            <a:xfrm>
              <a:off x="4807719" y="5112323"/>
              <a:ext cx="1997197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5561309" y="4692935"/>
              <a:ext cx="4524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616E7C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4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308813" y="5138479"/>
              <a:ext cx="98148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Training</a:t>
              </a: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8785751" y="4177855"/>
            <a:ext cx="2454824" cy="2454824"/>
            <a:chOff x="8742315" y="4153044"/>
            <a:chExt cx="2454824" cy="2454824"/>
          </a:xfrm>
        </p:grpSpPr>
        <p:pic>
          <p:nvPicPr>
            <p:cNvPr id="50" name="Picture 49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34498" y="5325462"/>
              <a:ext cx="967620" cy="96762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42315" y="4153044"/>
              <a:ext cx="2454824" cy="2454824"/>
            </a:xfrm>
            <a:prstGeom prst="rect">
              <a:avLst/>
            </a:prstGeom>
          </p:spPr>
        </p:pic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50276" y="4360387"/>
              <a:ext cx="1450197" cy="651671"/>
            </a:xfrm>
            <a:prstGeom prst="rect">
              <a:avLst/>
            </a:prstGeom>
          </p:spPr>
        </p:pic>
        <p:cxnSp>
          <p:nvCxnSpPr>
            <p:cNvPr id="45" name="Straight Connector 44"/>
            <p:cNvCxnSpPr/>
            <p:nvPr/>
          </p:nvCxnSpPr>
          <p:spPr>
            <a:xfrm>
              <a:off x="8994631" y="5012058"/>
              <a:ext cx="1997197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9748221" y="4592670"/>
              <a:ext cx="4524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50B8A4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5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344904" y="4999127"/>
              <a:ext cx="12538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Contact Us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825538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696" y="2763520"/>
            <a:ext cx="10058400" cy="396468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C0392B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1818640" y="1361440"/>
            <a:ext cx="850392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818640" y="2763520"/>
            <a:ext cx="850392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3364" y="325619"/>
            <a:ext cx="2305064" cy="10358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761944" y="595339"/>
            <a:ext cx="4524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rgbClr val="D06B60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74666" y="1710207"/>
            <a:ext cx="70795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Our Approach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39539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272"/>
          <a:stretch/>
        </p:blipFill>
        <p:spPr>
          <a:xfrm>
            <a:off x="7086411" y="3035250"/>
            <a:ext cx="5102447" cy="396468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178428" y="0"/>
            <a:ext cx="5013572" cy="6858000"/>
          </a:xfrm>
          <a:prstGeom prst="rect">
            <a:avLst/>
          </a:prstGeom>
          <a:solidFill>
            <a:srgbClr val="C0392B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>
            <a:off x="7178428" y="2492657"/>
            <a:ext cx="5013572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8532682" y="1471653"/>
            <a:ext cx="2305064" cy="1100717"/>
            <a:chOff x="7531722" y="340437"/>
            <a:chExt cx="2305064" cy="110071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31722" y="340437"/>
              <a:ext cx="2305064" cy="1035820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8420302" y="610157"/>
              <a:ext cx="45248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dirty="0">
                  <a:solidFill>
                    <a:srgbClr val="D06B60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0</a:t>
              </a:r>
            </a:p>
          </p:txBody>
        </p:sp>
      </p:grpSp>
      <p:sp>
        <p:nvSpPr>
          <p:cNvPr id="13" name="Rectangle 12"/>
          <p:cNvSpPr/>
          <p:nvPr/>
        </p:nvSpPr>
        <p:spPr>
          <a:xfrm>
            <a:off x="753466" y="410380"/>
            <a:ext cx="5837529" cy="6114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800" dirty="0">
                <a:solidFill>
                  <a:schemeClr val="tx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What we </a:t>
            </a:r>
            <a:r>
              <a:rPr lang="en-US" sz="2800" dirty="0" smtClean="0">
                <a:solidFill>
                  <a:schemeClr val="tx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do</a:t>
            </a:r>
            <a:endParaRPr lang="en-US" sz="2800" dirty="0">
              <a:solidFill>
                <a:schemeClr val="tx1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Analyze learning needs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Create a knowledge plan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Propose a solution</a:t>
            </a:r>
            <a:br>
              <a:rPr lang="en-US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en-US" sz="24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/>
            <a:r>
              <a:rPr lang="en-US" sz="2800" dirty="0">
                <a:solidFill>
                  <a:schemeClr val="tx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What we </a:t>
            </a:r>
            <a:r>
              <a:rPr lang="en-US" sz="2800" dirty="0" smtClean="0">
                <a:solidFill>
                  <a:schemeClr val="tx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consider</a:t>
            </a:r>
            <a:endParaRPr lang="en-US" sz="2800" dirty="0">
              <a:solidFill>
                <a:schemeClr val="tx1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Audience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Industry trends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Learning formats</a:t>
            </a:r>
            <a:br>
              <a:rPr lang="en-US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en-US" sz="24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2800" dirty="0">
                <a:solidFill>
                  <a:schemeClr val="tx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What we </a:t>
            </a:r>
            <a:r>
              <a:rPr lang="en-US" sz="2800" dirty="0" smtClean="0">
                <a:solidFill>
                  <a:schemeClr val="tx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create</a:t>
            </a:r>
            <a:endParaRPr lang="en-US" sz="2800" dirty="0">
              <a:solidFill>
                <a:schemeClr val="tx1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eLearning courses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Service announcements videos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Knowledge Base (KB) content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Job aids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Demos</a:t>
            </a:r>
          </a:p>
          <a:p>
            <a:endParaRPr lang="en-US" sz="24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22751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696" y="2763520"/>
            <a:ext cx="10058400" cy="396468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AE60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1818640" y="1361440"/>
            <a:ext cx="850392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818640" y="2763520"/>
            <a:ext cx="850392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3364" y="325619"/>
            <a:ext cx="2305064" cy="10358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761944" y="595339"/>
            <a:ext cx="4524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rgbClr val="5DC288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74666" y="1710207"/>
            <a:ext cx="70795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eLearning/Videos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9834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272"/>
          <a:stretch/>
        </p:blipFill>
        <p:spPr>
          <a:xfrm>
            <a:off x="-92017" y="3035250"/>
            <a:ext cx="5102447" cy="396468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0"/>
            <a:ext cx="5013572" cy="6858000"/>
          </a:xfrm>
          <a:prstGeom prst="rect">
            <a:avLst/>
          </a:prstGeom>
          <a:solidFill>
            <a:srgbClr val="27AE60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2492657"/>
            <a:ext cx="5013572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1354254" y="1471653"/>
            <a:ext cx="2305064" cy="1100717"/>
            <a:chOff x="7531722" y="340437"/>
            <a:chExt cx="2305064" cy="110071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31722" y="340437"/>
              <a:ext cx="2305064" cy="1035820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8420302" y="610157"/>
              <a:ext cx="45248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dirty="0">
                  <a:solidFill>
                    <a:srgbClr val="5DC288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1</a:t>
              </a:r>
            </a:p>
          </p:txBody>
        </p:sp>
      </p:grpSp>
      <p:sp>
        <p:nvSpPr>
          <p:cNvPr id="13" name="Rectangle 12"/>
          <p:cNvSpPr/>
          <p:nvPr/>
        </p:nvSpPr>
        <p:spPr>
          <a:xfrm>
            <a:off x="5279365" y="653400"/>
            <a:ext cx="6788989" cy="58854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eLearning </a:t>
            </a:r>
            <a:r>
              <a:rPr lang="en-US" sz="2800" b="1" dirty="0" smtClean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today</a:t>
            </a:r>
            <a:endParaRPr lang="en-US" sz="28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US" sz="16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Embedded videos in web pages, courses, and KB articles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Interactive content the learner can engage with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Just-in-time training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Responsive courses that can be viewed from multiple devices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US" sz="28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2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It’s not just “sit-and-watch” videos</a:t>
            </a:r>
          </a:p>
          <a:p>
            <a:endParaRPr lang="en-US" sz="28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US" sz="2800" dirty="0">
              <a:solidFill>
                <a:schemeClr val="tx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102447" y="4841215"/>
            <a:ext cx="6194203" cy="785004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8246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696" y="2763520"/>
            <a:ext cx="10058400" cy="396468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D35400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1818640" y="1361440"/>
            <a:ext cx="850392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818640" y="2763520"/>
            <a:ext cx="850392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3364" y="325619"/>
            <a:ext cx="2305064" cy="10358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761944" y="595339"/>
            <a:ext cx="4524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rgbClr val="DE7F40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74666" y="1710207"/>
            <a:ext cx="70795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Documentation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26958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272"/>
          <a:stretch/>
        </p:blipFill>
        <p:spPr>
          <a:xfrm>
            <a:off x="7086411" y="3035250"/>
            <a:ext cx="5102447" cy="396468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178428" y="0"/>
            <a:ext cx="5013572" cy="6858000"/>
          </a:xfrm>
          <a:prstGeom prst="rect">
            <a:avLst/>
          </a:prstGeom>
          <a:solidFill>
            <a:srgbClr val="D35400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>
            <a:off x="7178428" y="2492657"/>
            <a:ext cx="5013572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8532682" y="1471653"/>
            <a:ext cx="2305064" cy="1100717"/>
            <a:chOff x="7531722" y="340437"/>
            <a:chExt cx="2305064" cy="110071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31722" y="340437"/>
              <a:ext cx="2305064" cy="1035820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8420302" y="610157"/>
              <a:ext cx="45248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dirty="0">
                  <a:solidFill>
                    <a:srgbClr val="DE7F40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2</a:t>
              </a:r>
            </a:p>
          </p:txBody>
        </p:sp>
      </p:grpSp>
      <p:sp>
        <p:nvSpPr>
          <p:cNvPr id="13" name="Rectangle 12"/>
          <p:cNvSpPr/>
          <p:nvPr/>
        </p:nvSpPr>
        <p:spPr>
          <a:xfrm>
            <a:off x="252509" y="1092442"/>
            <a:ext cx="6607833" cy="56749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Documentation </a:t>
            </a:r>
            <a:r>
              <a:rPr lang="en-US" sz="2800" b="1" dirty="0" smtClean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today</a:t>
            </a:r>
            <a:endParaRPr lang="en-US" sz="2800" b="1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US" sz="16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Managing the Knowledge lifecycle: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creating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updating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en-US" sz="2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archiving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Creating content that incorporates videos and animation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Providing authoring support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2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It’s not just job aids and user guides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4300" y="4810126"/>
            <a:ext cx="6400799" cy="581384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50460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696" y="2763520"/>
            <a:ext cx="10058400" cy="396468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E44AD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1818640" y="1361440"/>
            <a:ext cx="850392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818640" y="2763520"/>
            <a:ext cx="850392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3364" y="325619"/>
            <a:ext cx="2305064" cy="10358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761944" y="595339"/>
            <a:ext cx="4524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rgbClr val="AA73C2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74666" y="1710207"/>
            <a:ext cx="7079530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40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Our Tools</a:t>
            </a:r>
            <a:endParaRPr lang="en-US" sz="4400" dirty="0">
              <a:solidFill>
                <a:schemeClr val="bg1"/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63500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4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2362</TotalTime>
  <Words>300</Words>
  <Application>Microsoft Office PowerPoint</Application>
  <PresentationFormat>Widescreen</PresentationFormat>
  <Paragraphs>110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Calibri</vt:lpstr>
      <vt:lpstr>Calibri Light</vt:lpstr>
      <vt:lpstr>Open Sans</vt:lpstr>
      <vt:lpstr>Open Sans Extrabold</vt:lpstr>
      <vt:lpstr>Open Sans Semibold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Massachusetts Institute of Technology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Irina Cyr;Sara Davies</dc:creator>
  <cp:lastModifiedBy>Irina Cyr</cp:lastModifiedBy>
  <cp:revision>98</cp:revision>
  <dcterms:created xsi:type="dcterms:W3CDTF">2016-08-19T15:19:17Z</dcterms:created>
  <dcterms:modified xsi:type="dcterms:W3CDTF">2018-06-14T15:34:13Z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6919C22D-743D-4605-A013-B7420E213300</vt:lpwstr>
  </property>
  <property fmtid="{D5CDD505-2E9C-101B-9397-08002B2CF9AE}" pid="3" name="ArticulatePath">
    <vt:lpwstr>Service_Boot_Camp_KM-1</vt:lpwstr>
  </property>
</Properties>
</file>