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6"/>
  </p:notesMasterIdLst>
  <p:handoutMasterIdLst>
    <p:handoutMasterId r:id="rId37"/>
  </p:handoutMasterIdLst>
  <p:sldIdLst>
    <p:sldId id="259" r:id="rId2"/>
    <p:sldId id="319" r:id="rId3"/>
    <p:sldId id="277" r:id="rId4"/>
    <p:sldId id="327" r:id="rId5"/>
    <p:sldId id="299" r:id="rId6"/>
    <p:sldId id="286" r:id="rId7"/>
    <p:sldId id="326" r:id="rId8"/>
    <p:sldId id="292" r:id="rId9"/>
    <p:sldId id="293" r:id="rId10"/>
    <p:sldId id="294" r:id="rId11"/>
    <p:sldId id="295" r:id="rId12"/>
    <p:sldId id="296" r:id="rId13"/>
    <p:sldId id="297" r:id="rId14"/>
    <p:sldId id="298" r:id="rId15"/>
    <p:sldId id="300" r:id="rId16"/>
    <p:sldId id="304" r:id="rId17"/>
    <p:sldId id="305" r:id="rId18"/>
    <p:sldId id="306" r:id="rId19"/>
    <p:sldId id="268" r:id="rId20"/>
    <p:sldId id="280" r:id="rId21"/>
    <p:sldId id="290" r:id="rId22"/>
    <p:sldId id="314" r:id="rId23"/>
    <p:sldId id="315" r:id="rId24"/>
    <p:sldId id="281" r:id="rId25"/>
    <p:sldId id="316" r:id="rId26"/>
    <p:sldId id="317" r:id="rId27"/>
    <p:sldId id="282" r:id="rId28"/>
    <p:sldId id="288" r:id="rId29"/>
    <p:sldId id="328" r:id="rId30"/>
    <p:sldId id="283" r:id="rId31"/>
    <p:sldId id="321" r:id="rId32"/>
    <p:sldId id="323" r:id="rId33"/>
    <p:sldId id="329" r:id="rId34"/>
    <p:sldId id="330" r:id="rId35"/>
  </p:sldIdLst>
  <p:sldSz cx="10080625" cy="7559675"/>
  <p:notesSz cx="7559675" cy="10691813"/>
  <p:defaultTextStyle>
    <a:defPPr>
      <a:defRPr lang="en-GB"/>
    </a:defPPr>
    <a:lvl1pPr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1pPr>
    <a:lvl2pPr marL="742950" indent="-28575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2pPr>
    <a:lvl3pPr marL="11430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3pPr>
    <a:lvl4pPr marL="16002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4pPr>
    <a:lvl5pPr marL="20574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5pPr>
    <a:lvl6pPr marL="2286000" algn="l" defTabSz="914400" rtl="0" eaLnBrk="1" latinLnBrk="0" hangingPunct="1">
      <a:defRPr sz="3300" b="1" kern="1200">
        <a:solidFill>
          <a:srgbClr val="000000"/>
        </a:solidFill>
        <a:latin typeface="Trebuchet MS" pitchFamily="32" charset="0"/>
        <a:ea typeface="+mn-ea"/>
        <a:cs typeface="Arial Unicode MS" charset="0"/>
      </a:defRPr>
    </a:lvl6pPr>
    <a:lvl7pPr marL="2743200" algn="l" defTabSz="914400" rtl="0" eaLnBrk="1" latinLnBrk="0" hangingPunct="1">
      <a:defRPr sz="3300" b="1" kern="1200">
        <a:solidFill>
          <a:srgbClr val="000000"/>
        </a:solidFill>
        <a:latin typeface="Trebuchet MS" pitchFamily="32" charset="0"/>
        <a:ea typeface="+mn-ea"/>
        <a:cs typeface="Arial Unicode MS" charset="0"/>
      </a:defRPr>
    </a:lvl7pPr>
    <a:lvl8pPr marL="3200400" algn="l" defTabSz="914400" rtl="0" eaLnBrk="1" latinLnBrk="0" hangingPunct="1">
      <a:defRPr sz="3300" b="1" kern="1200">
        <a:solidFill>
          <a:srgbClr val="000000"/>
        </a:solidFill>
        <a:latin typeface="Trebuchet MS" pitchFamily="32" charset="0"/>
        <a:ea typeface="+mn-ea"/>
        <a:cs typeface="Arial Unicode MS" charset="0"/>
      </a:defRPr>
    </a:lvl8pPr>
    <a:lvl9pPr marL="3657600" algn="l" defTabSz="914400" rtl="0" eaLnBrk="1" latinLnBrk="0" hangingPunct="1">
      <a:defRPr sz="3300" b="1" kern="1200">
        <a:solidFill>
          <a:srgbClr val="000000"/>
        </a:solidFill>
        <a:latin typeface="Trebuchet MS" pitchFamily="32" charset="0"/>
        <a:ea typeface="+mn-ea"/>
        <a:cs typeface="Arial Unicode MS" charset="0"/>
      </a:defRPr>
    </a:lvl9pPr>
  </p:defaultTextStyle>
  <p:extLst>
    <p:ext uri="{EFAFB233-063F-42B5-8137-9DF3F51BA10A}">
      <p15:sldGuideLst xmlns:p15="http://schemas.microsoft.com/office/powerpoint/2012/main">
        <p15:guide id="1" orient="horz" pos="521">
          <p15:clr>
            <a:srgbClr val="A4A3A4"/>
          </p15:clr>
        </p15:guide>
        <p15:guide id="2" orient="horz" pos="975">
          <p15:clr>
            <a:srgbClr val="A4A3A4"/>
          </p15:clr>
        </p15:guide>
        <p15:guide id="3" orient="horz" pos="793">
          <p15:clr>
            <a:srgbClr val="A4A3A4"/>
          </p15:clr>
        </p15:guide>
        <p15:guide id="4" orient="horz" pos="4150">
          <p15:clr>
            <a:srgbClr val="A4A3A4"/>
          </p15:clr>
        </p15:guide>
        <p15:guide id="5" orient="horz" pos="2154">
          <p15:clr>
            <a:srgbClr val="A4A3A4"/>
          </p15:clr>
        </p15:guide>
        <p15:guide id="6" orient="horz" pos="22">
          <p15:clr>
            <a:srgbClr val="A4A3A4"/>
          </p15:clr>
        </p15:guide>
        <p15:guide id="7" orient="horz" pos="1610">
          <p15:clr>
            <a:srgbClr val="A4A3A4"/>
          </p15:clr>
        </p15:guide>
        <p15:guide id="8" pos="3175">
          <p15:clr>
            <a:srgbClr val="A4A3A4"/>
          </p15:clr>
        </p15:guide>
        <p15:guide id="9" pos="590">
          <p15:clr>
            <a:srgbClr val="A4A3A4"/>
          </p15:clr>
        </p15:guide>
        <p15:guide id="10" pos="5760">
          <p15:clr>
            <a:srgbClr val="A4A3A4"/>
          </p15:clr>
        </p15:guide>
        <p15:guide id="11" pos="2313">
          <p15:clr>
            <a:srgbClr val="A4A3A4"/>
          </p15:clr>
        </p15:guide>
        <p15:guide id="12" pos="4037">
          <p15:clr>
            <a:srgbClr val="A4A3A4"/>
          </p15:clr>
        </p15:guide>
        <p15:guide id="13" pos="635">
          <p15:clr>
            <a:srgbClr val="A4A3A4"/>
          </p15:clr>
        </p15:guide>
        <p15:guide id="14" pos="2268">
          <p15:clr>
            <a:srgbClr val="A4A3A4"/>
          </p15:clr>
        </p15:guide>
        <p15:guide id="15" pos="2359">
          <p15:clr>
            <a:srgbClr val="A4A3A4"/>
          </p15:clr>
        </p15:guide>
        <p15:guide id="16" pos="3130">
          <p15:clr>
            <a:srgbClr val="A4A3A4"/>
          </p15:clr>
        </p15:guide>
        <p15:guide id="17" pos="3220">
          <p15:clr>
            <a:srgbClr val="A4A3A4"/>
          </p15:clr>
        </p15:guide>
        <p15:guide id="18" pos="3991">
          <p15:clr>
            <a:srgbClr val="A4A3A4"/>
          </p15:clr>
        </p15:guide>
        <p15:guide id="19" pos="4082">
          <p15:clr>
            <a:srgbClr val="A4A3A4"/>
          </p15:clr>
        </p15:guide>
        <p15:guide id="20" pos="571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84949C"/>
    <a:srgbClr val="68AF21"/>
    <a:srgbClr val="21B9E1"/>
    <a:srgbClr val="B4B4B4"/>
    <a:srgbClr val="F0F0F0"/>
    <a:srgbClr val="787878"/>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000" autoAdjust="0"/>
    <p:restoredTop sz="91960" autoAdjust="0"/>
  </p:normalViewPr>
  <p:slideViewPr>
    <p:cSldViewPr showGuides="1">
      <p:cViewPr varScale="1">
        <p:scale>
          <a:sx n="98" d="100"/>
          <a:sy n="98" d="100"/>
        </p:scale>
        <p:origin x="2648" y="184"/>
      </p:cViewPr>
      <p:guideLst>
        <p:guide orient="horz" pos="521"/>
        <p:guide orient="horz" pos="975"/>
        <p:guide orient="horz" pos="793"/>
        <p:guide orient="horz" pos="4150"/>
        <p:guide orient="horz" pos="2154"/>
        <p:guide orient="horz" pos="22"/>
        <p:guide orient="horz" pos="1610"/>
        <p:guide pos="3175"/>
        <p:guide pos="590"/>
        <p:guide pos="5760"/>
        <p:guide pos="2313"/>
        <p:guide pos="4037"/>
        <p:guide pos="635"/>
        <p:guide pos="2268"/>
        <p:guide pos="2359"/>
        <p:guide pos="3130"/>
        <p:guide pos="3220"/>
        <p:guide pos="3991"/>
        <p:guide pos="4082"/>
        <p:guide pos="5715"/>
      </p:guideLst>
    </p:cSldViewPr>
  </p:slideViewPr>
  <p:outlineViewPr>
    <p:cViewPr varScale="1">
      <p:scale>
        <a:sx n="170" d="200"/>
        <a:sy n="170" d="200"/>
      </p:scale>
      <p:origin x="-784" y="-88"/>
    </p:cViewPr>
  </p:outlineViewPr>
  <p:notesTextViewPr>
    <p:cViewPr>
      <p:scale>
        <a:sx n="100" d="100"/>
        <a:sy n="100" d="100"/>
      </p:scale>
      <p:origin x="0" y="0"/>
    </p:cViewPr>
  </p:notesTextViewPr>
  <p:notesViewPr>
    <p:cSldViewPr showGuides="1">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281488" y="0"/>
            <a:ext cx="3276600" cy="536575"/>
          </a:xfrm>
          <a:prstGeom prst="rect">
            <a:avLst/>
          </a:prstGeom>
        </p:spPr>
        <p:txBody>
          <a:bodyPr vert="horz" lIns="91440" tIns="45720" rIns="91440" bIns="45720" rtlCol="0"/>
          <a:lstStyle>
            <a:lvl1pPr algn="r">
              <a:defRPr sz="1200"/>
            </a:lvl1pPr>
          </a:lstStyle>
          <a:p>
            <a:fld id="{7E81CB47-4935-6A47-88FA-89E6CC77BA46}" type="datetimeFigureOut">
              <a:rPr lang="en-US" smtClean="0"/>
              <a:t>6/11/18</a:t>
            </a:fld>
            <a:endParaRPr lang="en-US"/>
          </a:p>
        </p:txBody>
      </p:sp>
      <p:sp>
        <p:nvSpPr>
          <p:cNvPr id="4" name="Footer Placeholder 3"/>
          <p:cNvSpPr>
            <a:spLocks noGrp="1"/>
          </p:cNvSpPr>
          <p:nvPr>
            <p:ph type="ftr" sz="quarter" idx="2"/>
          </p:nvPr>
        </p:nvSpPr>
        <p:spPr>
          <a:xfrm>
            <a:off x="0" y="10155238"/>
            <a:ext cx="3276600" cy="5365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281488" y="10155238"/>
            <a:ext cx="3276600" cy="536575"/>
          </a:xfrm>
          <a:prstGeom prst="rect">
            <a:avLst/>
          </a:prstGeom>
        </p:spPr>
        <p:txBody>
          <a:bodyPr vert="horz" lIns="91440" tIns="45720" rIns="91440" bIns="45720" rtlCol="0" anchor="b"/>
          <a:lstStyle>
            <a:lvl1pPr algn="r">
              <a:defRPr sz="1200"/>
            </a:lvl1pPr>
          </a:lstStyle>
          <a:p>
            <a:fld id="{788A4333-7114-194F-AF14-7237DAD0E963}" type="slidenum">
              <a:rPr lang="en-US" smtClean="0"/>
              <a:t>‹#›</a:t>
            </a:fld>
            <a:endParaRPr lang="en-US"/>
          </a:p>
        </p:txBody>
      </p:sp>
    </p:spTree>
    <p:extLst>
      <p:ext uri="{BB962C8B-B14F-4D97-AF65-F5344CB8AC3E}">
        <p14:creationId xmlns:p14="http://schemas.microsoft.com/office/powerpoint/2010/main" val="1586218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1"/>
          <p:cNvSpPr>
            <a:spLocks noGrp="1" noRot="1" noChangeAspect="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p>
      <p:sp>
        <p:nvSpPr>
          <p:cNvPr id="2050" name="Rectangle 2"/>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de-DE" noProof="0"/>
          </a:p>
        </p:txBody>
      </p:sp>
      <p:sp>
        <p:nvSpPr>
          <p:cNvPr id="2051" name="Rectangle 3"/>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3000"/>
              </a:lnSpc>
              <a:tabLst>
                <a:tab pos="723900" algn="l"/>
                <a:tab pos="1447800" algn="l"/>
                <a:tab pos="2171700" algn="l"/>
                <a:tab pos="2895600" algn="l"/>
              </a:tabLst>
              <a:defRPr sz="1400" b="0">
                <a:latin typeface="Times New Roman" pitchFamily="16" charset="0"/>
              </a:defRPr>
            </a:lvl1pPr>
          </a:lstStyle>
          <a:p>
            <a:pPr>
              <a:defRPr/>
            </a:pPr>
            <a:endParaRPr lang="de-DE"/>
          </a:p>
        </p:txBody>
      </p:sp>
      <p:sp>
        <p:nvSpPr>
          <p:cNvPr id="2052" name="Rectangle 4"/>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3000"/>
              </a:lnSpc>
              <a:tabLst>
                <a:tab pos="723900" algn="l"/>
                <a:tab pos="1447800" algn="l"/>
                <a:tab pos="2171700" algn="l"/>
                <a:tab pos="2895600" algn="l"/>
              </a:tabLst>
              <a:defRPr sz="1400" b="0">
                <a:latin typeface="Times New Roman" pitchFamily="16" charset="0"/>
              </a:defRPr>
            </a:lvl1pPr>
          </a:lstStyle>
          <a:p>
            <a:pPr>
              <a:defRPr/>
            </a:pPr>
            <a:endParaRPr lang="de-DE"/>
          </a:p>
        </p:txBody>
      </p:sp>
      <p:sp>
        <p:nvSpPr>
          <p:cNvPr id="2053" name="Rectangle 5"/>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3000"/>
              </a:lnSpc>
              <a:tabLst>
                <a:tab pos="723900" algn="l"/>
                <a:tab pos="1447800" algn="l"/>
                <a:tab pos="2171700" algn="l"/>
                <a:tab pos="2895600" algn="l"/>
              </a:tabLst>
              <a:defRPr sz="1400" b="0">
                <a:latin typeface="Times New Roman" pitchFamily="16" charset="0"/>
              </a:defRPr>
            </a:lvl1pPr>
          </a:lstStyle>
          <a:p>
            <a:pPr>
              <a:defRPr/>
            </a:pPr>
            <a:endParaRPr lang="de-DE"/>
          </a:p>
        </p:txBody>
      </p:sp>
      <p:sp>
        <p:nvSpPr>
          <p:cNvPr id="2054" name="Rectangle 6"/>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3000"/>
              </a:lnSpc>
              <a:tabLst>
                <a:tab pos="723900" algn="l"/>
                <a:tab pos="1447800" algn="l"/>
                <a:tab pos="2171700" algn="l"/>
                <a:tab pos="2895600" algn="l"/>
              </a:tabLst>
              <a:defRPr sz="1400" b="0">
                <a:latin typeface="Times New Roman" pitchFamily="16" charset="0"/>
              </a:defRPr>
            </a:lvl1pPr>
          </a:lstStyle>
          <a:p>
            <a:pPr>
              <a:defRPr/>
            </a:pPr>
            <a:fld id="{C097376A-BCCD-42DA-AAC4-F217C7E53487}" type="slidenum">
              <a:rPr lang="de-DE"/>
              <a:pPr>
                <a:defRPr/>
              </a:pPr>
              <a:t>‹#›</a:t>
            </a:fld>
            <a:endParaRPr lang="de-DE"/>
          </a:p>
        </p:txBody>
      </p:sp>
    </p:spTree>
    <p:extLst>
      <p:ext uri="{BB962C8B-B14F-4D97-AF65-F5344CB8AC3E}">
        <p14:creationId xmlns:p14="http://schemas.microsoft.com/office/powerpoint/2010/main" val="4190599209"/>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defRPr/>
            </a:pPr>
            <a:fld id="{C097376A-BCCD-42DA-AAC4-F217C7E53487}" type="slidenum">
              <a:rPr lang="de-DE" smtClean="0"/>
              <a:pPr>
                <a:defRPr/>
              </a:pPr>
              <a:t>1</a:t>
            </a:fld>
            <a:endParaRPr lang="de-DE" dirty="0"/>
          </a:p>
        </p:txBody>
      </p:sp>
    </p:spTree>
    <p:extLst>
      <p:ext uri="{BB962C8B-B14F-4D97-AF65-F5344CB8AC3E}">
        <p14:creationId xmlns:p14="http://schemas.microsoft.com/office/powerpoint/2010/main" val="643273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12</a:t>
            </a:fld>
            <a:endParaRPr lang="en-US"/>
          </a:p>
        </p:txBody>
      </p:sp>
    </p:spTree>
    <p:extLst>
      <p:ext uri="{BB962C8B-B14F-4D97-AF65-F5344CB8AC3E}">
        <p14:creationId xmlns:p14="http://schemas.microsoft.com/office/powerpoint/2010/main" val="3353854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Second season</a:t>
            </a:r>
          </a:p>
          <a:p>
            <a:endParaRPr lang="en-US"/>
          </a:p>
          <a:p>
            <a:r>
              <a:rPr lang="en-US"/>
              <a:t>Homer’s Long Lost </a:t>
            </a:r>
            <a:r>
              <a:rPr lang="en-US" err="1"/>
              <a:t>Borther</a:t>
            </a:r>
            <a:r>
              <a:rPr lang="en-US"/>
              <a:t> finds him and decides “Homer” is the ‘average</a:t>
            </a:r>
            <a:r>
              <a:rPr lang="en-US" baseline="0"/>
              <a:t> guy’ so asks him to design a car since he would be </a:t>
            </a:r>
            <a:r>
              <a:rPr lang="en-US" baseline="0" err="1"/>
              <a:t>represenative</a:t>
            </a:r>
            <a:r>
              <a:rPr lang="en-US" baseline="0"/>
              <a:t> of a ‘average user’</a:t>
            </a:r>
          </a:p>
          <a:p>
            <a:endParaRPr lang="en-US" baseline="0"/>
          </a:p>
          <a:p>
            <a:r>
              <a:rPr lang="en-US" baseline="0"/>
              <a:t>Homer busted the budget and the car was super expensive, but the details included:</a:t>
            </a:r>
          </a:p>
          <a:p>
            <a:endParaRPr lang="en-US" baseline="0"/>
          </a:p>
          <a:p>
            <a:r>
              <a:rPr lang="en-US" baseline="0"/>
              <a:t>1 bubble domes – including one separate space for the kids to be </a:t>
            </a:r>
            <a:r>
              <a:rPr lang="en-US" baseline="0" err="1"/>
              <a:t>seperated</a:t>
            </a:r>
            <a:endParaRPr lang="en-US" baseline="0"/>
          </a:p>
          <a:p>
            <a:r>
              <a:rPr lang="en-US" baseline="0"/>
              <a:t>Loud Engine</a:t>
            </a:r>
          </a:p>
          <a:p>
            <a:r>
              <a:rPr lang="en-US" baseline="0"/>
              <a:t>3 horns (La </a:t>
            </a:r>
            <a:r>
              <a:rPr lang="en-US" baseline="0" err="1"/>
              <a:t>Cucharacha</a:t>
            </a:r>
            <a:r>
              <a:rPr lang="en-US" baseline="0"/>
              <a:t>)</a:t>
            </a:r>
          </a:p>
          <a:p>
            <a:r>
              <a:rPr lang="en-US" baseline="0"/>
              <a:t>Huge </a:t>
            </a:r>
            <a:r>
              <a:rPr lang="en-US" baseline="0" err="1"/>
              <a:t>Cupholders</a:t>
            </a:r>
            <a:endParaRPr lang="en-US" baseline="0"/>
          </a:p>
          <a:p>
            <a:endParaRPr lang="en-US" baseline="0"/>
          </a:p>
          <a:p>
            <a:r>
              <a:rPr lang="en-US" baseline="0"/>
              <a:t>Car was a huge bust and bankrupted the company. </a:t>
            </a:r>
          </a:p>
          <a:p>
            <a:endParaRPr lang="en-US" baseline="0"/>
          </a:p>
          <a:p>
            <a:r>
              <a:rPr lang="en-US" baseline="0"/>
              <a:t>This is a popular example of why not to exactly design what the user or one group o users dictate </a:t>
            </a:r>
          </a:p>
          <a:p>
            <a:endParaRPr lang="en-US" baseline="0"/>
          </a:p>
          <a:p>
            <a:r>
              <a:rPr lang="en-US" baseline="0"/>
              <a:t>When is good – good enough….</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13</a:t>
            </a:fld>
            <a:endParaRPr lang="en-US"/>
          </a:p>
        </p:txBody>
      </p:sp>
    </p:spTree>
    <p:extLst>
      <p:ext uri="{BB962C8B-B14F-4D97-AF65-F5344CB8AC3E}">
        <p14:creationId xmlns:p14="http://schemas.microsoft.com/office/powerpoint/2010/main" val="1873636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21437" eaLnBrk="1" fontAlgn="auto" hangingPunct="1">
              <a:spcBef>
                <a:spcPts val="0"/>
              </a:spcBef>
              <a:spcAft>
                <a:spcPts val="0"/>
              </a:spcAft>
              <a:buClrTx/>
              <a:buSzTx/>
              <a:defRPr/>
            </a:pP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14</a:t>
            </a:fld>
            <a:endParaRPr lang="en-US"/>
          </a:p>
        </p:txBody>
      </p:sp>
    </p:spTree>
    <p:extLst>
      <p:ext uri="{BB962C8B-B14F-4D97-AF65-F5344CB8AC3E}">
        <p14:creationId xmlns:p14="http://schemas.microsoft.com/office/powerpoint/2010/main" val="2699948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21437" eaLnBrk="1" fontAlgn="auto" hangingPunct="1">
              <a:spcBef>
                <a:spcPts val="0"/>
              </a:spcBef>
              <a:spcAft>
                <a:spcPts val="0"/>
              </a:spcAft>
              <a:buClrTx/>
              <a:buSzTx/>
              <a:defRPr/>
            </a:pP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16</a:t>
            </a:fld>
            <a:endParaRPr lang="en-US"/>
          </a:p>
        </p:txBody>
      </p:sp>
    </p:spTree>
    <p:extLst>
      <p:ext uri="{BB962C8B-B14F-4D97-AF65-F5344CB8AC3E}">
        <p14:creationId xmlns:p14="http://schemas.microsoft.com/office/powerpoint/2010/main" val="2699948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21437" eaLnBrk="1" fontAlgn="auto" hangingPunct="1">
              <a:spcBef>
                <a:spcPts val="0"/>
              </a:spcBef>
              <a:spcAft>
                <a:spcPts val="0"/>
              </a:spcAft>
              <a:buClrTx/>
              <a:buSzTx/>
              <a:defRPr/>
            </a:pPr>
            <a:r>
              <a:rPr lang="en-US"/>
              <a:t>Design</a:t>
            </a:r>
            <a:r>
              <a:rPr lang="en-US" baseline="0"/>
              <a:t> (unlike the others) is a very iterative process and can go through many rounds of expansion/contraction before it is a solution</a:t>
            </a:r>
          </a:p>
          <a:p>
            <a:pPr defTabSz="521437" eaLnBrk="1" fontAlgn="auto" hangingPunct="1">
              <a:spcBef>
                <a:spcPts val="0"/>
              </a:spcBef>
              <a:spcAft>
                <a:spcPts val="0"/>
              </a:spcAft>
              <a:buClrTx/>
              <a:buSzTx/>
              <a:defRPr/>
            </a:pPr>
            <a:endParaRPr lang="en-US" baseline="0"/>
          </a:p>
          <a:p>
            <a:pPr defTabSz="521437" eaLnBrk="1" fontAlgn="auto" hangingPunct="1">
              <a:spcBef>
                <a:spcPts val="0"/>
              </a:spcBef>
              <a:spcAft>
                <a:spcPts val="0"/>
              </a:spcAft>
              <a:buClrTx/>
              <a:buSzTx/>
              <a:defRPr/>
            </a:pPr>
            <a:r>
              <a:rPr lang="en-US" baseline="0"/>
              <a:t>EXAMPLE – previous job lead a group and we were designing a first experience – and went through 17/18 solid iterations before the final.</a:t>
            </a:r>
          </a:p>
          <a:p>
            <a:pPr defTabSz="521437" eaLnBrk="1" fontAlgn="auto" hangingPunct="1">
              <a:spcBef>
                <a:spcPts val="0"/>
              </a:spcBef>
              <a:spcAft>
                <a:spcPts val="0"/>
              </a:spcAft>
              <a:buClrTx/>
              <a:buSzTx/>
              <a:defRPr/>
            </a:pPr>
            <a:r>
              <a:rPr lang="en-US" baseline="0"/>
              <a:t>Seemed ‘simple’ at the end – but only that could happen after going through the process a multitude of times</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17</a:t>
            </a:fld>
            <a:endParaRPr lang="en-US"/>
          </a:p>
        </p:txBody>
      </p:sp>
    </p:spTree>
    <p:extLst>
      <p:ext uri="{BB962C8B-B14F-4D97-AF65-F5344CB8AC3E}">
        <p14:creationId xmlns:p14="http://schemas.microsoft.com/office/powerpoint/2010/main" val="2699948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US"/>
              <a:t>Usability Testing was the main one – and that is now one of many methods</a:t>
            </a:r>
          </a:p>
          <a:p>
            <a:pPr algn="l">
              <a:buNone/>
            </a:pPr>
            <a:endParaRPr lang="en-US"/>
          </a:p>
          <a:p>
            <a:pPr algn="l">
              <a:buNone/>
            </a:pPr>
            <a:r>
              <a:rPr lang="en-US"/>
              <a:t>Usability Testing</a:t>
            </a:r>
            <a:r>
              <a:rPr lang="en-US" baseline="0"/>
              <a:t> – formative – earlier in process to understand users needs and expectations</a:t>
            </a:r>
          </a:p>
          <a:p>
            <a:pPr algn="l">
              <a:buNone/>
            </a:pPr>
            <a:r>
              <a:rPr lang="en-US" baseline="0"/>
              <a:t>Usability Testing -  summative – later in process to understand </a:t>
            </a:r>
            <a:r>
              <a:rPr lang="en-US" baseline="0" err="1"/>
              <a:t>perfomance</a:t>
            </a:r>
            <a:r>
              <a:rPr lang="en-US" baseline="0"/>
              <a:t> and satisfaction</a:t>
            </a:r>
            <a:endParaRPr lang="en-US"/>
          </a:p>
          <a:p>
            <a:pPr algn="l">
              <a:buNone/>
            </a:pPr>
            <a:endParaRPr lang="en-US"/>
          </a:p>
          <a:p>
            <a:pPr algn="l">
              <a:buNone/>
            </a:pPr>
            <a:r>
              <a:rPr lang="en-US"/>
              <a:t>Note in Evaluation</a:t>
            </a:r>
            <a:r>
              <a:rPr lang="en-US" baseline="0"/>
              <a:t> – satisfaction surveys</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18</a:t>
            </a:fld>
            <a:endParaRPr lang="en-US"/>
          </a:p>
        </p:txBody>
      </p:sp>
    </p:spTree>
    <p:extLst>
      <p:ext uri="{BB962C8B-B14F-4D97-AF65-F5344CB8AC3E}">
        <p14:creationId xmlns:p14="http://schemas.microsoft.com/office/powerpoint/2010/main" val="2699948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700"/>
              <a:t>If a product is not usable but first</a:t>
            </a:r>
            <a:r>
              <a:rPr lang="en-US" sz="2700" baseline="0"/>
              <a:t> to market – you put it out to gain market share and improve</a:t>
            </a:r>
            <a:br>
              <a:rPr lang="en-US" sz="2700" baseline="0"/>
            </a:br>
            <a:endParaRPr lang="en-US" sz="2700" baseline="0"/>
          </a:p>
          <a:p>
            <a:r>
              <a:rPr lang="en-US" sz="2700" baseline="0"/>
              <a:t>If there is little differentiations in products, having a solid user experience is critical. </a:t>
            </a:r>
          </a:p>
          <a:p>
            <a:endParaRPr lang="en-US" sz="2700" baseline="0"/>
          </a:p>
          <a:p>
            <a:r>
              <a:rPr lang="en-US" sz="2700" baseline="0"/>
              <a:t>Do the users have extensive background and knowledge of an older system and have to learn a new system</a:t>
            </a:r>
          </a:p>
          <a:p>
            <a:endParaRPr lang="en-US" sz="2700" baseline="0"/>
          </a:p>
          <a:p>
            <a:r>
              <a:rPr lang="en-US" sz="2700" baseline="0"/>
              <a:t>Is there a particular amount of data they must know before using the site </a:t>
            </a:r>
          </a:p>
          <a:p>
            <a:endParaRPr lang="en-US" sz="2700" baseline="0"/>
          </a:p>
          <a:p>
            <a:r>
              <a:rPr lang="en-US" sz="2700" baseline="0"/>
              <a:t>Consumer products and documentation </a:t>
            </a:r>
            <a:endParaRPr lang="en-US" baseline="0"/>
          </a:p>
          <a:p>
            <a:endParaRPr lang="en-US" baseline="0"/>
          </a:p>
          <a:p>
            <a:endParaRPr lang="en-US"/>
          </a:p>
          <a:p>
            <a:r>
              <a:rPr lang="en-US"/>
              <a:t>Concept</a:t>
            </a:r>
            <a:r>
              <a:rPr lang="en-US" baseline="0"/>
              <a:t> is as old as man – a wheel used to move something or someone more efficiently and more quickly from point A to point B</a:t>
            </a:r>
          </a:p>
          <a:p>
            <a:endParaRPr lang="en-US" baseline="0"/>
          </a:p>
          <a:p>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21</a:t>
            </a:fld>
            <a:endParaRPr lang="en-US"/>
          </a:p>
        </p:txBody>
      </p:sp>
    </p:spTree>
    <p:extLst>
      <p:ext uri="{BB962C8B-B14F-4D97-AF65-F5344CB8AC3E}">
        <p14:creationId xmlns:p14="http://schemas.microsoft.com/office/powerpoint/2010/main" val="3028323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are newer ISO Standards that mention usability, but this is</a:t>
            </a:r>
            <a:r>
              <a:rPr lang="en-US" baseline="0"/>
              <a:t> the most usability centric one around</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22</a:t>
            </a:fld>
            <a:endParaRPr lang="en-US"/>
          </a:p>
        </p:txBody>
      </p:sp>
    </p:spTree>
    <p:extLst>
      <p:ext uri="{BB962C8B-B14F-4D97-AF65-F5344CB8AC3E}">
        <p14:creationId xmlns:p14="http://schemas.microsoft.com/office/powerpoint/2010/main" val="30283235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700"/>
              <a:t>Mention Research contradictions </a:t>
            </a:r>
          </a:p>
          <a:p>
            <a:endParaRPr lang="en-US" sz="2700" baseline="0"/>
          </a:p>
          <a:p>
            <a:r>
              <a:rPr lang="en-US" sz="2700" baseline="0"/>
              <a:t>Steve Jobs – user research good for something if no one knows it exists or does not envision it? </a:t>
            </a:r>
          </a:p>
          <a:p>
            <a:endParaRPr lang="en-US" sz="2700" baseline="0"/>
          </a:p>
          <a:p>
            <a:r>
              <a:rPr lang="en-US" sz="2700" baseline="0"/>
              <a:t>TESTING AFTER RELEASE</a:t>
            </a:r>
            <a:br>
              <a:rPr lang="en-US" sz="2700" baseline="0"/>
            </a:br>
            <a:r>
              <a:rPr lang="en-US" sz="2700" baseline="0"/>
              <a:t>USER RESEARCH ANYTIME</a:t>
            </a:r>
            <a:endParaRPr lang="en-US" baseline="0"/>
          </a:p>
          <a:p>
            <a:endParaRPr lang="en-US" baseline="0"/>
          </a:p>
          <a:p>
            <a:endParaRPr lang="en-US" baseline="0"/>
          </a:p>
          <a:p>
            <a:endParaRPr lang="en-US"/>
          </a:p>
          <a:p>
            <a:r>
              <a:rPr lang="en-US"/>
              <a:t>Concept</a:t>
            </a:r>
            <a:r>
              <a:rPr lang="en-US" baseline="0"/>
              <a:t> is as old as man – a wheel used to move something or someone more efficiently and more quickly from point A to point B</a:t>
            </a:r>
          </a:p>
          <a:p>
            <a:endParaRPr lang="en-US" baseline="0"/>
          </a:p>
          <a:p>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23</a:t>
            </a:fld>
            <a:endParaRPr lang="en-US"/>
          </a:p>
        </p:txBody>
      </p:sp>
    </p:spTree>
    <p:extLst>
      <p:ext uri="{BB962C8B-B14F-4D97-AF65-F5344CB8AC3E}">
        <p14:creationId xmlns:p14="http://schemas.microsoft.com/office/powerpoint/2010/main" val="3028323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25</a:t>
            </a:fld>
            <a:endParaRPr lang="en-US"/>
          </a:p>
        </p:txBody>
      </p:sp>
    </p:spTree>
    <p:extLst>
      <p:ext uri="{BB962C8B-B14F-4D97-AF65-F5344CB8AC3E}">
        <p14:creationId xmlns:p14="http://schemas.microsoft.com/office/powerpoint/2010/main" val="3028323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a:p>
        </p:txBody>
      </p:sp>
      <p:sp>
        <p:nvSpPr>
          <p:cNvPr id="4" name="Slide Number Placeholder 3"/>
          <p:cNvSpPr>
            <a:spLocks noGrp="1"/>
          </p:cNvSpPr>
          <p:nvPr>
            <p:ph type="sldNum" idx="10"/>
          </p:nvPr>
        </p:nvSpPr>
        <p:spPr/>
        <p:txBody>
          <a:bodyPr/>
          <a:lstStyle/>
          <a:p>
            <a:pPr>
              <a:defRPr/>
            </a:pPr>
            <a:fld id="{C097376A-BCCD-42DA-AAC4-F217C7E53487}" type="slidenum">
              <a:rPr lang="de-DE" smtClean="0"/>
              <a:pPr>
                <a:defRPr/>
              </a:pPr>
              <a:t>3</a:t>
            </a:fld>
            <a:endParaRPr lang="de-DE"/>
          </a:p>
        </p:txBody>
      </p:sp>
    </p:spTree>
    <p:extLst>
      <p:ext uri="{BB962C8B-B14F-4D97-AF65-F5344CB8AC3E}">
        <p14:creationId xmlns:p14="http://schemas.microsoft.com/office/powerpoint/2010/main" val="3381588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26</a:t>
            </a:fld>
            <a:endParaRPr lang="en-US"/>
          </a:p>
        </p:txBody>
      </p:sp>
    </p:spTree>
    <p:extLst>
      <p:ext uri="{BB962C8B-B14F-4D97-AF65-F5344CB8AC3E}">
        <p14:creationId xmlns:p14="http://schemas.microsoft.com/office/powerpoint/2010/main" val="3028323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21437" eaLnBrk="1" fontAlgn="auto" hangingPunct="1">
              <a:spcBef>
                <a:spcPts val="0"/>
              </a:spcBef>
              <a:spcAft>
                <a:spcPts val="0"/>
              </a:spcAft>
              <a:buClrTx/>
              <a:buSzTx/>
              <a:defRPr/>
            </a:pPr>
            <a:endParaRPr lang="en-US"/>
          </a:p>
          <a:p>
            <a:r>
              <a:rPr lang="en-US"/>
              <a:t>Process/Workflow vs. user</a:t>
            </a:r>
            <a:r>
              <a:rPr lang="en-US" baseline="0"/>
              <a:t> interface</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28</a:t>
            </a:fld>
            <a:endParaRPr lang="en-US"/>
          </a:p>
        </p:txBody>
      </p:sp>
    </p:spTree>
    <p:extLst>
      <p:ext uri="{BB962C8B-B14F-4D97-AF65-F5344CB8AC3E}">
        <p14:creationId xmlns:p14="http://schemas.microsoft.com/office/powerpoint/2010/main" val="2776608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21437" eaLnBrk="1" fontAlgn="auto" hangingPunct="1">
              <a:spcBef>
                <a:spcPts val="0"/>
              </a:spcBef>
              <a:spcAft>
                <a:spcPts val="0"/>
              </a:spcAft>
              <a:buClrTx/>
              <a:buSzTx/>
              <a:defRPr/>
            </a:pPr>
            <a:r>
              <a:rPr lang="en-US"/>
              <a:t>Cadillac</a:t>
            </a:r>
            <a:r>
              <a:rPr lang="en-US" baseline="0"/>
              <a:t> ad as the ‘Customer Experience’ TV ad….</a:t>
            </a:r>
          </a:p>
          <a:p>
            <a:pPr defTabSz="521437" eaLnBrk="1" fontAlgn="auto" hangingPunct="1">
              <a:spcBef>
                <a:spcPts val="0"/>
              </a:spcBef>
              <a:spcAft>
                <a:spcPts val="0"/>
              </a:spcAft>
              <a:buClrTx/>
              <a:buSzTx/>
              <a:defRPr/>
            </a:pPr>
            <a:endParaRPr lang="en-US" baseline="0"/>
          </a:p>
          <a:p>
            <a:pPr defTabSz="521437" eaLnBrk="1" fontAlgn="auto" hangingPunct="1">
              <a:spcBef>
                <a:spcPts val="0"/>
              </a:spcBef>
              <a:spcAft>
                <a:spcPts val="0"/>
              </a:spcAft>
              <a:buClrTx/>
              <a:buSzTx/>
              <a:defRPr/>
            </a:pPr>
            <a:r>
              <a:rPr lang="en-US" baseline="0"/>
              <a:t>Design has helped further make UX bigger and burst much more!</a:t>
            </a:r>
            <a:endParaRPr lang="en-US"/>
          </a:p>
          <a:p>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29</a:t>
            </a:fld>
            <a:endParaRPr lang="en-US"/>
          </a:p>
        </p:txBody>
      </p:sp>
    </p:spTree>
    <p:extLst>
      <p:ext uri="{BB962C8B-B14F-4D97-AF65-F5344CB8AC3E}">
        <p14:creationId xmlns:p14="http://schemas.microsoft.com/office/powerpoint/2010/main" val="2444249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700" b="1">
                <a:solidFill>
                  <a:schemeClr val="tx1"/>
                </a:solidFill>
                <a:latin typeface="Times" charset="0"/>
                <a:ea typeface="ＭＳ Ｐゴシック" charset="0"/>
                <a:cs typeface="ＭＳ Ｐゴシック" charset="0"/>
              </a:defRPr>
            </a:lvl1pPr>
            <a:lvl2pPr marL="830247" indent="-319326">
              <a:defRPr sz="2700" b="1">
                <a:solidFill>
                  <a:schemeClr val="tx1"/>
                </a:solidFill>
                <a:latin typeface="Times" charset="0"/>
                <a:ea typeface="ＭＳ Ｐゴシック" charset="0"/>
              </a:defRPr>
            </a:lvl2pPr>
            <a:lvl3pPr marL="1277303" indent="-255461">
              <a:defRPr sz="2700" b="1">
                <a:solidFill>
                  <a:schemeClr val="tx1"/>
                </a:solidFill>
                <a:latin typeface="Times" charset="0"/>
                <a:ea typeface="ＭＳ Ｐゴシック" charset="0"/>
              </a:defRPr>
            </a:lvl3pPr>
            <a:lvl4pPr marL="1788224" indent="-255461">
              <a:defRPr sz="2700" b="1">
                <a:solidFill>
                  <a:schemeClr val="tx1"/>
                </a:solidFill>
                <a:latin typeface="Times" charset="0"/>
                <a:ea typeface="ＭＳ Ｐゴシック" charset="0"/>
              </a:defRPr>
            </a:lvl4pPr>
            <a:lvl5pPr marL="2299145" indent="-255461">
              <a:defRPr sz="2700" b="1">
                <a:solidFill>
                  <a:schemeClr val="tx1"/>
                </a:solidFill>
                <a:latin typeface="Times" charset="0"/>
                <a:ea typeface="ＭＳ Ｐゴシック" charset="0"/>
              </a:defRPr>
            </a:lvl5pPr>
            <a:lvl6pPr marL="2810066" indent="-255461" algn="ctr" eaLnBrk="0" fontAlgn="base" hangingPunct="0">
              <a:spcBef>
                <a:spcPct val="0"/>
              </a:spcBef>
              <a:spcAft>
                <a:spcPct val="0"/>
              </a:spcAft>
              <a:defRPr sz="2700" b="1">
                <a:solidFill>
                  <a:schemeClr val="tx1"/>
                </a:solidFill>
                <a:latin typeface="Times" charset="0"/>
                <a:ea typeface="ＭＳ Ｐゴシック" charset="0"/>
              </a:defRPr>
            </a:lvl6pPr>
            <a:lvl7pPr marL="3320987" indent="-255461" algn="ctr" eaLnBrk="0" fontAlgn="base" hangingPunct="0">
              <a:spcBef>
                <a:spcPct val="0"/>
              </a:spcBef>
              <a:spcAft>
                <a:spcPct val="0"/>
              </a:spcAft>
              <a:defRPr sz="2700" b="1">
                <a:solidFill>
                  <a:schemeClr val="tx1"/>
                </a:solidFill>
                <a:latin typeface="Times" charset="0"/>
                <a:ea typeface="ＭＳ Ｐゴシック" charset="0"/>
              </a:defRPr>
            </a:lvl7pPr>
            <a:lvl8pPr marL="3831908" indent="-255461" algn="ctr" eaLnBrk="0" fontAlgn="base" hangingPunct="0">
              <a:spcBef>
                <a:spcPct val="0"/>
              </a:spcBef>
              <a:spcAft>
                <a:spcPct val="0"/>
              </a:spcAft>
              <a:defRPr sz="2700" b="1">
                <a:solidFill>
                  <a:schemeClr val="tx1"/>
                </a:solidFill>
                <a:latin typeface="Times" charset="0"/>
                <a:ea typeface="ＭＳ Ｐゴシック" charset="0"/>
              </a:defRPr>
            </a:lvl8pPr>
            <a:lvl9pPr marL="4342829" indent="-255461" algn="ctr" eaLnBrk="0" fontAlgn="base" hangingPunct="0">
              <a:spcBef>
                <a:spcPct val="0"/>
              </a:spcBef>
              <a:spcAft>
                <a:spcPct val="0"/>
              </a:spcAft>
              <a:defRPr sz="2700" b="1">
                <a:solidFill>
                  <a:schemeClr val="tx1"/>
                </a:solidFill>
                <a:latin typeface="Times" charset="0"/>
                <a:ea typeface="ＭＳ Ｐゴシック" charset="0"/>
              </a:defRPr>
            </a:lvl9pPr>
          </a:lstStyle>
          <a:p>
            <a:fld id="{FC8BE89A-6346-C144-A323-1DE9C968BE4E}" type="slidenum">
              <a:rPr lang="en-US" sz="1300" b="0">
                <a:latin typeface="Arial" charset="0"/>
              </a:rPr>
              <a:pPr/>
              <a:t>31</a:t>
            </a:fld>
            <a:endParaRPr lang="en-US" sz="1300" b="0">
              <a:latin typeface="Arial" charset="0"/>
            </a:endParaRPr>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baseline="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x-none" altLang="x-none">
              <a:ea typeface="MS PGothic" charset="-128"/>
            </a:endParaRPr>
          </a:p>
        </p:txBody>
      </p:sp>
      <p:sp>
        <p:nvSpPr>
          <p:cNvPr id="16387"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01658D37-FCDD-E944-A741-AE9B0B564E90}" type="slidenum">
              <a:rPr lang="en-US" altLang="x-none">
                <a:solidFill>
                  <a:srgbClr val="000000"/>
                </a:solidFill>
              </a:rPr>
              <a:pPr/>
              <a:t>4</a:t>
            </a:fld>
            <a:endParaRPr lang="en-US" altLang="x-none">
              <a:solidFill>
                <a:srgbClr val="000000"/>
              </a:solidFill>
            </a:endParaRPr>
          </a:p>
        </p:txBody>
      </p:sp>
      <p:sp>
        <p:nvSpPr>
          <p:cNvPr id="16388" name="Date Placeholder 4"/>
          <p:cNvSpPr>
            <a:spLocks noGrp="1"/>
          </p:cNvSpPr>
          <p:nvPr>
            <p:ph type="dt" sz="quarter"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7D73FDD8-054D-9549-BB9E-2C92AE6CE146}"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960793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a non complete list and continues to expand</a:t>
            </a:r>
          </a:p>
          <a:p>
            <a:endParaRPr lang="en-US"/>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de-DE">
                <a:latin typeface="Trebuchet MS" pitchFamily="32" charset="0"/>
              </a:rPr>
              <a:t>User Experience (UX) </a:t>
            </a:r>
            <a:r>
              <a:rPr lang="de-DE" err="1">
                <a:latin typeface="Trebuchet MS" pitchFamily="32" charset="0"/>
              </a:rPr>
              <a:t>is</a:t>
            </a:r>
            <a:r>
              <a:rPr lang="de-DE">
                <a:latin typeface="Trebuchet MS" pitchFamily="32" charset="0"/>
              </a:rPr>
              <a:t> a </a:t>
            </a:r>
            <a:r>
              <a:rPr lang="de-DE" err="1">
                <a:latin typeface="Trebuchet MS" pitchFamily="32" charset="0"/>
              </a:rPr>
              <a:t>very</a:t>
            </a:r>
            <a:r>
              <a:rPr lang="de-DE">
                <a:latin typeface="Trebuchet MS" pitchFamily="32" charset="0"/>
              </a:rPr>
              <a:t> fluid </a:t>
            </a:r>
            <a:r>
              <a:rPr lang="de-DE" err="1">
                <a:latin typeface="Trebuchet MS" pitchFamily="32" charset="0"/>
              </a:rPr>
              <a:t>term</a:t>
            </a:r>
            <a:r>
              <a:rPr lang="de-DE">
                <a:latin typeface="Trebuchet MS" pitchFamily="32" charset="0"/>
              </a:rPr>
              <a:t> – </a:t>
            </a:r>
            <a:r>
              <a:rPr lang="de-DE" err="1">
                <a:latin typeface="Trebuchet MS" pitchFamily="32" charset="0"/>
              </a:rPr>
              <a:t>and</a:t>
            </a:r>
            <a:r>
              <a:rPr lang="de-DE">
                <a:latin typeface="Trebuchet MS" pitchFamily="32" charset="0"/>
              </a:rPr>
              <a:t> </a:t>
            </a:r>
            <a:r>
              <a:rPr lang="de-DE" err="1">
                <a:latin typeface="Trebuchet MS" pitchFamily="32" charset="0"/>
              </a:rPr>
              <a:t>actually</a:t>
            </a:r>
            <a:r>
              <a:rPr lang="de-DE">
                <a:latin typeface="Trebuchet MS" pitchFamily="32" charset="0"/>
              </a:rPr>
              <a:t> </a:t>
            </a:r>
            <a:r>
              <a:rPr lang="de-DE" err="1">
                <a:latin typeface="Trebuchet MS" pitchFamily="32" charset="0"/>
              </a:rPr>
              <a:t>does</a:t>
            </a:r>
            <a:r>
              <a:rPr lang="de-DE">
                <a:latin typeface="Trebuchet MS" pitchFamily="32" charset="0"/>
              </a:rPr>
              <a:t> </a:t>
            </a:r>
            <a:r>
              <a:rPr lang="de-DE" err="1">
                <a:latin typeface="Trebuchet MS" pitchFamily="32" charset="0"/>
              </a:rPr>
              <a:t>encompass</a:t>
            </a:r>
            <a:r>
              <a:rPr lang="de-DE">
                <a:latin typeface="Trebuchet MS" pitchFamily="32" charset="0"/>
              </a:rPr>
              <a:t> all </a:t>
            </a:r>
            <a:r>
              <a:rPr lang="de-DE" err="1">
                <a:latin typeface="Trebuchet MS" pitchFamily="32" charset="0"/>
              </a:rPr>
              <a:t>those</a:t>
            </a:r>
            <a:r>
              <a:rPr lang="de-DE">
                <a:latin typeface="Trebuchet MS" pitchFamily="32" charset="0"/>
              </a:rPr>
              <a:t> </a:t>
            </a:r>
            <a:r>
              <a:rPr lang="de-DE" err="1">
                <a:latin typeface="Trebuchet MS" pitchFamily="32" charset="0"/>
              </a:rPr>
              <a:t>terms</a:t>
            </a:r>
            <a:endParaRPr lang="en-US"/>
          </a:p>
          <a:p>
            <a:endParaRPr lang="en-US"/>
          </a:p>
          <a:p>
            <a:r>
              <a:rPr lang="en-US"/>
              <a:t>User</a:t>
            </a:r>
            <a:r>
              <a:rPr lang="en-US" baseline="0"/>
              <a:t> Experience and UX is an umbrella term</a:t>
            </a:r>
            <a:endParaRPr lang="en-US"/>
          </a:p>
          <a:p>
            <a:endParaRPr lang="en-US"/>
          </a:p>
          <a:p>
            <a:r>
              <a:rPr lang="en-US"/>
              <a:t>Usability used to be the umbrella term – now it has become</a:t>
            </a:r>
            <a:r>
              <a:rPr lang="en-US" baseline="0"/>
              <a:t> User Experience and is evolving as the most understandable and used term within the field and across many industries</a:t>
            </a:r>
          </a:p>
          <a:p>
            <a:endParaRPr lang="en-US" baseline="0"/>
          </a:p>
          <a:p>
            <a:r>
              <a:rPr lang="en-US" baseline="0"/>
              <a:t>Also the term user experience and UX speaks to a business/business type vocabulary (more than usability) </a:t>
            </a:r>
          </a:p>
          <a:p>
            <a:endParaRPr lang="en-US" baseline="0"/>
          </a:p>
          <a:p>
            <a:r>
              <a:rPr lang="en-US" baseline="0"/>
              <a:t>UPA &gt; UXPA several years ago – more recognizable term.</a:t>
            </a:r>
          </a:p>
          <a:p>
            <a:endParaRPr lang="en-US" baseline="0"/>
          </a:p>
          <a:p>
            <a:endParaRPr lang="en-US"/>
          </a:p>
        </p:txBody>
      </p:sp>
      <p:sp>
        <p:nvSpPr>
          <p:cNvPr id="4" name="Slide Number Placeholder 3"/>
          <p:cNvSpPr>
            <a:spLocks noGrp="1"/>
          </p:cNvSpPr>
          <p:nvPr>
            <p:ph type="sldNum" idx="10"/>
          </p:nvPr>
        </p:nvSpPr>
        <p:spPr/>
        <p:txBody>
          <a:bodyPr/>
          <a:lstStyle/>
          <a:p>
            <a:pPr>
              <a:defRPr/>
            </a:pPr>
            <a:fld id="{C097376A-BCCD-42DA-AAC4-F217C7E53487}" type="slidenum">
              <a:rPr lang="de-DE" smtClean="0"/>
              <a:pPr>
                <a:defRPr/>
              </a:pPr>
              <a:t>6</a:t>
            </a:fld>
            <a:endParaRPr lang="de-DE"/>
          </a:p>
        </p:txBody>
      </p:sp>
    </p:spTree>
    <p:extLst>
      <p:ext uri="{BB962C8B-B14F-4D97-AF65-F5344CB8AC3E}">
        <p14:creationId xmlns:p14="http://schemas.microsoft.com/office/powerpoint/2010/main" val="2417418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a:t>From UPA and Whitney</a:t>
            </a:r>
            <a:r>
              <a:rPr lang="en-US" baseline="0"/>
              <a:t> </a:t>
            </a:r>
            <a:r>
              <a:rPr lang="en-US" baseline="0" err="1"/>
              <a:t>Quesenberry</a:t>
            </a:r>
            <a:r>
              <a:rPr lang="en-US" baseline="0"/>
              <a:t> – great high level over view of what encompasses UX and Usability</a:t>
            </a:r>
            <a:endParaRPr lang="en-US"/>
          </a:p>
          <a:p>
            <a:endParaRPr lang="en-US"/>
          </a:p>
          <a:p>
            <a:r>
              <a:rPr lang="en-US"/>
              <a:t>Further shows</a:t>
            </a:r>
            <a:r>
              <a:rPr lang="en-US" baseline="0"/>
              <a:t> how and in what way the UX field is both an umbrella term and incredibly interdisciplinary</a:t>
            </a:r>
          </a:p>
          <a:p>
            <a:endParaRPr lang="en-US" baseline="0"/>
          </a:p>
          <a:p>
            <a:r>
              <a:rPr lang="en-US" baseline="0"/>
              <a:t>Show the expansion and overall interdisciplinary nature of the UX field </a:t>
            </a:r>
            <a:endParaRPr lang="en-US"/>
          </a:p>
        </p:txBody>
      </p:sp>
      <p:sp>
        <p:nvSpPr>
          <p:cNvPr id="4" name="Slide Number Placeholder 3"/>
          <p:cNvSpPr>
            <a:spLocks noGrp="1"/>
          </p:cNvSpPr>
          <p:nvPr>
            <p:ph type="sldNum" idx="10"/>
          </p:nvPr>
        </p:nvSpPr>
        <p:spPr/>
        <p:txBody>
          <a:bodyPr/>
          <a:lstStyle/>
          <a:p>
            <a:pPr>
              <a:defRPr/>
            </a:pPr>
            <a:fld id="{C097376A-BCCD-42DA-AAC4-F217C7E53487}" type="slidenum">
              <a:rPr lang="de-DE" smtClean="0"/>
              <a:pPr>
                <a:defRPr/>
              </a:pPr>
              <a:t>7</a:t>
            </a:fld>
            <a:endParaRPr lang="de-DE"/>
          </a:p>
        </p:txBody>
      </p:sp>
    </p:spTree>
    <p:extLst>
      <p:ext uri="{BB962C8B-B14F-4D97-AF65-F5344CB8AC3E}">
        <p14:creationId xmlns:p14="http://schemas.microsoft.com/office/powerpoint/2010/main" val="2065209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Concept</a:t>
            </a:r>
            <a:r>
              <a:rPr lang="en-US" baseline="0"/>
              <a:t> is as old as man – a wheel used to move something or someone more efficiently and more quickly from point A to point B</a:t>
            </a:r>
          </a:p>
          <a:p>
            <a:endParaRPr lang="en-US" baseline="0"/>
          </a:p>
          <a:p>
            <a:r>
              <a:rPr lang="en-US"/>
              <a:t>Original rotary</a:t>
            </a:r>
            <a:r>
              <a:rPr lang="en-US" baseline="0"/>
              <a:t> dial phone – used in most homes post WWII</a:t>
            </a:r>
          </a:p>
          <a:p>
            <a:endParaRPr lang="en-US" baseline="0"/>
          </a:p>
          <a:p>
            <a:r>
              <a:rPr lang="en-US"/>
              <a:t>Development of the TV remote and its uses – both form and function – was</a:t>
            </a:r>
            <a:r>
              <a:rPr lang="en-US" baseline="0"/>
              <a:t> an early example of a user experience in the modern era</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8</a:t>
            </a:fld>
            <a:endParaRPr lang="en-US"/>
          </a:p>
        </p:txBody>
      </p:sp>
    </p:spTree>
    <p:extLst>
      <p:ext uri="{BB962C8B-B14F-4D97-AF65-F5344CB8AC3E}">
        <p14:creationId xmlns:p14="http://schemas.microsoft.com/office/powerpoint/2010/main" val="3028323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1200">
                <a:latin typeface="Trebuchet MS"/>
                <a:cs typeface="Trebuchet MS"/>
              </a:rPr>
              <a:t>***Usability is on its most basic level trying to understand how users can perform a task in the most efficient and stress-free manner possible for the user***</a:t>
            </a:r>
          </a:p>
          <a:p>
            <a:endParaRPr lang="en-US" baseline="0"/>
          </a:p>
          <a:p>
            <a:r>
              <a:rPr lang="en-US" baseline="0"/>
              <a:t>Brain is efficient and always tries to maximize efficiency as well as minimize use. </a:t>
            </a:r>
          </a:p>
          <a:p>
            <a:endParaRPr lang="en-US" baseline="0"/>
          </a:p>
          <a:p>
            <a:pPr eaLnBrk="1" hangingPunct="1"/>
            <a:r>
              <a:rPr lang="en-US">
                <a:latin typeface="Verdana" charset="0"/>
              </a:rPr>
              <a:t>Humans are also pattern seekers, so the brain will often </a:t>
            </a:r>
            <a:r>
              <a:rPr lang="ja-JP" altLang="en-US">
                <a:latin typeface="Verdana" charset="0"/>
              </a:rPr>
              <a:t>“</a:t>
            </a:r>
            <a:r>
              <a:rPr lang="en-US" altLang="ja-JP">
                <a:latin typeface="Verdana" charset="0"/>
              </a:rPr>
              <a:t>fill in</a:t>
            </a:r>
            <a:r>
              <a:rPr lang="ja-JP" altLang="en-US">
                <a:latin typeface="Verdana" charset="0"/>
              </a:rPr>
              <a:t>”</a:t>
            </a:r>
            <a:r>
              <a:rPr lang="en-US" altLang="ja-JP">
                <a:latin typeface="Verdana" charset="0"/>
              </a:rPr>
              <a:t> information when it can; for example, we can often read a word or sentence with portions missing and still understand the word or sentence. </a:t>
            </a:r>
            <a:br>
              <a:rPr lang="en-US" altLang="ja-JP">
                <a:latin typeface="Verdana" charset="0"/>
              </a:rPr>
            </a:br>
            <a:endParaRPr lang="en-US" altLang="ja-JP">
              <a:latin typeface="Verdana" charset="0"/>
            </a:endParaRPr>
          </a:p>
          <a:p>
            <a:pPr eaLnBrk="1" hangingPunct="1"/>
            <a:r>
              <a:rPr lang="en-US">
                <a:latin typeface="Verdana" charset="0"/>
              </a:rPr>
              <a:t>Humans are also change detectors. Humans are rarely satisfied, so we are trying to improve.</a:t>
            </a:r>
            <a:br>
              <a:rPr lang="en-US">
                <a:latin typeface="Verdana" charset="0"/>
              </a:rPr>
            </a:br>
            <a:endParaRPr lang="en-US" baseline="0"/>
          </a:p>
        </p:txBody>
      </p:sp>
      <p:sp>
        <p:nvSpPr>
          <p:cNvPr id="4" name="Slide Number Placeholder 3"/>
          <p:cNvSpPr>
            <a:spLocks noGrp="1"/>
          </p:cNvSpPr>
          <p:nvPr>
            <p:ph type="sldNum" sz="quarter" idx="10"/>
          </p:nvPr>
        </p:nvSpPr>
        <p:spPr/>
        <p:txBody>
          <a:bodyPr/>
          <a:lstStyle/>
          <a:p>
            <a:fld id="{BCD5A6D3-8552-4047-9C91-9C32B799A33B}" type="slidenum">
              <a:rPr lang="en-US" smtClean="0"/>
              <a:t>9</a:t>
            </a:fld>
            <a:endParaRPr lang="en-US"/>
          </a:p>
        </p:txBody>
      </p:sp>
    </p:spTree>
    <p:extLst>
      <p:ext uri="{BB962C8B-B14F-4D97-AF65-F5344CB8AC3E}">
        <p14:creationId xmlns:p14="http://schemas.microsoft.com/office/powerpoint/2010/main" val="397986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21437" eaLnBrk="1" fontAlgn="auto" hangingPunct="1">
              <a:spcBef>
                <a:spcPts val="0"/>
              </a:spcBef>
              <a:spcAft>
                <a:spcPts val="0"/>
              </a:spcAft>
              <a:buClrTx/>
              <a:buSzTx/>
              <a:defRPr/>
            </a:pPr>
            <a:r>
              <a:rPr lang="en-US" sz="1400"/>
              <a:t>UCD</a:t>
            </a:r>
            <a:r>
              <a:rPr lang="en-US" sz="1400" baseline="0"/>
              <a:t> and other frame works increase the odds – but DO NOT GUARANTEE GREAT PRODUGT</a:t>
            </a:r>
            <a:endParaRPr lang="en-US" sz="1400"/>
          </a:p>
        </p:txBody>
      </p:sp>
      <p:sp>
        <p:nvSpPr>
          <p:cNvPr id="4" name="Slide Number Placeholder 3"/>
          <p:cNvSpPr>
            <a:spLocks noGrp="1"/>
          </p:cNvSpPr>
          <p:nvPr>
            <p:ph type="sldNum" sz="quarter" idx="10"/>
          </p:nvPr>
        </p:nvSpPr>
        <p:spPr/>
        <p:txBody>
          <a:bodyPr/>
          <a:lstStyle/>
          <a:p>
            <a:fld id="{BCD5A6D3-8552-4047-9C91-9C32B799A33B}" type="slidenum">
              <a:rPr lang="en-US" smtClean="0"/>
              <a:t>10</a:t>
            </a:fld>
            <a:endParaRPr lang="en-US"/>
          </a:p>
        </p:txBody>
      </p:sp>
    </p:spTree>
    <p:extLst>
      <p:ext uri="{BB962C8B-B14F-4D97-AF65-F5344CB8AC3E}">
        <p14:creationId xmlns:p14="http://schemas.microsoft.com/office/powerpoint/2010/main" val="880381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US">
                <a:latin typeface="Verdana" charset="0"/>
              </a:rPr>
              <a:t>Coined</a:t>
            </a:r>
            <a:r>
              <a:rPr lang="en-US" baseline="0">
                <a:latin typeface="Verdana" charset="0"/>
              </a:rPr>
              <a:t> the phrase Information Architecture in the 1970s &amp; Founder of the TED talks</a:t>
            </a:r>
            <a:endParaRPr lang="en-US">
              <a:latin typeface="Verdana" charset="0"/>
            </a:endParaRPr>
          </a:p>
          <a:p>
            <a:endParaRPr lang="en-US"/>
          </a:p>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6" charset="0"/>
              <a:buNone/>
              <a:tabLst/>
              <a:defRPr/>
            </a:pPr>
            <a:r>
              <a:rPr lang="en-US" sz="3600" i="1">
                <a:latin typeface="Trebuchet MS"/>
                <a:cs typeface="Trebuchet MS"/>
              </a:rPr>
              <a:t>Empathy for users is a key component of solid UCD and UX. </a:t>
            </a:r>
          </a:p>
          <a:p>
            <a:endParaRPr lang="en-US"/>
          </a:p>
          <a:p>
            <a:endParaRPr lang="en-US"/>
          </a:p>
          <a:p>
            <a:r>
              <a:rPr lang="en-US"/>
              <a:t>EXAMPLE:</a:t>
            </a:r>
          </a:p>
          <a:p>
            <a:r>
              <a:rPr lang="en-US"/>
              <a:t>Public transportation systems and their cards</a:t>
            </a:r>
            <a:r>
              <a:rPr lang="en-US" baseline="0"/>
              <a:t> to access (Boston, DC, London) </a:t>
            </a:r>
          </a:p>
          <a:p>
            <a:endParaRPr lang="en-US" baseline="0"/>
          </a:p>
          <a:p>
            <a:r>
              <a:rPr lang="en-US" baseline="0"/>
              <a:t>Using your TV remote</a:t>
            </a:r>
            <a:endParaRPr lang="en-US"/>
          </a:p>
        </p:txBody>
      </p:sp>
      <p:sp>
        <p:nvSpPr>
          <p:cNvPr id="4" name="Slide Number Placeholder 3"/>
          <p:cNvSpPr>
            <a:spLocks noGrp="1"/>
          </p:cNvSpPr>
          <p:nvPr>
            <p:ph type="sldNum" sz="quarter" idx="10"/>
          </p:nvPr>
        </p:nvSpPr>
        <p:spPr/>
        <p:txBody>
          <a:bodyPr/>
          <a:lstStyle/>
          <a:p>
            <a:fld id="{BCD5A6D3-8552-4047-9C91-9C32B799A33B}" type="slidenum">
              <a:rPr lang="en-US" smtClean="0"/>
              <a:t>11</a:t>
            </a:fld>
            <a:endParaRPr lang="en-US"/>
          </a:p>
        </p:txBody>
      </p:sp>
    </p:spTree>
    <p:extLst>
      <p:ext uri="{BB962C8B-B14F-4D97-AF65-F5344CB8AC3E}">
        <p14:creationId xmlns:p14="http://schemas.microsoft.com/office/powerpoint/2010/main" val="2699948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936625" y="2556000"/>
            <a:ext cx="8207375" cy="1440000"/>
          </a:xfrm>
          <a:prstGeom prst="rect">
            <a:avLst/>
          </a:prstGeom>
        </p:spPr>
        <p:txBody>
          <a:bodyPr/>
          <a:lstStyle>
            <a:lvl1pPr>
              <a:lnSpc>
                <a:spcPct val="90000"/>
              </a:lnSpc>
              <a:defRPr sz="4000" b="1" baseline="0">
                <a:solidFill>
                  <a:srgbClr val="000000"/>
                </a:solidFill>
                <a:latin typeface="Trebuchet MS" pitchFamily="34" charset="0"/>
              </a:defRPr>
            </a:lvl1pPr>
          </a:lstStyle>
          <a:p>
            <a:r>
              <a:rPr lang="de-DE" dirty="0"/>
              <a:t>title </a:t>
            </a:r>
            <a:r>
              <a:rPr lang="de-DE" dirty="0" err="1"/>
              <a:t>of</a:t>
            </a:r>
            <a:r>
              <a:rPr lang="de-DE" dirty="0"/>
              <a:t> </a:t>
            </a:r>
            <a:r>
              <a:rPr lang="de-DE" dirty="0" err="1"/>
              <a:t>presentation</a:t>
            </a:r>
            <a:r>
              <a:rPr lang="de-DE" dirty="0"/>
              <a:t>, </a:t>
            </a:r>
            <a:br>
              <a:rPr lang="de-DE" dirty="0"/>
            </a:br>
            <a:r>
              <a:rPr lang="de-DE" dirty="0" err="1"/>
              <a:t>click</a:t>
            </a:r>
            <a:r>
              <a:rPr lang="de-DE" dirty="0"/>
              <a:t> </a:t>
            </a:r>
            <a:r>
              <a:rPr lang="de-DE" dirty="0" err="1"/>
              <a:t>to</a:t>
            </a:r>
            <a:r>
              <a:rPr lang="de-DE" dirty="0"/>
              <a:t> </a:t>
            </a:r>
            <a:r>
              <a:rPr lang="de-DE" dirty="0" err="1"/>
              <a:t>edit</a:t>
            </a:r>
            <a:endParaRPr lang="de-DE" dirty="0"/>
          </a:p>
        </p:txBody>
      </p:sp>
      <p:sp>
        <p:nvSpPr>
          <p:cNvPr id="3" name="Untertitel 2"/>
          <p:cNvSpPr>
            <a:spLocks noGrp="1"/>
          </p:cNvSpPr>
          <p:nvPr>
            <p:ph type="subTitle" idx="1" hasCustomPrompt="1"/>
          </p:nvPr>
        </p:nvSpPr>
        <p:spPr>
          <a:xfrm>
            <a:off x="2160313" y="4212000"/>
            <a:ext cx="5760000" cy="1440000"/>
          </a:xfrm>
          <a:prstGeom prst="rect">
            <a:avLst/>
          </a:prstGeom>
        </p:spPr>
        <p:txBody>
          <a:bodyPr/>
          <a:lstStyle>
            <a:lvl1pPr marL="0" indent="0" algn="ctr">
              <a:lnSpc>
                <a:spcPct val="90000"/>
              </a:lnSpc>
              <a:spcAft>
                <a:spcPts val="0"/>
              </a:spcAft>
              <a:buNone/>
              <a:defRPr sz="2400" baseline="0">
                <a:solidFill>
                  <a:srgbClr val="969696"/>
                </a:solidFill>
                <a:latin typeface="Trebuchet MS"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dirty="0" err="1"/>
              <a:t>subtitle</a:t>
            </a:r>
            <a:r>
              <a:rPr lang="de-DE" dirty="0"/>
              <a:t> </a:t>
            </a:r>
            <a:r>
              <a:rPr lang="de-DE" dirty="0" err="1"/>
              <a:t>or</a:t>
            </a:r>
            <a:r>
              <a:rPr lang="de-DE" dirty="0"/>
              <a:t> </a:t>
            </a:r>
            <a:r>
              <a:rPr lang="de-DE" dirty="0" err="1"/>
              <a:t>descricption</a:t>
            </a:r>
            <a:r>
              <a:rPr lang="de-DE" dirty="0"/>
              <a:t>,</a:t>
            </a:r>
          </a:p>
          <a:p>
            <a:r>
              <a:rPr lang="de-DE" dirty="0" err="1"/>
              <a:t>click</a:t>
            </a:r>
            <a:r>
              <a:rPr lang="de-DE" dirty="0"/>
              <a:t> </a:t>
            </a:r>
            <a:r>
              <a:rPr lang="de-DE" dirty="0" err="1"/>
              <a:t>to</a:t>
            </a:r>
            <a:r>
              <a:rPr lang="de-DE" dirty="0"/>
              <a:t> </a:t>
            </a:r>
            <a:r>
              <a:rPr lang="de-DE" dirty="0" err="1"/>
              <a:t>edit</a:t>
            </a:r>
            <a:endParaRPr lang="de-DE" dirty="0"/>
          </a:p>
        </p:txBody>
      </p:sp>
    </p:spTree>
    <p:extLst>
      <p:ext uri="{BB962C8B-B14F-4D97-AF65-F5344CB8AC3E}">
        <p14:creationId xmlns:p14="http://schemas.microsoft.com/office/powerpoint/2010/main" val="3898897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031" y="1763925"/>
            <a:ext cx="9072563" cy="50730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Rectangle 4"/>
          <p:cNvSpPr>
            <a:spLocks noGrp="1" noChangeArrowheads="1"/>
          </p:cNvSpPr>
          <p:nvPr>
            <p:ph type="dt" sz="half" idx="10"/>
          </p:nvPr>
        </p:nvSpPr>
        <p:spPr>
          <a:xfrm>
            <a:off x="504031" y="6884030"/>
            <a:ext cx="2351621" cy="524452"/>
          </a:xfrm>
          <a:prstGeom prst="rect">
            <a:avLst/>
          </a:prstGeom>
        </p:spPr>
        <p:txBody>
          <a:bodyPr/>
          <a:lstStyle>
            <a:lvl1pPr>
              <a:defRPr/>
            </a:lvl1pPr>
          </a:lstStyle>
          <a:p>
            <a:pPr>
              <a:defRPr/>
            </a:pPr>
            <a:endParaRPr lang="en-US"/>
          </a:p>
        </p:txBody>
      </p:sp>
      <p:sp>
        <p:nvSpPr>
          <p:cNvPr id="5" name="Rectangle 11"/>
          <p:cNvSpPr>
            <a:spLocks noGrp="1" noChangeArrowheads="1"/>
          </p:cNvSpPr>
          <p:nvPr>
            <p:ph type="sldNum" sz="quarter" idx="11"/>
          </p:nvPr>
        </p:nvSpPr>
        <p:spPr>
          <a:xfrm>
            <a:off x="3737708" y="7154918"/>
            <a:ext cx="2101180" cy="404757"/>
          </a:xfrm>
          <a:prstGeom prst="rect">
            <a:avLst/>
          </a:prstGeom>
        </p:spPr>
        <p:txBody>
          <a:bodyPr/>
          <a:lstStyle>
            <a:lvl1pPr>
              <a:defRPr smtClean="0">
                <a:latin typeface="Palatino" charset="0"/>
              </a:defRPr>
            </a:lvl1pPr>
          </a:lstStyle>
          <a:p>
            <a:pPr>
              <a:defRPr/>
            </a:pPr>
            <a:endParaRPr lang="en-US" altLang="x-none"/>
          </a:p>
          <a:p>
            <a:pPr>
              <a:defRPr/>
            </a:pPr>
            <a:fld id="{075DE3ED-16E7-9E43-BC24-803DFE32881B}" type="slidenum">
              <a:rPr lang="en-US" altLang="x-none"/>
              <a:pPr>
                <a:defRPr/>
              </a:pPr>
              <a:t>‹#›</a:t>
            </a:fld>
            <a:endParaRPr lang="en-US" altLang="x-none"/>
          </a:p>
        </p:txBody>
      </p:sp>
    </p:spTree>
    <p:extLst>
      <p:ext uri="{BB962C8B-B14F-4D97-AF65-F5344CB8AC3E}">
        <p14:creationId xmlns:p14="http://schemas.microsoft.com/office/powerpoint/2010/main" val="141941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sp>
        <p:nvSpPr>
          <p:cNvPr id="6" name="Titel 1"/>
          <p:cNvSpPr>
            <a:spLocks noGrp="1"/>
          </p:cNvSpPr>
          <p:nvPr>
            <p:ph type="ctrTitle" hasCustomPrompt="1"/>
          </p:nvPr>
        </p:nvSpPr>
        <p:spPr>
          <a:xfrm>
            <a:off x="936625" y="2556000"/>
            <a:ext cx="8207375" cy="1440000"/>
          </a:xfrm>
          <a:prstGeom prst="rect">
            <a:avLst/>
          </a:prstGeom>
        </p:spPr>
        <p:txBody>
          <a:bodyPr/>
          <a:lstStyle>
            <a:lvl1pPr>
              <a:lnSpc>
                <a:spcPct val="90000"/>
              </a:lnSpc>
              <a:defRPr sz="3200" b="1">
                <a:solidFill>
                  <a:srgbClr val="000000"/>
                </a:solidFill>
                <a:latin typeface="Trebuchet MS" pitchFamily="34" charset="0"/>
              </a:defRPr>
            </a:lvl1pPr>
          </a:lstStyle>
          <a:p>
            <a:r>
              <a:rPr lang="de-DE" dirty="0"/>
              <a:t>title </a:t>
            </a:r>
            <a:r>
              <a:rPr lang="de-DE" dirty="0" err="1"/>
              <a:t>of</a:t>
            </a:r>
            <a:r>
              <a:rPr lang="de-DE" dirty="0"/>
              <a:t> </a:t>
            </a:r>
            <a:r>
              <a:rPr lang="de-DE" dirty="0" err="1"/>
              <a:t>chapter</a:t>
            </a:r>
            <a:r>
              <a:rPr lang="de-DE" dirty="0"/>
              <a:t>,</a:t>
            </a:r>
            <a:br>
              <a:rPr lang="de-DE" dirty="0"/>
            </a:br>
            <a:r>
              <a:rPr lang="de-DE" dirty="0" err="1"/>
              <a:t>click</a:t>
            </a:r>
            <a:r>
              <a:rPr lang="de-DE" dirty="0"/>
              <a:t> </a:t>
            </a:r>
            <a:r>
              <a:rPr lang="de-DE" dirty="0" err="1"/>
              <a:t>to</a:t>
            </a:r>
            <a:r>
              <a:rPr lang="de-DE" dirty="0"/>
              <a:t> </a:t>
            </a:r>
            <a:r>
              <a:rPr lang="de-DE" dirty="0" err="1"/>
              <a:t>edit</a:t>
            </a:r>
            <a:endParaRPr lang="de-DE" dirty="0"/>
          </a:p>
        </p:txBody>
      </p:sp>
      <p:sp>
        <p:nvSpPr>
          <p:cNvPr id="7" name="Untertitel 2"/>
          <p:cNvSpPr>
            <a:spLocks noGrp="1"/>
          </p:cNvSpPr>
          <p:nvPr>
            <p:ph type="subTitle" idx="1" hasCustomPrompt="1"/>
          </p:nvPr>
        </p:nvSpPr>
        <p:spPr>
          <a:xfrm>
            <a:off x="2160313" y="4212000"/>
            <a:ext cx="5760000" cy="1440000"/>
          </a:xfrm>
          <a:prstGeom prst="rect">
            <a:avLst/>
          </a:prstGeom>
        </p:spPr>
        <p:txBody>
          <a:bodyPr/>
          <a:lstStyle>
            <a:lvl1pPr marL="0" indent="0" algn="ctr">
              <a:lnSpc>
                <a:spcPct val="90000"/>
              </a:lnSpc>
              <a:spcAft>
                <a:spcPts val="0"/>
              </a:spcAft>
              <a:buNone/>
              <a:defRPr sz="2000" baseline="0">
                <a:solidFill>
                  <a:srgbClr val="969696"/>
                </a:solidFill>
                <a:latin typeface="Trebuchet MS"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dirty="0" err="1"/>
              <a:t>chapter</a:t>
            </a:r>
            <a:r>
              <a:rPr lang="de-DE" dirty="0"/>
              <a:t> </a:t>
            </a:r>
            <a:r>
              <a:rPr lang="de-DE" dirty="0" err="1"/>
              <a:t>information</a:t>
            </a:r>
            <a:r>
              <a:rPr lang="de-DE" dirty="0"/>
              <a:t>, </a:t>
            </a:r>
          </a:p>
          <a:p>
            <a:r>
              <a:rPr lang="de-DE" dirty="0" err="1"/>
              <a:t>click</a:t>
            </a:r>
            <a:r>
              <a:rPr lang="de-DE" dirty="0"/>
              <a:t> </a:t>
            </a:r>
            <a:r>
              <a:rPr lang="de-DE" dirty="0" err="1"/>
              <a:t>to</a:t>
            </a:r>
            <a:r>
              <a:rPr lang="de-DE" dirty="0"/>
              <a:t> </a:t>
            </a:r>
            <a:r>
              <a:rPr lang="de-DE" dirty="0" err="1"/>
              <a:t>edit</a:t>
            </a:r>
            <a:endParaRPr lang="de-DE" dirty="0"/>
          </a:p>
        </p:txBody>
      </p:sp>
    </p:spTree>
    <p:extLst>
      <p:ext uri="{BB962C8B-B14F-4D97-AF65-F5344CB8AC3E}">
        <p14:creationId xmlns:p14="http://schemas.microsoft.com/office/powerpoint/2010/main" val="4047602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100">
    <p:spTree>
      <p:nvGrpSpPr>
        <p:cNvPr id="1" name=""/>
        <p:cNvGrpSpPr/>
        <p:nvPr/>
      </p:nvGrpSpPr>
      <p:grpSpPr>
        <a:xfrm>
          <a:off x="0" y="0"/>
          <a:ext cx="0" cy="0"/>
          <a:chOff x="0" y="0"/>
          <a:chExt cx="0" cy="0"/>
        </a:xfrm>
      </p:grpSpPr>
      <p:sp>
        <p:nvSpPr>
          <p:cNvPr id="6" name="Rechteck 5"/>
          <p:cNvSpPr/>
          <p:nvPr userDrawn="1"/>
        </p:nvSpPr>
        <p:spPr bwMode="auto">
          <a:xfrm>
            <a:off x="936000" y="2448000"/>
            <a:ext cx="8208000" cy="14400"/>
          </a:xfrm>
          <a:prstGeom prst="rect">
            <a:avLst/>
          </a:prstGeom>
          <a:solidFill>
            <a:srgbClr val="F0F0F0"/>
          </a:solidFill>
          <a:ln>
            <a:noFill/>
          </a:ln>
          <a:effectLst/>
          <a:extLst/>
        </p:spPr>
        <p:txBody>
          <a:bodyPr lIns="0" tIns="0" rIns="0" bIns="0"/>
          <a:lstStyle>
            <a:defPPr>
              <a:defRPr lang="en-GB"/>
            </a:defPPr>
            <a:lvl1pPr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1pPr>
            <a:lvl2pPr marL="742950" indent="-28575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2pPr>
            <a:lvl3pPr marL="11430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3pPr>
            <a:lvl4pPr marL="16002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4pPr>
            <a:lvl5pPr marL="20574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5pPr>
            <a:lvl6pPr marL="2286000" algn="l" defTabSz="914400" rtl="0" eaLnBrk="1" latinLnBrk="0" hangingPunct="1">
              <a:defRPr sz="3300" b="1" kern="1200">
                <a:solidFill>
                  <a:srgbClr val="000000"/>
                </a:solidFill>
                <a:latin typeface="Trebuchet MS" pitchFamily="32" charset="0"/>
                <a:ea typeface="+mn-ea"/>
                <a:cs typeface="Arial Unicode MS" charset="0"/>
              </a:defRPr>
            </a:lvl6pPr>
            <a:lvl7pPr marL="2743200" algn="l" defTabSz="914400" rtl="0" eaLnBrk="1" latinLnBrk="0" hangingPunct="1">
              <a:defRPr sz="3300" b="1" kern="1200">
                <a:solidFill>
                  <a:srgbClr val="000000"/>
                </a:solidFill>
                <a:latin typeface="Trebuchet MS" pitchFamily="32" charset="0"/>
                <a:ea typeface="+mn-ea"/>
                <a:cs typeface="Arial Unicode MS" charset="0"/>
              </a:defRPr>
            </a:lvl7pPr>
            <a:lvl8pPr marL="3200400" algn="l" defTabSz="914400" rtl="0" eaLnBrk="1" latinLnBrk="0" hangingPunct="1">
              <a:defRPr sz="3300" b="1" kern="1200">
                <a:solidFill>
                  <a:srgbClr val="000000"/>
                </a:solidFill>
                <a:latin typeface="Trebuchet MS" pitchFamily="32" charset="0"/>
                <a:ea typeface="+mn-ea"/>
                <a:cs typeface="Arial Unicode MS" charset="0"/>
              </a:defRPr>
            </a:lvl8pPr>
            <a:lvl9pPr marL="3657600" algn="l" defTabSz="914400" rtl="0" eaLnBrk="1" latinLnBrk="0" hangingPunct="1">
              <a:defRPr sz="3300" b="1" kern="1200">
                <a:solidFill>
                  <a:srgbClr val="000000"/>
                </a:solidFill>
                <a:latin typeface="Trebuchet MS" pitchFamily="32" charset="0"/>
                <a:ea typeface="+mn-ea"/>
                <a:cs typeface="Arial Unicode MS" charset="0"/>
              </a:defRPr>
            </a:lvl9pPr>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de-DE"/>
          </a:p>
        </p:txBody>
      </p:sp>
      <p:sp>
        <p:nvSpPr>
          <p:cNvPr id="2" name="Titel 1"/>
          <p:cNvSpPr>
            <a:spLocks noGrp="1"/>
          </p:cNvSpPr>
          <p:nvPr>
            <p:ph type="title" hasCustomPrompt="1"/>
          </p:nvPr>
        </p:nvSpPr>
        <p:spPr>
          <a:xfrm>
            <a:off x="936625" y="1547814"/>
            <a:ext cx="8207376" cy="576000"/>
          </a:xfrm>
          <a:prstGeom prst="rect">
            <a:avLst/>
          </a:prstGeom>
        </p:spPr>
        <p:txBody>
          <a:bodyPr/>
          <a:lstStyle>
            <a:lvl1pPr algn="l">
              <a:lnSpc>
                <a:spcPct val="90000"/>
              </a:lnSpc>
              <a:defRPr sz="3200" b="1" baseline="0">
                <a:solidFill>
                  <a:srgbClr val="000000"/>
                </a:solidFill>
                <a:latin typeface="Trebuchet MS" pitchFamily="34" charset="0"/>
              </a:defRPr>
            </a:lvl1pPr>
          </a:lstStyle>
          <a:p>
            <a:r>
              <a:rPr lang="de-DE" dirty="0" err="1"/>
              <a:t>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8" name="Inhaltsplatzhalter 7"/>
          <p:cNvSpPr>
            <a:spLocks noGrp="1"/>
          </p:cNvSpPr>
          <p:nvPr>
            <p:ph sz="quarter" idx="10" hasCustomPrompt="1"/>
          </p:nvPr>
        </p:nvSpPr>
        <p:spPr>
          <a:xfrm>
            <a:off x="936625" y="2555875"/>
            <a:ext cx="8207375" cy="3888258"/>
          </a:xfrm>
          <a:prstGeom prst="rect">
            <a:avLst/>
          </a:prstGeom>
        </p:spPr>
        <p:txBody>
          <a:bodyPr/>
          <a:lstStyle>
            <a:lvl1pPr marL="216000" indent="-216000">
              <a:lnSpc>
                <a:spcPct val="120000"/>
              </a:lnSpc>
              <a:spcAft>
                <a:spcPts val="900"/>
              </a:spcAft>
              <a:defRPr sz="1800" baseline="0">
                <a:latin typeface="Trebuchet MS" pitchFamily="34" charset="0"/>
              </a:defRPr>
            </a:lvl1pPr>
            <a:lvl2pPr marL="216000" indent="-216000">
              <a:lnSpc>
                <a:spcPct val="120000"/>
              </a:lnSpc>
              <a:spcAft>
                <a:spcPts val="0"/>
              </a:spcAft>
              <a:defRPr sz="1800"/>
            </a:lvl2pPr>
            <a:lvl3pPr marL="216000" indent="-216000">
              <a:lnSpc>
                <a:spcPct val="120000"/>
              </a:lnSpc>
              <a:spcAft>
                <a:spcPts val="0"/>
              </a:spcAft>
              <a:defRPr sz="1800"/>
            </a:lvl3pPr>
            <a:lvl4pPr marL="216000" indent="-216000">
              <a:lnSpc>
                <a:spcPct val="120000"/>
              </a:lnSpc>
              <a:spcAft>
                <a:spcPts val="0"/>
              </a:spcAft>
              <a:defRPr sz="1800"/>
            </a:lvl4pPr>
            <a:lvl5pPr marL="216000" indent="-216000">
              <a:lnSpc>
                <a:spcPct val="120000"/>
              </a:lnSpc>
              <a:spcAft>
                <a:spcPts val="0"/>
              </a:spcAft>
              <a:defRPr sz="1800"/>
            </a:lvl5pPr>
          </a:lstStyle>
          <a:p>
            <a:pPr lvl="0"/>
            <a:r>
              <a:rPr lang="de-DE" dirty="0" err="1"/>
              <a:t>content</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12" name="Textplatzhalter 11"/>
          <p:cNvSpPr>
            <a:spLocks noGrp="1"/>
          </p:cNvSpPr>
          <p:nvPr>
            <p:ph type="body" sz="quarter" idx="11" hasCustomPrompt="1"/>
          </p:nvPr>
        </p:nvSpPr>
        <p:spPr>
          <a:xfrm>
            <a:off x="937329" y="1980000"/>
            <a:ext cx="8206671" cy="360000"/>
          </a:xfrm>
          <a:prstGeom prst="rect">
            <a:avLst/>
          </a:prstGeom>
        </p:spPr>
        <p:txBody>
          <a:bodyPr/>
          <a:lstStyle>
            <a:lvl1pPr>
              <a:defRPr sz="2000">
                <a:solidFill>
                  <a:srgbClr val="969696"/>
                </a:solidFill>
                <a:latin typeface="Trebuchet MS" pitchFamily="34" charset="0"/>
              </a:defRPr>
            </a:lvl1pPr>
            <a:lvl2pPr>
              <a:defRPr sz="2200">
                <a:solidFill>
                  <a:srgbClr val="969696"/>
                </a:solidFill>
                <a:latin typeface="Trebuchet MS" pitchFamily="34" charset="0"/>
              </a:defRPr>
            </a:lvl2pPr>
            <a:lvl3pPr>
              <a:defRPr sz="2200">
                <a:solidFill>
                  <a:srgbClr val="969696"/>
                </a:solidFill>
                <a:latin typeface="Trebuchet MS" pitchFamily="34" charset="0"/>
              </a:defRPr>
            </a:lvl3pPr>
            <a:lvl4pPr>
              <a:defRPr sz="2200">
                <a:solidFill>
                  <a:srgbClr val="969696"/>
                </a:solidFill>
                <a:latin typeface="Trebuchet MS" pitchFamily="34" charset="0"/>
              </a:defRPr>
            </a:lvl4pPr>
            <a:lvl5pPr>
              <a:defRPr sz="2200">
                <a:solidFill>
                  <a:srgbClr val="969696"/>
                </a:solidFill>
                <a:latin typeface="Trebuchet MS" pitchFamily="34" charset="0"/>
              </a:defRPr>
            </a:lvl5pPr>
          </a:lstStyle>
          <a:p>
            <a:pPr lvl="0"/>
            <a:r>
              <a:rPr lang="de-DE" dirty="0" err="1"/>
              <a:t>subheadline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3" name="TextBox 2"/>
          <p:cNvSpPr txBox="1"/>
          <p:nvPr userDrawn="1"/>
        </p:nvSpPr>
        <p:spPr>
          <a:xfrm>
            <a:off x="6896100" y="952500"/>
            <a:ext cx="184731" cy="420756"/>
          </a:xfrm>
          <a:prstGeom prst="rect">
            <a:avLst/>
          </a:prstGeom>
        </p:spPr>
        <p:txBody>
          <a:bodyPr wrap="none" rtlCol="0">
            <a:spAutoFit/>
          </a:bodyPr>
          <a:lstStyle/>
          <a:p>
            <a:endParaRPr lang="en-US" sz="2200" b="1">
              <a:solidFill>
                <a:srgbClr val="969696"/>
              </a:solidFill>
              <a:latin typeface="Trebuchet MS" pitchFamily="34" charset="0"/>
            </a:endParaRPr>
          </a:p>
        </p:txBody>
      </p:sp>
    </p:spTree>
    <p:extLst>
      <p:ext uri="{BB962C8B-B14F-4D97-AF65-F5344CB8AC3E}">
        <p14:creationId xmlns:p14="http://schemas.microsoft.com/office/powerpoint/2010/main" val="3430553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50 50">
    <p:spTree>
      <p:nvGrpSpPr>
        <p:cNvPr id="1" name=""/>
        <p:cNvGrpSpPr/>
        <p:nvPr/>
      </p:nvGrpSpPr>
      <p:grpSpPr>
        <a:xfrm>
          <a:off x="0" y="0"/>
          <a:ext cx="0" cy="0"/>
          <a:chOff x="0" y="0"/>
          <a:chExt cx="0" cy="0"/>
        </a:xfrm>
      </p:grpSpPr>
      <p:sp>
        <p:nvSpPr>
          <p:cNvPr id="11" name="Rechteck 10"/>
          <p:cNvSpPr/>
          <p:nvPr userDrawn="1"/>
        </p:nvSpPr>
        <p:spPr bwMode="auto">
          <a:xfrm>
            <a:off x="936000" y="2448000"/>
            <a:ext cx="8208000" cy="14400"/>
          </a:xfrm>
          <a:prstGeom prst="rect">
            <a:avLst/>
          </a:prstGeom>
          <a:solidFill>
            <a:srgbClr val="F0F0F0"/>
          </a:solidFill>
          <a:ln>
            <a:noFill/>
          </a:ln>
          <a:effectLst/>
          <a:extLst/>
        </p:spPr>
        <p:txBody>
          <a:bodyPr lIns="0" tIns="0" rIns="0" bIns="0"/>
          <a:lstStyle>
            <a:defPPr>
              <a:defRPr lang="en-GB"/>
            </a:defPPr>
            <a:lvl1pPr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1pPr>
            <a:lvl2pPr marL="742950" indent="-28575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2pPr>
            <a:lvl3pPr marL="11430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3pPr>
            <a:lvl4pPr marL="16002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4pPr>
            <a:lvl5pPr marL="20574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5pPr>
            <a:lvl6pPr marL="2286000" algn="l" defTabSz="914400" rtl="0" eaLnBrk="1" latinLnBrk="0" hangingPunct="1">
              <a:defRPr sz="3300" b="1" kern="1200">
                <a:solidFill>
                  <a:srgbClr val="000000"/>
                </a:solidFill>
                <a:latin typeface="Trebuchet MS" pitchFamily="32" charset="0"/>
                <a:ea typeface="+mn-ea"/>
                <a:cs typeface="Arial Unicode MS" charset="0"/>
              </a:defRPr>
            </a:lvl6pPr>
            <a:lvl7pPr marL="2743200" algn="l" defTabSz="914400" rtl="0" eaLnBrk="1" latinLnBrk="0" hangingPunct="1">
              <a:defRPr sz="3300" b="1" kern="1200">
                <a:solidFill>
                  <a:srgbClr val="000000"/>
                </a:solidFill>
                <a:latin typeface="Trebuchet MS" pitchFamily="32" charset="0"/>
                <a:ea typeface="+mn-ea"/>
                <a:cs typeface="Arial Unicode MS" charset="0"/>
              </a:defRPr>
            </a:lvl7pPr>
            <a:lvl8pPr marL="3200400" algn="l" defTabSz="914400" rtl="0" eaLnBrk="1" latinLnBrk="0" hangingPunct="1">
              <a:defRPr sz="3300" b="1" kern="1200">
                <a:solidFill>
                  <a:srgbClr val="000000"/>
                </a:solidFill>
                <a:latin typeface="Trebuchet MS" pitchFamily="32" charset="0"/>
                <a:ea typeface="+mn-ea"/>
                <a:cs typeface="Arial Unicode MS" charset="0"/>
              </a:defRPr>
            </a:lvl8pPr>
            <a:lvl9pPr marL="3657600" algn="l" defTabSz="914400" rtl="0" eaLnBrk="1" latinLnBrk="0" hangingPunct="1">
              <a:defRPr sz="3300" b="1" kern="1200">
                <a:solidFill>
                  <a:srgbClr val="000000"/>
                </a:solidFill>
                <a:latin typeface="Trebuchet MS" pitchFamily="32" charset="0"/>
                <a:ea typeface="+mn-ea"/>
                <a:cs typeface="Arial Unicode MS" charset="0"/>
              </a:defRPr>
            </a:lvl9pPr>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de-DE"/>
          </a:p>
        </p:txBody>
      </p:sp>
      <p:sp>
        <p:nvSpPr>
          <p:cNvPr id="8" name="Inhaltsplatzhalter 7"/>
          <p:cNvSpPr>
            <a:spLocks noGrp="1"/>
          </p:cNvSpPr>
          <p:nvPr>
            <p:ph sz="quarter" idx="10" hasCustomPrompt="1"/>
          </p:nvPr>
        </p:nvSpPr>
        <p:spPr>
          <a:xfrm>
            <a:off x="936626" y="2555875"/>
            <a:ext cx="4032250" cy="3888258"/>
          </a:xfrm>
          <a:prstGeom prst="rect">
            <a:avLst/>
          </a:prstGeom>
        </p:spPr>
        <p:txBody>
          <a:bodyPr/>
          <a:lstStyle>
            <a:lvl1pPr marL="216000" indent="-216000">
              <a:lnSpc>
                <a:spcPct val="120000"/>
              </a:lnSpc>
              <a:spcAft>
                <a:spcPts val="0"/>
              </a:spcAft>
              <a:defRPr sz="1800">
                <a:latin typeface="Trebuchet MS" pitchFamily="34" charset="0"/>
              </a:defRPr>
            </a:lvl1pPr>
            <a:lvl2pPr marL="216000" indent="-216000">
              <a:lnSpc>
                <a:spcPct val="120000"/>
              </a:lnSpc>
              <a:defRPr sz="1800"/>
            </a:lvl2pPr>
            <a:lvl3pPr marL="216000" indent="-216000">
              <a:lnSpc>
                <a:spcPct val="120000"/>
              </a:lnSpc>
              <a:defRPr sz="1800"/>
            </a:lvl3pPr>
            <a:lvl4pPr marL="216000" indent="-216000">
              <a:lnSpc>
                <a:spcPct val="120000"/>
              </a:lnSpc>
              <a:defRPr sz="1800"/>
            </a:lvl4pPr>
            <a:lvl5pPr marL="216000" indent="-216000">
              <a:lnSpc>
                <a:spcPct val="120000"/>
              </a:lnSpc>
              <a:defRPr sz="1800"/>
            </a:lvl5pPr>
          </a:lstStyle>
          <a:p>
            <a:pPr lvl="0"/>
            <a:r>
              <a:rPr lang="de-DE" dirty="0" err="1"/>
              <a:t>content</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Inhaltsplatzhalter 7"/>
          <p:cNvSpPr>
            <a:spLocks noGrp="1"/>
          </p:cNvSpPr>
          <p:nvPr>
            <p:ph sz="quarter" idx="11" hasCustomPrompt="1"/>
          </p:nvPr>
        </p:nvSpPr>
        <p:spPr>
          <a:xfrm>
            <a:off x="5111750" y="2555875"/>
            <a:ext cx="4032250" cy="3888258"/>
          </a:xfrm>
          <a:prstGeom prst="rect">
            <a:avLst/>
          </a:prstGeom>
        </p:spPr>
        <p:txBody>
          <a:bodyPr/>
          <a:lstStyle>
            <a:lvl1pPr marL="216000" indent="-216000">
              <a:lnSpc>
                <a:spcPct val="120000"/>
              </a:lnSpc>
              <a:defRPr sz="1800">
                <a:latin typeface="Trebuchet MS" pitchFamily="34" charset="0"/>
              </a:defRPr>
            </a:lvl1pPr>
            <a:lvl2pPr marL="216000" indent="-216000">
              <a:lnSpc>
                <a:spcPct val="120000"/>
              </a:lnSpc>
              <a:defRPr sz="1800"/>
            </a:lvl2pPr>
            <a:lvl3pPr marL="216000" indent="-216000">
              <a:lnSpc>
                <a:spcPct val="120000"/>
              </a:lnSpc>
              <a:defRPr sz="1800"/>
            </a:lvl3pPr>
            <a:lvl4pPr marL="216000" indent="-216000">
              <a:lnSpc>
                <a:spcPct val="120000"/>
              </a:lnSpc>
              <a:defRPr sz="1800"/>
            </a:lvl4pPr>
            <a:lvl5pPr marL="216000" indent="-216000">
              <a:lnSpc>
                <a:spcPct val="120000"/>
              </a:lnSpc>
              <a:defRPr sz="1800"/>
            </a:lvl5pPr>
          </a:lstStyle>
          <a:p>
            <a:pPr lvl="0"/>
            <a:r>
              <a:rPr lang="de-DE" dirty="0" err="1"/>
              <a:t>content</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10" name="Textplatzhalter 11"/>
          <p:cNvSpPr>
            <a:spLocks noGrp="1"/>
          </p:cNvSpPr>
          <p:nvPr>
            <p:ph type="body" sz="quarter" idx="12" hasCustomPrompt="1"/>
          </p:nvPr>
        </p:nvSpPr>
        <p:spPr>
          <a:xfrm>
            <a:off x="937329" y="1980000"/>
            <a:ext cx="8206671" cy="360000"/>
          </a:xfrm>
          <a:prstGeom prst="rect">
            <a:avLst/>
          </a:prstGeom>
        </p:spPr>
        <p:txBody>
          <a:bodyPr/>
          <a:lstStyle>
            <a:lvl1pPr>
              <a:defRPr sz="2000">
                <a:solidFill>
                  <a:srgbClr val="969696"/>
                </a:solidFill>
                <a:latin typeface="Trebuchet MS" pitchFamily="34" charset="0"/>
              </a:defRPr>
            </a:lvl1pPr>
            <a:lvl2pPr>
              <a:defRPr sz="2200">
                <a:solidFill>
                  <a:srgbClr val="969696"/>
                </a:solidFill>
                <a:latin typeface="Trebuchet MS" pitchFamily="34" charset="0"/>
              </a:defRPr>
            </a:lvl2pPr>
            <a:lvl3pPr>
              <a:defRPr sz="2200">
                <a:solidFill>
                  <a:srgbClr val="969696"/>
                </a:solidFill>
                <a:latin typeface="Trebuchet MS" pitchFamily="34" charset="0"/>
              </a:defRPr>
            </a:lvl3pPr>
            <a:lvl4pPr>
              <a:defRPr sz="2200">
                <a:solidFill>
                  <a:srgbClr val="969696"/>
                </a:solidFill>
                <a:latin typeface="Trebuchet MS" pitchFamily="34" charset="0"/>
              </a:defRPr>
            </a:lvl4pPr>
            <a:lvl5pPr>
              <a:defRPr sz="2200">
                <a:solidFill>
                  <a:srgbClr val="969696"/>
                </a:solidFill>
                <a:latin typeface="Trebuchet MS" pitchFamily="34" charset="0"/>
              </a:defRPr>
            </a:lvl5pPr>
          </a:lstStyle>
          <a:p>
            <a:pPr lvl="0"/>
            <a:r>
              <a:rPr lang="de-DE" dirty="0" err="1"/>
              <a:t>subheadline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Tree>
    <p:extLst>
      <p:ext uri="{BB962C8B-B14F-4D97-AF65-F5344CB8AC3E}">
        <p14:creationId xmlns:p14="http://schemas.microsoft.com/office/powerpoint/2010/main" val="1375621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70 30">
    <p:spTree>
      <p:nvGrpSpPr>
        <p:cNvPr id="1" name=""/>
        <p:cNvGrpSpPr/>
        <p:nvPr/>
      </p:nvGrpSpPr>
      <p:grpSpPr>
        <a:xfrm>
          <a:off x="0" y="0"/>
          <a:ext cx="0" cy="0"/>
          <a:chOff x="0" y="0"/>
          <a:chExt cx="0" cy="0"/>
        </a:xfrm>
      </p:grpSpPr>
      <p:sp>
        <p:nvSpPr>
          <p:cNvPr id="9" name="Rechteck 8"/>
          <p:cNvSpPr/>
          <p:nvPr userDrawn="1"/>
        </p:nvSpPr>
        <p:spPr bwMode="auto">
          <a:xfrm>
            <a:off x="936000" y="2448000"/>
            <a:ext cx="5400000" cy="14400"/>
          </a:xfrm>
          <a:prstGeom prst="rect">
            <a:avLst/>
          </a:prstGeom>
          <a:solidFill>
            <a:srgbClr val="F0F0F0"/>
          </a:solidFill>
          <a:ln>
            <a:noFill/>
          </a:ln>
          <a:effectLst/>
          <a:extLst/>
        </p:spPr>
        <p:txBody>
          <a:bodyPr lIns="0" tIns="0" rIns="0" bIns="0"/>
          <a:lstStyle>
            <a:defPPr>
              <a:defRPr lang="en-GB"/>
            </a:defPPr>
            <a:lvl1pPr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1pPr>
            <a:lvl2pPr marL="742950" indent="-28575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2pPr>
            <a:lvl3pPr marL="11430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3pPr>
            <a:lvl4pPr marL="16002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4pPr>
            <a:lvl5pPr marL="20574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5pPr>
            <a:lvl6pPr marL="2286000" algn="l" defTabSz="914400" rtl="0" eaLnBrk="1" latinLnBrk="0" hangingPunct="1">
              <a:defRPr sz="3300" b="1" kern="1200">
                <a:solidFill>
                  <a:srgbClr val="000000"/>
                </a:solidFill>
                <a:latin typeface="Trebuchet MS" pitchFamily="32" charset="0"/>
                <a:ea typeface="+mn-ea"/>
                <a:cs typeface="Arial Unicode MS" charset="0"/>
              </a:defRPr>
            </a:lvl6pPr>
            <a:lvl7pPr marL="2743200" algn="l" defTabSz="914400" rtl="0" eaLnBrk="1" latinLnBrk="0" hangingPunct="1">
              <a:defRPr sz="3300" b="1" kern="1200">
                <a:solidFill>
                  <a:srgbClr val="000000"/>
                </a:solidFill>
                <a:latin typeface="Trebuchet MS" pitchFamily="32" charset="0"/>
                <a:ea typeface="+mn-ea"/>
                <a:cs typeface="Arial Unicode MS" charset="0"/>
              </a:defRPr>
            </a:lvl7pPr>
            <a:lvl8pPr marL="3200400" algn="l" defTabSz="914400" rtl="0" eaLnBrk="1" latinLnBrk="0" hangingPunct="1">
              <a:defRPr sz="3300" b="1" kern="1200">
                <a:solidFill>
                  <a:srgbClr val="000000"/>
                </a:solidFill>
                <a:latin typeface="Trebuchet MS" pitchFamily="32" charset="0"/>
                <a:ea typeface="+mn-ea"/>
                <a:cs typeface="Arial Unicode MS" charset="0"/>
              </a:defRPr>
            </a:lvl8pPr>
            <a:lvl9pPr marL="3657600" algn="l" defTabSz="914400" rtl="0" eaLnBrk="1" latinLnBrk="0" hangingPunct="1">
              <a:defRPr sz="3300" b="1" kern="1200">
                <a:solidFill>
                  <a:srgbClr val="000000"/>
                </a:solidFill>
                <a:latin typeface="Trebuchet MS" pitchFamily="32" charset="0"/>
                <a:ea typeface="+mn-ea"/>
                <a:cs typeface="Arial Unicode MS" charset="0"/>
              </a:defRPr>
            </a:lvl9pPr>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de-DE"/>
          </a:p>
        </p:txBody>
      </p:sp>
      <p:sp>
        <p:nvSpPr>
          <p:cNvPr id="2" name="Titel 1"/>
          <p:cNvSpPr>
            <a:spLocks noGrp="1"/>
          </p:cNvSpPr>
          <p:nvPr>
            <p:ph type="title" hasCustomPrompt="1"/>
          </p:nvPr>
        </p:nvSpPr>
        <p:spPr>
          <a:xfrm>
            <a:off x="936625" y="1547814"/>
            <a:ext cx="5399088" cy="576000"/>
          </a:xfrm>
          <a:prstGeom prst="rect">
            <a:avLst/>
          </a:prstGeom>
        </p:spPr>
        <p:txBody>
          <a:bodyPr/>
          <a:lstStyle>
            <a:lvl1pPr algn="l">
              <a:lnSpc>
                <a:spcPct val="90000"/>
              </a:lnSpc>
              <a:defRPr sz="3200" b="1" baseline="0">
                <a:solidFill>
                  <a:srgbClr val="000000"/>
                </a:solidFill>
                <a:latin typeface="Trebuchet MS" pitchFamily="34" charset="0"/>
              </a:defRPr>
            </a:lvl1pPr>
          </a:lstStyle>
          <a:p>
            <a:r>
              <a:rPr lang="de-DE" dirty="0" err="1"/>
              <a:t>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8" name="Inhaltsplatzhalter 7"/>
          <p:cNvSpPr>
            <a:spLocks noGrp="1"/>
          </p:cNvSpPr>
          <p:nvPr>
            <p:ph sz="quarter" idx="10" hasCustomPrompt="1"/>
          </p:nvPr>
        </p:nvSpPr>
        <p:spPr>
          <a:xfrm>
            <a:off x="936625" y="2555875"/>
            <a:ext cx="5399087" cy="3888258"/>
          </a:xfrm>
          <a:prstGeom prst="rect">
            <a:avLst/>
          </a:prstGeom>
        </p:spPr>
        <p:txBody>
          <a:bodyPr/>
          <a:lstStyle>
            <a:lvl1pPr marL="216000" indent="-216000">
              <a:lnSpc>
                <a:spcPct val="120000"/>
              </a:lnSpc>
              <a:spcAft>
                <a:spcPts val="0"/>
              </a:spcAft>
              <a:defRPr sz="1800" baseline="0">
                <a:latin typeface="Trebuchet MS" pitchFamily="34" charset="0"/>
              </a:defRPr>
            </a:lvl1pPr>
            <a:lvl2pPr>
              <a:lnSpc>
                <a:spcPct val="120000"/>
              </a:lnSpc>
              <a:defRPr sz="1800"/>
            </a:lvl2pPr>
            <a:lvl3pPr>
              <a:lnSpc>
                <a:spcPct val="120000"/>
              </a:lnSpc>
              <a:defRPr sz="1800"/>
            </a:lvl3pPr>
            <a:lvl4pPr>
              <a:lnSpc>
                <a:spcPct val="120000"/>
              </a:lnSpc>
              <a:defRPr sz="1800"/>
            </a:lvl4pPr>
            <a:lvl5pPr>
              <a:lnSpc>
                <a:spcPct val="120000"/>
              </a:lnSpc>
              <a:defRPr sz="1800"/>
            </a:lvl5pPr>
          </a:lstStyle>
          <a:p>
            <a:pPr lvl="0"/>
            <a:r>
              <a:rPr lang="de-DE" dirty="0" err="1"/>
              <a:t>content</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Inhaltsplatzhalter 7"/>
          <p:cNvSpPr>
            <a:spLocks noGrp="1"/>
          </p:cNvSpPr>
          <p:nvPr>
            <p:ph sz="quarter" idx="11" hasCustomPrompt="1"/>
          </p:nvPr>
        </p:nvSpPr>
        <p:spPr>
          <a:xfrm>
            <a:off x="6480174" y="1547813"/>
            <a:ext cx="2663825" cy="4896320"/>
          </a:xfrm>
          <a:prstGeom prst="rect">
            <a:avLst/>
          </a:prstGeom>
          <a:noFill/>
        </p:spPr>
        <p:txBody>
          <a:bodyPr/>
          <a:lstStyle>
            <a:lvl1pPr marL="216000" indent="-216000">
              <a:lnSpc>
                <a:spcPct val="120000"/>
              </a:lnSpc>
              <a:spcAft>
                <a:spcPts val="0"/>
              </a:spcAft>
              <a:defRPr sz="1800" baseline="0">
                <a:latin typeface="Trebuchet MS" pitchFamily="34" charset="0"/>
              </a:defRPr>
            </a:lvl1pPr>
            <a:lvl2pPr>
              <a:lnSpc>
                <a:spcPct val="120000"/>
              </a:lnSpc>
              <a:defRPr sz="1800"/>
            </a:lvl2pPr>
            <a:lvl3pPr>
              <a:lnSpc>
                <a:spcPct val="120000"/>
              </a:lnSpc>
              <a:defRPr sz="1800"/>
            </a:lvl3pPr>
            <a:lvl4pPr>
              <a:lnSpc>
                <a:spcPct val="120000"/>
              </a:lnSpc>
              <a:defRPr sz="1800"/>
            </a:lvl4pPr>
            <a:lvl5pPr>
              <a:lnSpc>
                <a:spcPct val="120000"/>
              </a:lnSpc>
              <a:defRPr sz="1800"/>
            </a:lvl5pPr>
          </a:lstStyle>
          <a:p>
            <a:pPr lvl="0"/>
            <a:r>
              <a:rPr lang="de-DE" dirty="0" err="1"/>
              <a:t>picture</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10" name="Textplatzhalter 11"/>
          <p:cNvSpPr>
            <a:spLocks noGrp="1"/>
          </p:cNvSpPr>
          <p:nvPr>
            <p:ph type="body" sz="quarter" idx="12" hasCustomPrompt="1"/>
          </p:nvPr>
        </p:nvSpPr>
        <p:spPr>
          <a:xfrm>
            <a:off x="937330" y="1980000"/>
            <a:ext cx="5398384" cy="360000"/>
          </a:xfrm>
          <a:prstGeom prst="rect">
            <a:avLst/>
          </a:prstGeom>
        </p:spPr>
        <p:txBody>
          <a:bodyPr/>
          <a:lstStyle>
            <a:lvl1pPr>
              <a:defRPr sz="2000">
                <a:solidFill>
                  <a:srgbClr val="969696"/>
                </a:solidFill>
                <a:latin typeface="Trebuchet MS" pitchFamily="34" charset="0"/>
              </a:defRPr>
            </a:lvl1pPr>
            <a:lvl2pPr>
              <a:defRPr sz="2200">
                <a:solidFill>
                  <a:srgbClr val="969696"/>
                </a:solidFill>
                <a:latin typeface="Trebuchet MS" pitchFamily="34" charset="0"/>
              </a:defRPr>
            </a:lvl2pPr>
            <a:lvl3pPr>
              <a:defRPr sz="2200">
                <a:solidFill>
                  <a:srgbClr val="969696"/>
                </a:solidFill>
                <a:latin typeface="Trebuchet MS" pitchFamily="34" charset="0"/>
              </a:defRPr>
            </a:lvl3pPr>
            <a:lvl4pPr>
              <a:defRPr sz="2200">
                <a:solidFill>
                  <a:srgbClr val="969696"/>
                </a:solidFill>
                <a:latin typeface="Trebuchet MS" pitchFamily="34" charset="0"/>
              </a:defRPr>
            </a:lvl4pPr>
            <a:lvl5pPr>
              <a:defRPr sz="2200">
                <a:solidFill>
                  <a:srgbClr val="969696"/>
                </a:solidFill>
                <a:latin typeface="Trebuchet MS" pitchFamily="34" charset="0"/>
              </a:defRPr>
            </a:lvl5pPr>
          </a:lstStyle>
          <a:p>
            <a:pPr lvl="0"/>
            <a:r>
              <a:rPr lang="de-DE" dirty="0" err="1"/>
              <a:t>subheadline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Tree>
    <p:extLst>
      <p:ext uri="{BB962C8B-B14F-4D97-AF65-F5344CB8AC3E}">
        <p14:creationId xmlns:p14="http://schemas.microsoft.com/office/powerpoint/2010/main" val="2806081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30 70">
    <p:spTree>
      <p:nvGrpSpPr>
        <p:cNvPr id="1" name=""/>
        <p:cNvGrpSpPr/>
        <p:nvPr/>
      </p:nvGrpSpPr>
      <p:grpSpPr>
        <a:xfrm>
          <a:off x="0" y="0"/>
          <a:ext cx="0" cy="0"/>
          <a:chOff x="0" y="0"/>
          <a:chExt cx="0" cy="0"/>
        </a:xfrm>
      </p:grpSpPr>
      <p:sp>
        <p:nvSpPr>
          <p:cNvPr id="6" name="Rechteck 5"/>
          <p:cNvSpPr/>
          <p:nvPr userDrawn="1"/>
        </p:nvSpPr>
        <p:spPr bwMode="auto">
          <a:xfrm>
            <a:off x="3744000" y="2448000"/>
            <a:ext cx="5400000" cy="14400"/>
          </a:xfrm>
          <a:prstGeom prst="rect">
            <a:avLst/>
          </a:prstGeom>
          <a:solidFill>
            <a:srgbClr val="F0F0F0"/>
          </a:solidFill>
          <a:ln>
            <a:noFill/>
          </a:ln>
          <a:effectLst/>
          <a:extLst/>
        </p:spPr>
        <p:txBody>
          <a:bodyPr lIns="0" tIns="0" rIns="0" bIns="0"/>
          <a:lstStyle>
            <a:defPPr>
              <a:defRPr lang="en-GB"/>
            </a:defPPr>
            <a:lvl1pPr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1pPr>
            <a:lvl2pPr marL="742950" indent="-28575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2pPr>
            <a:lvl3pPr marL="11430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3pPr>
            <a:lvl4pPr marL="16002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4pPr>
            <a:lvl5pPr marL="20574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5pPr>
            <a:lvl6pPr marL="2286000" algn="l" defTabSz="914400" rtl="0" eaLnBrk="1" latinLnBrk="0" hangingPunct="1">
              <a:defRPr sz="3300" b="1" kern="1200">
                <a:solidFill>
                  <a:srgbClr val="000000"/>
                </a:solidFill>
                <a:latin typeface="Trebuchet MS" pitchFamily="32" charset="0"/>
                <a:ea typeface="+mn-ea"/>
                <a:cs typeface="Arial Unicode MS" charset="0"/>
              </a:defRPr>
            </a:lvl6pPr>
            <a:lvl7pPr marL="2743200" algn="l" defTabSz="914400" rtl="0" eaLnBrk="1" latinLnBrk="0" hangingPunct="1">
              <a:defRPr sz="3300" b="1" kern="1200">
                <a:solidFill>
                  <a:srgbClr val="000000"/>
                </a:solidFill>
                <a:latin typeface="Trebuchet MS" pitchFamily="32" charset="0"/>
                <a:ea typeface="+mn-ea"/>
                <a:cs typeface="Arial Unicode MS" charset="0"/>
              </a:defRPr>
            </a:lvl7pPr>
            <a:lvl8pPr marL="3200400" algn="l" defTabSz="914400" rtl="0" eaLnBrk="1" latinLnBrk="0" hangingPunct="1">
              <a:defRPr sz="3300" b="1" kern="1200">
                <a:solidFill>
                  <a:srgbClr val="000000"/>
                </a:solidFill>
                <a:latin typeface="Trebuchet MS" pitchFamily="32" charset="0"/>
                <a:ea typeface="+mn-ea"/>
                <a:cs typeface="Arial Unicode MS" charset="0"/>
              </a:defRPr>
            </a:lvl8pPr>
            <a:lvl9pPr marL="3657600" algn="l" defTabSz="914400" rtl="0" eaLnBrk="1" latinLnBrk="0" hangingPunct="1">
              <a:defRPr sz="3300" b="1" kern="1200">
                <a:solidFill>
                  <a:srgbClr val="000000"/>
                </a:solidFill>
                <a:latin typeface="Trebuchet MS" pitchFamily="32" charset="0"/>
                <a:ea typeface="+mn-ea"/>
                <a:cs typeface="Arial Unicode MS" charset="0"/>
              </a:defRPr>
            </a:lvl9pPr>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de-DE"/>
          </a:p>
        </p:txBody>
      </p:sp>
      <p:sp>
        <p:nvSpPr>
          <p:cNvPr id="2" name="Titel 1"/>
          <p:cNvSpPr>
            <a:spLocks noGrp="1"/>
          </p:cNvSpPr>
          <p:nvPr>
            <p:ph type="title" hasCustomPrompt="1"/>
          </p:nvPr>
        </p:nvSpPr>
        <p:spPr>
          <a:xfrm>
            <a:off x="3743999" y="1547814"/>
            <a:ext cx="5400001" cy="576000"/>
          </a:xfrm>
          <a:prstGeom prst="rect">
            <a:avLst/>
          </a:prstGeom>
        </p:spPr>
        <p:txBody>
          <a:bodyPr/>
          <a:lstStyle>
            <a:lvl1pPr algn="l">
              <a:lnSpc>
                <a:spcPct val="90000"/>
              </a:lnSpc>
              <a:defRPr sz="3200" b="1">
                <a:solidFill>
                  <a:srgbClr val="000000"/>
                </a:solidFill>
                <a:latin typeface="Trebuchet MS" pitchFamily="34" charset="0"/>
              </a:defRPr>
            </a:lvl1pPr>
          </a:lstStyle>
          <a:p>
            <a:r>
              <a:rPr lang="de-DE"/>
              <a:t>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8" name="Inhaltsplatzhalter 7"/>
          <p:cNvSpPr>
            <a:spLocks noGrp="1"/>
          </p:cNvSpPr>
          <p:nvPr>
            <p:ph sz="quarter" idx="10" hasCustomPrompt="1"/>
          </p:nvPr>
        </p:nvSpPr>
        <p:spPr>
          <a:xfrm>
            <a:off x="3743999" y="2555875"/>
            <a:ext cx="5400001" cy="3888258"/>
          </a:xfrm>
          <a:prstGeom prst="rect">
            <a:avLst/>
          </a:prstGeom>
        </p:spPr>
        <p:txBody>
          <a:bodyPr/>
          <a:lstStyle>
            <a:lvl1pPr marL="216000" indent="-216000">
              <a:lnSpc>
                <a:spcPct val="120000"/>
              </a:lnSpc>
              <a:spcAft>
                <a:spcPts val="0"/>
              </a:spcAft>
              <a:defRPr sz="1800" baseline="0">
                <a:latin typeface="Trebuchet MS" pitchFamily="34" charset="0"/>
              </a:defRPr>
            </a:lvl1pPr>
            <a:lvl2pPr>
              <a:lnSpc>
                <a:spcPct val="120000"/>
              </a:lnSpc>
              <a:defRPr sz="1800"/>
            </a:lvl2pPr>
            <a:lvl3pPr>
              <a:lnSpc>
                <a:spcPct val="120000"/>
              </a:lnSpc>
              <a:defRPr sz="1800"/>
            </a:lvl3pPr>
            <a:lvl4pPr>
              <a:lnSpc>
                <a:spcPct val="120000"/>
              </a:lnSpc>
              <a:defRPr sz="1800"/>
            </a:lvl4pPr>
            <a:lvl5pPr>
              <a:lnSpc>
                <a:spcPct val="120000"/>
              </a:lnSpc>
              <a:defRPr sz="1800"/>
            </a:lvl5pPr>
          </a:lstStyle>
          <a:p>
            <a:pPr lvl="0"/>
            <a:r>
              <a:rPr lang="de-DE" dirty="0" err="1"/>
              <a:t>content</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7" name="Inhaltsplatzhalter 7"/>
          <p:cNvSpPr>
            <a:spLocks noGrp="1"/>
          </p:cNvSpPr>
          <p:nvPr>
            <p:ph sz="quarter" idx="11" hasCustomPrompt="1"/>
          </p:nvPr>
        </p:nvSpPr>
        <p:spPr>
          <a:xfrm>
            <a:off x="934242" y="1547813"/>
            <a:ext cx="2663825" cy="4896320"/>
          </a:xfrm>
          <a:prstGeom prst="rect">
            <a:avLst/>
          </a:prstGeom>
          <a:noFill/>
        </p:spPr>
        <p:txBody>
          <a:bodyPr/>
          <a:lstStyle>
            <a:lvl1pPr marL="216000" indent="-216000">
              <a:lnSpc>
                <a:spcPct val="120000"/>
              </a:lnSpc>
              <a:spcAft>
                <a:spcPts val="0"/>
              </a:spcAft>
              <a:defRPr sz="1800" baseline="0">
                <a:latin typeface="Trebuchet MS" pitchFamily="34" charset="0"/>
              </a:defRPr>
            </a:lvl1pPr>
            <a:lvl2pPr>
              <a:lnSpc>
                <a:spcPct val="120000"/>
              </a:lnSpc>
              <a:defRPr sz="1800"/>
            </a:lvl2pPr>
            <a:lvl3pPr>
              <a:lnSpc>
                <a:spcPct val="120000"/>
              </a:lnSpc>
              <a:defRPr sz="1800"/>
            </a:lvl3pPr>
            <a:lvl4pPr>
              <a:lnSpc>
                <a:spcPct val="120000"/>
              </a:lnSpc>
              <a:defRPr sz="1800"/>
            </a:lvl4pPr>
            <a:lvl5pPr>
              <a:lnSpc>
                <a:spcPct val="120000"/>
              </a:lnSpc>
              <a:defRPr sz="1800"/>
            </a:lvl5pPr>
          </a:lstStyle>
          <a:p>
            <a:pPr lvl="0"/>
            <a:r>
              <a:rPr lang="de-DE" dirty="0" err="1"/>
              <a:t>picture</a:t>
            </a:r>
            <a:r>
              <a:rPr lang="de-DE" dirty="0"/>
              <a:t>, </a:t>
            </a:r>
            <a:r>
              <a:rPr lang="de-DE" dirty="0" err="1"/>
              <a:t>click</a:t>
            </a:r>
            <a:r>
              <a:rPr lang="de-DE" dirty="0"/>
              <a:t> </a:t>
            </a:r>
            <a:r>
              <a:rPr lang="de-DE" dirty="0" err="1"/>
              <a:t>to</a:t>
            </a:r>
            <a:r>
              <a:rPr lang="de-DE" dirty="0"/>
              <a:t> </a:t>
            </a:r>
            <a:r>
              <a:rPr lang="de-DE" dirty="0" err="1"/>
              <a:t>edit</a:t>
            </a:r>
            <a:endParaRPr lang="de-DE" dirty="0"/>
          </a:p>
        </p:txBody>
      </p:sp>
      <p:sp>
        <p:nvSpPr>
          <p:cNvPr id="10" name="Textplatzhalter 11"/>
          <p:cNvSpPr>
            <a:spLocks noGrp="1"/>
          </p:cNvSpPr>
          <p:nvPr>
            <p:ph type="body" sz="quarter" idx="12" hasCustomPrompt="1"/>
          </p:nvPr>
        </p:nvSpPr>
        <p:spPr>
          <a:xfrm>
            <a:off x="3744913" y="1980000"/>
            <a:ext cx="5399086" cy="360000"/>
          </a:xfrm>
          <a:prstGeom prst="rect">
            <a:avLst/>
          </a:prstGeom>
        </p:spPr>
        <p:txBody>
          <a:bodyPr/>
          <a:lstStyle>
            <a:lvl1pPr>
              <a:defRPr sz="2000" baseline="0">
                <a:solidFill>
                  <a:srgbClr val="969696"/>
                </a:solidFill>
                <a:latin typeface="Trebuchet MS" pitchFamily="34" charset="0"/>
              </a:defRPr>
            </a:lvl1pPr>
            <a:lvl2pPr>
              <a:defRPr sz="2200">
                <a:solidFill>
                  <a:srgbClr val="969696"/>
                </a:solidFill>
                <a:latin typeface="Trebuchet MS" pitchFamily="34" charset="0"/>
              </a:defRPr>
            </a:lvl2pPr>
            <a:lvl3pPr>
              <a:defRPr sz="2200">
                <a:solidFill>
                  <a:srgbClr val="969696"/>
                </a:solidFill>
                <a:latin typeface="Trebuchet MS" pitchFamily="34" charset="0"/>
              </a:defRPr>
            </a:lvl3pPr>
            <a:lvl4pPr>
              <a:defRPr sz="2200">
                <a:solidFill>
                  <a:srgbClr val="969696"/>
                </a:solidFill>
                <a:latin typeface="Trebuchet MS" pitchFamily="34" charset="0"/>
              </a:defRPr>
            </a:lvl4pPr>
            <a:lvl5pPr>
              <a:defRPr sz="2200">
                <a:solidFill>
                  <a:srgbClr val="969696"/>
                </a:solidFill>
                <a:latin typeface="Trebuchet MS" pitchFamily="34" charset="0"/>
              </a:defRPr>
            </a:lvl5pPr>
          </a:lstStyle>
          <a:p>
            <a:pPr lvl="0"/>
            <a:r>
              <a:rPr lang="de-DE" dirty="0" err="1"/>
              <a:t>subheadline</a:t>
            </a:r>
            <a:r>
              <a:rPr lang="de-DE" dirty="0"/>
              <a:t>, </a:t>
            </a:r>
            <a:r>
              <a:rPr lang="de-DE" dirty="0" err="1"/>
              <a:t>click</a:t>
            </a:r>
            <a:r>
              <a:rPr lang="de-DE" dirty="0"/>
              <a:t> </a:t>
            </a:r>
            <a:r>
              <a:rPr lang="de-DE" dirty="0" err="1"/>
              <a:t>to</a:t>
            </a:r>
            <a:r>
              <a:rPr lang="de-DE" dirty="0"/>
              <a:t> </a:t>
            </a:r>
            <a:r>
              <a:rPr lang="de-DE" dirty="0" err="1"/>
              <a:t>edit</a:t>
            </a:r>
            <a:endParaRPr lang="de-DE" dirty="0"/>
          </a:p>
        </p:txBody>
      </p:sp>
    </p:spTree>
    <p:extLst>
      <p:ext uri="{BB962C8B-B14F-4D97-AF65-F5344CB8AC3E}">
        <p14:creationId xmlns:p14="http://schemas.microsoft.com/office/powerpoint/2010/main" val="75925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100">
    <p:spTree>
      <p:nvGrpSpPr>
        <p:cNvPr id="1" name=""/>
        <p:cNvGrpSpPr/>
        <p:nvPr/>
      </p:nvGrpSpPr>
      <p:grpSpPr>
        <a:xfrm>
          <a:off x="0" y="0"/>
          <a:ext cx="0" cy="0"/>
          <a:chOff x="0" y="0"/>
          <a:chExt cx="0" cy="0"/>
        </a:xfrm>
      </p:grpSpPr>
      <p:sp>
        <p:nvSpPr>
          <p:cNvPr id="5" name="Rechteck 4"/>
          <p:cNvSpPr/>
          <p:nvPr userDrawn="1"/>
        </p:nvSpPr>
        <p:spPr bwMode="auto">
          <a:xfrm>
            <a:off x="936625" y="1547813"/>
            <a:ext cx="8207375" cy="5040312"/>
          </a:xfrm>
          <a:prstGeom prst="rect">
            <a:avLst/>
          </a:prstGeom>
          <a:solidFill>
            <a:srgbClr val="F0F0F0"/>
          </a:solidFill>
          <a:ln>
            <a:noFill/>
          </a:ln>
          <a:effectLst>
            <a:outerShdw blurRad="101600" dist="25400" dir="5400000" algn="t" rotWithShape="0">
              <a:prstClr val="black">
                <a:alpha val="50000"/>
              </a:prstClr>
            </a:outerShdw>
          </a:effectLst>
          <a:extLst/>
        </p:spPr>
        <p:txBody>
          <a:bodyPr lIns="0" tIns="0" rIns="0" bIns="0"/>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de-DE"/>
          </a:p>
        </p:txBody>
      </p:sp>
      <p:sp>
        <p:nvSpPr>
          <p:cNvPr id="4" name="Bildplatzhalter 3"/>
          <p:cNvSpPr>
            <a:spLocks noGrp="1"/>
          </p:cNvSpPr>
          <p:nvPr>
            <p:ph type="pic" sz="quarter" idx="13" hasCustomPrompt="1"/>
          </p:nvPr>
        </p:nvSpPr>
        <p:spPr>
          <a:xfrm>
            <a:off x="936625" y="1547813"/>
            <a:ext cx="8207375" cy="5040312"/>
          </a:xfrm>
          <a:prstGeom prst="rect">
            <a:avLst/>
          </a:prstGeom>
          <a:noFill/>
        </p:spPr>
        <p:txBody>
          <a:bodyPr/>
          <a:lstStyle>
            <a:lvl1pPr marL="216000" indent="-216000">
              <a:lnSpc>
                <a:spcPct val="120000"/>
              </a:lnSpc>
              <a:spcAft>
                <a:spcPts val="0"/>
              </a:spcAft>
              <a:defRPr sz="1800" baseline="0">
                <a:latin typeface="Trebuchet MS" pitchFamily="34" charset="0"/>
              </a:defRPr>
            </a:lvl1pPr>
          </a:lstStyle>
          <a:p>
            <a:pPr lvl="0"/>
            <a:r>
              <a:rPr lang="de-DE" noProof="0" err="1"/>
              <a:t>picture</a:t>
            </a:r>
            <a:r>
              <a:rPr lang="de-DE" noProof="0"/>
              <a:t>, </a:t>
            </a:r>
            <a:r>
              <a:rPr lang="de-DE" noProof="0" err="1"/>
              <a:t>click</a:t>
            </a:r>
            <a:r>
              <a:rPr lang="de-DE" noProof="0"/>
              <a:t> to </a:t>
            </a:r>
            <a:r>
              <a:rPr lang="de-DE" noProof="0" err="1"/>
              <a:t>edit</a:t>
            </a:r>
            <a:endParaRPr lang="de-DE" noProof="0"/>
          </a:p>
        </p:txBody>
      </p:sp>
    </p:spTree>
    <p:extLst>
      <p:ext uri="{BB962C8B-B14F-4D97-AF65-F5344CB8AC3E}">
        <p14:creationId xmlns:p14="http://schemas.microsoft.com/office/powerpoint/2010/main" val="1215985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2195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7015149" y="7006699"/>
            <a:ext cx="2299643" cy="402483"/>
          </a:xfrm>
          <a:prstGeom prst="rect">
            <a:avLst/>
          </a:prstGeom>
        </p:spPr>
        <p:txBody>
          <a:bodyPr lIns="100794" tIns="50397" rIns="100794" bIns="50397"/>
          <a:lstStyle/>
          <a:p>
            <a:endParaRPr lang="en-US"/>
          </a:p>
        </p:txBody>
      </p:sp>
      <p:sp>
        <p:nvSpPr>
          <p:cNvPr id="5" name="Footer Placeholder 4"/>
          <p:cNvSpPr>
            <a:spLocks noGrp="1"/>
          </p:cNvSpPr>
          <p:nvPr>
            <p:ph type="ftr" sz="quarter" idx="11"/>
          </p:nvPr>
        </p:nvSpPr>
        <p:spPr>
          <a:xfrm>
            <a:off x="726684" y="7006699"/>
            <a:ext cx="3139695" cy="402483"/>
          </a:xfrm>
          <a:prstGeom prst="rect">
            <a:avLst/>
          </a:prstGeom>
        </p:spPr>
        <p:txBody>
          <a:bodyPr lIns="100794" tIns="50397" rIns="100794" bIns="50397"/>
          <a:lstStyle/>
          <a:p>
            <a:endParaRPr lang="en-US"/>
          </a:p>
        </p:txBody>
      </p:sp>
      <p:sp>
        <p:nvSpPr>
          <p:cNvPr id="6" name="Slide Number Placeholder 5"/>
          <p:cNvSpPr>
            <a:spLocks noGrp="1"/>
          </p:cNvSpPr>
          <p:nvPr>
            <p:ph type="sldNum" sz="quarter" idx="12"/>
          </p:nvPr>
        </p:nvSpPr>
        <p:spPr>
          <a:xfrm>
            <a:off x="9418371" y="7006699"/>
            <a:ext cx="619538" cy="402483"/>
          </a:xfrm>
          <a:prstGeom prst="rect">
            <a:avLst/>
          </a:prstGeom>
        </p:spPr>
        <p:txBody>
          <a:bodyPr lIns="100794" tIns="50397" rIns="100794" bIns="50397"/>
          <a:lstStyle/>
          <a:p>
            <a:fld id="{DA187B9A-3720-884D-974D-3B9CFDBF1833}" type="slidenum">
              <a:rPr lang="en-US" smtClean="0"/>
              <a:t>‹#›</a:t>
            </a:fld>
            <a:endParaRPr lang="en-US"/>
          </a:p>
        </p:txBody>
      </p:sp>
    </p:spTree>
    <p:extLst>
      <p:ext uri="{BB962C8B-B14F-4D97-AF65-F5344CB8AC3E}">
        <p14:creationId xmlns:p14="http://schemas.microsoft.com/office/powerpoint/2010/main" val="28213966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Rechteck 2"/>
          <p:cNvSpPr/>
          <p:nvPr userDrawn="1"/>
        </p:nvSpPr>
        <p:spPr bwMode="auto">
          <a:xfrm>
            <a:off x="0" y="0"/>
            <a:ext cx="10080625" cy="1080000"/>
          </a:xfrm>
          <a:prstGeom prst="rect">
            <a:avLst/>
          </a:prstGeom>
          <a:solidFill>
            <a:srgbClr val="F0F0F0"/>
          </a:solidFill>
          <a:ln>
            <a:noFill/>
          </a:ln>
          <a:effectLst/>
          <a:extLst/>
        </p:spPr>
        <p:txBody>
          <a:bodyPr lIns="0" tIns="0" rIns="0" bIns="0"/>
          <a:lstStyle>
            <a:defPPr>
              <a:defRPr lang="en-GB"/>
            </a:defPPr>
            <a:lvl1pPr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1pPr>
            <a:lvl2pPr marL="742950" indent="-28575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2pPr>
            <a:lvl3pPr marL="11430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3pPr>
            <a:lvl4pPr marL="16002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4pPr>
            <a:lvl5pPr marL="2057400" indent="-228600" algn="l" defTabSz="449263" rtl="0" fontAlgn="base" hangingPunct="0">
              <a:lnSpc>
                <a:spcPct val="97000"/>
              </a:lnSpc>
              <a:spcBef>
                <a:spcPct val="0"/>
              </a:spcBef>
              <a:spcAft>
                <a:spcPct val="0"/>
              </a:spcAft>
              <a:buClr>
                <a:srgbClr val="000000"/>
              </a:buClr>
              <a:buSzPct val="100000"/>
              <a:buFont typeface="Times New Roman" pitchFamily="16" charset="0"/>
              <a:defRPr sz="3300" b="1" kern="1200">
                <a:solidFill>
                  <a:srgbClr val="000000"/>
                </a:solidFill>
                <a:latin typeface="Trebuchet MS" pitchFamily="32" charset="0"/>
                <a:ea typeface="+mn-ea"/>
                <a:cs typeface="Arial Unicode MS" charset="0"/>
              </a:defRPr>
            </a:lvl5pPr>
            <a:lvl6pPr marL="2286000" algn="l" defTabSz="914400" rtl="0" eaLnBrk="1" latinLnBrk="0" hangingPunct="1">
              <a:defRPr sz="3300" b="1" kern="1200">
                <a:solidFill>
                  <a:srgbClr val="000000"/>
                </a:solidFill>
                <a:latin typeface="Trebuchet MS" pitchFamily="32" charset="0"/>
                <a:ea typeface="+mn-ea"/>
                <a:cs typeface="Arial Unicode MS" charset="0"/>
              </a:defRPr>
            </a:lvl6pPr>
            <a:lvl7pPr marL="2743200" algn="l" defTabSz="914400" rtl="0" eaLnBrk="1" latinLnBrk="0" hangingPunct="1">
              <a:defRPr sz="3300" b="1" kern="1200">
                <a:solidFill>
                  <a:srgbClr val="000000"/>
                </a:solidFill>
                <a:latin typeface="Trebuchet MS" pitchFamily="32" charset="0"/>
                <a:ea typeface="+mn-ea"/>
                <a:cs typeface="Arial Unicode MS" charset="0"/>
              </a:defRPr>
            </a:lvl7pPr>
            <a:lvl8pPr marL="3200400" algn="l" defTabSz="914400" rtl="0" eaLnBrk="1" latinLnBrk="0" hangingPunct="1">
              <a:defRPr sz="3300" b="1" kern="1200">
                <a:solidFill>
                  <a:srgbClr val="000000"/>
                </a:solidFill>
                <a:latin typeface="Trebuchet MS" pitchFamily="32" charset="0"/>
                <a:ea typeface="+mn-ea"/>
                <a:cs typeface="Arial Unicode MS" charset="0"/>
              </a:defRPr>
            </a:lvl8pPr>
            <a:lvl9pPr marL="3657600" algn="l" defTabSz="914400" rtl="0" eaLnBrk="1" latinLnBrk="0" hangingPunct="1">
              <a:defRPr sz="3300" b="1" kern="1200">
                <a:solidFill>
                  <a:srgbClr val="000000"/>
                </a:solidFill>
                <a:latin typeface="Trebuchet MS" pitchFamily="32" charset="0"/>
                <a:ea typeface="+mn-ea"/>
                <a:cs typeface="Arial Unicode MS" charset="0"/>
              </a:defRPr>
            </a:lvl9pPr>
          </a:lstStyle>
          <a:p>
            <a:pP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de-DE"/>
          </a:p>
        </p:txBody>
      </p:sp>
      <p:sp>
        <p:nvSpPr>
          <p:cNvPr id="6" name="Rectangle 2"/>
          <p:cNvSpPr>
            <a:spLocks noGrp="1" noChangeArrowheads="1"/>
          </p:cNvSpPr>
          <p:nvPr>
            <p:ph type="title"/>
          </p:nvPr>
        </p:nvSpPr>
        <p:spPr bwMode="auto">
          <a:xfrm>
            <a:off x="0" y="35421"/>
            <a:ext cx="10160000" cy="1354137"/>
          </a:xfrm>
          <a:prstGeom prst="rect">
            <a:avLst/>
          </a:prstGeom>
          <a:solidFill>
            <a:srgbClr val="A50021"/>
          </a:solidFill>
          <a:ln>
            <a:noFill/>
          </a:ln>
          <a:extLst>
            <a:ext uri="{FAA26D3D-D897-4be2-8F04-BA451C77F1D7}">
              <ma14:placeholderFlag xmlns:ma14="http://schemas.microsoft.com/office/mac/drawingml/2011/main" val="1"/>
            </a:ext>
            <a:ext uri="{91240B29-F687-4f45-9708-019B960494DF}">
              <a14:hiddenLine xmlns:a14="http://schemas.microsoft.com/office/drawing/2010/main" xmlns="" w="9525">
                <a:solidFill>
                  <a:srgbClr val="000000"/>
                </a:solidFill>
                <a:miter lim="800000"/>
                <a:headEnd/>
                <a:tailEnd/>
              </a14:hiddenLine>
            </a:ext>
          </a:extLst>
        </p:spPr>
        <p:txBody>
          <a:bodyPr vert="horz" wrap="square" lIns="101599" tIns="50799" rIns="101599" bIns="50799" numCol="1" anchor="ctr" anchorCtr="0" compatLnSpc="1">
            <a:prstTxWarp prst="textNoShape">
              <a:avLst/>
            </a:prstTxWarp>
          </a:bodyPr>
          <a:lstStyle/>
          <a:p>
            <a:pPr lvl="0"/>
            <a:r>
              <a:rPr lang="en-US" altLang="x-none" dirty="0"/>
              <a:t>Click to edit Master title style</a:t>
            </a:r>
          </a:p>
        </p:txBody>
      </p:sp>
      <p:sp>
        <p:nvSpPr>
          <p:cNvPr id="4" name="Title 1"/>
          <p:cNvSpPr txBox="1">
            <a:spLocks/>
          </p:cNvSpPr>
          <p:nvPr userDrawn="1"/>
        </p:nvSpPr>
        <p:spPr>
          <a:xfrm>
            <a:off x="-39688" y="35421"/>
            <a:ext cx="10160000" cy="1354138"/>
          </a:xfrm>
          <a:prstGeom prst="rect">
            <a:avLst/>
          </a:prstGeom>
          <a:solidFill>
            <a:schemeClr val="accent2"/>
          </a:solidFill>
        </p:spPr>
        <p:txBody>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chemeClr val="accent6"/>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endParaRPr lang="en-US" altLang="x-none" b="0" kern="0">
              <a:solidFill>
                <a:schemeClr val="accent2"/>
              </a:solidFill>
              <a:ea typeface="MS PGothic" charset="-128"/>
            </a:endParaRPr>
          </a:p>
          <a:p>
            <a:r>
              <a:rPr lang="en-US" altLang="x-none" b="0" kern="0">
                <a:ea typeface="MS PGothic" charset="-128"/>
              </a:rPr>
              <a:t/>
            </a:r>
            <a:br>
              <a:rPr lang="en-US" altLang="x-none" b="0" kern="0">
                <a:ea typeface="MS PGothic" charset="-128"/>
              </a:rPr>
            </a:br>
            <a:endParaRPr lang="en-US" altLang="x-none" b="0" kern="0">
              <a:ea typeface="MS PGothic" charset="-128"/>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2" r:id="rId7"/>
    <p:sldLayoutId id="2147483681" r:id="rId8"/>
    <p:sldLayoutId id="2147483683" r:id="rId9"/>
    <p:sldLayoutId id="2147483684" r:id="rId10"/>
  </p:sldLayoutIdLst>
  <p:hf sldNum="0" hdr="0" ftr="0" dt="0"/>
  <p:txStyles>
    <p:title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chemeClr val="accent6"/>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p:titleStyle>
    <p:bodyStyle>
      <a:lvl1pPr marL="342900" indent="-342900" algn="l" defTabSz="449263" rtl="0" eaLnBrk="0" fontAlgn="base" hangingPunct="0">
        <a:lnSpc>
          <a:spcPct val="93000"/>
        </a:lnSpc>
        <a:spcBef>
          <a:spcPct val="0"/>
        </a:spcBef>
        <a:spcAft>
          <a:spcPts val="1425"/>
        </a:spcAft>
        <a:buClr>
          <a:srgbClr val="000000"/>
        </a:buClr>
        <a:buSzPct val="100000"/>
        <a:buFont typeface="Times New Roman" pitchFamily="16" charset="0"/>
        <a:defRPr sz="32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6" charset="0"/>
        <a:defRPr sz="2800">
          <a:solidFill>
            <a:srgbClr val="000000"/>
          </a:solidFill>
          <a:latin typeface="+mn-lt"/>
          <a:cs typeface="+mn-cs"/>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6" charset="0"/>
        <a:defRPr sz="2400">
          <a:solidFill>
            <a:srgbClr val="000000"/>
          </a:solidFill>
          <a:latin typeface="+mn-lt"/>
          <a:cs typeface="+mn-cs"/>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6" charset="0"/>
        <a:defRPr sz="2000">
          <a:solidFill>
            <a:srgbClr val="000000"/>
          </a:solidFill>
          <a:latin typeface="+mn-lt"/>
          <a:cs typeface="+mn-cs"/>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6" charset="0"/>
        <a:defRPr sz="2000">
          <a:solidFill>
            <a:srgbClr val="000000"/>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usabilitybok.org/" TargetMode="Externa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ux.mit.edu/" TargetMode="External"/><Relationship Id="rId4" Type="http://schemas.openxmlformats.org/officeDocument/2006/relationships/image" Target="../media/image8.jpg"/><Relationship Id="rId1" Type="http://schemas.openxmlformats.org/officeDocument/2006/relationships/slideLayout" Target="../slideLayouts/slideLayout6.xml"/><Relationship Id="rId2" Type="http://schemas.openxmlformats.org/officeDocument/2006/relationships/hyperlink" Target="mailto:laroche@mit.edu"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ux.mit.edu/" TargetMode="External"/><Relationship Id="rId4" Type="http://schemas.openxmlformats.org/officeDocument/2006/relationships/image" Target="../media/image9.jpg"/><Relationship Id="rId1" Type="http://schemas.openxmlformats.org/officeDocument/2006/relationships/slideLayout" Target="../slideLayouts/slideLayout6.xml"/><Relationship Id="rId2" Type="http://schemas.openxmlformats.org/officeDocument/2006/relationships/hyperlink" Target="mailto:laroche@mit.ed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p:cNvSpPr>
            <a:spLocks noGrp="1"/>
          </p:cNvSpPr>
          <p:nvPr>
            <p:ph type="ctrTitle"/>
          </p:nvPr>
        </p:nvSpPr>
        <p:spPr bwMode="auto">
          <a:xfrm>
            <a:off x="0" y="2051646"/>
            <a:ext cx="9936856" cy="108012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sz="3600" b="0" dirty="0">
                <a:latin typeface="Calibri" charset="0"/>
                <a:ea typeface="Calibri" charset="0"/>
                <a:cs typeface="Calibri" charset="0"/>
              </a:rPr>
              <a:t>An Introduction to User Experience (UX) </a:t>
            </a:r>
            <a:br>
              <a:rPr lang="de-DE" sz="3600" b="0" dirty="0">
                <a:latin typeface="Calibri" charset="0"/>
                <a:ea typeface="Calibri" charset="0"/>
                <a:cs typeface="Calibri" charset="0"/>
              </a:rPr>
            </a:br>
            <a:r>
              <a:rPr lang="de-DE" sz="3600" b="0" dirty="0">
                <a:latin typeface="Calibri" charset="0"/>
                <a:ea typeface="Calibri" charset="0"/>
                <a:cs typeface="Calibri" charset="0"/>
              </a:rPr>
              <a:t>Fundamentals</a:t>
            </a:r>
          </a:p>
        </p:txBody>
      </p:sp>
      <p:sp>
        <p:nvSpPr>
          <p:cNvPr id="4099" name="Untertitel 2"/>
          <p:cNvSpPr>
            <a:spLocks noGrp="1"/>
          </p:cNvSpPr>
          <p:nvPr>
            <p:ph type="subTitle" idx="1"/>
          </p:nvPr>
        </p:nvSpPr>
        <p:spPr bwMode="auto">
          <a:xfrm>
            <a:off x="-124271" y="3899252"/>
            <a:ext cx="10224888" cy="143986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spcBef>
                <a:spcPts val="100"/>
              </a:spcBef>
              <a:spcAft>
                <a:spcPts val="100"/>
              </a:spcAft>
            </a:pPr>
            <a:r>
              <a:rPr lang="en-US" altLang="x-none" dirty="0">
                <a:latin typeface="Calibri" charset="0"/>
                <a:ea typeface="Calibri" charset="0"/>
                <a:cs typeface="Calibri" charset="0"/>
              </a:rPr>
              <a:t>Accessibility &amp; Usability Group</a:t>
            </a:r>
          </a:p>
          <a:p>
            <a:pPr lvl="1">
              <a:spcBef>
                <a:spcPts val="100"/>
              </a:spcBef>
              <a:spcAft>
                <a:spcPts val="100"/>
              </a:spcAft>
            </a:pPr>
            <a:r>
              <a:rPr lang="en-US" altLang="x-none" dirty="0">
                <a:latin typeface="Calibri" charset="0"/>
                <a:ea typeface="Calibri" charset="0"/>
                <a:cs typeface="Calibri" charset="0"/>
              </a:rPr>
              <a:t>June 12, 2018</a:t>
            </a:r>
          </a:p>
          <a:p>
            <a:pPr lvl="1">
              <a:spcBef>
                <a:spcPts val="100"/>
              </a:spcBef>
              <a:spcAft>
                <a:spcPts val="100"/>
              </a:spcAft>
            </a:pPr>
            <a:endParaRPr lang="en-US" altLang="x-none" sz="2400" dirty="0">
              <a:latin typeface="Calibri" charset="0"/>
              <a:ea typeface="Calibri" charset="0"/>
              <a:cs typeface="Calibri" charset="0"/>
            </a:endParaRPr>
          </a:p>
          <a:p>
            <a:pPr lvl="1">
              <a:spcBef>
                <a:spcPts val="100"/>
              </a:spcBef>
              <a:spcAft>
                <a:spcPts val="100"/>
              </a:spcAft>
            </a:pPr>
            <a:endParaRPr lang="en-US" altLang="x-none" sz="2400" dirty="0">
              <a:latin typeface="Calibri" charset="0"/>
              <a:ea typeface="Calibri" charset="0"/>
              <a:cs typeface="Calibri" charset="0"/>
            </a:endParaRPr>
          </a:p>
          <a:p>
            <a:pPr lvl="1">
              <a:spcBef>
                <a:spcPts val="100"/>
              </a:spcBef>
              <a:spcAft>
                <a:spcPts val="100"/>
              </a:spcAft>
            </a:pPr>
            <a:r>
              <a:rPr lang="en-US" altLang="x-none" sz="2400" dirty="0">
                <a:latin typeface="Calibri" charset="0"/>
                <a:ea typeface="Calibri" charset="0"/>
                <a:cs typeface="Calibri" charset="0"/>
              </a:rPr>
              <a:t>Office of the Vice Chancellor (OVC) </a:t>
            </a:r>
          </a:p>
          <a:p>
            <a:pPr lvl="1">
              <a:spcBef>
                <a:spcPts val="100"/>
              </a:spcBef>
              <a:spcAft>
                <a:spcPts val="100"/>
              </a:spcAft>
            </a:pPr>
            <a:r>
              <a:rPr lang="en-US" altLang="x-none" sz="2400" dirty="0">
                <a:latin typeface="Calibri" charset="0"/>
                <a:ea typeface="Calibri" charset="0"/>
                <a:cs typeface="Calibri" charset="0"/>
              </a:rPr>
              <a:t>Undergraduate Advising &amp; Academic Programming (UAAP)</a:t>
            </a:r>
          </a:p>
        </p:txBody>
      </p:sp>
      <p:sp>
        <p:nvSpPr>
          <p:cNvPr id="2" name="TextBox 1"/>
          <p:cNvSpPr txBox="1"/>
          <p:nvPr/>
        </p:nvSpPr>
        <p:spPr>
          <a:xfrm>
            <a:off x="9004300" y="431800"/>
            <a:ext cx="184731" cy="420756"/>
          </a:xfrm>
          <a:prstGeom prst="rect">
            <a:avLst/>
          </a:prstGeom>
        </p:spPr>
        <p:txBody>
          <a:bodyPr wrap="none" rtlCol="0">
            <a:spAutoFit/>
          </a:bodyPr>
          <a:lstStyle/>
          <a:p>
            <a:endParaRPr lang="en-US" sz="2200" b="1" dirty="0">
              <a:solidFill>
                <a:srgbClr val="969696"/>
              </a:solidFill>
              <a:latin typeface="Trebuchet MS" pitchFamily="34" charset="0"/>
            </a:endParaRPr>
          </a:p>
        </p:txBody>
      </p:sp>
      <p:sp>
        <p:nvSpPr>
          <p:cNvPr id="5" name="Titel 3"/>
          <p:cNvSpPr txBox="1">
            <a:spLocks/>
          </p:cNvSpPr>
          <p:nvPr/>
        </p:nvSpPr>
        <p:spPr bwMode="auto">
          <a:xfrm>
            <a:off x="983019" y="318142"/>
            <a:ext cx="8207376" cy="64807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en-US" altLang="x-none" b="0" dirty="0">
                <a:solidFill>
                  <a:schemeClr val="bg1"/>
                </a:solidFill>
                <a:ea typeface="Calibri" charset="0"/>
                <a:cs typeface="Calibri" charset="0"/>
              </a:rPr>
              <a:t>Accessibility &amp; Usability </a:t>
            </a:r>
            <a:br>
              <a:rPr lang="en-US" altLang="x-none" b="0" dirty="0">
                <a:solidFill>
                  <a:schemeClr val="bg1"/>
                </a:solidFill>
                <a:ea typeface="Calibri" charset="0"/>
                <a:cs typeface="Calibri" charset="0"/>
              </a:rPr>
            </a:br>
            <a:r>
              <a:rPr lang="en-US" altLang="x-none" sz="3600" dirty="0">
                <a:solidFill>
                  <a:schemeClr val="bg1"/>
                </a:solidFill>
                <a:latin typeface="Calibri" charset="0"/>
                <a:ea typeface="Calibri" charset="0"/>
                <a:cs typeface="Calibri" charset="0"/>
              </a:rPr>
              <a:t/>
            </a:r>
            <a:br>
              <a:rPr lang="en-US" altLang="x-none" sz="3600" dirty="0">
                <a:solidFill>
                  <a:schemeClr val="bg1"/>
                </a:solidFill>
                <a:latin typeface="Calibri" charset="0"/>
                <a:ea typeface="Calibri" charset="0"/>
                <a:cs typeface="Calibri" charset="0"/>
              </a:rPr>
            </a:br>
            <a:endParaRPr lang="de-DE" sz="3600" b="0" dirty="0">
              <a:solidFill>
                <a:schemeClr val="bg1"/>
              </a:solidFill>
              <a:latin typeface="Calibri" charset="0"/>
              <a:ea typeface="Calibri" charset="0"/>
              <a:cs typeface="Calibri"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547589"/>
            <a:ext cx="9072563" cy="5112568"/>
          </a:xfrm>
          <a:prstGeom prst="rect">
            <a:avLst/>
          </a:prstGeom>
        </p:spPr>
        <p:txBody>
          <a:bodyPr>
            <a:normAutofit/>
          </a:bodyPr>
          <a:lstStyle/>
          <a:p>
            <a:pPr>
              <a:buFont typeface="Wingdings" charset="2"/>
              <a:buChar char="§"/>
            </a:pPr>
            <a:r>
              <a:rPr lang="en-US" sz="2400">
                <a:latin typeface="Trebuchet MS"/>
                <a:cs typeface="Trebuchet MS"/>
              </a:rPr>
              <a:t>An outgrowth of human factors and early usability work was User-Centered Design (UCD) </a:t>
            </a:r>
            <a:br>
              <a:rPr lang="en-US" sz="2400">
                <a:latin typeface="Trebuchet MS"/>
                <a:cs typeface="Trebuchet MS"/>
              </a:rPr>
            </a:br>
            <a:endParaRPr lang="en-US" sz="2400">
              <a:latin typeface="Trebuchet MS"/>
              <a:cs typeface="Trebuchet MS"/>
            </a:endParaRPr>
          </a:p>
          <a:p>
            <a:pPr>
              <a:buFont typeface="Wingdings" charset="2"/>
              <a:buChar char="§"/>
            </a:pPr>
            <a:r>
              <a:rPr lang="en-US" sz="2400">
                <a:latin typeface="Trebuchet MS"/>
                <a:cs typeface="Trebuchet MS"/>
              </a:rPr>
              <a:t>Overall, UCD is a framework &amp; method to create products that correctly match a user’s needs and </a:t>
            </a:r>
            <a:r>
              <a:rPr lang="en-US" sz="2400" smtClean="0">
                <a:latin typeface="Trebuchet MS"/>
                <a:cs typeface="Trebuchet MS"/>
              </a:rPr>
              <a:t>expectations</a:t>
            </a:r>
            <a:r>
              <a:rPr lang="en-US" sz="2400">
                <a:latin typeface="Trebuchet MS"/>
                <a:cs typeface="Trebuchet MS"/>
              </a:rPr>
              <a:t/>
            </a:r>
            <a:br>
              <a:rPr lang="en-US" sz="2400">
                <a:latin typeface="Trebuchet MS"/>
                <a:cs typeface="Trebuchet MS"/>
              </a:rPr>
            </a:br>
            <a:endParaRPr lang="en-US" sz="2400">
              <a:latin typeface="Trebuchet MS"/>
              <a:cs typeface="Trebuchet MS"/>
            </a:endParaRPr>
          </a:p>
          <a:p>
            <a:pPr>
              <a:buFont typeface="Wingdings" charset="2"/>
              <a:buChar char="§"/>
            </a:pPr>
            <a:r>
              <a:rPr lang="en-US" sz="2400">
                <a:latin typeface="Trebuchet MS"/>
                <a:cs typeface="Trebuchet MS"/>
              </a:rPr>
              <a:t>Products created </a:t>
            </a:r>
            <a:r>
              <a:rPr lang="en-US" sz="2400" smtClean="0">
                <a:latin typeface="Trebuchet MS"/>
                <a:cs typeface="Trebuchet MS"/>
              </a:rPr>
              <a:t>using </a:t>
            </a:r>
            <a:r>
              <a:rPr lang="en-US" sz="2400">
                <a:latin typeface="Trebuchet MS"/>
                <a:cs typeface="Trebuchet MS"/>
              </a:rPr>
              <a:t>UCD principles are </a:t>
            </a:r>
            <a:r>
              <a:rPr lang="en-US" sz="2400" smtClean="0">
                <a:latin typeface="Trebuchet MS"/>
                <a:cs typeface="Trebuchet MS"/>
              </a:rPr>
              <a:t>more </a:t>
            </a:r>
            <a:r>
              <a:rPr lang="en-US" sz="2400">
                <a:latin typeface="Trebuchet MS"/>
                <a:cs typeface="Trebuchet MS"/>
              </a:rPr>
              <a:t>likely to be be successful since user’s needs are considered and (likely) incorporated from the initial planning stages</a:t>
            </a:r>
          </a:p>
          <a:p>
            <a:pPr>
              <a:buFont typeface="Wingdings" charset="2"/>
              <a:buChar char="§"/>
            </a:pPr>
            <a:endParaRPr lang="en-US" sz="2400">
              <a:latin typeface="Trebuchet MS"/>
              <a:cs typeface="Trebuchet MS"/>
            </a:endParaRPr>
          </a:p>
          <a:p>
            <a:endParaRPr lang="en-US" sz="1800">
              <a:latin typeface="Trebuchet MS"/>
              <a:cs typeface="Trebuchet MS"/>
            </a:endParaRPr>
          </a:p>
        </p:txBody>
      </p:sp>
      <p:sp>
        <p:nvSpPr>
          <p:cNvPr id="4" name="Titel 3"/>
          <p:cNvSpPr txBox="1">
            <a:spLocks/>
          </p:cNvSpPr>
          <p:nvPr/>
        </p:nvSpPr>
        <p:spPr bwMode="auto">
          <a:xfrm>
            <a:off x="1" y="395461"/>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User-</a:t>
            </a:r>
            <a:r>
              <a:rPr lang="de-DE" sz="3200" dirty="0" err="1">
                <a:solidFill>
                  <a:schemeClr val="bg1"/>
                </a:solidFill>
                <a:latin typeface="Trebuchet MS" pitchFamily="32" charset="0"/>
              </a:rPr>
              <a:t>Centered</a:t>
            </a:r>
            <a:r>
              <a:rPr lang="de-DE" sz="3200" dirty="0">
                <a:solidFill>
                  <a:schemeClr val="bg1"/>
                </a:solidFill>
                <a:latin typeface="Trebuchet MS" pitchFamily="32" charset="0"/>
              </a:rPr>
              <a:t> Design (UCD)</a:t>
            </a:r>
          </a:p>
        </p:txBody>
      </p:sp>
    </p:spTree>
    <p:extLst>
      <p:ext uri="{BB962C8B-B14F-4D97-AF65-F5344CB8AC3E}">
        <p14:creationId xmlns:p14="http://schemas.microsoft.com/office/powerpoint/2010/main" val="27106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4031" y="1619597"/>
            <a:ext cx="9072563" cy="4727615"/>
          </a:xfrm>
          <a:prstGeom prst="rect">
            <a:avLst/>
          </a:prstGeom>
        </p:spPr>
        <p:txBody>
          <a:bodyPr/>
          <a:lstStyle/>
          <a:p>
            <a:pPr>
              <a:buFont typeface="Wingdings" charset="2"/>
              <a:buChar char="§"/>
            </a:pPr>
            <a:r>
              <a:rPr lang="en-US" sz="2400">
                <a:latin typeface="Trebuchet MS"/>
                <a:cs typeface="Trebuchet MS"/>
              </a:rPr>
              <a:t>“Know thy user, know thy user, know thy user”</a:t>
            </a:r>
            <a:br>
              <a:rPr lang="en-US" sz="2400">
                <a:latin typeface="Trebuchet MS"/>
                <a:cs typeface="Trebuchet MS"/>
              </a:rPr>
            </a:br>
            <a:endParaRPr lang="en-US" sz="2400">
              <a:latin typeface="Trebuchet MS"/>
              <a:cs typeface="Trebuchet MS"/>
            </a:endParaRPr>
          </a:p>
          <a:p>
            <a:pPr>
              <a:buFont typeface="Wingdings" charset="2"/>
              <a:buChar char="§"/>
            </a:pPr>
            <a:r>
              <a:rPr lang="en-US" altLang="ja-JP" sz="2400">
                <a:latin typeface="Trebuchet MS"/>
                <a:cs typeface="Trebuchet MS"/>
              </a:rPr>
              <a:t>“The key to making things understandable is to understand what it’s like not to understand”  </a:t>
            </a:r>
            <a:r>
              <a:rPr lang="en-US" sz="2400">
                <a:latin typeface="Trebuchet MS"/>
                <a:cs typeface="Trebuchet MS"/>
              </a:rPr>
              <a:t>(Richard Saul </a:t>
            </a:r>
            <a:r>
              <a:rPr lang="en-US" sz="2400" err="1">
                <a:latin typeface="Trebuchet MS"/>
                <a:cs typeface="Trebuchet MS"/>
              </a:rPr>
              <a:t>Wurman</a:t>
            </a:r>
            <a:r>
              <a:rPr lang="en-US" sz="2400">
                <a:latin typeface="Trebuchet MS"/>
                <a:cs typeface="Trebuchet MS"/>
              </a:rPr>
              <a:t>)</a:t>
            </a:r>
            <a:br>
              <a:rPr lang="en-US" sz="2400">
                <a:latin typeface="Trebuchet MS"/>
                <a:cs typeface="Trebuchet MS"/>
              </a:rPr>
            </a:br>
            <a:endParaRPr lang="en-US" sz="2400">
              <a:latin typeface="Trebuchet MS"/>
              <a:cs typeface="Trebuchet MS"/>
            </a:endParaRPr>
          </a:p>
        </p:txBody>
      </p:sp>
      <p:sp>
        <p:nvSpPr>
          <p:cNvPr id="4" name="Titel 3"/>
          <p:cNvSpPr txBox="1">
            <a:spLocks/>
          </p:cNvSpPr>
          <p:nvPr/>
        </p:nvSpPr>
        <p:spPr bwMode="auto">
          <a:xfrm>
            <a:off x="1" y="395461"/>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a:solidFill>
                  <a:schemeClr val="bg1"/>
                </a:solidFill>
                <a:latin typeface="Trebuchet MS" pitchFamily="32" charset="0"/>
              </a:rPr>
              <a:t>User-</a:t>
            </a:r>
            <a:r>
              <a:rPr lang="de-DE" sz="3200" dirty="0" err="1">
                <a:solidFill>
                  <a:schemeClr val="bg1"/>
                </a:solidFill>
                <a:latin typeface="Trebuchet MS" pitchFamily="32" charset="0"/>
              </a:rPr>
              <a:t>Centered</a:t>
            </a:r>
            <a:r>
              <a:rPr lang="de-DE" sz="3200" dirty="0">
                <a:solidFill>
                  <a:schemeClr val="bg1"/>
                </a:solidFill>
                <a:latin typeface="Trebuchet MS" pitchFamily="32" charset="0"/>
              </a:rPr>
              <a:t> Design (UCD) - </a:t>
            </a:r>
            <a:r>
              <a:rPr lang="de-DE" sz="3200" dirty="0" err="1">
                <a:solidFill>
                  <a:schemeClr val="bg1"/>
                </a:solidFill>
                <a:latin typeface="Trebuchet MS" pitchFamily="32" charset="0"/>
              </a:rPr>
              <a:t>Philosophy</a:t>
            </a:r>
            <a:endParaRPr lang="de-DE" sz="3200" dirty="0">
              <a:solidFill>
                <a:schemeClr val="bg1"/>
              </a:solidFill>
              <a:latin typeface="Trebuchet MS" pitchFamily="32" charset="0"/>
            </a:endParaRPr>
          </a:p>
        </p:txBody>
      </p:sp>
    </p:spTree>
    <p:extLst>
      <p:ext uri="{BB962C8B-B14F-4D97-AF65-F5344CB8AC3E}">
        <p14:creationId xmlns:p14="http://schemas.microsoft.com/office/powerpoint/2010/main" val="1863884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48269" y="1624538"/>
            <a:ext cx="9072563" cy="4819595"/>
          </a:xfrm>
          <a:prstGeom prst="rect">
            <a:avLst/>
          </a:prstGeom>
        </p:spPr>
        <p:txBody>
          <a:bodyPr/>
          <a:lstStyle/>
          <a:p>
            <a:pPr>
              <a:buFont typeface="Wingdings" charset="2"/>
              <a:buChar char="§"/>
            </a:pPr>
            <a:r>
              <a:rPr lang="en-US" sz="2400">
                <a:latin typeface="Trebuchet MS"/>
                <a:cs typeface="Trebuchet MS"/>
              </a:rPr>
              <a:t>Ease of learning and relearning (learnability)</a:t>
            </a:r>
          </a:p>
          <a:p>
            <a:pPr>
              <a:buFont typeface="Wingdings" charset="2"/>
              <a:buChar char="§"/>
            </a:pPr>
            <a:r>
              <a:rPr lang="en-US" sz="2400">
                <a:latin typeface="Trebuchet MS"/>
                <a:cs typeface="Trebuchet MS"/>
              </a:rPr>
              <a:t>Ease of use (efficiency)</a:t>
            </a:r>
          </a:p>
          <a:p>
            <a:pPr>
              <a:buFont typeface="Wingdings" charset="2"/>
              <a:buChar char="§"/>
            </a:pPr>
            <a:r>
              <a:rPr lang="en-US" sz="2400">
                <a:latin typeface="Trebuchet MS"/>
                <a:cs typeface="Trebuchet MS"/>
              </a:rPr>
              <a:t>Consistency within and between products</a:t>
            </a:r>
          </a:p>
          <a:p>
            <a:pPr>
              <a:buFont typeface="Wingdings" charset="2"/>
              <a:buChar char="§"/>
            </a:pPr>
            <a:r>
              <a:rPr lang="en-US" sz="2400">
                <a:latin typeface="Trebuchet MS"/>
                <a:cs typeface="Trebuchet MS"/>
              </a:rPr>
              <a:t>First impressions</a:t>
            </a:r>
          </a:p>
          <a:p>
            <a:pPr>
              <a:buFont typeface="Wingdings" charset="2"/>
              <a:buChar char="§"/>
            </a:pPr>
            <a:r>
              <a:rPr lang="en-US" sz="2400">
                <a:latin typeface="Trebuchet MS"/>
                <a:cs typeface="Trebuchet MS"/>
              </a:rPr>
              <a:t>Error prevention and recovery</a:t>
            </a:r>
          </a:p>
          <a:p>
            <a:pPr>
              <a:buFont typeface="Wingdings" charset="2"/>
              <a:buChar char="§"/>
            </a:pPr>
            <a:r>
              <a:rPr lang="en-US" sz="2400">
                <a:latin typeface="Trebuchet MS"/>
                <a:cs typeface="Trebuchet MS"/>
              </a:rPr>
              <a:t>Memorability</a:t>
            </a:r>
          </a:p>
          <a:p>
            <a:pPr>
              <a:buFont typeface="Wingdings" charset="2"/>
              <a:buChar char="§"/>
            </a:pPr>
            <a:r>
              <a:rPr lang="en-US" sz="2400">
                <a:latin typeface="Trebuchet MS"/>
                <a:cs typeface="Trebuchet MS"/>
              </a:rPr>
              <a:t>Satisfaction or likeability</a:t>
            </a:r>
          </a:p>
          <a:p>
            <a:pPr>
              <a:buFont typeface="Wingdings" charset="2"/>
              <a:buChar char="§"/>
            </a:pPr>
            <a:r>
              <a:rPr lang="en-US" sz="2400">
                <a:latin typeface="Trebuchet MS"/>
                <a:cs typeface="Trebuchet MS"/>
              </a:rPr>
              <a:t>Flexibility and discoverability</a:t>
            </a:r>
          </a:p>
          <a:p>
            <a:pPr>
              <a:buFont typeface="Wingdings" charset="2"/>
              <a:buChar char="§"/>
            </a:pPr>
            <a:r>
              <a:rPr lang="en-US" sz="2400">
                <a:latin typeface="Trebuchet MS"/>
                <a:cs typeface="Trebuchet MS"/>
              </a:rPr>
              <a:t>Improved collaboration for groups of users</a:t>
            </a:r>
          </a:p>
        </p:txBody>
      </p:sp>
      <p:sp>
        <p:nvSpPr>
          <p:cNvPr id="4" name="Titel 3"/>
          <p:cNvSpPr txBox="1">
            <a:spLocks/>
          </p:cNvSpPr>
          <p:nvPr/>
        </p:nvSpPr>
        <p:spPr bwMode="auto">
          <a:xfrm>
            <a:off x="-72256" y="323453"/>
            <a:ext cx="10225136"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a:solidFill>
                  <a:schemeClr val="bg1"/>
                </a:solidFill>
                <a:latin typeface="Trebuchet MS" pitchFamily="32" charset="0"/>
              </a:rPr>
              <a:t>User-</a:t>
            </a:r>
            <a:r>
              <a:rPr lang="de-DE" sz="3200" dirty="0" err="1">
                <a:solidFill>
                  <a:schemeClr val="bg1"/>
                </a:solidFill>
                <a:latin typeface="Trebuchet MS" pitchFamily="32" charset="0"/>
              </a:rPr>
              <a:t>Centered</a:t>
            </a:r>
            <a:r>
              <a:rPr lang="de-DE" sz="3200" dirty="0">
                <a:solidFill>
                  <a:schemeClr val="bg1"/>
                </a:solidFill>
                <a:latin typeface="Trebuchet MS" pitchFamily="32" charset="0"/>
              </a:rPr>
              <a:t> Design (UCD) - </a:t>
            </a:r>
            <a:r>
              <a:rPr lang="de-DE" sz="3200" dirty="0" err="1">
                <a:solidFill>
                  <a:schemeClr val="bg1"/>
                </a:solidFill>
                <a:latin typeface="Trebuchet MS" pitchFamily="32" charset="0"/>
              </a:rPr>
              <a:t>Benefits</a:t>
            </a:r>
            <a:endParaRPr lang="de-DE" sz="3200" dirty="0">
              <a:solidFill>
                <a:schemeClr val="bg1"/>
              </a:solidFill>
              <a:latin typeface="Trebuchet MS" pitchFamily="32" charset="0"/>
            </a:endParaRPr>
          </a:p>
        </p:txBody>
      </p:sp>
    </p:spTree>
    <p:extLst>
      <p:ext uri="{BB962C8B-B14F-4D97-AF65-F5344CB8AC3E}">
        <p14:creationId xmlns:p14="http://schemas.microsoft.com/office/powerpoint/2010/main" val="4121662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75816" y="5893309"/>
            <a:ext cx="8984352" cy="1101975"/>
          </a:xfrm>
          <a:prstGeom prst="rect">
            <a:avLst/>
          </a:prstGeom>
        </p:spPr>
        <p:txBody>
          <a:bodyPr>
            <a:normAutofit lnSpcReduction="10000"/>
          </a:bodyPr>
          <a:lstStyle/>
          <a:p>
            <a:pPr marL="457200" indent="-457200">
              <a:buFont typeface="Wingdings" charset="2"/>
              <a:buChar char="§"/>
            </a:pPr>
            <a:r>
              <a:rPr lang="en-US" sz="2400">
                <a:latin typeface="Trebuchet MS"/>
                <a:cs typeface="Trebuchet MS"/>
              </a:rPr>
              <a:t>Users are not designers and designers are not users!</a:t>
            </a:r>
          </a:p>
          <a:p>
            <a:pPr marL="457200" indent="-457200">
              <a:buFont typeface="Wingdings" charset="2"/>
              <a:buChar char="§"/>
            </a:pPr>
            <a:r>
              <a:rPr lang="en-US" sz="2400">
                <a:latin typeface="Trebuchet MS"/>
                <a:cs typeface="Trebuchet MS"/>
              </a:rPr>
              <a:t>It is more than common sense!</a:t>
            </a:r>
          </a:p>
          <a:p>
            <a:pPr marL="0" indent="0"/>
            <a:endParaRPr lang="en-US"/>
          </a:p>
        </p:txBody>
      </p:sp>
      <p:sp>
        <p:nvSpPr>
          <p:cNvPr id="9" name="TextBox 8"/>
          <p:cNvSpPr txBox="1"/>
          <p:nvPr/>
        </p:nvSpPr>
        <p:spPr>
          <a:xfrm>
            <a:off x="7943331" y="3042719"/>
            <a:ext cx="203557" cy="596914"/>
          </a:xfrm>
          <a:prstGeom prst="rect">
            <a:avLst/>
          </a:prstGeom>
          <a:noFill/>
        </p:spPr>
        <p:txBody>
          <a:bodyPr wrap="none" lIns="100794" tIns="50397" rIns="100794" bIns="50397" rtlCol="0">
            <a:spAutoFit/>
          </a:bodyPr>
          <a:lstStyle/>
          <a:p>
            <a:endParaRPr lang="en-US"/>
          </a:p>
        </p:txBody>
      </p:sp>
      <p:sp>
        <p:nvSpPr>
          <p:cNvPr id="10" name="Content Placeholder 2"/>
          <p:cNvSpPr txBox="1">
            <a:spLocks/>
          </p:cNvSpPr>
          <p:nvPr/>
        </p:nvSpPr>
        <p:spPr>
          <a:xfrm>
            <a:off x="5411889" y="1763924"/>
            <a:ext cx="4164705" cy="2489027"/>
          </a:xfrm>
          <a:prstGeom prst="rect">
            <a:avLst/>
          </a:prstGeom>
        </p:spPr>
        <p:txBody>
          <a:bodyPr vert="horz" lIns="100794" tIns="50397" rIns="100794" bIns="50397"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None/>
            </a:pPr>
            <a:endParaRPr lang="en-US"/>
          </a:p>
        </p:txBody>
      </p:sp>
      <p:pic>
        <p:nvPicPr>
          <p:cNvPr id="4" name="Picture 3" descr="the_hom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6168" y="1373092"/>
            <a:ext cx="6480720" cy="4533081"/>
          </a:xfrm>
          <a:prstGeom prst="rect">
            <a:avLst/>
          </a:prstGeom>
        </p:spPr>
      </p:pic>
      <p:sp>
        <p:nvSpPr>
          <p:cNvPr id="11" name="TextBox 10"/>
          <p:cNvSpPr txBox="1"/>
          <p:nvPr/>
        </p:nvSpPr>
        <p:spPr>
          <a:xfrm>
            <a:off x="4161005" y="5485833"/>
            <a:ext cx="5895461" cy="237487"/>
          </a:xfrm>
          <a:prstGeom prst="rect">
            <a:avLst/>
          </a:prstGeom>
          <a:noFill/>
        </p:spPr>
        <p:txBody>
          <a:bodyPr wrap="square" lIns="100794" tIns="50397" rIns="100794" bIns="50397" rtlCol="0">
            <a:spAutoFit/>
          </a:bodyPr>
          <a:lstStyle/>
          <a:p>
            <a:r>
              <a:rPr lang="en-US" sz="900"/>
              <a:t>http://simpsons.wikia.com/index.php?title=The_Homer&amp;image=TheHomer-png</a:t>
            </a:r>
          </a:p>
        </p:txBody>
      </p:sp>
      <p:sp>
        <p:nvSpPr>
          <p:cNvPr id="8" name="Titel 3"/>
          <p:cNvSpPr txBox="1">
            <a:spLocks/>
          </p:cNvSpPr>
          <p:nvPr/>
        </p:nvSpPr>
        <p:spPr bwMode="auto">
          <a:xfrm>
            <a:off x="27680" y="389458"/>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err="1">
                <a:solidFill>
                  <a:schemeClr val="bg1"/>
                </a:solidFill>
                <a:latin typeface="Trebuchet MS" pitchFamily="32" charset="0"/>
              </a:rPr>
              <a:t>What</a:t>
            </a:r>
            <a:r>
              <a:rPr lang="de-DE" sz="3200" dirty="0">
                <a:solidFill>
                  <a:schemeClr val="bg1"/>
                </a:solidFill>
                <a:latin typeface="Trebuchet MS" pitchFamily="32" charset="0"/>
              </a:rPr>
              <a:t> User-</a:t>
            </a:r>
            <a:r>
              <a:rPr lang="de-DE" sz="3200" dirty="0" err="1">
                <a:solidFill>
                  <a:schemeClr val="bg1"/>
                </a:solidFill>
                <a:latin typeface="Trebuchet MS" pitchFamily="32" charset="0"/>
              </a:rPr>
              <a:t>Centered</a:t>
            </a:r>
            <a:r>
              <a:rPr lang="de-DE" sz="3200" dirty="0">
                <a:solidFill>
                  <a:schemeClr val="bg1"/>
                </a:solidFill>
                <a:latin typeface="Trebuchet MS" pitchFamily="32" charset="0"/>
              </a:rPr>
              <a:t> Design (UCD) </a:t>
            </a:r>
            <a:r>
              <a:rPr lang="de-DE" sz="3200" dirty="0" err="1">
                <a:solidFill>
                  <a:schemeClr val="bg1"/>
                </a:solidFill>
                <a:latin typeface="Trebuchet MS" pitchFamily="32" charset="0"/>
              </a:rPr>
              <a:t>is</a:t>
            </a:r>
            <a:r>
              <a:rPr lang="de-DE" sz="3200" dirty="0">
                <a:solidFill>
                  <a:schemeClr val="bg1"/>
                </a:solidFill>
                <a:latin typeface="Trebuchet MS" pitchFamily="32" charset="0"/>
              </a:rPr>
              <a:t> NOT</a:t>
            </a:r>
          </a:p>
        </p:txBody>
      </p:sp>
    </p:spTree>
    <p:extLst>
      <p:ext uri="{BB962C8B-B14F-4D97-AF65-F5344CB8AC3E}">
        <p14:creationId xmlns:p14="http://schemas.microsoft.com/office/powerpoint/2010/main" val="2418947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4031" y="1547589"/>
            <a:ext cx="9072563" cy="4727615"/>
          </a:xfrm>
          <a:prstGeom prst="rect">
            <a:avLst/>
          </a:prstGeom>
        </p:spPr>
        <p:txBody>
          <a:bodyPr/>
          <a:lstStyle/>
          <a:p>
            <a:r>
              <a:rPr lang="en-US" altLang="ja-JP" sz="2400">
                <a:latin typeface="Trebuchet MS"/>
                <a:cs typeface="Trebuchet MS"/>
              </a:rPr>
              <a:t>	User Experience (UX) is an open-ended term and profession that continues to grow and expand </a:t>
            </a:r>
          </a:p>
          <a:p>
            <a:r>
              <a:rPr lang="en-US" altLang="ja-JP" sz="2400">
                <a:latin typeface="Trebuchet MS"/>
                <a:cs typeface="Trebuchet MS"/>
              </a:rPr>
              <a:t/>
            </a:r>
            <a:br>
              <a:rPr lang="en-US" altLang="ja-JP" sz="2400">
                <a:latin typeface="Trebuchet MS"/>
                <a:cs typeface="Trebuchet MS"/>
              </a:rPr>
            </a:br>
            <a:r>
              <a:rPr lang="en-US" altLang="ja-JP" sz="2400">
                <a:latin typeface="Trebuchet MS"/>
                <a:cs typeface="Trebuchet MS"/>
              </a:rPr>
              <a:t>User Experience includes three distinct groupings: </a:t>
            </a:r>
          </a:p>
          <a:p>
            <a:endParaRPr lang="en-US" altLang="ja-JP" sz="2400">
              <a:latin typeface="Trebuchet MS"/>
              <a:cs typeface="Trebuchet MS"/>
            </a:endParaRPr>
          </a:p>
          <a:p>
            <a:pPr algn="ctr"/>
            <a:r>
              <a:rPr lang="en-US" altLang="ja-JP" sz="4400">
                <a:latin typeface="Trebuchet MS"/>
                <a:cs typeface="Trebuchet MS"/>
              </a:rPr>
              <a:t>RESEARCH – DESIGN - EVALUATION</a:t>
            </a:r>
          </a:p>
          <a:p>
            <a:pPr algn="r">
              <a:buNone/>
            </a:pPr>
            <a:endParaRPr lang="en-US" sz="1800">
              <a:latin typeface="Trebuchet MS"/>
              <a:cs typeface="Trebuchet MS"/>
            </a:endParaRPr>
          </a:p>
          <a:p>
            <a:pPr>
              <a:buNone/>
            </a:pPr>
            <a:r>
              <a:rPr lang="en-US">
                <a:latin typeface="Verdana" charset="0"/>
              </a:rPr>
              <a:t/>
            </a:r>
            <a:br>
              <a:rPr lang="en-US">
                <a:latin typeface="Verdana" charset="0"/>
              </a:rPr>
            </a:br>
            <a:endParaRPr lang="en-US"/>
          </a:p>
        </p:txBody>
      </p:sp>
      <p:sp>
        <p:nvSpPr>
          <p:cNvPr id="4" name="Titel 3"/>
          <p:cNvSpPr txBox="1">
            <a:spLocks/>
          </p:cNvSpPr>
          <p:nvPr/>
        </p:nvSpPr>
        <p:spPr bwMode="auto">
          <a:xfrm>
            <a:off x="1" y="395461"/>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User Experience (UX) – </a:t>
            </a:r>
            <a:r>
              <a:rPr lang="de-DE" sz="3200" dirty="0" err="1">
                <a:solidFill>
                  <a:schemeClr val="bg1"/>
                </a:solidFill>
                <a:latin typeface="Trebuchet MS" pitchFamily="32" charset="0"/>
              </a:rPr>
              <a:t>Clarity</a:t>
            </a:r>
            <a:r>
              <a:rPr lang="de-DE" sz="3200" dirty="0">
                <a:solidFill>
                  <a:schemeClr val="bg1"/>
                </a:solidFill>
                <a:latin typeface="Trebuchet MS" pitchFamily="32" charset="0"/>
              </a:rPr>
              <a:t>?</a:t>
            </a:r>
          </a:p>
        </p:txBody>
      </p:sp>
    </p:spTree>
    <p:extLst>
      <p:ext uri="{BB962C8B-B14F-4D97-AF65-F5344CB8AC3E}">
        <p14:creationId xmlns:p14="http://schemas.microsoft.com/office/powerpoint/2010/main" val="3183125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III. </a:t>
            </a:r>
            <a:r>
              <a:rPr lang="de-DE" err="1">
                <a:latin typeface="Trebuchet MS" pitchFamily="32" charset="0"/>
              </a:rPr>
              <a:t>Methods</a:t>
            </a:r>
            <a:endParaRPr lang="de-DE">
              <a:latin typeface="Trebuchet MS" pitchFamily="32" charset="0"/>
            </a:endParaRPr>
          </a:p>
        </p:txBody>
      </p:sp>
    </p:spTree>
    <p:extLst>
      <p:ext uri="{BB962C8B-B14F-4D97-AF65-F5344CB8AC3E}">
        <p14:creationId xmlns:p14="http://schemas.microsoft.com/office/powerpoint/2010/main" val="2515277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31800" y="1619597"/>
            <a:ext cx="9072563" cy="4968552"/>
          </a:xfrm>
          <a:prstGeom prst="rect">
            <a:avLst/>
          </a:prstGeom>
        </p:spPr>
        <p:txBody>
          <a:bodyPr/>
          <a:lstStyle/>
          <a:p>
            <a:r>
              <a:rPr lang="en-US" altLang="ja-JP" sz="2400">
                <a:latin typeface="Trebuchet MS"/>
                <a:cs typeface="Trebuchet MS"/>
              </a:rPr>
              <a:t>	Within the field of User Experience (UX), there are numerous methods used to obtain information from users</a:t>
            </a:r>
            <a:br>
              <a:rPr lang="en-US" altLang="ja-JP" sz="2400">
                <a:latin typeface="Trebuchet MS"/>
                <a:cs typeface="Trebuchet MS"/>
              </a:rPr>
            </a:br>
            <a:endParaRPr lang="en-US" altLang="ja-JP" sz="2400">
              <a:latin typeface="Trebuchet MS"/>
              <a:cs typeface="Trebuchet MS"/>
            </a:endParaRPr>
          </a:p>
          <a:p>
            <a:r>
              <a:rPr lang="en-US" altLang="ja-JP" sz="2400">
                <a:latin typeface="Trebuchet MS"/>
                <a:cs typeface="Trebuchet MS"/>
              </a:rPr>
              <a:t>	When the profession was emerging in the 1970s and 1980s, the main method was usability testing. Usability testing proved quite successful as a way to understand the user’s perspective on a  product – and make our profession visible</a:t>
            </a:r>
          </a:p>
          <a:p>
            <a:pPr>
              <a:lnSpc>
                <a:spcPct val="100000"/>
              </a:lnSpc>
            </a:pPr>
            <a:r>
              <a:rPr lang="en-US" altLang="ja-JP" sz="2400">
                <a:latin typeface="Trebuchet MS"/>
                <a:cs typeface="Trebuchet MS"/>
              </a:rPr>
              <a:t/>
            </a:r>
            <a:br>
              <a:rPr lang="en-US" altLang="ja-JP" sz="2400">
                <a:latin typeface="Trebuchet MS"/>
                <a:cs typeface="Trebuchet MS"/>
              </a:rPr>
            </a:br>
            <a:r>
              <a:rPr lang="en-US" altLang="ja-JP" sz="2400">
                <a:latin typeface="Trebuchet MS"/>
                <a:cs typeface="Trebuchet MS"/>
              </a:rPr>
              <a:t>The variety of methods expanded as the field evolved from ‘just’ usability testing to looking at the full user experience.</a:t>
            </a:r>
            <a:r>
              <a:rPr lang="en-US">
                <a:latin typeface="Trebuchet MS"/>
                <a:cs typeface="Trebuchet MS"/>
              </a:rPr>
              <a:t/>
            </a:r>
            <a:br>
              <a:rPr lang="en-US">
                <a:latin typeface="Trebuchet MS"/>
                <a:cs typeface="Trebuchet MS"/>
              </a:rPr>
            </a:br>
            <a:endParaRPr lang="en-US">
              <a:latin typeface="Trebuchet MS"/>
              <a:cs typeface="Trebuchet MS"/>
            </a:endParaRPr>
          </a:p>
        </p:txBody>
      </p:sp>
      <p:sp>
        <p:nvSpPr>
          <p:cNvPr id="4"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User Experience (UX) </a:t>
            </a:r>
            <a:r>
              <a:rPr lang="de-DE" sz="3200" dirty="0" err="1">
                <a:solidFill>
                  <a:schemeClr val="bg1"/>
                </a:solidFill>
                <a:latin typeface="Trebuchet MS" pitchFamily="32" charset="0"/>
              </a:rPr>
              <a:t>Methods</a:t>
            </a:r>
            <a:endParaRPr lang="de-DE" sz="3200" dirty="0">
              <a:solidFill>
                <a:schemeClr val="bg1"/>
              </a:solidFill>
              <a:latin typeface="Trebuchet MS" pitchFamily="32" charset="0"/>
            </a:endParaRPr>
          </a:p>
        </p:txBody>
      </p:sp>
    </p:spTree>
    <p:extLst>
      <p:ext uri="{BB962C8B-B14F-4D97-AF65-F5344CB8AC3E}">
        <p14:creationId xmlns:p14="http://schemas.microsoft.com/office/powerpoint/2010/main" val="298394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97150" y="1835621"/>
            <a:ext cx="9072563" cy="4727615"/>
          </a:xfrm>
          <a:prstGeom prst="rect">
            <a:avLst/>
          </a:prstGeom>
        </p:spPr>
        <p:txBody>
          <a:bodyPr/>
          <a:lstStyle/>
          <a:p>
            <a:pPr marL="457200" indent="-457200">
              <a:buFont typeface="Wingdings" charset="2"/>
              <a:buChar char="§"/>
            </a:pPr>
            <a:r>
              <a:rPr lang="en-US" altLang="ja-JP" sz="2400" i="1">
                <a:latin typeface="Trebuchet MS"/>
                <a:cs typeface="Trebuchet MS"/>
              </a:rPr>
              <a:t>Research</a:t>
            </a:r>
            <a:r>
              <a:rPr lang="en-US" altLang="ja-JP" sz="2400">
                <a:latin typeface="Trebuchet MS"/>
                <a:cs typeface="Trebuchet MS"/>
              </a:rPr>
              <a:t> – Understanding what the users need and their goals and behavior</a:t>
            </a:r>
            <a:br>
              <a:rPr lang="en-US" altLang="ja-JP" sz="2400">
                <a:latin typeface="Trebuchet MS"/>
                <a:cs typeface="Trebuchet MS"/>
              </a:rPr>
            </a:br>
            <a:endParaRPr lang="en-US" altLang="ja-JP" sz="2400">
              <a:latin typeface="Trebuchet MS"/>
              <a:cs typeface="Trebuchet MS"/>
            </a:endParaRPr>
          </a:p>
          <a:p>
            <a:pPr marL="457200" indent="-457200">
              <a:buFont typeface="Wingdings" charset="2"/>
              <a:buChar char="§"/>
            </a:pPr>
            <a:r>
              <a:rPr lang="en-US" altLang="ja-JP" sz="2400" i="1">
                <a:latin typeface="Trebuchet MS"/>
                <a:cs typeface="Trebuchet MS"/>
              </a:rPr>
              <a:t>Design</a:t>
            </a:r>
            <a:r>
              <a:rPr lang="en-US" altLang="ja-JP" sz="2400">
                <a:latin typeface="Trebuchet MS"/>
                <a:cs typeface="Trebuchet MS"/>
              </a:rPr>
              <a:t> – creating and designing the interface or experience the user expects or needs</a:t>
            </a:r>
            <a:br>
              <a:rPr lang="en-US" altLang="ja-JP" sz="2400">
                <a:latin typeface="Trebuchet MS"/>
                <a:cs typeface="Trebuchet MS"/>
              </a:rPr>
            </a:br>
            <a:endParaRPr lang="en-US" altLang="ja-JP" sz="2400">
              <a:latin typeface="Trebuchet MS"/>
              <a:cs typeface="Trebuchet MS"/>
            </a:endParaRPr>
          </a:p>
          <a:p>
            <a:pPr marL="457200" indent="-457200">
              <a:buFont typeface="Wingdings" charset="2"/>
              <a:buChar char="§"/>
            </a:pPr>
            <a:r>
              <a:rPr lang="en-US" altLang="ja-JP" sz="2400" i="1">
                <a:latin typeface="Trebuchet MS"/>
                <a:cs typeface="Trebuchet MS"/>
              </a:rPr>
              <a:t>Evaluation</a:t>
            </a:r>
            <a:r>
              <a:rPr lang="en-US" altLang="ja-JP" sz="2400">
                <a:latin typeface="Trebuchet MS"/>
                <a:cs typeface="Trebuchet MS"/>
              </a:rPr>
              <a:t> – once the interface or product is in a working state, users can test and evaluate if the interface or product maps to user’s mental model and needs</a:t>
            </a:r>
            <a:br>
              <a:rPr lang="en-US" altLang="ja-JP" sz="2400">
                <a:latin typeface="Trebuchet MS"/>
                <a:cs typeface="Trebuchet MS"/>
              </a:rPr>
            </a:br>
            <a:r>
              <a:rPr lang="en-US" altLang="ja-JP" sz="2400">
                <a:latin typeface="Trebuchet MS"/>
                <a:cs typeface="Trebuchet MS"/>
              </a:rPr>
              <a:t> 		</a:t>
            </a:r>
            <a:endParaRPr lang="en-US" sz="2400">
              <a:latin typeface="Trebuchet MS"/>
              <a:cs typeface="Trebuchet MS"/>
            </a:endParaRPr>
          </a:p>
          <a:p>
            <a:pPr>
              <a:buNone/>
            </a:pPr>
            <a:r>
              <a:rPr lang="en-US">
                <a:latin typeface="Verdana" charset="0"/>
              </a:rPr>
              <a:t/>
            </a:r>
            <a:br>
              <a:rPr lang="en-US">
                <a:latin typeface="Verdana" charset="0"/>
              </a:rPr>
            </a:br>
            <a:endParaRPr lang="en-US"/>
          </a:p>
        </p:txBody>
      </p:sp>
      <p:sp>
        <p:nvSpPr>
          <p:cNvPr id="4"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a:solidFill>
                  <a:schemeClr val="bg1"/>
                </a:solidFill>
                <a:latin typeface="Trebuchet MS" pitchFamily="32" charset="0"/>
              </a:rPr>
              <a:t>UX </a:t>
            </a:r>
            <a:r>
              <a:rPr lang="de-DE" sz="3200" dirty="0" err="1">
                <a:solidFill>
                  <a:schemeClr val="bg1"/>
                </a:solidFill>
                <a:latin typeface="Trebuchet MS" pitchFamily="32" charset="0"/>
              </a:rPr>
              <a:t>Methods</a:t>
            </a:r>
            <a:r>
              <a:rPr lang="de-DE" sz="3200" dirty="0">
                <a:solidFill>
                  <a:schemeClr val="bg1"/>
                </a:solidFill>
                <a:latin typeface="Trebuchet MS" pitchFamily="32" charset="0"/>
              </a:rPr>
              <a:t> – </a:t>
            </a:r>
            <a:r>
              <a:rPr lang="de-DE" sz="3200" dirty="0" err="1">
                <a:solidFill>
                  <a:schemeClr val="bg1"/>
                </a:solidFill>
                <a:latin typeface="Trebuchet MS" pitchFamily="32" charset="0"/>
              </a:rPr>
              <a:t>By</a:t>
            </a:r>
            <a:r>
              <a:rPr lang="de-DE" sz="3200" dirty="0">
                <a:solidFill>
                  <a:schemeClr val="bg1"/>
                </a:solidFill>
                <a:latin typeface="Trebuchet MS" pitchFamily="32" charset="0"/>
              </a:rPr>
              <a:t> </a:t>
            </a:r>
            <a:r>
              <a:rPr lang="de-DE" sz="3200" dirty="0" err="1">
                <a:solidFill>
                  <a:schemeClr val="bg1"/>
                </a:solidFill>
                <a:latin typeface="Trebuchet MS" pitchFamily="32" charset="0"/>
              </a:rPr>
              <a:t>Grouping</a:t>
            </a:r>
            <a:endParaRPr lang="de-DE" sz="3200" dirty="0">
              <a:solidFill>
                <a:schemeClr val="bg1"/>
              </a:solidFill>
              <a:latin typeface="Trebuchet MS" pitchFamily="32" charset="0"/>
            </a:endParaRPr>
          </a:p>
        </p:txBody>
      </p:sp>
    </p:spTree>
    <p:extLst>
      <p:ext uri="{BB962C8B-B14F-4D97-AF65-F5344CB8AC3E}">
        <p14:creationId xmlns:p14="http://schemas.microsoft.com/office/powerpoint/2010/main" val="3257554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547589"/>
            <a:ext cx="9072563" cy="4727615"/>
          </a:xfrm>
          <a:prstGeom prst="rect">
            <a:avLst/>
          </a:prstGeom>
        </p:spPr>
        <p:txBody>
          <a:bodyPr/>
          <a:lstStyle/>
          <a:p>
            <a:r>
              <a:rPr lang="en-US" altLang="ja-JP" sz="2400">
                <a:latin typeface="Trebuchet MS"/>
                <a:cs typeface="Trebuchet MS"/>
              </a:rPr>
              <a:t>	Here </a:t>
            </a:r>
            <a:r>
              <a:rPr lang="en-US" altLang="ja-JP" sz="2400" smtClean="0">
                <a:latin typeface="Trebuchet MS"/>
                <a:cs typeface="Trebuchet MS"/>
              </a:rPr>
              <a:t>is a </a:t>
            </a:r>
            <a:r>
              <a:rPr lang="en-US" altLang="ja-JP" sz="2400">
                <a:latin typeface="Trebuchet MS"/>
                <a:cs typeface="Trebuchet MS"/>
              </a:rPr>
              <a:t>sampling of the most common methods used in the field today (divided into the grouping mentioned earlier)</a:t>
            </a:r>
          </a:p>
        </p:txBody>
      </p:sp>
      <p:sp>
        <p:nvSpPr>
          <p:cNvPr id="4" name="Titel 3"/>
          <p:cNvSpPr txBox="1">
            <a:spLocks/>
          </p:cNvSpPr>
          <p:nvPr/>
        </p:nvSpPr>
        <p:spPr bwMode="auto">
          <a:xfrm>
            <a:off x="0" y="395461"/>
            <a:ext cx="10152880"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err="1">
                <a:solidFill>
                  <a:schemeClr val="bg1"/>
                </a:solidFill>
                <a:latin typeface="Trebuchet MS" pitchFamily="32" charset="0"/>
              </a:rPr>
              <a:t>Methods</a:t>
            </a:r>
            <a:r>
              <a:rPr lang="de-DE" sz="3200" dirty="0">
                <a:solidFill>
                  <a:schemeClr val="bg1"/>
                </a:solidFill>
                <a:latin typeface="Trebuchet MS" pitchFamily="32" charset="0"/>
              </a:rPr>
              <a:t> – </a:t>
            </a:r>
            <a:r>
              <a:rPr lang="de-DE" sz="3200" dirty="0" err="1">
                <a:solidFill>
                  <a:schemeClr val="bg1"/>
                </a:solidFill>
                <a:latin typeface="Trebuchet MS" pitchFamily="32" charset="0"/>
              </a:rPr>
              <a:t>By</a:t>
            </a:r>
            <a:r>
              <a:rPr lang="de-DE" sz="3200" dirty="0">
                <a:solidFill>
                  <a:schemeClr val="bg1"/>
                </a:solidFill>
                <a:latin typeface="Trebuchet MS" pitchFamily="32" charset="0"/>
              </a:rPr>
              <a:t> </a:t>
            </a:r>
            <a:r>
              <a:rPr lang="de-DE" sz="3200" dirty="0" err="1">
                <a:solidFill>
                  <a:schemeClr val="bg1"/>
                </a:solidFill>
                <a:latin typeface="Trebuchet MS" pitchFamily="32" charset="0"/>
              </a:rPr>
              <a:t>Grouping</a:t>
            </a:r>
            <a:endParaRPr lang="de-DE" sz="3200" dirty="0">
              <a:solidFill>
                <a:schemeClr val="bg1"/>
              </a:solidFill>
              <a:latin typeface="Trebuchet MS" pitchFamily="32" charset="0"/>
            </a:endParaRPr>
          </a:p>
        </p:txBody>
      </p:sp>
      <p:pic>
        <p:nvPicPr>
          <p:cNvPr id="2" name="Picture 1" descr="updated_methods_tabl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716" y="2438697"/>
            <a:ext cx="8801100" cy="2781300"/>
          </a:xfrm>
          <a:prstGeom prst="rect">
            <a:avLst/>
          </a:prstGeom>
        </p:spPr>
      </p:pic>
    </p:spTree>
    <p:extLst>
      <p:ext uri="{BB962C8B-B14F-4D97-AF65-F5344CB8AC3E}">
        <p14:creationId xmlns:p14="http://schemas.microsoft.com/office/powerpoint/2010/main" val="1257232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0"/>
          </p:nvPr>
        </p:nvSpPr>
        <p:spPr>
          <a:xfrm>
            <a:off x="647823" y="1907629"/>
            <a:ext cx="9216825" cy="1800200"/>
          </a:xfrm>
        </p:spPr>
        <p:txBody>
          <a:bodyPr/>
          <a:lstStyle/>
          <a:p>
            <a:pPr marL="0" indent="0"/>
            <a:r>
              <a:rPr lang="de-DE" sz="2400">
                <a:latin typeface="Trebuchet MS" pitchFamily="32" charset="0"/>
              </a:rPr>
              <a:t>The Usability Body </a:t>
            </a:r>
            <a:r>
              <a:rPr lang="de-DE" sz="2400" err="1">
                <a:latin typeface="Trebuchet MS" pitchFamily="32" charset="0"/>
              </a:rPr>
              <a:t>of</a:t>
            </a:r>
            <a:r>
              <a:rPr lang="de-DE" sz="2400">
                <a:latin typeface="Trebuchet MS" pitchFamily="32" charset="0"/>
              </a:rPr>
              <a:t> Knowledge (BOK) </a:t>
            </a:r>
            <a:r>
              <a:rPr lang="de-DE" sz="2400" err="1">
                <a:latin typeface="Trebuchet MS" pitchFamily="32" charset="0"/>
              </a:rPr>
              <a:t>is</a:t>
            </a:r>
            <a:r>
              <a:rPr lang="de-DE" sz="2400">
                <a:latin typeface="Trebuchet MS" pitchFamily="32" charset="0"/>
              </a:rPr>
              <a:t> a solid </a:t>
            </a:r>
            <a:r>
              <a:rPr lang="de-DE" sz="2400" err="1">
                <a:latin typeface="Trebuchet MS" pitchFamily="32" charset="0"/>
              </a:rPr>
              <a:t>resource</a:t>
            </a:r>
            <a:r>
              <a:rPr lang="de-DE" sz="2400">
                <a:latin typeface="Trebuchet MS" pitchFamily="32" charset="0"/>
              </a:rPr>
              <a:t> </a:t>
            </a:r>
            <a:r>
              <a:rPr lang="de-DE" sz="2400" err="1">
                <a:latin typeface="Trebuchet MS" pitchFamily="32" charset="0"/>
              </a:rPr>
              <a:t>for</a:t>
            </a:r>
            <a:r>
              <a:rPr lang="de-DE" sz="2400">
                <a:latin typeface="Trebuchet MS" pitchFamily="32" charset="0"/>
              </a:rPr>
              <a:t> all </a:t>
            </a:r>
            <a:r>
              <a:rPr lang="de-DE" sz="2400" err="1">
                <a:latin typeface="Trebuchet MS" pitchFamily="32" charset="0"/>
              </a:rPr>
              <a:t>information</a:t>
            </a:r>
            <a:r>
              <a:rPr lang="de-DE" sz="2400">
                <a:latin typeface="Trebuchet MS" pitchFamily="32" charset="0"/>
              </a:rPr>
              <a:t> </a:t>
            </a:r>
            <a:r>
              <a:rPr lang="de-DE" sz="2400" err="1">
                <a:latin typeface="Trebuchet MS" pitchFamily="32" charset="0"/>
              </a:rPr>
              <a:t>about</a:t>
            </a:r>
            <a:r>
              <a:rPr lang="de-DE" sz="2400">
                <a:latin typeface="Trebuchet MS" pitchFamily="32" charset="0"/>
              </a:rPr>
              <a:t> UX </a:t>
            </a:r>
            <a:r>
              <a:rPr lang="de-DE" sz="2400" err="1">
                <a:latin typeface="Trebuchet MS" pitchFamily="32" charset="0"/>
              </a:rPr>
              <a:t>methods</a:t>
            </a:r>
            <a:r>
              <a:rPr lang="de-DE" sz="2400">
                <a:latin typeface="Trebuchet MS" pitchFamily="32" charset="0"/>
              </a:rPr>
              <a:t> and design </a:t>
            </a:r>
            <a:br>
              <a:rPr lang="de-DE" sz="2400">
                <a:latin typeface="Trebuchet MS" pitchFamily="32" charset="0"/>
              </a:rPr>
            </a:br>
            <a:r>
              <a:rPr lang="de-DE" sz="2400">
                <a:latin typeface="Trebuchet MS" pitchFamily="32" charset="0"/>
              </a:rPr>
              <a:t/>
            </a:r>
            <a:br>
              <a:rPr lang="de-DE" sz="2400">
                <a:latin typeface="Trebuchet MS" pitchFamily="32" charset="0"/>
              </a:rPr>
            </a:br>
            <a:endParaRPr lang="de-DE" sz="2400"/>
          </a:p>
        </p:txBody>
      </p:sp>
      <p:sp>
        <p:nvSpPr>
          <p:cNvPr id="5" name="Textplatzhalter 4"/>
          <p:cNvSpPr>
            <a:spLocks noGrp="1"/>
          </p:cNvSpPr>
          <p:nvPr>
            <p:ph type="body" sz="quarter" idx="12"/>
          </p:nvPr>
        </p:nvSpPr>
        <p:spPr>
          <a:xfrm>
            <a:off x="1080992" y="1422782"/>
            <a:ext cx="8206671" cy="360000"/>
          </a:xfrm>
        </p:spPr>
        <p:txBody>
          <a:bodyPr/>
          <a:lstStyle/>
          <a:p>
            <a:pPr algn="ctr"/>
            <a:r>
              <a:rPr lang="de-DE" b="1">
                <a:hlinkClick r:id="rId2"/>
              </a:rPr>
              <a:t>http://</a:t>
            </a:r>
            <a:r>
              <a:rPr lang="de-DE" b="1" err="1">
                <a:hlinkClick r:id="rId2"/>
              </a:rPr>
              <a:t>www.usabilitybok.org</a:t>
            </a:r>
            <a:r>
              <a:rPr lang="de-DE" b="1">
                <a:hlinkClick r:id="rId2"/>
              </a:rPr>
              <a:t>/</a:t>
            </a:r>
            <a:endParaRPr lang="de-DE" b="1"/>
          </a:p>
        </p:txBody>
      </p:sp>
      <p:sp>
        <p:nvSpPr>
          <p:cNvPr id="6"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Usability Body </a:t>
            </a:r>
            <a:r>
              <a:rPr lang="de-DE" sz="3200" dirty="0" err="1">
                <a:solidFill>
                  <a:schemeClr val="bg1"/>
                </a:solidFill>
                <a:latin typeface="Trebuchet MS" pitchFamily="32" charset="0"/>
              </a:rPr>
              <a:t>of</a:t>
            </a:r>
            <a:r>
              <a:rPr lang="de-DE" sz="3200" dirty="0">
                <a:solidFill>
                  <a:schemeClr val="bg1"/>
                </a:solidFill>
                <a:latin typeface="Trebuchet MS" pitchFamily="32" charset="0"/>
              </a:rPr>
              <a:t> Knowledge (BOK)</a:t>
            </a:r>
          </a:p>
        </p:txBody>
      </p:sp>
      <p:pic>
        <p:nvPicPr>
          <p:cNvPr id="4" name="Content Placeholder 3"/>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2952080" y="3059757"/>
            <a:ext cx="4245155" cy="4028652"/>
          </a:xfrm>
        </p:spPr>
      </p:pic>
    </p:spTree>
    <p:extLst>
      <p:ext uri="{BB962C8B-B14F-4D97-AF65-F5344CB8AC3E}">
        <p14:creationId xmlns:p14="http://schemas.microsoft.com/office/powerpoint/2010/main" val="3894463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3"/>
          <p:cNvSpPr>
            <a:spLocks noGrp="1"/>
          </p:cNvSpPr>
          <p:nvPr>
            <p:ph type="title"/>
          </p:nvPr>
        </p:nvSpPr>
        <p:spPr bwMode="auto">
          <a:xfrm>
            <a:off x="0" y="323453"/>
            <a:ext cx="10080625" cy="5760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de-DE" dirty="0">
                <a:solidFill>
                  <a:schemeClr val="bg1"/>
                </a:solidFill>
                <a:latin typeface="Trebuchet MS" pitchFamily="32" charset="0"/>
              </a:rPr>
              <a:t>Overview </a:t>
            </a:r>
          </a:p>
        </p:txBody>
      </p:sp>
      <p:sp>
        <p:nvSpPr>
          <p:cNvPr id="6147" name="Inhaltsplatzhalter 2"/>
          <p:cNvSpPr>
            <a:spLocks noGrp="1"/>
          </p:cNvSpPr>
          <p:nvPr>
            <p:ph sz="quarter" idx="10"/>
          </p:nvPr>
        </p:nvSpPr>
        <p:spPr bwMode="auto">
          <a:xfrm>
            <a:off x="936625" y="1619597"/>
            <a:ext cx="8207375" cy="388825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15900" indent="-215900">
              <a:buClr>
                <a:srgbClr val="969696"/>
              </a:buClr>
              <a:buFont typeface="Wingdings" charset="2"/>
              <a:buChar char="§"/>
            </a:pPr>
            <a:r>
              <a:rPr lang="de-DE" sz="2400" dirty="0">
                <a:latin typeface="Trebuchet MS" pitchFamily="32" charset="0"/>
              </a:rPr>
              <a:t>I – Welcome and Introduction</a:t>
            </a:r>
          </a:p>
          <a:p>
            <a:pPr marL="215900" indent="-215900">
              <a:buClr>
                <a:srgbClr val="969696"/>
              </a:buClr>
              <a:buFont typeface="Wingdings" charset="2"/>
              <a:buChar char="§"/>
            </a:pPr>
            <a:r>
              <a:rPr lang="de-DE" sz="2400" dirty="0">
                <a:latin typeface="Trebuchet MS" pitchFamily="32" charset="0"/>
              </a:rPr>
              <a:t>II – What </a:t>
            </a:r>
            <a:r>
              <a:rPr lang="de-DE" sz="2400" dirty="0" err="1">
                <a:latin typeface="Trebuchet MS" pitchFamily="32" charset="0"/>
              </a:rPr>
              <a:t>is</a:t>
            </a:r>
            <a:r>
              <a:rPr lang="de-DE" sz="2400" dirty="0">
                <a:latin typeface="Trebuchet MS" pitchFamily="32" charset="0"/>
              </a:rPr>
              <a:t> User Experience (UX)?</a:t>
            </a:r>
          </a:p>
          <a:p>
            <a:pPr marL="215900" indent="-215900">
              <a:buClr>
                <a:srgbClr val="969696"/>
              </a:buClr>
              <a:buFont typeface="Wingdings" charset="2"/>
              <a:buChar char="§"/>
            </a:pPr>
            <a:r>
              <a:rPr lang="de-DE" sz="2400" dirty="0">
                <a:latin typeface="Trebuchet MS" pitchFamily="32" charset="0"/>
              </a:rPr>
              <a:t>III – </a:t>
            </a:r>
            <a:r>
              <a:rPr lang="de-DE" sz="2400" dirty="0" err="1">
                <a:latin typeface="Trebuchet MS" pitchFamily="32" charset="0"/>
              </a:rPr>
              <a:t>Methods</a:t>
            </a:r>
            <a:endParaRPr lang="de-DE" sz="2400" dirty="0">
              <a:latin typeface="Trebuchet MS" pitchFamily="32" charset="0"/>
            </a:endParaRPr>
          </a:p>
          <a:p>
            <a:pPr marL="215900" indent="-215900">
              <a:buClr>
                <a:srgbClr val="969696"/>
              </a:buClr>
              <a:buFont typeface="Wingdings" charset="2"/>
              <a:buChar char="§"/>
            </a:pPr>
            <a:r>
              <a:rPr lang="de-DE" sz="2400" dirty="0">
                <a:latin typeface="Trebuchet MS" pitchFamily="32" charset="0"/>
              </a:rPr>
              <a:t>IV – </a:t>
            </a:r>
            <a:r>
              <a:rPr lang="de-DE" sz="2400" dirty="0" err="1">
                <a:latin typeface="Trebuchet MS" pitchFamily="32" charset="0"/>
              </a:rPr>
              <a:t>Context</a:t>
            </a:r>
            <a:r>
              <a:rPr lang="de-DE" sz="2400" dirty="0">
                <a:latin typeface="Trebuchet MS" pitchFamily="32" charset="0"/>
              </a:rPr>
              <a:t> </a:t>
            </a:r>
            <a:r>
              <a:rPr lang="de-DE" sz="2400" dirty="0" err="1">
                <a:latin typeface="Trebuchet MS" pitchFamily="32" charset="0"/>
              </a:rPr>
              <a:t>and</a:t>
            </a:r>
            <a:r>
              <a:rPr lang="de-DE" sz="2400" dirty="0">
                <a:latin typeface="Trebuchet MS" pitchFamily="32" charset="0"/>
              </a:rPr>
              <a:t> </a:t>
            </a:r>
            <a:r>
              <a:rPr lang="de-DE" sz="2400" dirty="0" smtClean="0">
                <a:latin typeface="Trebuchet MS" pitchFamily="32" charset="0"/>
              </a:rPr>
              <a:t>‘</a:t>
            </a:r>
            <a:r>
              <a:rPr lang="de-DE" sz="2400" dirty="0" err="1" smtClean="0">
                <a:latin typeface="Trebuchet MS" pitchFamily="32" charset="0"/>
              </a:rPr>
              <a:t>It</a:t>
            </a:r>
            <a:r>
              <a:rPr lang="de-DE" sz="2400" dirty="0" smtClean="0">
                <a:latin typeface="Trebuchet MS" pitchFamily="32" charset="0"/>
              </a:rPr>
              <a:t> </a:t>
            </a:r>
            <a:r>
              <a:rPr lang="de-DE" sz="2400" dirty="0" err="1" smtClean="0">
                <a:latin typeface="Trebuchet MS" pitchFamily="32" charset="0"/>
              </a:rPr>
              <a:t>Depends</a:t>
            </a:r>
            <a:r>
              <a:rPr lang="de-DE" sz="2400" dirty="0" smtClean="0">
                <a:latin typeface="Trebuchet MS" pitchFamily="32" charset="0"/>
              </a:rPr>
              <a:t>...</a:t>
            </a:r>
            <a:r>
              <a:rPr lang="en-US" sz="2400" dirty="0" smtClean="0">
                <a:latin typeface="Trebuchet MS"/>
                <a:cs typeface="Trebuchet MS"/>
              </a:rPr>
              <a:t>’</a:t>
            </a:r>
          </a:p>
          <a:p>
            <a:pPr marL="215900" indent="-215900">
              <a:buClr>
                <a:srgbClr val="969696"/>
              </a:buClr>
              <a:buFont typeface="Wingdings" charset="2"/>
              <a:buChar char="§"/>
            </a:pPr>
            <a:r>
              <a:rPr lang="de-DE" sz="2400" dirty="0" smtClean="0">
                <a:latin typeface="Trebuchet MS" pitchFamily="32" charset="0"/>
              </a:rPr>
              <a:t>V </a:t>
            </a:r>
            <a:r>
              <a:rPr lang="de-DE" sz="2400" dirty="0">
                <a:latin typeface="Trebuchet MS" pitchFamily="32" charset="0"/>
              </a:rPr>
              <a:t>– Design – </a:t>
            </a:r>
            <a:r>
              <a:rPr lang="de-DE" sz="2400" dirty="0" err="1">
                <a:latin typeface="Trebuchet MS" pitchFamily="32" charset="0"/>
              </a:rPr>
              <a:t>Where</a:t>
            </a:r>
            <a:r>
              <a:rPr lang="de-DE" sz="2400" dirty="0">
                <a:latin typeface="Trebuchet MS" pitchFamily="32" charset="0"/>
              </a:rPr>
              <a:t> </a:t>
            </a:r>
            <a:r>
              <a:rPr lang="de-DE" sz="2400" dirty="0" err="1" smtClean="0">
                <a:latin typeface="Trebuchet MS" pitchFamily="32" charset="0"/>
              </a:rPr>
              <a:t>Does</a:t>
            </a:r>
            <a:r>
              <a:rPr lang="de-DE" sz="2400" dirty="0" smtClean="0">
                <a:latin typeface="Trebuchet MS" pitchFamily="32" charset="0"/>
              </a:rPr>
              <a:t> Design Fit</a:t>
            </a:r>
            <a:r>
              <a:rPr lang="de-DE" sz="2400" dirty="0">
                <a:latin typeface="Trebuchet MS" pitchFamily="32" charset="0"/>
              </a:rPr>
              <a:t>? </a:t>
            </a:r>
          </a:p>
          <a:p>
            <a:pPr marL="215900" indent="-215900">
              <a:buClr>
                <a:srgbClr val="969696"/>
              </a:buClr>
              <a:buFont typeface="Wingdings" charset="2"/>
              <a:buChar char="§"/>
            </a:pPr>
            <a:r>
              <a:rPr lang="de-DE" sz="2400" dirty="0">
                <a:latin typeface="Trebuchet MS" pitchFamily="32" charset="0"/>
              </a:rPr>
              <a:t>VI – Future</a:t>
            </a:r>
          </a:p>
          <a:p>
            <a:pPr marL="215900" indent="-215900">
              <a:buClr>
                <a:srgbClr val="969696"/>
              </a:buClr>
              <a:buFont typeface="Wingdings" charset="2"/>
              <a:buChar char="§"/>
            </a:pPr>
            <a:r>
              <a:rPr lang="de-DE" sz="2400" dirty="0">
                <a:latin typeface="Trebuchet MS" pitchFamily="32" charset="0"/>
              </a:rPr>
              <a:t>VII – </a:t>
            </a:r>
            <a:r>
              <a:rPr lang="de-DE" sz="2400" dirty="0" err="1">
                <a:latin typeface="Trebuchet MS" pitchFamily="32" charset="0"/>
              </a:rPr>
              <a:t>Bibliography</a:t>
            </a:r>
            <a:endParaRPr lang="de-DE" sz="2400" dirty="0">
              <a:latin typeface="Trebuchet MS" pitchFamily="32" charset="0"/>
            </a:endParaRPr>
          </a:p>
          <a:p>
            <a:pPr marL="215900" indent="-215900">
              <a:buClr>
                <a:srgbClr val="969696"/>
              </a:buClr>
              <a:buFont typeface="Wingdings" charset="2"/>
              <a:buChar char="§"/>
            </a:pPr>
            <a:r>
              <a:rPr lang="de-DE" sz="2400" dirty="0">
                <a:latin typeface="Trebuchet MS" pitchFamily="32" charset="0"/>
              </a:rPr>
              <a:t>VIII - </a:t>
            </a:r>
            <a:r>
              <a:rPr lang="de-DE" sz="2400" dirty="0" err="1">
                <a:latin typeface="Trebuchet MS" pitchFamily="32" charset="0"/>
              </a:rPr>
              <a:t>Contact</a:t>
            </a:r>
            <a:r>
              <a:rPr lang="de-DE" sz="2400" dirty="0">
                <a:latin typeface="Trebuchet MS" pitchFamily="32" charset="0"/>
              </a:rPr>
              <a:t> Information</a:t>
            </a:r>
          </a:p>
        </p:txBody>
      </p:sp>
    </p:spTree>
    <p:extLst>
      <p:ext uri="{BB962C8B-B14F-4D97-AF65-F5344CB8AC3E}">
        <p14:creationId xmlns:p14="http://schemas.microsoft.com/office/powerpoint/2010/main" val="1617620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15900" indent="-215900">
              <a:buClr>
                <a:srgbClr val="969696"/>
              </a:buClr>
              <a:buFont typeface="Wingdings" charset="2"/>
              <a:buChar char="§"/>
            </a:pPr>
            <a:r>
              <a:rPr lang="de-DE">
                <a:latin typeface="Trebuchet MS" pitchFamily="32" charset="0"/>
              </a:rPr>
              <a:t>IV. </a:t>
            </a:r>
            <a:r>
              <a:rPr lang="de-DE" err="1">
                <a:latin typeface="Trebuchet MS" pitchFamily="32" charset="0"/>
              </a:rPr>
              <a:t>Context</a:t>
            </a:r>
            <a:r>
              <a:rPr lang="de-DE">
                <a:latin typeface="Trebuchet MS" pitchFamily="32" charset="0"/>
              </a:rPr>
              <a:t> </a:t>
            </a:r>
            <a:r>
              <a:rPr lang="de-DE" err="1">
                <a:latin typeface="Trebuchet MS" pitchFamily="32" charset="0"/>
              </a:rPr>
              <a:t>and</a:t>
            </a:r>
            <a:r>
              <a:rPr lang="de-DE">
                <a:latin typeface="Trebuchet MS" pitchFamily="32" charset="0"/>
              </a:rPr>
              <a:t> </a:t>
            </a:r>
            <a:r>
              <a:rPr lang="de-DE" smtClean="0">
                <a:latin typeface="Trebuchet MS" pitchFamily="32" charset="0"/>
              </a:rPr>
              <a:t>‘</a:t>
            </a:r>
            <a:r>
              <a:rPr lang="de-DE" err="1" smtClean="0">
                <a:latin typeface="Trebuchet MS" pitchFamily="32" charset="0"/>
              </a:rPr>
              <a:t>It</a:t>
            </a:r>
            <a:r>
              <a:rPr lang="de-DE" smtClean="0">
                <a:latin typeface="Trebuchet MS" pitchFamily="32" charset="0"/>
              </a:rPr>
              <a:t> </a:t>
            </a:r>
            <a:r>
              <a:rPr lang="de-DE" err="1" smtClean="0">
                <a:latin typeface="Trebuchet MS" pitchFamily="32" charset="0"/>
              </a:rPr>
              <a:t>Depends</a:t>
            </a:r>
            <a:r>
              <a:rPr lang="en-US">
                <a:latin typeface="Trebuchet MS"/>
                <a:cs typeface="Trebuchet MS"/>
              </a:rPr>
              <a:t>’</a:t>
            </a:r>
          </a:p>
        </p:txBody>
      </p:sp>
    </p:spTree>
    <p:extLst>
      <p:ext uri="{BB962C8B-B14F-4D97-AF65-F5344CB8AC3E}">
        <p14:creationId xmlns:p14="http://schemas.microsoft.com/office/powerpoint/2010/main" val="3189769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691605"/>
            <a:ext cx="9072563" cy="4989036"/>
          </a:xfrm>
          <a:prstGeom prst="rect">
            <a:avLst/>
          </a:prstGeom>
        </p:spPr>
        <p:txBody>
          <a:bodyPr>
            <a:normAutofit/>
          </a:bodyPr>
          <a:lstStyle/>
          <a:p>
            <a:pPr marL="857250" lvl="1" indent="-457200">
              <a:buFont typeface="Wingdings" charset="2"/>
              <a:buChar char="§"/>
            </a:pPr>
            <a:r>
              <a:rPr lang="en-US" sz="2400">
                <a:latin typeface="Trebuchet MS"/>
                <a:cs typeface="Trebuchet MS"/>
              </a:rPr>
              <a:t>Part of the overall issue with understanding usability and the user experience is the impact of the context of use of the product or service</a:t>
            </a:r>
          </a:p>
          <a:p>
            <a:pPr marL="857250" lvl="1" indent="-457200">
              <a:buFont typeface="Wingdings" charset="2"/>
              <a:buChar char="§"/>
            </a:pPr>
            <a:endParaRPr lang="en-US" sz="2400">
              <a:latin typeface="Trebuchet MS"/>
              <a:cs typeface="Trebuchet MS"/>
            </a:endParaRPr>
          </a:p>
          <a:p>
            <a:pPr marL="857250" lvl="1" indent="-457200">
              <a:buFont typeface="Wingdings" charset="2"/>
              <a:buChar char="§"/>
            </a:pPr>
            <a:r>
              <a:rPr lang="en-US" sz="2400">
                <a:latin typeface="Trebuchet MS"/>
                <a:cs typeface="Trebuchet MS"/>
              </a:rPr>
              <a:t>This is critical – and needs to be understood when working with a product</a:t>
            </a:r>
            <a:br>
              <a:rPr lang="en-US" sz="2400">
                <a:latin typeface="Trebuchet MS"/>
                <a:cs typeface="Trebuchet MS"/>
              </a:rPr>
            </a:br>
            <a:endParaRPr lang="en-US" sz="2400">
              <a:latin typeface="Trebuchet MS"/>
              <a:cs typeface="Trebuchet MS"/>
            </a:endParaRPr>
          </a:p>
          <a:p>
            <a:pPr marL="857250" lvl="1" indent="-457200">
              <a:buFont typeface="Wingdings" charset="2"/>
              <a:buChar char="§"/>
            </a:pPr>
            <a:r>
              <a:rPr lang="en-US" sz="2400">
                <a:latin typeface="Trebuchet MS"/>
                <a:cs typeface="Trebuchet MS"/>
              </a:rPr>
              <a:t>This also makes ‘standardizing’ usability &amp; user experience VERY DIFFICULT</a:t>
            </a:r>
          </a:p>
          <a:p>
            <a:pPr marL="0" indent="0"/>
            <a:endParaRPr lang="en-US">
              <a:latin typeface="Trebuchet MS"/>
              <a:cs typeface="Trebuchet MS"/>
            </a:endParaRPr>
          </a:p>
          <a:p>
            <a:endParaRPr lang="en-US"/>
          </a:p>
        </p:txBody>
      </p:sp>
      <p:sp>
        <p:nvSpPr>
          <p:cNvPr id="4" name="Titel 3"/>
          <p:cNvSpPr txBox="1">
            <a:spLocks/>
          </p:cNvSpPr>
          <p:nvPr/>
        </p:nvSpPr>
        <p:spPr bwMode="auto">
          <a:xfrm>
            <a:off x="1" y="395461"/>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err="1">
                <a:solidFill>
                  <a:schemeClr val="bg1"/>
                </a:solidFill>
                <a:latin typeface="Trebuchet MS" pitchFamily="32" charset="0"/>
              </a:rPr>
              <a:t>Context</a:t>
            </a:r>
            <a:r>
              <a:rPr lang="de-DE" sz="3200" dirty="0">
                <a:solidFill>
                  <a:schemeClr val="bg1"/>
                </a:solidFill>
                <a:latin typeface="Trebuchet MS" pitchFamily="32" charset="0"/>
              </a:rPr>
              <a:t> </a:t>
            </a:r>
            <a:r>
              <a:rPr lang="de-DE" sz="3200" dirty="0" err="1">
                <a:solidFill>
                  <a:schemeClr val="bg1"/>
                </a:solidFill>
                <a:latin typeface="Trebuchet MS" pitchFamily="32" charset="0"/>
              </a:rPr>
              <a:t>within</a:t>
            </a:r>
            <a:r>
              <a:rPr lang="de-DE" sz="3200" dirty="0">
                <a:solidFill>
                  <a:schemeClr val="bg1"/>
                </a:solidFill>
                <a:latin typeface="Trebuchet MS" pitchFamily="32" charset="0"/>
              </a:rPr>
              <a:t> User Experience (UX)</a:t>
            </a:r>
          </a:p>
        </p:txBody>
      </p:sp>
    </p:spTree>
    <p:extLst>
      <p:ext uri="{BB962C8B-B14F-4D97-AF65-F5344CB8AC3E}">
        <p14:creationId xmlns:p14="http://schemas.microsoft.com/office/powerpoint/2010/main" val="3820306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47824" y="3059757"/>
            <a:ext cx="9072563" cy="4989036"/>
          </a:xfrm>
          <a:prstGeom prst="rect">
            <a:avLst/>
          </a:prstGeom>
        </p:spPr>
        <p:txBody>
          <a:bodyPr>
            <a:normAutofit/>
          </a:bodyPr>
          <a:lstStyle/>
          <a:p>
            <a:pPr marL="400050" lvl="1" indent="0"/>
            <a:r>
              <a:rPr lang="en-US" sz="2400" dirty="0">
                <a:latin typeface="Trebuchet MS"/>
                <a:cs typeface="Trebuchet MS"/>
              </a:rPr>
              <a:t>"[Usability refers to] the extent to which a product can be used by specified users to achieve specified goals with effectiveness, efficiency and satisfaction in a specified context of use</a:t>
            </a:r>
            <a:r>
              <a:rPr lang="en-US" sz="2400" dirty="0" smtClean="0">
                <a:latin typeface="Trebuchet MS"/>
                <a:cs typeface="Trebuchet MS"/>
              </a:rPr>
              <a:t>." </a:t>
            </a:r>
            <a:r>
              <a:rPr lang="en-US" sz="2400" dirty="0">
                <a:latin typeface="Trebuchet MS"/>
                <a:cs typeface="Trebuchet MS"/>
              </a:rPr>
              <a:t>ISO 9241-11</a:t>
            </a:r>
          </a:p>
          <a:p>
            <a:endParaRPr lang="en-US" dirty="0"/>
          </a:p>
        </p:txBody>
      </p:sp>
      <p:sp>
        <p:nvSpPr>
          <p:cNvPr id="4" name="Titel 3"/>
          <p:cNvSpPr txBox="1">
            <a:spLocks/>
          </p:cNvSpPr>
          <p:nvPr/>
        </p:nvSpPr>
        <p:spPr bwMode="auto">
          <a:xfrm>
            <a:off x="791840" y="179437"/>
            <a:ext cx="8352928" cy="129608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a:solidFill>
                  <a:schemeClr val="bg1"/>
                </a:solidFill>
                <a:latin typeface="Trebuchet MS" pitchFamily="32" charset="0"/>
              </a:rPr>
              <a:t>International </a:t>
            </a:r>
            <a:r>
              <a:rPr lang="de-DE" sz="3200" dirty="0" err="1">
                <a:solidFill>
                  <a:schemeClr val="bg1"/>
                </a:solidFill>
                <a:latin typeface="Trebuchet MS" pitchFamily="32" charset="0"/>
              </a:rPr>
              <a:t>Organization</a:t>
            </a:r>
            <a:r>
              <a:rPr lang="de-DE" sz="3200" dirty="0">
                <a:solidFill>
                  <a:schemeClr val="bg1"/>
                </a:solidFill>
                <a:latin typeface="Trebuchet MS" pitchFamily="32" charset="0"/>
              </a:rPr>
              <a:t> </a:t>
            </a:r>
            <a:r>
              <a:rPr lang="de-DE" sz="3200" dirty="0" err="1">
                <a:solidFill>
                  <a:schemeClr val="bg1"/>
                </a:solidFill>
                <a:latin typeface="Trebuchet MS" pitchFamily="32" charset="0"/>
              </a:rPr>
              <a:t>for</a:t>
            </a:r>
            <a:r>
              <a:rPr lang="de-DE" sz="3200" dirty="0">
                <a:solidFill>
                  <a:schemeClr val="bg1"/>
                </a:solidFill>
                <a:latin typeface="Trebuchet MS" pitchFamily="32" charset="0"/>
              </a:rPr>
              <a:t> </a:t>
            </a:r>
            <a:r>
              <a:rPr lang="de-DE" sz="3200" dirty="0" err="1">
                <a:solidFill>
                  <a:schemeClr val="bg1"/>
                </a:solidFill>
                <a:latin typeface="Trebuchet MS" pitchFamily="32" charset="0"/>
              </a:rPr>
              <a:t>Standardization</a:t>
            </a:r>
            <a:r>
              <a:rPr lang="de-DE" sz="3200" dirty="0">
                <a:solidFill>
                  <a:schemeClr val="bg1"/>
                </a:solidFill>
                <a:latin typeface="Trebuchet MS" pitchFamily="32" charset="0"/>
              </a:rPr>
              <a:t> (ISO) – Usability</a:t>
            </a:r>
          </a:p>
        </p:txBody>
      </p:sp>
    </p:spTree>
    <p:extLst>
      <p:ext uri="{BB962C8B-B14F-4D97-AF65-F5344CB8AC3E}">
        <p14:creationId xmlns:p14="http://schemas.microsoft.com/office/powerpoint/2010/main" val="36250009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619597"/>
            <a:ext cx="9072563" cy="5832648"/>
          </a:xfrm>
          <a:prstGeom prst="rect">
            <a:avLst/>
          </a:prstGeom>
        </p:spPr>
        <p:txBody>
          <a:bodyPr>
            <a:normAutofit/>
          </a:bodyPr>
          <a:lstStyle/>
          <a:p>
            <a:pPr marL="857250" lvl="1" indent="-457200">
              <a:buFont typeface="Wingdings" charset="2"/>
              <a:buChar char="§"/>
            </a:pPr>
            <a:r>
              <a:rPr lang="en-US" sz="2400">
                <a:latin typeface="Trebuchet MS"/>
                <a:cs typeface="Trebuchet MS"/>
              </a:rPr>
              <a:t>The term ‘it depends’ is frequently used when asked if a product is ‘usable’ or a ‘good user experience’</a:t>
            </a:r>
            <a:br>
              <a:rPr lang="en-US" sz="2400">
                <a:latin typeface="Trebuchet MS"/>
                <a:cs typeface="Trebuchet MS"/>
              </a:rPr>
            </a:br>
            <a:endParaRPr lang="en-US" sz="2400">
              <a:latin typeface="Trebuchet MS"/>
              <a:cs typeface="Trebuchet MS"/>
            </a:endParaRPr>
          </a:p>
          <a:p>
            <a:pPr marL="857250" lvl="1" indent="-457200">
              <a:buFont typeface="Wingdings" charset="2"/>
              <a:buChar char="§"/>
            </a:pPr>
            <a:r>
              <a:rPr lang="en-US" sz="2400">
                <a:latin typeface="Trebuchet MS"/>
                <a:cs typeface="Trebuchet MS"/>
              </a:rPr>
              <a:t>Again, all experiences are contextual, so often the same product can be ‘usable’ for one person and ‘not usable’ for another. This is one of the more difficult aspects of user experience is to understand how to know if a product or service is indeed usable or a positive user experience </a:t>
            </a:r>
            <a:br>
              <a:rPr lang="en-US" sz="2400">
                <a:latin typeface="Trebuchet MS"/>
                <a:cs typeface="Trebuchet MS"/>
              </a:rPr>
            </a:br>
            <a:endParaRPr lang="en-US" sz="2400">
              <a:latin typeface="Trebuchet MS"/>
              <a:cs typeface="Trebuchet MS"/>
            </a:endParaRPr>
          </a:p>
          <a:p>
            <a:pPr marL="857250" lvl="1" indent="-457200">
              <a:buFont typeface="Wingdings" charset="2"/>
              <a:buChar char="§"/>
            </a:pPr>
            <a:r>
              <a:rPr lang="en-US" sz="2400">
                <a:latin typeface="Trebuchet MS"/>
                <a:cs typeface="Trebuchet MS"/>
              </a:rPr>
              <a:t>User research helps determine what aspects of context are most important for a good user experience</a:t>
            </a:r>
          </a:p>
          <a:p>
            <a:pPr marL="0" indent="0"/>
            <a:endParaRPr lang="en-US">
              <a:latin typeface="Trebuchet MS"/>
              <a:cs typeface="Trebuchet MS"/>
            </a:endParaRPr>
          </a:p>
          <a:p>
            <a:endParaRPr lang="en-US"/>
          </a:p>
        </p:txBody>
      </p:sp>
      <p:sp>
        <p:nvSpPr>
          <p:cNvPr id="4"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a:t>
            </a:r>
            <a:r>
              <a:rPr lang="de-DE" sz="3200" dirty="0" err="1">
                <a:solidFill>
                  <a:schemeClr val="bg1"/>
                </a:solidFill>
                <a:latin typeface="Trebuchet MS" pitchFamily="32" charset="0"/>
              </a:rPr>
              <a:t>It</a:t>
            </a:r>
            <a:r>
              <a:rPr lang="de-DE" sz="3200" dirty="0">
                <a:solidFill>
                  <a:schemeClr val="bg1"/>
                </a:solidFill>
                <a:latin typeface="Trebuchet MS" pitchFamily="32" charset="0"/>
              </a:rPr>
              <a:t> </a:t>
            </a:r>
            <a:r>
              <a:rPr lang="de-DE" sz="3200" dirty="0" err="1">
                <a:solidFill>
                  <a:schemeClr val="bg1"/>
                </a:solidFill>
                <a:latin typeface="Trebuchet MS" pitchFamily="32" charset="0"/>
              </a:rPr>
              <a:t>Depends</a:t>
            </a:r>
            <a:r>
              <a:rPr lang="de-DE" sz="3200" dirty="0">
                <a:solidFill>
                  <a:schemeClr val="bg1"/>
                </a:solidFill>
                <a:latin typeface="Trebuchet MS" pitchFamily="32" charset="0"/>
              </a:rPr>
              <a:t>...“</a:t>
            </a:r>
          </a:p>
        </p:txBody>
      </p:sp>
    </p:spTree>
    <p:extLst>
      <p:ext uri="{BB962C8B-B14F-4D97-AF65-F5344CB8AC3E}">
        <p14:creationId xmlns:p14="http://schemas.microsoft.com/office/powerpoint/2010/main" val="9406638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V. Design – </a:t>
            </a:r>
            <a:r>
              <a:rPr lang="de-DE" err="1">
                <a:latin typeface="Trebuchet MS" pitchFamily="32" charset="0"/>
              </a:rPr>
              <a:t>Where</a:t>
            </a:r>
            <a:r>
              <a:rPr lang="de-DE">
                <a:latin typeface="Trebuchet MS" pitchFamily="32" charset="0"/>
              </a:rPr>
              <a:t> </a:t>
            </a:r>
            <a:r>
              <a:rPr lang="de-DE" err="1">
                <a:latin typeface="Trebuchet MS" pitchFamily="32" charset="0"/>
              </a:rPr>
              <a:t>does</a:t>
            </a:r>
            <a:r>
              <a:rPr lang="de-DE">
                <a:latin typeface="Trebuchet MS" pitchFamily="32" charset="0"/>
              </a:rPr>
              <a:t> Design fit? </a:t>
            </a:r>
          </a:p>
        </p:txBody>
      </p:sp>
    </p:spTree>
    <p:extLst>
      <p:ext uri="{BB962C8B-B14F-4D97-AF65-F5344CB8AC3E}">
        <p14:creationId xmlns:p14="http://schemas.microsoft.com/office/powerpoint/2010/main" val="15719856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619597"/>
            <a:ext cx="9072563" cy="5472296"/>
          </a:xfrm>
          <a:prstGeom prst="rect">
            <a:avLst/>
          </a:prstGeom>
        </p:spPr>
        <p:txBody>
          <a:bodyPr>
            <a:normAutofit/>
          </a:bodyPr>
          <a:lstStyle/>
          <a:p>
            <a:pPr marL="857250" lvl="1" indent="-457200">
              <a:buFont typeface="Wingdings" charset="2"/>
              <a:buChar char="§"/>
            </a:pPr>
            <a:r>
              <a:rPr lang="en-US" sz="2400" dirty="0">
                <a:latin typeface="Trebuchet MS"/>
                <a:cs typeface="Trebuchet MS"/>
              </a:rPr>
              <a:t>As the field has matured and gained acceptance within organizations, the importance of design has also become crucial to the user experience profession </a:t>
            </a:r>
            <a:br>
              <a:rPr lang="en-US" sz="2400" dirty="0">
                <a:latin typeface="Trebuchet MS"/>
                <a:cs typeface="Trebuchet MS"/>
              </a:rPr>
            </a:br>
            <a:endParaRPr lang="en-US" sz="2400" dirty="0">
              <a:latin typeface="Trebuchet MS"/>
              <a:cs typeface="Trebuchet MS"/>
            </a:endParaRPr>
          </a:p>
          <a:p>
            <a:pPr marL="857250" lvl="1" indent="-457200">
              <a:buFont typeface="Wingdings" charset="2"/>
              <a:buChar char="§"/>
            </a:pPr>
            <a:r>
              <a:rPr lang="en-US" sz="2400" dirty="0">
                <a:latin typeface="Trebuchet MS"/>
                <a:cs typeface="Trebuchet MS"/>
              </a:rPr>
              <a:t>As the user experience field evolved and usability testing and user research became well </a:t>
            </a:r>
            <a:r>
              <a:rPr lang="en-US" sz="2400" dirty="0" smtClean="0">
                <a:latin typeface="Trebuchet MS"/>
                <a:cs typeface="Trebuchet MS"/>
              </a:rPr>
              <a:t>known, </a:t>
            </a:r>
            <a:r>
              <a:rPr lang="en-US" sz="2400" dirty="0">
                <a:latin typeface="Trebuchet MS"/>
                <a:cs typeface="Trebuchet MS"/>
              </a:rPr>
              <a:t>design’s influence expanded as important to the </a:t>
            </a:r>
            <a:r>
              <a:rPr lang="en-US" sz="2400">
                <a:latin typeface="Trebuchet MS"/>
                <a:cs typeface="Trebuchet MS"/>
              </a:rPr>
              <a:t>user </a:t>
            </a:r>
            <a:r>
              <a:rPr lang="en-US" sz="2400" smtClean="0">
                <a:latin typeface="Trebuchet MS"/>
                <a:cs typeface="Trebuchet MS"/>
              </a:rPr>
              <a:t>experience</a:t>
            </a:r>
            <a:endParaRPr lang="en-US" sz="2400" dirty="0" smtClean="0">
              <a:latin typeface="Trebuchet MS"/>
              <a:cs typeface="Trebuchet MS"/>
            </a:endParaRPr>
          </a:p>
          <a:p>
            <a:pPr marL="857250" lvl="1" indent="-457200">
              <a:buFont typeface="Wingdings" charset="2"/>
              <a:buChar char="§"/>
            </a:pPr>
            <a:r>
              <a:rPr lang="en-US" sz="2400" dirty="0" smtClean="0">
                <a:latin typeface="Trebuchet MS"/>
                <a:cs typeface="Trebuchet MS"/>
              </a:rPr>
              <a:t>Today, </a:t>
            </a:r>
            <a:r>
              <a:rPr lang="en-US" sz="2400" dirty="0" smtClean="0">
                <a:latin typeface="Trebuchet MS"/>
                <a:cs typeface="Trebuchet MS"/>
              </a:rPr>
              <a:t>design </a:t>
            </a:r>
            <a:r>
              <a:rPr lang="en-US" sz="2400" dirty="0">
                <a:latin typeface="Trebuchet MS"/>
                <a:cs typeface="Trebuchet MS"/>
              </a:rPr>
              <a:t>is rightly seen as a critical component of the user experience field</a:t>
            </a:r>
          </a:p>
          <a:p>
            <a:pPr marL="0" indent="0"/>
            <a:endParaRPr lang="en-US" dirty="0">
              <a:latin typeface="Trebuchet MS"/>
              <a:cs typeface="Trebuchet MS"/>
            </a:endParaRPr>
          </a:p>
          <a:p>
            <a:endParaRPr lang="en-US" dirty="0"/>
          </a:p>
        </p:txBody>
      </p:sp>
      <p:sp>
        <p:nvSpPr>
          <p:cNvPr id="4" name="Titel 3"/>
          <p:cNvSpPr txBox="1">
            <a:spLocks/>
          </p:cNvSpPr>
          <p:nvPr/>
        </p:nvSpPr>
        <p:spPr bwMode="auto">
          <a:xfrm>
            <a:off x="-72255" y="323453"/>
            <a:ext cx="10152880"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User Experience (UX) </a:t>
            </a:r>
            <a:r>
              <a:rPr lang="de-DE" sz="3200" dirty="0" err="1">
                <a:solidFill>
                  <a:schemeClr val="bg1"/>
                </a:solidFill>
                <a:latin typeface="Trebuchet MS" pitchFamily="32" charset="0"/>
              </a:rPr>
              <a:t>and</a:t>
            </a:r>
            <a:r>
              <a:rPr lang="de-DE" sz="3200" dirty="0">
                <a:solidFill>
                  <a:schemeClr val="bg1"/>
                </a:solidFill>
                <a:latin typeface="Trebuchet MS" pitchFamily="32" charset="0"/>
              </a:rPr>
              <a:t> Design</a:t>
            </a:r>
          </a:p>
        </p:txBody>
      </p:sp>
    </p:spTree>
    <p:extLst>
      <p:ext uri="{BB962C8B-B14F-4D97-AF65-F5344CB8AC3E}">
        <p14:creationId xmlns:p14="http://schemas.microsoft.com/office/powerpoint/2010/main" val="4125647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691605"/>
            <a:ext cx="9072563" cy="5760640"/>
          </a:xfrm>
          <a:prstGeom prst="rect">
            <a:avLst/>
          </a:prstGeom>
        </p:spPr>
        <p:txBody>
          <a:bodyPr>
            <a:normAutofit/>
          </a:bodyPr>
          <a:lstStyle/>
          <a:p>
            <a:pPr marL="857250" lvl="1" indent="-457200">
              <a:buFont typeface="Wingdings" charset="2"/>
              <a:buChar char="§"/>
            </a:pPr>
            <a:r>
              <a:rPr lang="en-US" sz="2400">
                <a:latin typeface="Trebuchet MS"/>
                <a:cs typeface="Trebuchet MS"/>
              </a:rPr>
              <a:t>Using the three main groupings of research, design, and evaluation allows the user experience professional involvement with the product development through the entire product or service life cycle</a:t>
            </a:r>
            <a:br>
              <a:rPr lang="en-US" sz="2400">
                <a:latin typeface="Trebuchet MS"/>
                <a:cs typeface="Trebuchet MS"/>
              </a:rPr>
            </a:br>
            <a:endParaRPr lang="en-US" sz="2400">
              <a:latin typeface="Trebuchet MS"/>
              <a:cs typeface="Trebuchet MS"/>
            </a:endParaRPr>
          </a:p>
          <a:p>
            <a:pPr marL="857250" lvl="1" indent="-457200">
              <a:buFont typeface="Wingdings" charset="2"/>
              <a:buChar char="§"/>
            </a:pPr>
            <a:r>
              <a:rPr lang="en-US" sz="2400">
                <a:latin typeface="Trebuchet MS"/>
                <a:cs typeface="Trebuchet MS"/>
              </a:rPr>
              <a:t>This is a recent development and a testimony to the importance &amp; growth of the field, as only a decade or two ago, the best we could hope was a part in product evaluation (mostly usability testing)</a:t>
            </a:r>
          </a:p>
          <a:p>
            <a:endParaRPr lang="en-US"/>
          </a:p>
        </p:txBody>
      </p:sp>
      <p:sp>
        <p:nvSpPr>
          <p:cNvPr id="4"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User Experience (UX) </a:t>
            </a:r>
            <a:r>
              <a:rPr lang="de-DE" sz="3200" dirty="0" err="1">
                <a:solidFill>
                  <a:schemeClr val="bg1"/>
                </a:solidFill>
                <a:latin typeface="Trebuchet MS" pitchFamily="32" charset="0"/>
              </a:rPr>
              <a:t>and</a:t>
            </a:r>
            <a:r>
              <a:rPr lang="de-DE" sz="3200" dirty="0">
                <a:solidFill>
                  <a:schemeClr val="bg1"/>
                </a:solidFill>
                <a:latin typeface="Trebuchet MS" pitchFamily="32" charset="0"/>
              </a:rPr>
              <a:t> Design</a:t>
            </a:r>
          </a:p>
        </p:txBody>
      </p:sp>
    </p:spTree>
    <p:extLst>
      <p:ext uri="{BB962C8B-B14F-4D97-AF65-F5344CB8AC3E}">
        <p14:creationId xmlns:p14="http://schemas.microsoft.com/office/powerpoint/2010/main" val="832831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VI. Future </a:t>
            </a:r>
          </a:p>
        </p:txBody>
      </p:sp>
    </p:spTree>
    <p:extLst>
      <p:ext uri="{BB962C8B-B14F-4D97-AF65-F5344CB8AC3E}">
        <p14:creationId xmlns:p14="http://schemas.microsoft.com/office/powerpoint/2010/main" val="2473815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403573"/>
            <a:ext cx="9072563" cy="5024728"/>
          </a:xfrm>
          <a:prstGeom prst="rect">
            <a:avLst/>
          </a:prstGeom>
        </p:spPr>
        <p:txBody>
          <a:bodyPr/>
          <a:lstStyle/>
          <a:p>
            <a:pPr marL="0" lvl="6" indent="0" algn="ctr"/>
            <a:endParaRPr lang="en-US" sz="2600" b="1"/>
          </a:p>
          <a:p>
            <a:pPr marL="0" lvl="6" indent="0" algn="ctr"/>
            <a:r>
              <a:rPr lang="en-US" sz="2600" b="1"/>
              <a:t>VERY BRIGHT!</a:t>
            </a:r>
          </a:p>
          <a:p>
            <a:pPr marL="0" lvl="6" indent="0"/>
            <a:endParaRPr lang="en-US" sz="2400"/>
          </a:p>
          <a:p>
            <a:pPr marL="342900" lvl="6" indent="-342900">
              <a:buFont typeface="Wingdings" charset="2"/>
              <a:buChar char="§"/>
            </a:pPr>
            <a:r>
              <a:rPr lang="en-US" sz="2400">
                <a:latin typeface="Trebuchet MS" charset="0"/>
                <a:ea typeface="Trebuchet MS" charset="0"/>
                <a:cs typeface="Trebuchet MS" charset="0"/>
              </a:rPr>
              <a:t>The user experience is now an important concept in many products. Products need to deliver more than just a ‘good interface’</a:t>
            </a:r>
          </a:p>
          <a:p>
            <a:pPr marL="342900" lvl="6" indent="-342900">
              <a:buFont typeface="Wingdings" charset="2"/>
              <a:buChar char="§"/>
            </a:pPr>
            <a:endParaRPr lang="en-US" sz="2400">
              <a:latin typeface="Trebuchet MS" charset="0"/>
              <a:ea typeface="Trebuchet MS" charset="0"/>
              <a:cs typeface="Trebuchet MS" charset="0"/>
            </a:endParaRPr>
          </a:p>
          <a:p>
            <a:pPr marL="342900" lvl="6" indent="-342900">
              <a:buFont typeface="Wingdings" charset="2"/>
              <a:buChar char="§"/>
            </a:pPr>
            <a:r>
              <a:rPr lang="en-US" sz="2400">
                <a:latin typeface="Trebuchet MS" charset="0"/>
                <a:ea typeface="Trebuchet MS" charset="0"/>
                <a:cs typeface="Trebuchet MS" charset="0"/>
              </a:rPr>
              <a:t>With the increasing visibility and importance of user experience, the idea of being strategic and the emergence of ‘UX strategy’ is continuing</a:t>
            </a:r>
            <a:br>
              <a:rPr lang="en-US" sz="2400">
                <a:latin typeface="Trebuchet MS" charset="0"/>
                <a:ea typeface="Trebuchet MS" charset="0"/>
                <a:cs typeface="Trebuchet MS" charset="0"/>
              </a:rPr>
            </a:br>
            <a:endParaRPr lang="en-US" sz="2400">
              <a:latin typeface="Trebuchet MS" charset="0"/>
              <a:ea typeface="Trebuchet MS" charset="0"/>
              <a:cs typeface="Trebuchet MS" charset="0"/>
            </a:endParaRPr>
          </a:p>
          <a:p>
            <a:pPr marL="342900" lvl="6" indent="-342900">
              <a:buFont typeface="Wingdings" charset="2"/>
              <a:buChar char="§"/>
            </a:pPr>
            <a:r>
              <a:rPr lang="en-US" sz="2400">
                <a:latin typeface="Trebuchet MS" charset="0"/>
                <a:ea typeface="Trebuchet MS" charset="0"/>
                <a:cs typeface="Trebuchet MS" charset="0"/>
              </a:rPr>
              <a:t>As design becomes more a part of the overall user experience, our field itself becomes bigger and more valuable</a:t>
            </a:r>
          </a:p>
          <a:p>
            <a:pPr marL="377979" lvl="6" indent="-377979"/>
            <a:endParaRPr lang="en-US" sz="2600"/>
          </a:p>
          <a:p>
            <a:pPr marL="0" indent="0"/>
            <a:endParaRPr lang="en-US" sz="3500"/>
          </a:p>
        </p:txBody>
      </p:sp>
      <p:sp>
        <p:nvSpPr>
          <p:cNvPr id="4"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So, </a:t>
            </a:r>
            <a:r>
              <a:rPr lang="de-DE" sz="3200" dirty="0" err="1">
                <a:solidFill>
                  <a:schemeClr val="bg1"/>
                </a:solidFill>
                <a:latin typeface="Trebuchet MS" pitchFamily="32" charset="0"/>
              </a:rPr>
              <a:t>How</a:t>
            </a:r>
            <a:r>
              <a:rPr lang="de-DE" sz="3200" dirty="0">
                <a:solidFill>
                  <a:schemeClr val="bg1"/>
                </a:solidFill>
                <a:latin typeface="Trebuchet MS" pitchFamily="32" charset="0"/>
              </a:rPr>
              <a:t> Bright </a:t>
            </a:r>
            <a:r>
              <a:rPr lang="de-DE" sz="3200" dirty="0" err="1">
                <a:solidFill>
                  <a:schemeClr val="bg1"/>
                </a:solidFill>
                <a:latin typeface="Trebuchet MS" pitchFamily="32" charset="0"/>
              </a:rPr>
              <a:t>is</a:t>
            </a:r>
            <a:r>
              <a:rPr lang="de-DE" sz="3200" dirty="0">
                <a:solidFill>
                  <a:schemeClr val="bg1"/>
                </a:solidFill>
                <a:latin typeface="Trebuchet MS" pitchFamily="32" charset="0"/>
              </a:rPr>
              <a:t> </a:t>
            </a:r>
            <a:r>
              <a:rPr lang="de-DE" sz="3200" dirty="0" err="1">
                <a:solidFill>
                  <a:schemeClr val="bg1"/>
                </a:solidFill>
                <a:latin typeface="Trebuchet MS" pitchFamily="32" charset="0"/>
              </a:rPr>
              <a:t>the</a:t>
            </a:r>
            <a:r>
              <a:rPr lang="de-DE" sz="3200" dirty="0">
                <a:solidFill>
                  <a:schemeClr val="bg1"/>
                </a:solidFill>
                <a:latin typeface="Trebuchet MS" pitchFamily="32" charset="0"/>
              </a:rPr>
              <a:t> Future? </a:t>
            </a:r>
          </a:p>
        </p:txBody>
      </p:sp>
    </p:spTree>
    <p:extLst>
      <p:ext uri="{BB962C8B-B14F-4D97-AF65-F5344CB8AC3E}">
        <p14:creationId xmlns:p14="http://schemas.microsoft.com/office/powerpoint/2010/main" val="40072112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75816" y="1619597"/>
            <a:ext cx="9072563" cy="5472608"/>
          </a:xfrm>
          <a:prstGeom prst="rect">
            <a:avLst/>
          </a:prstGeom>
        </p:spPr>
        <p:txBody>
          <a:bodyPr/>
          <a:lstStyle/>
          <a:p>
            <a:pPr marL="342900" lvl="6" indent="-342900">
              <a:buFont typeface="Wingdings" charset="2"/>
              <a:buChar char="§"/>
            </a:pPr>
            <a:r>
              <a:rPr lang="en-US" sz="2400">
                <a:latin typeface="Trebuchet MS" charset="0"/>
                <a:ea typeface="Trebuchet MS" charset="0"/>
                <a:cs typeface="Trebuchet MS" charset="0"/>
              </a:rPr>
              <a:t>Recently the term of customer experience or “CX” has evolved and overtook the term and idea of User Experience in some industries. This is a natural evolution and often they </a:t>
            </a:r>
            <a:r>
              <a:rPr lang="en-US" sz="2400" smtClean="0">
                <a:latin typeface="Trebuchet MS" charset="0"/>
                <a:ea typeface="Trebuchet MS" charset="0"/>
                <a:cs typeface="Trebuchet MS" charset="0"/>
              </a:rPr>
              <a:t>can </a:t>
            </a:r>
            <a:r>
              <a:rPr lang="en-US" sz="2400">
                <a:latin typeface="Trebuchet MS" charset="0"/>
                <a:ea typeface="Trebuchet MS" charset="0"/>
                <a:cs typeface="Trebuchet MS" charset="0"/>
              </a:rPr>
              <a:t>have similar meanings and goals</a:t>
            </a:r>
          </a:p>
          <a:p>
            <a:pPr marL="342900" lvl="6" indent="-342900">
              <a:buFont typeface="Wingdings" charset="2"/>
              <a:buChar char="§"/>
            </a:pPr>
            <a:endParaRPr lang="en-US" sz="2400">
              <a:latin typeface="Trebuchet MS" charset="0"/>
              <a:ea typeface="Trebuchet MS" charset="0"/>
              <a:cs typeface="Trebuchet MS" charset="0"/>
            </a:endParaRPr>
          </a:p>
          <a:p>
            <a:pPr marL="342900" lvl="6" indent="-342900">
              <a:buFont typeface="Wingdings" charset="2"/>
              <a:buChar char="§"/>
            </a:pPr>
            <a:r>
              <a:rPr lang="en-US" sz="2400">
                <a:latin typeface="Trebuchet MS" charset="0"/>
                <a:ea typeface="Trebuchet MS" charset="0"/>
                <a:cs typeface="Trebuchet MS" charset="0"/>
              </a:rPr>
              <a:t>Also the term experience design is now evolving as a further term to be all and much more encompassing regarding the user experience</a:t>
            </a:r>
          </a:p>
          <a:p>
            <a:pPr marL="0" indent="0"/>
            <a:endParaRPr lang="en-US" sz="3500"/>
          </a:p>
        </p:txBody>
      </p:sp>
      <p:sp>
        <p:nvSpPr>
          <p:cNvPr id="4"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So, </a:t>
            </a:r>
            <a:r>
              <a:rPr lang="de-DE" sz="3200" dirty="0" err="1">
                <a:solidFill>
                  <a:schemeClr val="bg1"/>
                </a:solidFill>
                <a:latin typeface="Trebuchet MS" pitchFamily="32" charset="0"/>
              </a:rPr>
              <a:t>How</a:t>
            </a:r>
            <a:r>
              <a:rPr lang="de-DE" sz="3200" dirty="0">
                <a:solidFill>
                  <a:schemeClr val="bg1"/>
                </a:solidFill>
                <a:latin typeface="Trebuchet MS" pitchFamily="32" charset="0"/>
              </a:rPr>
              <a:t> Bright </a:t>
            </a:r>
            <a:r>
              <a:rPr lang="de-DE" sz="3200" dirty="0" err="1">
                <a:solidFill>
                  <a:schemeClr val="bg1"/>
                </a:solidFill>
                <a:latin typeface="Trebuchet MS" pitchFamily="32" charset="0"/>
              </a:rPr>
              <a:t>is</a:t>
            </a:r>
            <a:r>
              <a:rPr lang="de-DE" sz="3200" dirty="0">
                <a:solidFill>
                  <a:schemeClr val="bg1"/>
                </a:solidFill>
                <a:latin typeface="Trebuchet MS" pitchFamily="32" charset="0"/>
              </a:rPr>
              <a:t> </a:t>
            </a:r>
            <a:r>
              <a:rPr lang="de-DE" sz="3200" dirty="0" err="1">
                <a:solidFill>
                  <a:schemeClr val="bg1"/>
                </a:solidFill>
                <a:latin typeface="Trebuchet MS" pitchFamily="32" charset="0"/>
              </a:rPr>
              <a:t>the</a:t>
            </a:r>
            <a:r>
              <a:rPr lang="de-DE" sz="3200" dirty="0">
                <a:solidFill>
                  <a:schemeClr val="bg1"/>
                </a:solidFill>
                <a:latin typeface="Trebuchet MS" pitchFamily="32" charset="0"/>
              </a:rPr>
              <a:t> Future? </a:t>
            </a:r>
          </a:p>
        </p:txBody>
      </p:sp>
    </p:spTree>
    <p:extLst>
      <p:ext uri="{BB962C8B-B14F-4D97-AF65-F5344CB8AC3E}">
        <p14:creationId xmlns:p14="http://schemas.microsoft.com/office/powerpoint/2010/main" val="40812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II. Welcome and Introduction</a:t>
            </a:r>
          </a:p>
        </p:txBody>
      </p:sp>
    </p:spTree>
    <p:extLst>
      <p:ext uri="{BB962C8B-B14F-4D97-AF65-F5344CB8AC3E}">
        <p14:creationId xmlns:p14="http://schemas.microsoft.com/office/powerpoint/2010/main" val="1502225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VII. </a:t>
            </a:r>
            <a:r>
              <a:rPr lang="de-DE" err="1">
                <a:latin typeface="Trebuchet MS" pitchFamily="32" charset="0"/>
              </a:rPr>
              <a:t>Bibliography</a:t>
            </a:r>
            <a:endParaRPr lang="de-DE">
              <a:latin typeface="Trebuchet MS" pitchFamily="32" charset="0"/>
            </a:endParaRPr>
          </a:p>
        </p:txBody>
      </p:sp>
    </p:spTree>
    <p:extLst>
      <p:ext uri="{BB962C8B-B14F-4D97-AF65-F5344CB8AC3E}">
        <p14:creationId xmlns:p14="http://schemas.microsoft.com/office/powerpoint/2010/main" val="3169448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4294967295"/>
          </p:nvPr>
        </p:nvSpPr>
        <p:spPr>
          <a:xfrm>
            <a:off x="504031" y="1763925"/>
            <a:ext cx="9072563" cy="4989036"/>
          </a:xfrm>
          <a:prstGeom prst="rect">
            <a:avLst/>
          </a:prstGeom>
        </p:spPr>
        <p:txBody>
          <a:bodyPr/>
          <a:lstStyle/>
          <a:p>
            <a:pPr>
              <a:defRPr/>
            </a:pPr>
            <a:r>
              <a:rPr lang="en-US" sz="2400">
                <a:latin typeface="Trebuchet MS"/>
                <a:ea typeface="ＭＳ Ｐゴシック" charset="0"/>
                <a:cs typeface="Trebuchet MS"/>
              </a:rPr>
              <a:t>	</a:t>
            </a:r>
            <a:r>
              <a:rPr lang="en-US" sz="2400" i="1">
                <a:latin typeface="Trebuchet MS"/>
                <a:ea typeface="ＭＳ Ｐゴシック" charset="0"/>
                <a:cs typeface="Trebuchet MS"/>
              </a:rPr>
              <a:t>Design of Everyday Things</a:t>
            </a:r>
            <a:r>
              <a:rPr lang="en-US" sz="2400">
                <a:latin typeface="Trebuchet MS"/>
                <a:ea typeface="ＭＳ Ｐゴシック" charset="0"/>
                <a:cs typeface="Trebuchet MS"/>
              </a:rPr>
              <a:t>			</a:t>
            </a:r>
            <a:r>
              <a:rPr lang="en-US" sz="2400" i="1">
                <a:latin typeface="Trebuchet MS"/>
                <a:ea typeface="ＭＳ Ｐゴシック" charset="0"/>
                <a:cs typeface="Trebuchet MS"/>
              </a:rPr>
              <a:t>User Experience </a:t>
            </a:r>
            <a:r>
              <a:rPr lang="en-US" sz="2400" i="1" err="1">
                <a:latin typeface="Trebuchet MS"/>
                <a:ea typeface="ＭＳ Ｐゴシック" charset="0"/>
                <a:cs typeface="Trebuchet MS"/>
              </a:rPr>
              <a:t>Remastered</a:t>
            </a:r>
            <a:r>
              <a:rPr lang="en-US" sz="2400">
                <a:latin typeface="Trebuchet MS"/>
                <a:ea typeface="ＭＳ Ｐゴシック" charset="0"/>
                <a:cs typeface="Trebuchet MS"/>
              </a:rPr>
              <a:t/>
            </a:r>
            <a:br>
              <a:rPr lang="en-US" sz="2400">
                <a:latin typeface="Trebuchet MS"/>
                <a:ea typeface="ＭＳ Ｐゴシック" charset="0"/>
                <a:cs typeface="Trebuchet MS"/>
              </a:rPr>
            </a:br>
            <a:r>
              <a:rPr lang="en-US" sz="2400">
                <a:latin typeface="Trebuchet MS"/>
                <a:ea typeface="ＭＳ Ｐゴシック" charset="0"/>
                <a:cs typeface="Trebuchet MS"/>
              </a:rPr>
              <a:t>Revised &amp; Expanded Edition		Chauncey Wilson</a:t>
            </a:r>
            <a:br>
              <a:rPr lang="en-US" sz="2400">
                <a:latin typeface="Trebuchet MS"/>
                <a:ea typeface="ＭＳ Ｐゴシック" charset="0"/>
                <a:cs typeface="Trebuchet MS"/>
              </a:rPr>
            </a:br>
            <a:r>
              <a:rPr lang="en-US" sz="2400">
                <a:latin typeface="Trebuchet MS"/>
                <a:ea typeface="ＭＳ Ｐゴシック" charset="0"/>
                <a:cs typeface="Trebuchet MS"/>
              </a:rPr>
              <a:t>Donald Norman</a:t>
            </a:r>
            <a:br>
              <a:rPr lang="en-US" sz="2400">
                <a:latin typeface="Trebuchet MS"/>
                <a:ea typeface="ＭＳ Ｐゴシック" charset="0"/>
                <a:cs typeface="Trebuchet MS"/>
              </a:rPr>
            </a:br>
            <a:endParaRPr lang="en-US" sz="2400">
              <a:latin typeface="Trebuchet MS"/>
              <a:ea typeface="ＭＳ Ｐゴシック" charset="0"/>
              <a:cs typeface="Trebuchet MS"/>
            </a:endParaRPr>
          </a:p>
          <a:p>
            <a:pPr>
              <a:buFontTx/>
              <a:buNone/>
              <a:defRPr/>
            </a:pPr>
            <a:endParaRPr lang="en-US">
              <a:latin typeface="Georgia" charset="0"/>
              <a:ea typeface="ＭＳ Ｐゴシック" charset="0"/>
            </a:endParaRPr>
          </a:p>
          <a:p>
            <a:pPr>
              <a:spcBef>
                <a:spcPct val="0"/>
              </a:spcBef>
              <a:defRPr/>
            </a:pPr>
            <a:endParaRPr lang="en-US">
              <a:latin typeface="Georgia" charset="0"/>
              <a:ea typeface="ＭＳ Ｐゴシック" charset="0"/>
            </a:endParaRPr>
          </a:p>
          <a:p>
            <a:pPr marL="0" indent="0">
              <a:defRPr/>
            </a:pPr>
            <a:endParaRPr lang="en-US">
              <a:latin typeface="Georgia" charset="0"/>
              <a:ea typeface="ＭＳ Ｐゴシック" charset="0"/>
            </a:endParaRPr>
          </a:p>
          <a:p>
            <a:pPr>
              <a:defRPr/>
            </a:pPr>
            <a:endParaRPr lang="en-US">
              <a:latin typeface="Georgia" charset="0"/>
              <a:ea typeface="ＭＳ Ｐゴシック" charset="0"/>
            </a:endParaRPr>
          </a:p>
          <a:p>
            <a:pPr>
              <a:buFontTx/>
              <a:buNone/>
              <a:defRPr/>
            </a:pPr>
            <a:endParaRPr lang="en-US">
              <a:latin typeface="Georgia" charset="0"/>
              <a:ea typeface="ＭＳ Ｐゴシック" charset="0"/>
            </a:endParaRPr>
          </a:p>
        </p:txBody>
      </p:sp>
      <p:pic>
        <p:nvPicPr>
          <p:cNvPr id="3" name="Picture 2" descr="UX_remaster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0432" y="3004338"/>
            <a:ext cx="2267644" cy="2719715"/>
          </a:xfrm>
          <a:prstGeom prst="rect">
            <a:avLst/>
          </a:prstGeom>
        </p:spPr>
      </p:pic>
      <p:pic>
        <p:nvPicPr>
          <p:cNvPr id="5" name="Picture 4" descr="Screen Shot 2014-06-03 at 4.56.2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8800" y="2987749"/>
            <a:ext cx="1837336" cy="2862635"/>
          </a:xfrm>
          <a:prstGeom prst="rect">
            <a:avLst/>
          </a:prstGeom>
        </p:spPr>
      </p:pic>
      <p:sp>
        <p:nvSpPr>
          <p:cNvPr id="8"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a:solidFill>
                  <a:schemeClr val="bg1"/>
                </a:solidFill>
                <a:latin typeface="Trebuchet MS" pitchFamily="32" charset="0"/>
              </a:rPr>
              <a:t>UX Books </a:t>
            </a:r>
          </a:p>
        </p:txBody>
      </p:sp>
    </p:spTree>
    <p:extLst>
      <p:ext uri="{BB962C8B-B14F-4D97-AF65-F5344CB8AC3E}">
        <p14:creationId xmlns:p14="http://schemas.microsoft.com/office/powerpoint/2010/main" val="39781087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VIII. </a:t>
            </a:r>
            <a:r>
              <a:rPr lang="de-DE" err="1">
                <a:latin typeface="Trebuchet MS" pitchFamily="32" charset="0"/>
              </a:rPr>
              <a:t>Contact</a:t>
            </a:r>
            <a:r>
              <a:rPr lang="de-DE">
                <a:latin typeface="Trebuchet MS" pitchFamily="32" charset="0"/>
              </a:rPr>
              <a:t> Information</a:t>
            </a:r>
          </a:p>
        </p:txBody>
      </p:sp>
    </p:spTree>
    <p:extLst>
      <p:ext uri="{BB962C8B-B14F-4D97-AF65-F5344CB8AC3E}">
        <p14:creationId xmlns:p14="http://schemas.microsoft.com/office/powerpoint/2010/main" val="2022162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Inhaltsplatzhalter 2"/>
          <p:cNvSpPr>
            <a:spLocks noGrp="1"/>
          </p:cNvSpPr>
          <p:nvPr>
            <p:ph sz="quarter" idx="10"/>
          </p:nvPr>
        </p:nvSpPr>
        <p:spPr bwMode="auto">
          <a:xfrm>
            <a:off x="3744168" y="1691605"/>
            <a:ext cx="6120849" cy="504033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t>	Chris has worked as a technical writer, information designer, user researcher, and usability consultant in the technology field for over eighteen years. He has worked most frequently as a ‘UX generalist’ with a severe interest in user research. He is also a lecturer at the College of Professional Studies (CPS) at Northeastern University, where he has taught for over a fifteen years. He teaches graduate courses in usability and user experience, user research, and sometimes courses in modern Irish history. 		</a:t>
            </a:r>
          </a:p>
          <a:p>
            <a:r>
              <a:rPr lang="en-US"/>
              <a:t>		</a:t>
            </a:r>
            <a:br>
              <a:rPr lang="en-US"/>
            </a:br>
            <a:r>
              <a:rPr lang="en-US"/>
              <a:t>	Email: </a:t>
            </a:r>
            <a:r>
              <a:rPr lang="en-US">
                <a:hlinkClick r:id="rId2"/>
              </a:rPr>
              <a:t>laroche@mit.edu</a:t>
            </a:r>
            <a:endParaRPr lang="en-US"/>
          </a:p>
          <a:p>
            <a:r>
              <a:rPr lang="en-US"/>
              <a:t>		Web Site: </a:t>
            </a:r>
            <a:r>
              <a:rPr lang="en-US">
                <a:hlinkClick r:id="rId3"/>
              </a:rPr>
              <a:t>http://ux.mit.edu</a:t>
            </a:r>
            <a:endParaRPr lang="en-US"/>
          </a:p>
          <a:p>
            <a:r>
              <a:rPr lang="en-US"/>
              <a:t> </a:t>
            </a:r>
          </a:p>
        </p:txBody>
      </p:sp>
      <p:pic>
        <p:nvPicPr>
          <p:cNvPr id="3" name="Content Placeholder 2" descr="csl_photo_1210__150x150.jpg"/>
          <p:cNvPicPr>
            <a:picLocks noGrp="1" noChangeAspect="1"/>
          </p:cNvPicPr>
          <p:nvPr>
            <p:ph sz="quarter" idx="11"/>
          </p:nvPr>
        </p:nvPicPr>
        <p:blipFill>
          <a:blip r:embed="rId4">
            <a:extLst>
              <a:ext uri="{28A0092B-C50C-407E-A947-70E740481C1C}">
                <a14:useLocalDpi xmlns:a14="http://schemas.microsoft.com/office/drawing/2010/main" val="0"/>
              </a:ext>
            </a:extLst>
          </a:blip>
          <a:srcRect l="22070" r="22070"/>
          <a:stretch>
            <a:fillRect/>
          </a:stretch>
        </p:blipFill>
        <p:spPr>
          <a:xfrm>
            <a:off x="575816" y="1691605"/>
            <a:ext cx="2663825" cy="4896320"/>
          </a:xfrm>
        </p:spPr>
      </p:pic>
      <p:sp>
        <p:nvSpPr>
          <p:cNvPr id="6" name="Titel 1"/>
          <p:cNvSpPr txBox="1">
            <a:spLocks/>
          </p:cNvSpPr>
          <p:nvPr/>
        </p:nvSpPr>
        <p:spPr>
          <a:xfrm>
            <a:off x="1" y="395461"/>
            <a:ext cx="10080624" cy="576000"/>
          </a:xfrm>
          <a:prstGeom prst="rect">
            <a:avLst/>
          </a:prstGeom>
        </p:spPr>
        <p:txBody>
          <a:bodyPr/>
          <a:lstStyle>
            <a:lvl1pPr algn="l" defTabSz="449263" rtl="0" eaLnBrk="0" fontAlgn="base" hangingPunct="0">
              <a:lnSpc>
                <a:spcPct val="90000"/>
              </a:lnSpc>
              <a:spcBef>
                <a:spcPct val="0"/>
              </a:spcBef>
              <a:spcAft>
                <a:spcPct val="0"/>
              </a:spcAft>
              <a:buClr>
                <a:srgbClr val="000000"/>
              </a:buClr>
              <a:buSzPct val="100000"/>
              <a:buFont typeface="Times New Roman" pitchFamily="16" charset="0"/>
              <a:defRPr sz="3200" b="1">
                <a:solidFill>
                  <a:srgbClr val="000000"/>
                </a:solidFill>
                <a:latin typeface="Trebuchet MS" pitchFamily="34" charset="0"/>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pPr algn="ctr"/>
            <a:r>
              <a:rPr lang="de-DE">
                <a:solidFill>
                  <a:schemeClr val="bg1"/>
                </a:solidFill>
              </a:rPr>
              <a:t>Chris LaRoche - Bio</a:t>
            </a:r>
          </a:p>
        </p:txBody>
      </p:sp>
    </p:spTree>
    <p:extLst>
      <p:ext uri="{BB962C8B-B14F-4D97-AF65-F5344CB8AC3E}">
        <p14:creationId xmlns:p14="http://schemas.microsoft.com/office/powerpoint/2010/main" val="14083510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Inhaltsplatzhalter 2"/>
          <p:cNvSpPr>
            <a:spLocks noGrp="1"/>
          </p:cNvSpPr>
          <p:nvPr>
            <p:ph sz="quarter" idx="10"/>
          </p:nvPr>
        </p:nvSpPr>
        <p:spPr bwMode="auto">
          <a:xfrm>
            <a:off x="3744168" y="1563018"/>
            <a:ext cx="6120849" cy="504033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t>	Katherine works as an internal accessibility/usability consultant at the Massachusetts Institute of Technology (MIT). She is also a lecturer at Northeastern University’s College of Professional Studies (CPS), where she has taught for the past six years. Katherine has more than twenty years of experience in project management, communications, and Web site development across of range of industries including health care and energy efficiency. 	</a:t>
            </a:r>
            <a:br>
              <a:rPr lang="en-US"/>
            </a:br>
            <a:r>
              <a:rPr lang="en-US"/>
              <a:t>	</a:t>
            </a:r>
            <a:br>
              <a:rPr lang="en-US"/>
            </a:br>
            <a:r>
              <a:rPr lang="en-US"/>
              <a:t>	Email: </a:t>
            </a:r>
            <a:r>
              <a:rPr lang="en-US">
                <a:hlinkClick r:id="rId2"/>
              </a:rPr>
              <a:t>kwahl@mit.edu</a:t>
            </a:r>
            <a:endParaRPr lang="en-US"/>
          </a:p>
          <a:p>
            <a:r>
              <a:rPr lang="en-US"/>
              <a:t>		Web Site: </a:t>
            </a:r>
            <a:r>
              <a:rPr lang="en-US">
                <a:hlinkClick r:id="rId3"/>
              </a:rPr>
              <a:t>http://ux.mit.edu</a:t>
            </a:r>
            <a:endParaRPr lang="en-US"/>
          </a:p>
          <a:p>
            <a:r>
              <a:rPr lang="en-US"/>
              <a:t> </a:t>
            </a:r>
          </a:p>
        </p:txBody>
      </p:sp>
      <p:sp>
        <p:nvSpPr>
          <p:cNvPr id="6" name="Titel 1"/>
          <p:cNvSpPr txBox="1">
            <a:spLocks/>
          </p:cNvSpPr>
          <p:nvPr/>
        </p:nvSpPr>
        <p:spPr>
          <a:xfrm>
            <a:off x="1" y="467469"/>
            <a:ext cx="10080624" cy="576000"/>
          </a:xfrm>
          <a:prstGeom prst="rect">
            <a:avLst/>
          </a:prstGeom>
        </p:spPr>
        <p:txBody>
          <a:bodyPr/>
          <a:lstStyle>
            <a:lvl1pPr algn="l" defTabSz="449263" rtl="0" eaLnBrk="0" fontAlgn="base" hangingPunct="0">
              <a:lnSpc>
                <a:spcPct val="90000"/>
              </a:lnSpc>
              <a:spcBef>
                <a:spcPct val="0"/>
              </a:spcBef>
              <a:spcAft>
                <a:spcPct val="0"/>
              </a:spcAft>
              <a:buClr>
                <a:srgbClr val="000000"/>
              </a:buClr>
              <a:buSzPct val="100000"/>
              <a:buFont typeface="Times New Roman" pitchFamily="16" charset="0"/>
              <a:defRPr sz="3200" b="1">
                <a:solidFill>
                  <a:srgbClr val="000000"/>
                </a:solidFill>
                <a:latin typeface="Trebuchet MS" pitchFamily="34" charset="0"/>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pPr algn="ctr"/>
            <a:r>
              <a:rPr lang="de-DE">
                <a:solidFill>
                  <a:schemeClr val="bg1"/>
                </a:solidFill>
              </a:rPr>
              <a:t>Katherine Wahl - Bio</a:t>
            </a:r>
          </a:p>
        </p:txBody>
      </p:sp>
      <p:pic>
        <p:nvPicPr>
          <p:cNvPr id="4" name="Content Placeholder 3">
            <a:extLst>
              <a:ext uri="{FF2B5EF4-FFF2-40B4-BE49-F238E27FC236}">
                <a16:creationId xmlns="" xmlns:a16="http://schemas.microsoft.com/office/drawing/2014/main" id="{7EEDE002-B7F3-0E43-B3E7-178B7D8C43EE}"/>
              </a:ext>
            </a:extLst>
          </p:cNvPr>
          <p:cNvPicPr>
            <a:picLocks noGrp="1" noChangeAspect="1"/>
          </p:cNvPicPr>
          <p:nvPr>
            <p:ph sz="quarter" idx="11"/>
          </p:nvPr>
        </p:nvPicPr>
        <p:blipFill>
          <a:blip r:embed="rId4">
            <a:extLst>
              <a:ext uri="{28A0092B-C50C-407E-A947-70E740481C1C}">
                <a14:useLocalDpi xmlns:a14="http://schemas.microsoft.com/office/drawing/2010/main" val="0"/>
              </a:ext>
            </a:extLst>
          </a:blip>
          <a:stretch>
            <a:fillRect/>
          </a:stretch>
        </p:blipFill>
        <p:spPr>
          <a:xfrm>
            <a:off x="575816" y="1691605"/>
            <a:ext cx="2663825" cy="2663825"/>
          </a:xfrm>
        </p:spPr>
      </p:pic>
    </p:spTree>
    <p:extLst>
      <p:ext uri="{BB962C8B-B14F-4D97-AF65-F5344CB8AC3E}">
        <p14:creationId xmlns:p14="http://schemas.microsoft.com/office/powerpoint/2010/main" val="271599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277717" y="1738725"/>
            <a:ext cx="9298400" cy="4082225"/>
          </a:xfrm>
        </p:spPr>
        <p:txBody>
          <a:bodyPr/>
          <a:lstStyle/>
          <a:p>
            <a:pPr lvl="1">
              <a:spcBef>
                <a:spcPts val="595"/>
              </a:spcBef>
            </a:pPr>
            <a:r>
              <a:rPr lang="en-US" altLang="x-none" sz="2400">
                <a:latin typeface="Trebuchet MS" charset="0"/>
                <a:ea typeface="Trebuchet MS" charset="0"/>
                <a:cs typeface="Trebuchet MS" charset="0"/>
              </a:rPr>
              <a:t>Presenters from the Accessibility &amp; Usability </a:t>
            </a:r>
            <a:r>
              <a:rPr lang="en-US" altLang="x-none" sz="2400" smtClean="0">
                <a:latin typeface="Trebuchet MS" charset="0"/>
                <a:ea typeface="Trebuchet MS" charset="0"/>
                <a:cs typeface="Trebuchet MS" charset="0"/>
              </a:rPr>
              <a:t>Team</a:t>
            </a:r>
            <a:r>
              <a:rPr lang="en-US" altLang="x-none" sz="2400">
                <a:latin typeface="Trebuchet MS" charset="0"/>
                <a:ea typeface="Trebuchet MS" charset="0"/>
                <a:cs typeface="Trebuchet MS" charset="0"/>
              </a:rPr>
              <a:t>:</a:t>
            </a:r>
          </a:p>
          <a:p>
            <a:pPr lvl="1">
              <a:spcBef>
                <a:spcPts val="595"/>
              </a:spcBef>
              <a:buFont typeface="Arial" charset="0"/>
              <a:buChar char="•"/>
            </a:pPr>
            <a:r>
              <a:rPr lang="en-US" altLang="x-none" sz="2400">
                <a:latin typeface="Trebuchet MS" charset="0"/>
                <a:ea typeface="Trebuchet MS" charset="0"/>
                <a:cs typeface="Trebuchet MS" charset="0"/>
              </a:rPr>
              <a:t>Chris LaRoche</a:t>
            </a:r>
          </a:p>
          <a:p>
            <a:pPr lvl="1">
              <a:spcBef>
                <a:spcPts val="595"/>
              </a:spcBef>
              <a:buFont typeface="Arial" charset="0"/>
              <a:buChar char="•"/>
            </a:pPr>
            <a:r>
              <a:rPr lang="en-US" altLang="x-none" sz="2400">
                <a:latin typeface="Trebuchet MS" charset="0"/>
                <a:ea typeface="Trebuchet MS" charset="0"/>
                <a:cs typeface="Trebuchet MS" charset="0"/>
              </a:rPr>
              <a:t>Katherine Wahl</a:t>
            </a:r>
          </a:p>
          <a:p>
            <a:pPr lvl="1">
              <a:spcBef>
                <a:spcPts val="595"/>
              </a:spcBef>
            </a:pPr>
            <a:endParaRPr lang="en-US" altLang="x-none" sz="3175">
              <a:ea typeface="MS PGothic" charset="-128"/>
            </a:endParaRPr>
          </a:p>
          <a:p>
            <a:pPr lvl="1">
              <a:spcBef>
                <a:spcPts val="595"/>
              </a:spcBef>
            </a:pPr>
            <a:endParaRPr lang="en-US" altLang="x-none" sz="1786">
              <a:ea typeface="MS PGothic" charset="-128"/>
            </a:endParaRPr>
          </a:p>
        </p:txBody>
      </p:sp>
      <p:sp>
        <p:nvSpPr>
          <p:cNvPr id="15363" name="Title 1"/>
          <p:cNvSpPr>
            <a:spLocks noGrp="1"/>
          </p:cNvSpPr>
          <p:nvPr>
            <p:ph type="title"/>
          </p:nvPr>
        </p:nvSpPr>
        <p:spPr>
          <a:xfrm>
            <a:off x="529" y="226790"/>
            <a:ext cx="10079567" cy="1343418"/>
          </a:xfrm>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t>
            </a:r>
            <a:r>
              <a:rPr lang="en-US" altLang="x-none" sz="3200" b="1" dirty="0">
                <a:solidFill>
                  <a:schemeClr val="bg1"/>
                </a:solidFill>
                <a:latin typeface="Trebuchet MS" charset="0"/>
                <a:ea typeface="Trebuchet MS" charset="0"/>
                <a:cs typeface="Trebuchet MS" charset="0"/>
              </a:rPr>
              <a:t>Introduction</a:t>
            </a:r>
            <a:r>
              <a:rPr lang="en-US" altLang="x-none" dirty="0">
                <a:solidFill>
                  <a:schemeClr val="bg1"/>
                </a:solidFill>
                <a:latin typeface="Calibri" charset="0"/>
                <a:ea typeface="Calibri" charset="0"/>
                <a:cs typeface="Calibri" charset="0"/>
              </a:rPr>
              <a:t/>
            </a:r>
            <a:br>
              <a:rPr lang="en-US" altLang="x-none" dirty="0">
                <a:solidFill>
                  <a:schemeClr val="bg1"/>
                </a:solidFill>
                <a:latin typeface="Calibri" charset="0"/>
                <a:ea typeface="Calibri" charset="0"/>
                <a:cs typeface="Calibri" charset="0"/>
              </a:rPr>
            </a:br>
            <a:endParaRPr lang="en-US" altLang="x-none" dirty="0">
              <a:solidFill>
                <a:schemeClr val="bg1"/>
              </a:solidFill>
              <a:latin typeface="Calibri" charset="0"/>
              <a:ea typeface="Calibri" charset="0"/>
              <a:cs typeface="Calibri" charset="0"/>
            </a:endParaRPr>
          </a:p>
        </p:txBody>
      </p:sp>
    </p:spTree>
    <p:extLst>
      <p:ext uri="{BB962C8B-B14F-4D97-AF65-F5344CB8AC3E}">
        <p14:creationId xmlns:p14="http://schemas.microsoft.com/office/powerpoint/2010/main" val="1893655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936625" y="2555875"/>
            <a:ext cx="8207375" cy="143986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a:latin typeface="Trebuchet MS" pitchFamily="32" charset="0"/>
              </a:rPr>
              <a:t>II. </a:t>
            </a:r>
            <a:r>
              <a:rPr lang="de-DE" err="1">
                <a:latin typeface="Trebuchet MS" pitchFamily="32" charset="0"/>
              </a:rPr>
              <a:t>What</a:t>
            </a:r>
            <a:r>
              <a:rPr lang="de-DE">
                <a:latin typeface="Trebuchet MS" pitchFamily="32" charset="0"/>
              </a:rPr>
              <a:t> </a:t>
            </a:r>
            <a:r>
              <a:rPr lang="de-DE" err="1">
                <a:latin typeface="Trebuchet MS" pitchFamily="32" charset="0"/>
              </a:rPr>
              <a:t>is</a:t>
            </a:r>
            <a:r>
              <a:rPr lang="de-DE">
                <a:latin typeface="Trebuchet MS" pitchFamily="32" charset="0"/>
              </a:rPr>
              <a:t> User Experience (UX)?</a:t>
            </a:r>
          </a:p>
        </p:txBody>
      </p:sp>
    </p:spTree>
    <p:extLst>
      <p:ext uri="{BB962C8B-B14F-4D97-AF65-F5344CB8AC3E}">
        <p14:creationId xmlns:p14="http://schemas.microsoft.com/office/powerpoint/2010/main" val="2355104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3"/>
          <p:cNvSpPr txBox="1">
            <a:spLocks/>
          </p:cNvSpPr>
          <p:nvPr/>
        </p:nvSpPr>
        <p:spPr bwMode="auto">
          <a:xfrm>
            <a:off x="0" y="380370"/>
            <a:ext cx="10080625"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a:solidFill>
                  <a:schemeClr val="bg1"/>
                </a:solidFill>
                <a:latin typeface="Trebuchet MS" pitchFamily="32" charset="0"/>
              </a:rPr>
              <a:t>Alphabet </a:t>
            </a:r>
            <a:r>
              <a:rPr lang="de-DE" sz="3200" dirty="0" err="1">
                <a:solidFill>
                  <a:schemeClr val="bg1"/>
                </a:solidFill>
                <a:latin typeface="Trebuchet MS" pitchFamily="32" charset="0"/>
              </a:rPr>
              <a:t>Soup</a:t>
            </a:r>
            <a:r>
              <a:rPr lang="de-DE" sz="3200" dirty="0">
                <a:solidFill>
                  <a:schemeClr val="bg1"/>
                </a:solidFill>
                <a:latin typeface="Trebuchet MS" pitchFamily="32" charset="0"/>
              </a:rPr>
              <a:t> </a:t>
            </a:r>
            <a:r>
              <a:rPr lang="de-DE" sz="3200" dirty="0" err="1">
                <a:solidFill>
                  <a:schemeClr val="bg1"/>
                </a:solidFill>
                <a:latin typeface="Trebuchet MS" pitchFamily="32" charset="0"/>
              </a:rPr>
              <a:t>of</a:t>
            </a:r>
            <a:r>
              <a:rPr lang="de-DE" sz="3200" dirty="0">
                <a:solidFill>
                  <a:schemeClr val="bg1"/>
                </a:solidFill>
                <a:latin typeface="Trebuchet MS" pitchFamily="32" charset="0"/>
              </a:rPr>
              <a:t> User Experience (UX)</a:t>
            </a:r>
          </a:p>
        </p:txBody>
      </p:sp>
      <p:pic>
        <p:nvPicPr>
          <p:cNvPr id="7" name="Picture 6" descr="Screen Shot 2014-05-31 at 1.28.3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026" y="1403573"/>
            <a:ext cx="9660599" cy="5302242"/>
          </a:xfrm>
          <a:prstGeom prst="rect">
            <a:avLst/>
          </a:prstGeom>
        </p:spPr>
      </p:pic>
      <p:sp>
        <p:nvSpPr>
          <p:cNvPr id="10" name="Rectangle 9"/>
          <p:cNvSpPr/>
          <p:nvPr/>
        </p:nvSpPr>
        <p:spPr>
          <a:xfrm>
            <a:off x="605809" y="6968330"/>
            <a:ext cx="9289032" cy="241605"/>
          </a:xfrm>
          <a:prstGeom prst="rect">
            <a:avLst/>
          </a:prstGeom>
        </p:spPr>
        <p:txBody>
          <a:bodyPr wrap="square">
            <a:spAutoFit/>
          </a:bodyPr>
          <a:lstStyle/>
          <a:p>
            <a:r>
              <a:rPr lang="en-US" sz="1000"/>
              <a:t>http://</a:t>
            </a:r>
            <a:r>
              <a:rPr lang="en-US" sz="1000" err="1"/>
              <a:t>www.manyeyes.com</a:t>
            </a:r>
            <a:r>
              <a:rPr lang="en-US" sz="1000"/>
              <a:t>/software/analytics/</a:t>
            </a:r>
            <a:r>
              <a:rPr lang="en-US" sz="1000" err="1"/>
              <a:t>manyeyes</a:t>
            </a:r>
            <a:r>
              <a:rPr lang="en-US" sz="1000"/>
              <a:t>/visualizations/new/tag-cloud/the-alphabet-soup-of-user-experien-2/1</a:t>
            </a:r>
          </a:p>
        </p:txBody>
      </p:sp>
    </p:spTree>
    <p:extLst>
      <p:ext uri="{BB962C8B-B14F-4D97-AF65-F5344CB8AC3E}">
        <p14:creationId xmlns:p14="http://schemas.microsoft.com/office/powerpoint/2010/main" val="994778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p:cNvSpPr>
            <a:spLocks noGrp="1"/>
          </p:cNvSpPr>
          <p:nvPr>
            <p:ph type="ctrTitle"/>
          </p:nvPr>
        </p:nvSpPr>
        <p:spPr bwMode="auto">
          <a:xfrm>
            <a:off x="0" y="323453"/>
            <a:ext cx="10080625" cy="64789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de-DE" dirty="0">
                <a:solidFill>
                  <a:schemeClr val="bg1"/>
                </a:solidFill>
                <a:latin typeface="Trebuchet MS" pitchFamily="32" charset="0"/>
              </a:rPr>
              <a:t>II. </a:t>
            </a:r>
            <a:r>
              <a:rPr lang="de-DE" dirty="0" err="1">
                <a:solidFill>
                  <a:schemeClr val="bg1"/>
                </a:solidFill>
                <a:latin typeface="Trebuchet MS" pitchFamily="32" charset="0"/>
              </a:rPr>
              <a:t>What</a:t>
            </a:r>
            <a:r>
              <a:rPr lang="de-DE" dirty="0">
                <a:solidFill>
                  <a:schemeClr val="bg1"/>
                </a:solidFill>
                <a:latin typeface="Trebuchet MS" pitchFamily="32" charset="0"/>
              </a:rPr>
              <a:t> </a:t>
            </a:r>
            <a:r>
              <a:rPr lang="de-DE" dirty="0" err="1">
                <a:solidFill>
                  <a:schemeClr val="bg1"/>
                </a:solidFill>
                <a:latin typeface="Trebuchet MS" pitchFamily="32" charset="0"/>
              </a:rPr>
              <a:t>is</a:t>
            </a:r>
            <a:r>
              <a:rPr lang="de-DE" dirty="0">
                <a:solidFill>
                  <a:schemeClr val="bg1"/>
                </a:solidFill>
                <a:latin typeface="Trebuchet MS" pitchFamily="32" charset="0"/>
              </a:rPr>
              <a:t> User Experience (UX)?</a:t>
            </a:r>
          </a:p>
        </p:txBody>
      </p:sp>
      <p:pic>
        <p:nvPicPr>
          <p:cNvPr id="2" name="Picture 1" descr="Screen Shot 2014-06-03 at 5.28.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920" y="1446658"/>
            <a:ext cx="7416824" cy="5455873"/>
          </a:xfrm>
          <a:prstGeom prst="rect">
            <a:avLst/>
          </a:prstGeom>
        </p:spPr>
      </p:pic>
      <p:sp>
        <p:nvSpPr>
          <p:cNvPr id="4" name="Rectangle 3"/>
          <p:cNvSpPr/>
          <p:nvPr/>
        </p:nvSpPr>
        <p:spPr>
          <a:xfrm>
            <a:off x="924421" y="6902531"/>
            <a:ext cx="5038725" cy="242374"/>
          </a:xfrm>
          <a:prstGeom prst="rect">
            <a:avLst/>
          </a:prstGeom>
        </p:spPr>
        <p:txBody>
          <a:bodyPr>
            <a:spAutoFit/>
          </a:bodyPr>
          <a:lstStyle/>
          <a:p>
            <a:r>
              <a:rPr lang="en-US" sz="1000"/>
              <a:t>http://</a:t>
            </a:r>
            <a:r>
              <a:rPr lang="en-US" sz="1000" err="1"/>
              <a:t>upassoc.org</a:t>
            </a:r>
            <a:r>
              <a:rPr lang="en-US" sz="1000"/>
              <a:t>/</a:t>
            </a:r>
            <a:r>
              <a:rPr lang="en-US" sz="1000" err="1"/>
              <a:t>usability_resources</a:t>
            </a:r>
            <a:r>
              <a:rPr lang="en-US" sz="1000"/>
              <a:t>/</a:t>
            </a:r>
            <a:r>
              <a:rPr lang="en-US" sz="1000" err="1"/>
              <a:t>about_usability</a:t>
            </a:r>
            <a:r>
              <a:rPr lang="en-US" sz="1000"/>
              <a:t>/images/</a:t>
            </a:r>
            <a:r>
              <a:rPr lang="en-US" sz="1000" err="1"/>
              <a:t>vectors.gif</a:t>
            </a:r>
            <a:endParaRPr lang="en-US" sz="1000"/>
          </a:p>
        </p:txBody>
      </p:sp>
    </p:spTree>
    <p:extLst>
      <p:ext uri="{BB962C8B-B14F-4D97-AF65-F5344CB8AC3E}">
        <p14:creationId xmlns:p14="http://schemas.microsoft.com/office/powerpoint/2010/main" val="567610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63848" y="1763925"/>
            <a:ext cx="8712746" cy="5328280"/>
          </a:xfrm>
          <a:prstGeom prst="rect">
            <a:avLst/>
          </a:prstGeom>
        </p:spPr>
        <p:txBody>
          <a:bodyPr>
            <a:normAutofit fontScale="40000" lnSpcReduction="20000"/>
          </a:bodyPr>
          <a:lstStyle/>
          <a:p>
            <a:pPr marL="0" indent="0">
              <a:lnSpc>
                <a:spcPct val="120000"/>
              </a:lnSpc>
              <a:spcAft>
                <a:spcPts val="0"/>
              </a:spcAft>
            </a:pPr>
            <a:r>
              <a:rPr lang="en-US" sz="6000" dirty="0">
                <a:latin typeface="Trebuchet MS"/>
                <a:cs typeface="Trebuchet MS"/>
              </a:rPr>
              <a:t>Usability and user experience (UX) are concepts that have been around for generations and evolved from traditional human factors. Over the last few decades, it has become standardized and greatly </a:t>
            </a:r>
            <a:r>
              <a:rPr lang="en-US" sz="6000" dirty="0" smtClean="0">
                <a:latin typeface="Trebuchet MS"/>
                <a:cs typeface="Trebuchet MS"/>
              </a:rPr>
              <a:t>expanded: </a:t>
            </a:r>
            <a:r>
              <a:rPr lang="en-US" sz="6000" dirty="0">
                <a:latin typeface="Trebuchet MS"/>
                <a:cs typeface="Trebuchet MS"/>
              </a:rPr>
              <a:t/>
            </a:r>
            <a:br>
              <a:rPr lang="en-US" sz="6000" dirty="0">
                <a:latin typeface="Trebuchet MS"/>
                <a:cs typeface="Trebuchet MS"/>
              </a:rPr>
            </a:br>
            <a:endParaRPr lang="en-US" sz="6000" dirty="0">
              <a:latin typeface="Trebuchet MS"/>
              <a:cs typeface="Trebuchet MS"/>
            </a:endParaRPr>
          </a:p>
          <a:p>
            <a:pPr marL="1143000" lvl="1" indent="-685800">
              <a:lnSpc>
                <a:spcPct val="120000"/>
              </a:lnSpc>
              <a:spcAft>
                <a:spcPts val="0"/>
              </a:spcAft>
              <a:buFont typeface="Wingdings" charset="2"/>
              <a:buChar char="§"/>
            </a:pPr>
            <a:r>
              <a:rPr lang="en-US" sz="4500" dirty="0">
                <a:latin typeface="Trebuchet MS"/>
                <a:cs typeface="Trebuchet MS"/>
              </a:rPr>
              <a:t>World War II – instrumentation, personnel selection, and training</a:t>
            </a:r>
            <a:br>
              <a:rPr lang="en-US" sz="4500" dirty="0">
                <a:latin typeface="Trebuchet MS"/>
                <a:cs typeface="Trebuchet MS"/>
              </a:rPr>
            </a:br>
            <a:endParaRPr lang="en-US" sz="4500" dirty="0">
              <a:latin typeface="Trebuchet MS"/>
              <a:cs typeface="Trebuchet MS"/>
            </a:endParaRPr>
          </a:p>
          <a:p>
            <a:pPr marL="1143000" lvl="1" indent="-685800">
              <a:lnSpc>
                <a:spcPct val="120000"/>
              </a:lnSpc>
              <a:spcAft>
                <a:spcPts val="0"/>
              </a:spcAft>
              <a:buFont typeface="Wingdings" charset="2"/>
              <a:buChar char="§"/>
            </a:pPr>
            <a:r>
              <a:rPr lang="en-US" sz="4500" dirty="0">
                <a:latin typeface="Trebuchet MS"/>
                <a:cs typeface="Trebuchet MS"/>
              </a:rPr>
              <a:t>Software and computer hardware industry	</a:t>
            </a:r>
          </a:p>
          <a:p>
            <a:pPr marL="1126775" lvl="1" indent="-685800">
              <a:lnSpc>
                <a:spcPct val="120000"/>
              </a:lnSpc>
              <a:spcAft>
                <a:spcPts val="0"/>
              </a:spcAft>
              <a:buFont typeface="Wingdings" charset="2"/>
              <a:buChar char="§"/>
            </a:pPr>
            <a:endParaRPr lang="en-US" sz="4500" dirty="0">
              <a:latin typeface="Trebuchet MS"/>
              <a:cs typeface="Trebuchet MS"/>
            </a:endParaRPr>
          </a:p>
          <a:p>
            <a:pPr marL="1143000" lvl="1" indent="-685800">
              <a:lnSpc>
                <a:spcPct val="120000"/>
              </a:lnSpc>
              <a:spcAft>
                <a:spcPts val="0"/>
              </a:spcAft>
              <a:buFont typeface="Wingdings" charset="2"/>
              <a:buChar char="§"/>
            </a:pPr>
            <a:r>
              <a:rPr lang="en-US" sz="4500" dirty="0" smtClean="0">
                <a:latin typeface="Trebuchet MS"/>
                <a:cs typeface="Trebuchet MS"/>
              </a:rPr>
              <a:t>World Wide Web  </a:t>
            </a:r>
            <a:r>
              <a:rPr lang="en-US" sz="4500" dirty="0">
                <a:latin typeface="Trebuchet MS"/>
                <a:cs typeface="Trebuchet MS"/>
              </a:rPr>
              <a:t/>
            </a:r>
            <a:br>
              <a:rPr lang="en-US" sz="4500" dirty="0">
                <a:latin typeface="Trebuchet MS"/>
                <a:cs typeface="Trebuchet MS"/>
              </a:rPr>
            </a:br>
            <a:endParaRPr lang="en-US" sz="4500" dirty="0">
              <a:latin typeface="Trebuchet MS"/>
              <a:cs typeface="Trebuchet MS"/>
            </a:endParaRPr>
          </a:p>
          <a:p>
            <a:pPr marL="1143000" lvl="1" indent="-685800">
              <a:lnSpc>
                <a:spcPct val="120000"/>
              </a:lnSpc>
              <a:spcAft>
                <a:spcPts val="0"/>
              </a:spcAft>
              <a:buFont typeface="Wingdings" charset="2"/>
              <a:buChar char="§"/>
            </a:pPr>
            <a:r>
              <a:rPr lang="en-US" sz="4500" dirty="0">
                <a:latin typeface="Trebuchet MS"/>
                <a:cs typeface="Trebuchet MS"/>
              </a:rPr>
              <a:t>Consumer devices </a:t>
            </a:r>
            <a:br>
              <a:rPr lang="en-US" sz="4500" dirty="0">
                <a:latin typeface="Trebuchet MS"/>
                <a:cs typeface="Trebuchet MS"/>
              </a:rPr>
            </a:br>
            <a:endParaRPr lang="en-US" sz="4500" dirty="0">
              <a:latin typeface="Trebuchet MS"/>
              <a:cs typeface="Trebuchet MS"/>
            </a:endParaRPr>
          </a:p>
          <a:p>
            <a:pPr marL="1143000" lvl="1" indent="-685800">
              <a:lnSpc>
                <a:spcPct val="120000"/>
              </a:lnSpc>
              <a:spcAft>
                <a:spcPts val="0"/>
              </a:spcAft>
              <a:buFont typeface="Wingdings" charset="2"/>
              <a:buChar char="§"/>
            </a:pPr>
            <a:r>
              <a:rPr lang="en-US" sz="4500" dirty="0">
                <a:latin typeface="Trebuchet MS"/>
                <a:cs typeface="Trebuchet MS"/>
              </a:rPr>
              <a:t>Medical devices </a:t>
            </a:r>
          </a:p>
          <a:p>
            <a:pPr marL="0" indent="0"/>
            <a:endParaRPr lang="en-US" sz="5500" dirty="0">
              <a:latin typeface="Trebuchet MS"/>
              <a:cs typeface="Trebuchet MS"/>
            </a:endParaRPr>
          </a:p>
        </p:txBody>
      </p:sp>
      <p:sp>
        <p:nvSpPr>
          <p:cNvPr id="4" name="Titel 3"/>
          <p:cNvSpPr txBox="1">
            <a:spLocks/>
          </p:cNvSpPr>
          <p:nvPr/>
        </p:nvSpPr>
        <p:spPr bwMode="auto">
          <a:xfrm>
            <a:off x="-72255" y="323453"/>
            <a:ext cx="10152880"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err="1">
                <a:solidFill>
                  <a:schemeClr val="bg1"/>
                </a:solidFill>
                <a:latin typeface="Trebuchet MS" pitchFamily="32" charset="0"/>
              </a:rPr>
              <a:t>What</a:t>
            </a:r>
            <a:r>
              <a:rPr lang="de-DE" sz="3200" dirty="0">
                <a:solidFill>
                  <a:schemeClr val="bg1"/>
                </a:solidFill>
                <a:latin typeface="Trebuchet MS" pitchFamily="32" charset="0"/>
              </a:rPr>
              <a:t> </a:t>
            </a:r>
            <a:r>
              <a:rPr lang="de-DE" sz="3200" dirty="0" err="1">
                <a:solidFill>
                  <a:schemeClr val="bg1"/>
                </a:solidFill>
                <a:latin typeface="Trebuchet MS" pitchFamily="32" charset="0"/>
              </a:rPr>
              <a:t>is</a:t>
            </a:r>
            <a:r>
              <a:rPr lang="de-DE" sz="3200" dirty="0">
                <a:solidFill>
                  <a:schemeClr val="bg1"/>
                </a:solidFill>
                <a:latin typeface="Trebuchet MS" pitchFamily="32" charset="0"/>
              </a:rPr>
              <a:t> User Experience (UX)?</a:t>
            </a:r>
          </a:p>
        </p:txBody>
      </p:sp>
    </p:spTree>
    <p:extLst>
      <p:ext uri="{BB962C8B-B14F-4D97-AF65-F5344CB8AC3E}">
        <p14:creationId xmlns:p14="http://schemas.microsoft.com/office/powerpoint/2010/main" val="3689468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03808" y="1763613"/>
            <a:ext cx="9072563" cy="5328592"/>
          </a:xfrm>
          <a:prstGeom prst="rect">
            <a:avLst/>
          </a:prstGeom>
        </p:spPr>
        <p:txBody>
          <a:bodyPr>
            <a:normAutofit/>
          </a:bodyPr>
          <a:lstStyle/>
          <a:p>
            <a:pPr marL="457200" indent="-457200">
              <a:buFont typeface="Arial"/>
              <a:buChar char="•"/>
            </a:pPr>
            <a:r>
              <a:rPr lang="en-US" sz="2400">
                <a:latin typeface="Trebuchet MS"/>
                <a:cs typeface="Trebuchet MS"/>
              </a:rPr>
              <a:t>Human Factors comes from the field of psychology and focuses on understanding basic biological/human traits and mapping to </a:t>
            </a:r>
            <a:r>
              <a:rPr lang="en-US" sz="2400" smtClean="0">
                <a:latin typeface="Trebuchet MS"/>
                <a:cs typeface="Trebuchet MS"/>
              </a:rPr>
              <a:t>users’ needs</a:t>
            </a:r>
            <a:r>
              <a:rPr lang="en-US" sz="2400">
                <a:latin typeface="Trebuchet MS"/>
                <a:cs typeface="Trebuchet MS"/>
              </a:rPr>
              <a:t/>
            </a:r>
            <a:br>
              <a:rPr lang="en-US" sz="2400">
                <a:latin typeface="Trebuchet MS"/>
                <a:cs typeface="Trebuchet MS"/>
              </a:rPr>
            </a:br>
            <a:endParaRPr lang="en-US" sz="2400">
              <a:latin typeface="Trebuchet MS"/>
              <a:cs typeface="Trebuchet MS"/>
            </a:endParaRPr>
          </a:p>
          <a:p>
            <a:pPr marL="457200" indent="-457200" eaLnBrk="1" hangingPunct="1">
              <a:buFont typeface="Arial"/>
              <a:buChar char="•"/>
            </a:pPr>
            <a:r>
              <a:rPr lang="en-US" sz="2400" dirty="0">
                <a:latin typeface="Trebuchet MS"/>
                <a:cs typeface="Trebuchet MS"/>
              </a:rPr>
              <a:t>The fast growth of information technology and the internet have made UX a critical aspect of product and service design</a:t>
            </a:r>
            <a:br>
              <a:rPr lang="en-US" sz="2400" dirty="0">
                <a:latin typeface="Trebuchet MS"/>
                <a:cs typeface="Trebuchet MS"/>
              </a:rPr>
            </a:br>
            <a:endParaRPr lang="en-US" sz="2400" dirty="0">
              <a:latin typeface="Trebuchet MS"/>
              <a:cs typeface="Trebuchet MS"/>
            </a:endParaRPr>
          </a:p>
          <a:p>
            <a:pPr marL="457200" indent="-457200" eaLnBrk="1" hangingPunct="1">
              <a:buFont typeface="Arial"/>
              <a:buChar char="•"/>
            </a:pPr>
            <a:r>
              <a:rPr lang="en-US" sz="2400" dirty="0">
                <a:latin typeface="Trebuchet MS"/>
                <a:cs typeface="Trebuchet MS"/>
              </a:rPr>
              <a:t>As the field of usability matured, it evolved into the field of user experience (UX), which focuses on the full end-to-end experience for a user, not just the user’s interaction with the user interface </a:t>
            </a:r>
          </a:p>
          <a:p>
            <a:pPr marL="457200" indent="-457200" eaLnBrk="1" hangingPunct="1">
              <a:buFont typeface="Arial"/>
              <a:buChar char="•"/>
            </a:pPr>
            <a:endParaRPr lang="en-US" sz="2400" dirty="0"/>
          </a:p>
        </p:txBody>
      </p:sp>
      <p:sp>
        <p:nvSpPr>
          <p:cNvPr id="5" name="Titel 3"/>
          <p:cNvSpPr txBox="1">
            <a:spLocks/>
          </p:cNvSpPr>
          <p:nvPr/>
        </p:nvSpPr>
        <p:spPr bwMode="auto">
          <a:xfrm>
            <a:off x="1" y="323453"/>
            <a:ext cx="10080624" cy="5760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Unicode MS" charset="0"/>
              </a:defRPr>
            </a:lvl9pPr>
          </a:lstStyle>
          <a:p>
            <a:r>
              <a:rPr lang="de-DE" sz="3200" dirty="0" err="1">
                <a:solidFill>
                  <a:schemeClr val="bg1"/>
                </a:solidFill>
                <a:latin typeface="Trebuchet MS" pitchFamily="32" charset="0"/>
              </a:rPr>
              <a:t>What</a:t>
            </a:r>
            <a:r>
              <a:rPr lang="de-DE" sz="3200" dirty="0">
                <a:solidFill>
                  <a:schemeClr val="bg1"/>
                </a:solidFill>
                <a:latin typeface="Trebuchet MS" pitchFamily="32" charset="0"/>
              </a:rPr>
              <a:t> </a:t>
            </a:r>
            <a:r>
              <a:rPr lang="de-DE" sz="3200" dirty="0" err="1">
                <a:solidFill>
                  <a:schemeClr val="bg1"/>
                </a:solidFill>
                <a:latin typeface="Trebuchet MS" pitchFamily="32" charset="0"/>
              </a:rPr>
              <a:t>is</a:t>
            </a:r>
            <a:r>
              <a:rPr lang="de-DE" sz="3200" dirty="0">
                <a:solidFill>
                  <a:schemeClr val="bg1"/>
                </a:solidFill>
                <a:latin typeface="Trebuchet MS" pitchFamily="32" charset="0"/>
              </a:rPr>
              <a:t> User Experience (UX)?</a:t>
            </a:r>
          </a:p>
        </p:txBody>
      </p:sp>
    </p:spTree>
    <p:extLst>
      <p:ext uri="{BB962C8B-B14F-4D97-AF65-F5344CB8AC3E}">
        <p14:creationId xmlns:p14="http://schemas.microsoft.com/office/powerpoint/2010/main" val="1576732202"/>
      </p:ext>
    </p:extLst>
  </p:cSld>
  <p:clrMapOvr>
    <a:masterClrMapping/>
  </p:clrMapOvr>
</p:sld>
</file>

<file path=ppt/theme/theme1.xml><?xml version="1.0" encoding="utf-8"?>
<a:theme xmlns:a="http://schemas.openxmlformats.org/drawingml/2006/main" name="uxpa layout">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Arial Unicode MS"/>
      </a:majorFont>
      <a:minorFont>
        <a:latin typeface="Arial"/>
        <a:ea typeface=""/>
        <a:cs typeface="Arial Unicode MS"/>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0" tIns="0" rIns="0" bIns="0" numCol="1" anchor="t" anchorCtr="0" compatLnSpc="1">
        <a:prstTxWarp prst="textNoShape">
          <a:avLst/>
        </a:prstTxWarp>
      </a:bodyPr>
      <a:lstStyle>
        <a:defPPr marL="0" marR="0" indent="0" algn="l" defTabSz="449263" rtl="0" eaLnBrk="1" fontAlgn="base" latinLnBrk="0" hangingPunct="0">
          <a:lnSpc>
            <a:spcPct val="97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kumimoji="0" lang="en-GB" sz="3300" b="1" i="0" u="none" strike="noStrike" cap="none" normalizeH="0" baseline="0" smtClean="0">
            <a:ln>
              <a:noFill/>
            </a:ln>
            <a:solidFill>
              <a:srgbClr val="000000"/>
            </a:solidFill>
            <a:effectLst/>
            <a:latin typeface="Trebuchet MS" pitchFamily="32" charset="0"/>
            <a:cs typeface="Arial Unicode MS"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square" lIns="0" tIns="0" rIns="0" bIns="0" numCol="1" anchor="t" anchorCtr="0" compatLnSpc="1">
        <a:prstTxWarp prst="textNoShape">
          <a:avLst/>
        </a:prstTxWarp>
      </a:bodyPr>
      <a:lstStyle>
        <a:defPPr marL="0" marR="0" indent="0" algn="l" defTabSz="449263" rtl="0" eaLnBrk="1" fontAlgn="base" latinLnBrk="0" hangingPunct="0">
          <a:lnSpc>
            <a:spcPct val="97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Lst>
          <a:defRPr kumimoji="0" lang="en-GB" sz="3300" b="1" i="0" u="none" strike="noStrike" cap="none" normalizeH="0" baseline="0" smtClean="0">
            <a:ln>
              <a:noFill/>
            </a:ln>
            <a:solidFill>
              <a:srgbClr val="000000"/>
            </a:solidFill>
            <a:effectLst/>
            <a:latin typeface="Trebuchet MS" pitchFamily="32" charset="0"/>
            <a:cs typeface="Arial Unicode MS" charset="0"/>
          </a:defRPr>
        </a:defPPr>
      </a:lstStyle>
    </a:lnDef>
    <a:txDef>
      <a:spPr/>
      <a:bodyPr/>
      <a:lstStyle>
        <a:defPPr>
          <a:defRPr sz="2200" b="1" dirty="0" smtClean="0">
            <a:solidFill>
              <a:srgbClr val="969696"/>
            </a:solidFill>
            <a:latin typeface="Trebuchet MS" pitchFamily="34" charset="0"/>
          </a:defRPr>
        </a:defPPr>
      </a:lstStyle>
    </a:tx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654</TotalTime>
  <Words>1442</Words>
  <Application>Microsoft Macintosh PowerPoint</Application>
  <PresentationFormat>Custom</PresentationFormat>
  <Paragraphs>244</Paragraphs>
  <Slides>34</Slides>
  <Notes>23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34</vt:i4>
      </vt:variant>
    </vt:vector>
  </HeadingPairs>
  <TitlesOfParts>
    <vt:vector size="46" baseType="lpstr">
      <vt:lpstr>Arial Unicode MS</vt:lpstr>
      <vt:lpstr>Calibri</vt:lpstr>
      <vt:lpstr>Georgia</vt:lpstr>
      <vt:lpstr>MS PGothic</vt:lpstr>
      <vt:lpstr>ＭＳ Ｐゴシック</vt:lpstr>
      <vt:lpstr>Palatino</vt:lpstr>
      <vt:lpstr>Times New Roman</vt:lpstr>
      <vt:lpstr>Trebuchet MS</vt:lpstr>
      <vt:lpstr>Verdana</vt:lpstr>
      <vt:lpstr>Wingdings</vt:lpstr>
      <vt:lpstr>Arial</vt:lpstr>
      <vt:lpstr>uxpa layout</vt:lpstr>
      <vt:lpstr>An Introduction to User Experience (UX)  Fundamentals</vt:lpstr>
      <vt:lpstr>Overview </vt:lpstr>
      <vt:lpstr>II. Welcome and Introduction</vt:lpstr>
      <vt:lpstr>  Introduction </vt:lpstr>
      <vt:lpstr>II. What is User Experience (UX)?</vt:lpstr>
      <vt:lpstr>PowerPoint Presentation</vt:lpstr>
      <vt:lpstr>II. What is User Experience (UX)?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III. Methods</vt:lpstr>
      <vt:lpstr>PowerPoint Presentation</vt:lpstr>
      <vt:lpstr>PowerPoint Presentation</vt:lpstr>
      <vt:lpstr>PowerPoint Presentation</vt:lpstr>
      <vt:lpstr>PowerPoint Presentation</vt:lpstr>
      <vt:lpstr>IV. Context and ‘It Depends’</vt:lpstr>
      <vt:lpstr>PowerPoint Presentation</vt:lpstr>
      <vt:lpstr>PowerPoint Presentation</vt:lpstr>
      <vt:lpstr>PowerPoint Presentation</vt:lpstr>
      <vt:lpstr>V. Design – Where does Design fit? </vt:lpstr>
      <vt:lpstr>PowerPoint Presentation</vt:lpstr>
      <vt:lpstr>PowerPoint Presentation</vt:lpstr>
      <vt:lpstr>VI. Future </vt:lpstr>
      <vt:lpstr>PowerPoint Presentation</vt:lpstr>
      <vt:lpstr>PowerPoint Presentation</vt:lpstr>
      <vt:lpstr>VII. Bibliography</vt:lpstr>
      <vt:lpstr>PowerPoint Presentation</vt:lpstr>
      <vt:lpstr>VIII. Contact Information</vt:lpstr>
      <vt:lpstr>PowerPoint Presentation</vt:lpstr>
      <vt:lpstr>PowerPoint Presentation</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Gregor Engljaehringer</dc:creator>
  <cp:lastModifiedBy>Christopher S. LaRoche</cp:lastModifiedBy>
  <cp:revision>211</cp:revision>
  <cp:lastPrinted>2018-06-07T18:39:56Z</cp:lastPrinted>
  <dcterms:created xsi:type="dcterms:W3CDTF">2012-01-15T17:13:48Z</dcterms:created>
  <dcterms:modified xsi:type="dcterms:W3CDTF">2018-06-11T17:37:25Z</dcterms:modified>
</cp:coreProperties>
</file>