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4"/>
  </p:notesMasterIdLst>
  <p:sldIdLst>
    <p:sldId id="290" r:id="rId2"/>
    <p:sldId id="295" r:id="rId3"/>
    <p:sldId id="296" r:id="rId4"/>
    <p:sldId id="258" r:id="rId5"/>
    <p:sldId id="259" r:id="rId6"/>
    <p:sldId id="260" r:id="rId7"/>
    <p:sldId id="263" r:id="rId8"/>
    <p:sldId id="264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4" r:id="rId31"/>
    <p:sldId id="292" r:id="rId32"/>
    <p:sldId id="291" r:id="rId3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DD37EFB-2D73-4061-9511-FA4D8DDB42DD}">
  <a:tblStyle styleId="{EDD37EFB-2D73-4061-9511-FA4D8DDB42D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25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4454572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756789085_0_3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756789085_0_3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756789085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756789085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756789085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756789085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756789085_0_3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2756789085_0_3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756789085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756789085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756789085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756789085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756789085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756789085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756789085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756789085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756789085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756789085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756789085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756789085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75678908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75678908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756789085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756789085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756789085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2756789085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756789085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756789085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756789085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756789085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756789085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756789085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756789085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756789085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756789085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2756789085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756789085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2756789085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56789085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56789085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756789085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756789085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756789085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756789085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f16abcf5a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f16abcf5a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f16abcf5a_2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f16abcf5a_2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756789085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756789085_0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756789085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756789085_0_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r.org/join-nar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Rocketry Basics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MIT Rocket Team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/>
              <a:t>Jamie Abel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Original Course by Andrew </a:t>
            </a:r>
            <a:r>
              <a:rPr lang="en" sz="1400" dirty="0"/>
              <a:t>Reilley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12803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hardware features</a:t>
            </a:r>
            <a:endParaRPr/>
          </a:p>
        </p:txBody>
      </p:sp>
      <p:sp>
        <p:nvSpPr>
          <p:cNvPr id="171" name="Google Shape;171;p24"/>
          <p:cNvSpPr/>
          <p:nvPr/>
        </p:nvSpPr>
        <p:spPr>
          <a:xfrm>
            <a:off x="1123950" y="2278500"/>
            <a:ext cx="6896100" cy="138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4"/>
          <p:cNvSpPr/>
          <p:nvPr/>
        </p:nvSpPr>
        <p:spPr>
          <a:xfrm>
            <a:off x="7887150" y="2096550"/>
            <a:ext cx="370800" cy="17460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923928" y="1707654"/>
            <a:ext cx="0" cy="570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172" idx="0"/>
          </p:cNvCxnSpPr>
          <p:nvPr/>
        </p:nvCxnSpPr>
        <p:spPr>
          <a:xfrm>
            <a:off x="8072550" y="1707654"/>
            <a:ext cx="0" cy="388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622403" y="1399877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Case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87907" y="1399877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Retention 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Motor hardware features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8" name="Google Shape;188;p26"/>
          <p:cNvSpPr/>
          <p:nvPr/>
        </p:nvSpPr>
        <p:spPr>
          <a:xfrm>
            <a:off x="7887150" y="2096550"/>
            <a:ext cx="370800" cy="17460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26"/>
          <p:cNvSpPr/>
          <p:nvPr/>
        </p:nvSpPr>
        <p:spPr>
          <a:xfrm>
            <a:off x="1123950" y="2278500"/>
            <a:ext cx="6896100" cy="138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26"/>
          <p:cNvSpPr/>
          <p:nvPr/>
        </p:nvSpPr>
        <p:spPr>
          <a:xfrm>
            <a:off x="2440300" y="2346000"/>
            <a:ext cx="4887300" cy="12471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6"/>
          <p:cNvSpPr/>
          <p:nvPr/>
        </p:nvSpPr>
        <p:spPr>
          <a:xfrm>
            <a:off x="1220200" y="2346000"/>
            <a:ext cx="1220100" cy="1247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6"/>
          <p:cNvSpPr/>
          <p:nvPr/>
        </p:nvSpPr>
        <p:spPr>
          <a:xfrm>
            <a:off x="7327600" y="2346000"/>
            <a:ext cx="835800" cy="1247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6"/>
          <p:cNvSpPr/>
          <p:nvPr/>
        </p:nvSpPr>
        <p:spPr>
          <a:xfrm>
            <a:off x="25414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6"/>
          <p:cNvSpPr/>
          <p:nvPr/>
        </p:nvSpPr>
        <p:spPr>
          <a:xfrm>
            <a:off x="41256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6"/>
          <p:cNvSpPr/>
          <p:nvPr/>
        </p:nvSpPr>
        <p:spPr>
          <a:xfrm>
            <a:off x="57651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6"/>
          <p:cNvSpPr/>
          <p:nvPr/>
        </p:nvSpPr>
        <p:spPr>
          <a:xfrm>
            <a:off x="1220200" y="2517900"/>
            <a:ext cx="215700" cy="903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6"/>
          <p:cNvSpPr/>
          <p:nvPr/>
        </p:nvSpPr>
        <p:spPr>
          <a:xfrm>
            <a:off x="1435900" y="2892000"/>
            <a:ext cx="215700" cy="155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26"/>
          <p:cNvSpPr/>
          <p:nvPr/>
        </p:nvSpPr>
        <p:spPr>
          <a:xfrm>
            <a:off x="1665050" y="2517900"/>
            <a:ext cx="775200" cy="903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26"/>
          <p:cNvSpPr/>
          <p:nvPr/>
        </p:nvSpPr>
        <p:spPr>
          <a:xfrm>
            <a:off x="7327600" y="2395750"/>
            <a:ext cx="835790" cy="1116400"/>
          </a:xfrm>
          <a:custGeom>
            <a:avLst/>
            <a:gdLst/>
            <a:ahLst/>
            <a:cxnLst/>
            <a:rect l="l" t="t" r="r" b="b"/>
            <a:pathLst>
              <a:path w="26626" h="44656" extrusionOk="0">
                <a:moveTo>
                  <a:pt x="0" y="3400"/>
                </a:moveTo>
                <a:lnTo>
                  <a:pt x="7676" y="16695"/>
                </a:lnTo>
                <a:lnTo>
                  <a:pt x="16987" y="16695"/>
                </a:lnTo>
                <a:lnTo>
                  <a:pt x="26626" y="0"/>
                </a:lnTo>
                <a:lnTo>
                  <a:pt x="26626" y="44656"/>
                </a:lnTo>
                <a:lnTo>
                  <a:pt x="17062" y="28091"/>
                </a:lnTo>
                <a:lnTo>
                  <a:pt x="9437" y="28091"/>
                </a:lnTo>
                <a:lnTo>
                  <a:pt x="154" y="41997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" name="TextBox 1"/>
          <p:cNvSpPr txBox="1"/>
          <p:nvPr/>
        </p:nvSpPr>
        <p:spPr>
          <a:xfrm>
            <a:off x="4192483" y="1477754"/>
            <a:ext cx="1568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Propellant Grains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355788" y="1491226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Nozzle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27887" y="1290459"/>
            <a:ext cx="902364" cy="526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Ejection Charge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45902" y="1295925"/>
            <a:ext cx="781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Delay Charge</a:t>
            </a:r>
            <a:endParaRPr lang="en-US" dirty="0"/>
          </a:p>
        </p:txBody>
      </p:sp>
      <p:cxnSp>
        <p:nvCxnSpPr>
          <p:cNvPr id="4" name="Straight Arrow Connector 3"/>
          <p:cNvCxnSpPr>
            <a:stCxn id="17" idx="2"/>
          </p:cNvCxnSpPr>
          <p:nvPr/>
        </p:nvCxnSpPr>
        <p:spPr>
          <a:xfrm>
            <a:off x="1379069" y="1816694"/>
            <a:ext cx="0" cy="701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8" idx="2"/>
          </p:cNvCxnSpPr>
          <p:nvPr/>
        </p:nvCxnSpPr>
        <p:spPr>
          <a:xfrm>
            <a:off x="2236843" y="1819145"/>
            <a:ext cx="0" cy="698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6" idx="2"/>
          </p:cNvCxnSpPr>
          <p:nvPr/>
        </p:nvCxnSpPr>
        <p:spPr>
          <a:xfrm>
            <a:off x="7722235" y="1799003"/>
            <a:ext cx="0" cy="546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76513" y="1819145"/>
            <a:ext cx="13767" cy="576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operation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7"/>
          <p:cNvSpPr/>
          <p:nvPr/>
        </p:nvSpPr>
        <p:spPr>
          <a:xfrm>
            <a:off x="7887150" y="2096550"/>
            <a:ext cx="370800" cy="17460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7"/>
          <p:cNvSpPr/>
          <p:nvPr/>
        </p:nvSpPr>
        <p:spPr>
          <a:xfrm>
            <a:off x="1123950" y="2278500"/>
            <a:ext cx="6896100" cy="138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7"/>
          <p:cNvSpPr/>
          <p:nvPr/>
        </p:nvSpPr>
        <p:spPr>
          <a:xfrm>
            <a:off x="2440300" y="2346000"/>
            <a:ext cx="4887300" cy="12471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7"/>
          <p:cNvSpPr/>
          <p:nvPr/>
        </p:nvSpPr>
        <p:spPr>
          <a:xfrm>
            <a:off x="1220200" y="2346000"/>
            <a:ext cx="1220100" cy="1247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7"/>
          <p:cNvSpPr/>
          <p:nvPr/>
        </p:nvSpPr>
        <p:spPr>
          <a:xfrm>
            <a:off x="7327600" y="2346000"/>
            <a:ext cx="835800" cy="1247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7"/>
          <p:cNvSpPr/>
          <p:nvPr/>
        </p:nvSpPr>
        <p:spPr>
          <a:xfrm>
            <a:off x="25414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7"/>
          <p:cNvSpPr/>
          <p:nvPr/>
        </p:nvSpPr>
        <p:spPr>
          <a:xfrm>
            <a:off x="1220200" y="2517900"/>
            <a:ext cx="215700" cy="903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7"/>
          <p:cNvSpPr/>
          <p:nvPr/>
        </p:nvSpPr>
        <p:spPr>
          <a:xfrm>
            <a:off x="1435900" y="2892000"/>
            <a:ext cx="215700" cy="155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7"/>
          <p:cNvSpPr/>
          <p:nvPr/>
        </p:nvSpPr>
        <p:spPr>
          <a:xfrm>
            <a:off x="1665050" y="2517900"/>
            <a:ext cx="775200" cy="903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7"/>
          <p:cNvSpPr/>
          <p:nvPr/>
        </p:nvSpPr>
        <p:spPr>
          <a:xfrm>
            <a:off x="7327600" y="2395750"/>
            <a:ext cx="835790" cy="1116400"/>
          </a:xfrm>
          <a:custGeom>
            <a:avLst/>
            <a:gdLst/>
            <a:ahLst/>
            <a:cxnLst/>
            <a:rect l="l" t="t" r="r" b="b"/>
            <a:pathLst>
              <a:path w="26626" h="44656" extrusionOk="0">
                <a:moveTo>
                  <a:pt x="0" y="3400"/>
                </a:moveTo>
                <a:lnTo>
                  <a:pt x="7676" y="16695"/>
                </a:lnTo>
                <a:lnTo>
                  <a:pt x="16987" y="16695"/>
                </a:lnTo>
                <a:lnTo>
                  <a:pt x="26626" y="0"/>
                </a:lnTo>
                <a:lnTo>
                  <a:pt x="26626" y="44656"/>
                </a:lnTo>
                <a:lnTo>
                  <a:pt x="17062" y="28091"/>
                </a:lnTo>
                <a:lnTo>
                  <a:pt x="9437" y="28091"/>
                </a:lnTo>
                <a:lnTo>
                  <a:pt x="154" y="41997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5" name="Google Shape;215;p27"/>
          <p:cNvSpPr/>
          <p:nvPr/>
        </p:nvSpPr>
        <p:spPr>
          <a:xfrm>
            <a:off x="41256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7"/>
          <p:cNvSpPr/>
          <p:nvPr/>
        </p:nvSpPr>
        <p:spPr>
          <a:xfrm>
            <a:off x="57651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7"/>
          <p:cNvSpPr/>
          <p:nvPr/>
        </p:nvSpPr>
        <p:spPr>
          <a:xfrm>
            <a:off x="2224600" y="2892000"/>
            <a:ext cx="215700" cy="155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1653477" y="1206126"/>
            <a:ext cx="1357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Hole to Control Delay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>
            <a:off x="2332450" y="1729346"/>
            <a:ext cx="0" cy="1162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Motor operation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3" name="Google Shape;223;p28"/>
          <p:cNvSpPr/>
          <p:nvPr/>
        </p:nvSpPr>
        <p:spPr>
          <a:xfrm>
            <a:off x="7887150" y="2096550"/>
            <a:ext cx="370800" cy="17460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8"/>
          <p:cNvSpPr/>
          <p:nvPr/>
        </p:nvSpPr>
        <p:spPr>
          <a:xfrm>
            <a:off x="1123950" y="2278500"/>
            <a:ext cx="6896100" cy="138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8"/>
          <p:cNvSpPr/>
          <p:nvPr/>
        </p:nvSpPr>
        <p:spPr>
          <a:xfrm>
            <a:off x="2440300" y="2346000"/>
            <a:ext cx="4887300" cy="12471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8"/>
          <p:cNvSpPr/>
          <p:nvPr/>
        </p:nvSpPr>
        <p:spPr>
          <a:xfrm>
            <a:off x="1220200" y="2346000"/>
            <a:ext cx="1220100" cy="1247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28"/>
          <p:cNvSpPr/>
          <p:nvPr/>
        </p:nvSpPr>
        <p:spPr>
          <a:xfrm>
            <a:off x="7327600" y="2346000"/>
            <a:ext cx="835800" cy="1247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8"/>
          <p:cNvSpPr/>
          <p:nvPr/>
        </p:nvSpPr>
        <p:spPr>
          <a:xfrm>
            <a:off x="25414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8"/>
          <p:cNvSpPr/>
          <p:nvPr/>
        </p:nvSpPr>
        <p:spPr>
          <a:xfrm>
            <a:off x="1220200" y="2517900"/>
            <a:ext cx="215700" cy="903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8"/>
          <p:cNvSpPr/>
          <p:nvPr/>
        </p:nvSpPr>
        <p:spPr>
          <a:xfrm>
            <a:off x="1435900" y="2892000"/>
            <a:ext cx="215700" cy="155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8"/>
          <p:cNvSpPr/>
          <p:nvPr/>
        </p:nvSpPr>
        <p:spPr>
          <a:xfrm>
            <a:off x="1665050" y="2517900"/>
            <a:ext cx="775200" cy="903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28"/>
          <p:cNvSpPr/>
          <p:nvPr/>
        </p:nvSpPr>
        <p:spPr>
          <a:xfrm>
            <a:off x="7327600" y="2395750"/>
            <a:ext cx="835790" cy="1116400"/>
          </a:xfrm>
          <a:custGeom>
            <a:avLst/>
            <a:gdLst/>
            <a:ahLst/>
            <a:cxnLst/>
            <a:rect l="l" t="t" r="r" b="b"/>
            <a:pathLst>
              <a:path w="26626" h="44656" extrusionOk="0">
                <a:moveTo>
                  <a:pt x="0" y="3400"/>
                </a:moveTo>
                <a:lnTo>
                  <a:pt x="7676" y="16695"/>
                </a:lnTo>
                <a:lnTo>
                  <a:pt x="16987" y="16695"/>
                </a:lnTo>
                <a:lnTo>
                  <a:pt x="26626" y="0"/>
                </a:lnTo>
                <a:lnTo>
                  <a:pt x="26626" y="44656"/>
                </a:lnTo>
                <a:lnTo>
                  <a:pt x="17062" y="28091"/>
                </a:lnTo>
                <a:lnTo>
                  <a:pt x="9437" y="28091"/>
                </a:lnTo>
                <a:lnTo>
                  <a:pt x="154" y="41997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Google Shape;233;p28"/>
          <p:cNvSpPr/>
          <p:nvPr/>
        </p:nvSpPr>
        <p:spPr>
          <a:xfrm>
            <a:off x="2541425" y="2768550"/>
            <a:ext cx="1388700" cy="370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28"/>
          <p:cNvSpPr/>
          <p:nvPr/>
        </p:nvSpPr>
        <p:spPr>
          <a:xfrm>
            <a:off x="3141350" y="2932500"/>
            <a:ext cx="5655900" cy="741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28"/>
          <p:cNvSpPr/>
          <p:nvPr/>
        </p:nvSpPr>
        <p:spPr>
          <a:xfrm>
            <a:off x="41256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8"/>
          <p:cNvSpPr/>
          <p:nvPr/>
        </p:nvSpPr>
        <p:spPr>
          <a:xfrm>
            <a:off x="57651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28"/>
          <p:cNvSpPr/>
          <p:nvPr/>
        </p:nvSpPr>
        <p:spPr>
          <a:xfrm>
            <a:off x="2790825" y="2865000"/>
            <a:ext cx="532500" cy="209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28"/>
          <p:cNvSpPr/>
          <p:nvPr/>
        </p:nvSpPr>
        <p:spPr>
          <a:xfrm>
            <a:off x="2224600" y="2892000"/>
            <a:ext cx="215700" cy="155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695209" y="1563638"/>
            <a:ext cx="723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Igniter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2"/>
            <a:endCxn id="237" idx="0"/>
          </p:cNvCxnSpPr>
          <p:nvPr/>
        </p:nvCxnSpPr>
        <p:spPr>
          <a:xfrm>
            <a:off x="3057075" y="1871415"/>
            <a:ext cx="0" cy="993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operation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29"/>
          <p:cNvSpPr/>
          <p:nvPr/>
        </p:nvSpPr>
        <p:spPr>
          <a:xfrm>
            <a:off x="7887150" y="2096550"/>
            <a:ext cx="370800" cy="17460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29"/>
          <p:cNvSpPr/>
          <p:nvPr/>
        </p:nvSpPr>
        <p:spPr>
          <a:xfrm>
            <a:off x="1123950" y="2278500"/>
            <a:ext cx="6896100" cy="138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29"/>
          <p:cNvSpPr/>
          <p:nvPr/>
        </p:nvSpPr>
        <p:spPr>
          <a:xfrm>
            <a:off x="2440300" y="2346000"/>
            <a:ext cx="4887300" cy="12471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29"/>
          <p:cNvSpPr/>
          <p:nvPr/>
        </p:nvSpPr>
        <p:spPr>
          <a:xfrm>
            <a:off x="1220200" y="2346000"/>
            <a:ext cx="1220100" cy="1247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29"/>
          <p:cNvSpPr/>
          <p:nvPr/>
        </p:nvSpPr>
        <p:spPr>
          <a:xfrm>
            <a:off x="7327600" y="2346000"/>
            <a:ext cx="835800" cy="1247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9"/>
          <p:cNvSpPr/>
          <p:nvPr/>
        </p:nvSpPr>
        <p:spPr>
          <a:xfrm>
            <a:off x="25414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9"/>
          <p:cNvSpPr/>
          <p:nvPr/>
        </p:nvSpPr>
        <p:spPr>
          <a:xfrm>
            <a:off x="1220200" y="2517900"/>
            <a:ext cx="215700" cy="903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9"/>
          <p:cNvSpPr/>
          <p:nvPr/>
        </p:nvSpPr>
        <p:spPr>
          <a:xfrm>
            <a:off x="1435900" y="2892000"/>
            <a:ext cx="215700" cy="155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9"/>
          <p:cNvSpPr/>
          <p:nvPr/>
        </p:nvSpPr>
        <p:spPr>
          <a:xfrm>
            <a:off x="1665050" y="2517900"/>
            <a:ext cx="775200" cy="903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9"/>
          <p:cNvSpPr/>
          <p:nvPr/>
        </p:nvSpPr>
        <p:spPr>
          <a:xfrm>
            <a:off x="7327600" y="2395750"/>
            <a:ext cx="835790" cy="1116400"/>
          </a:xfrm>
          <a:custGeom>
            <a:avLst/>
            <a:gdLst/>
            <a:ahLst/>
            <a:cxnLst/>
            <a:rect l="l" t="t" r="r" b="b"/>
            <a:pathLst>
              <a:path w="26626" h="44656" extrusionOk="0">
                <a:moveTo>
                  <a:pt x="0" y="3400"/>
                </a:moveTo>
                <a:lnTo>
                  <a:pt x="7676" y="16695"/>
                </a:lnTo>
                <a:lnTo>
                  <a:pt x="16987" y="16695"/>
                </a:lnTo>
                <a:lnTo>
                  <a:pt x="26626" y="0"/>
                </a:lnTo>
                <a:lnTo>
                  <a:pt x="26626" y="44656"/>
                </a:lnTo>
                <a:lnTo>
                  <a:pt x="17062" y="28091"/>
                </a:lnTo>
                <a:lnTo>
                  <a:pt x="9437" y="28091"/>
                </a:lnTo>
                <a:lnTo>
                  <a:pt x="154" y="41997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4" name="Google Shape;254;p29"/>
          <p:cNvSpPr/>
          <p:nvPr/>
        </p:nvSpPr>
        <p:spPr>
          <a:xfrm>
            <a:off x="2541425" y="2768550"/>
            <a:ext cx="1388700" cy="370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9"/>
          <p:cNvSpPr/>
          <p:nvPr/>
        </p:nvSpPr>
        <p:spPr>
          <a:xfrm>
            <a:off x="3141350" y="2932500"/>
            <a:ext cx="5655900" cy="741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9"/>
          <p:cNvSpPr/>
          <p:nvPr/>
        </p:nvSpPr>
        <p:spPr>
          <a:xfrm>
            <a:off x="41256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9"/>
          <p:cNvSpPr/>
          <p:nvPr/>
        </p:nvSpPr>
        <p:spPr>
          <a:xfrm>
            <a:off x="57651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9"/>
          <p:cNvSpPr/>
          <p:nvPr/>
        </p:nvSpPr>
        <p:spPr>
          <a:xfrm>
            <a:off x="2790825" y="2865000"/>
            <a:ext cx="532500" cy="209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29"/>
          <p:cNvSpPr/>
          <p:nvPr/>
        </p:nvSpPr>
        <p:spPr>
          <a:xfrm>
            <a:off x="2453700" y="2768563"/>
            <a:ext cx="1011204" cy="370764"/>
          </a:xfrm>
          <a:prstGeom prst="cloud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"/>
          <p:cNvSpPr/>
          <p:nvPr/>
        </p:nvSpPr>
        <p:spPr>
          <a:xfrm>
            <a:off x="2224600" y="2892000"/>
            <a:ext cx="215700" cy="155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operation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30"/>
          <p:cNvSpPr/>
          <p:nvPr/>
        </p:nvSpPr>
        <p:spPr>
          <a:xfrm>
            <a:off x="7887150" y="2096550"/>
            <a:ext cx="370800" cy="17460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30"/>
          <p:cNvSpPr/>
          <p:nvPr/>
        </p:nvSpPr>
        <p:spPr>
          <a:xfrm>
            <a:off x="1123950" y="2278500"/>
            <a:ext cx="6896100" cy="1382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30"/>
          <p:cNvSpPr/>
          <p:nvPr/>
        </p:nvSpPr>
        <p:spPr>
          <a:xfrm>
            <a:off x="2440300" y="2346000"/>
            <a:ext cx="4887300" cy="1247100"/>
          </a:xfrm>
          <a:prstGeom prst="rect">
            <a:avLst/>
          </a:prstGeom>
          <a:solidFill>
            <a:srgbClr val="F1C23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30"/>
          <p:cNvSpPr/>
          <p:nvPr/>
        </p:nvSpPr>
        <p:spPr>
          <a:xfrm>
            <a:off x="1220200" y="2346000"/>
            <a:ext cx="1220100" cy="12471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0"/>
          <p:cNvSpPr/>
          <p:nvPr/>
        </p:nvSpPr>
        <p:spPr>
          <a:xfrm>
            <a:off x="7327600" y="2346000"/>
            <a:ext cx="835800" cy="1247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0"/>
          <p:cNvSpPr/>
          <p:nvPr/>
        </p:nvSpPr>
        <p:spPr>
          <a:xfrm>
            <a:off x="25414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30"/>
          <p:cNvSpPr/>
          <p:nvPr/>
        </p:nvSpPr>
        <p:spPr>
          <a:xfrm>
            <a:off x="1220200" y="2517900"/>
            <a:ext cx="215700" cy="903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0"/>
          <p:cNvSpPr/>
          <p:nvPr/>
        </p:nvSpPr>
        <p:spPr>
          <a:xfrm>
            <a:off x="1435900" y="2892000"/>
            <a:ext cx="215700" cy="155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0"/>
          <p:cNvSpPr/>
          <p:nvPr/>
        </p:nvSpPr>
        <p:spPr>
          <a:xfrm>
            <a:off x="7327600" y="2395750"/>
            <a:ext cx="835790" cy="1116400"/>
          </a:xfrm>
          <a:custGeom>
            <a:avLst/>
            <a:gdLst/>
            <a:ahLst/>
            <a:cxnLst/>
            <a:rect l="l" t="t" r="r" b="b"/>
            <a:pathLst>
              <a:path w="26626" h="44656" extrusionOk="0">
                <a:moveTo>
                  <a:pt x="0" y="3400"/>
                </a:moveTo>
                <a:lnTo>
                  <a:pt x="7676" y="16695"/>
                </a:lnTo>
                <a:lnTo>
                  <a:pt x="16987" y="16695"/>
                </a:lnTo>
                <a:lnTo>
                  <a:pt x="26626" y="0"/>
                </a:lnTo>
                <a:lnTo>
                  <a:pt x="26626" y="44656"/>
                </a:lnTo>
                <a:lnTo>
                  <a:pt x="17062" y="28091"/>
                </a:lnTo>
                <a:lnTo>
                  <a:pt x="9437" y="28091"/>
                </a:lnTo>
                <a:lnTo>
                  <a:pt x="154" y="41997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5" name="Google Shape;275;p30"/>
          <p:cNvSpPr/>
          <p:nvPr/>
        </p:nvSpPr>
        <p:spPr>
          <a:xfrm>
            <a:off x="2541425" y="2768550"/>
            <a:ext cx="1388700" cy="370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30"/>
          <p:cNvSpPr/>
          <p:nvPr/>
        </p:nvSpPr>
        <p:spPr>
          <a:xfrm>
            <a:off x="41256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30"/>
          <p:cNvSpPr/>
          <p:nvPr/>
        </p:nvSpPr>
        <p:spPr>
          <a:xfrm>
            <a:off x="5765125" y="2437050"/>
            <a:ext cx="1388700" cy="1065000"/>
          </a:xfrm>
          <a:prstGeom prst="rect">
            <a:avLst/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30"/>
          <p:cNvSpPr/>
          <p:nvPr/>
        </p:nvSpPr>
        <p:spPr>
          <a:xfrm>
            <a:off x="4125625" y="2768550"/>
            <a:ext cx="1388700" cy="370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"/>
          <p:cNvSpPr/>
          <p:nvPr/>
        </p:nvSpPr>
        <p:spPr>
          <a:xfrm>
            <a:off x="5765125" y="2768550"/>
            <a:ext cx="1388700" cy="370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0"/>
          <p:cNvSpPr/>
          <p:nvPr/>
        </p:nvSpPr>
        <p:spPr>
          <a:xfrm>
            <a:off x="3936825" y="2460525"/>
            <a:ext cx="188784" cy="1064988"/>
          </a:xfrm>
          <a:prstGeom prst="cloud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30"/>
          <p:cNvSpPr/>
          <p:nvPr/>
        </p:nvSpPr>
        <p:spPr>
          <a:xfrm>
            <a:off x="5513525" y="2421475"/>
            <a:ext cx="251640" cy="1064988"/>
          </a:xfrm>
          <a:prstGeom prst="cloud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30"/>
          <p:cNvSpPr/>
          <p:nvPr/>
        </p:nvSpPr>
        <p:spPr>
          <a:xfrm>
            <a:off x="2234750" y="2768575"/>
            <a:ext cx="5928660" cy="370764"/>
          </a:xfrm>
          <a:prstGeom prst="cloud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30"/>
          <p:cNvSpPr/>
          <p:nvPr/>
        </p:nvSpPr>
        <p:spPr>
          <a:xfrm>
            <a:off x="2237975" y="2517900"/>
            <a:ext cx="215700" cy="9033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30"/>
          <p:cNvSpPr/>
          <p:nvPr/>
        </p:nvSpPr>
        <p:spPr>
          <a:xfrm>
            <a:off x="2069533" y="2581850"/>
            <a:ext cx="453924" cy="839376"/>
          </a:xfrm>
          <a:prstGeom prst="cloud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0"/>
          <p:cNvSpPr/>
          <p:nvPr/>
        </p:nvSpPr>
        <p:spPr>
          <a:xfrm>
            <a:off x="1665050" y="2517900"/>
            <a:ext cx="569700" cy="903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30"/>
          <p:cNvSpPr/>
          <p:nvPr/>
        </p:nvSpPr>
        <p:spPr>
          <a:xfrm rot="-3428108">
            <a:off x="8499763" y="1970328"/>
            <a:ext cx="1532851" cy="2210732"/>
          </a:xfrm>
          <a:prstGeom prst="lightningBol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will your motor look like?</a:t>
            </a:r>
            <a:endParaRPr dirty="0"/>
          </a:p>
        </p:txBody>
      </p:sp>
      <p:pic>
        <p:nvPicPr>
          <p:cNvPr id="292" name="Google Shape;292;p31"/>
          <p:cNvPicPr preferRelativeResize="0"/>
          <p:nvPr/>
        </p:nvPicPr>
        <p:blipFill rotWithShape="1">
          <a:blip r:embed="rId3">
            <a:alphaModFix/>
          </a:blip>
          <a:srcRect l="4682" t="30770" r="1859" b="43647"/>
          <a:stretch/>
        </p:blipFill>
        <p:spPr>
          <a:xfrm>
            <a:off x="1731463" y="1698800"/>
            <a:ext cx="5681074" cy="1166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1"/>
          <p:cNvPicPr preferRelativeResize="0"/>
          <p:nvPr/>
        </p:nvPicPr>
        <p:blipFill rotWithShape="1">
          <a:blip r:embed="rId4">
            <a:alphaModFix/>
          </a:blip>
          <a:srcRect l="4383" t="51841" r="6338" b="24913"/>
          <a:stretch/>
        </p:blipFill>
        <p:spPr>
          <a:xfrm>
            <a:off x="1731463" y="3042592"/>
            <a:ext cx="5681074" cy="11099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Arrow Connector 2"/>
          <p:cNvCxnSpPr>
            <a:stCxn id="5" idx="2"/>
          </p:cNvCxnSpPr>
          <p:nvPr/>
        </p:nvCxnSpPr>
        <p:spPr>
          <a:xfrm>
            <a:off x="3347864" y="1279749"/>
            <a:ext cx="0" cy="715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2" idx="2"/>
          </p:cNvCxnSpPr>
          <p:nvPr/>
        </p:nvCxnSpPr>
        <p:spPr>
          <a:xfrm>
            <a:off x="6084168" y="1197103"/>
            <a:ext cx="0" cy="726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4" idx="2"/>
          </p:cNvCxnSpPr>
          <p:nvPr/>
        </p:nvCxnSpPr>
        <p:spPr>
          <a:xfrm>
            <a:off x="7135258" y="1250846"/>
            <a:ext cx="0" cy="672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046339" y="971972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Case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9525" y="889326"/>
            <a:ext cx="136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Retention Ring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68811" y="943069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Nozzle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518666" y="1347614"/>
            <a:ext cx="2106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Plywood Centering Ring</a:t>
            </a:r>
            <a:endParaRPr lang="en-US" dirty="0"/>
          </a:p>
        </p:txBody>
      </p:sp>
      <p:sp>
        <p:nvSpPr>
          <p:cNvPr id="5" name="Google Shape;291;p31"/>
          <p:cNvSpPr txBox="1">
            <a:spLocks noGrp="1"/>
          </p:cNvSpPr>
          <p:nvPr>
            <p:ph type="title"/>
          </p:nvPr>
        </p:nvSpPr>
        <p:spPr>
          <a:xfrm>
            <a:off x="1135783" y="0"/>
            <a:ext cx="6865217" cy="572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bg1"/>
                </a:solidFill>
              </a:rPr>
              <a:t>Manufacturing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31744" y="2067694"/>
            <a:ext cx="10801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Notch for Shock Cord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18900000">
            <a:off x="3913309" y="2537970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Body Tube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Recap</a:t>
            </a:r>
            <a:endParaRPr lang="en-US" dirty="0"/>
          </a:p>
        </p:txBody>
      </p:sp>
      <p:pic>
        <p:nvPicPr>
          <p:cNvPr id="4" name="Google Shape;207;p25"/>
          <p:cNvPicPr preferRelativeResize="0"/>
          <p:nvPr/>
        </p:nvPicPr>
        <p:blipFill rotWithShape="1">
          <a:blip r:embed="rId2">
            <a:alphaModFix/>
          </a:blip>
          <a:srcRect l="4380" t="58045" r="2222" b="9332"/>
          <a:stretch/>
        </p:blipFill>
        <p:spPr>
          <a:xfrm>
            <a:off x="278000" y="2318925"/>
            <a:ext cx="8646427" cy="16516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08;p25"/>
          <p:cNvSpPr txBox="1"/>
          <p:nvPr/>
        </p:nvSpPr>
        <p:spPr>
          <a:xfrm>
            <a:off x="899592" y="1610516"/>
            <a:ext cx="1451772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Nosecone</a:t>
            </a:r>
            <a:endParaRPr dirty="0"/>
          </a:p>
        </p:txBody>
      </p:sp>
      <p:sp>
        <p:nvSpPr>
          <p:cNvPr id="6" name="Google Shape;208;p25"/>
          <p:cNvSpPr txBox="1"/>
          <p:nvPr/>
        </p:nvSpPr>
        <p:spPr>
          <a:xfrm>
            <a:off x="4355976" y="1610516"/>
            <a:ext cx="1451772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Body Tube</a:t>
            </a:r>
            <a:endParaRPr dirty="0"/>
          </a:p>
        </p:txBody>
      </p:sp>
      <p:sp>
        <p:nvSpPr>
          <p:cNvPr id="7" name="Google Shape;208;p25"/>
          <p:cNvSpPr txBox="1"/>
          <p:nvPr/>
        </p:nvSpPr>
        <p:spPr>
          <a:xfrm>
            <a:off x="7164288" y="1610516"/>
            <a:ext cx="1451772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Fins</a:t>
            </a:r>
            <a:endParaRPr dirty="0"/>
          </a:p>
        </p:txBody>
      </p:sp>
      <p:cxnSp>
        <p:nvCxnSpPr>
          <p:cNvPr id="8" name="Google Shape;210;p25"/>
          <p:cNvCxnSpPr/>
          <p:nvPr/>
        </p:nvCxnSpPr>
        <p:spPr>
          <a:xfrm>
            <a:off x="1625478" y="2063516"/>
            <a:ext cx="0" cy="79058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Google Shape;210;p25"/>
          <p:cNvCxnSpPr/>
          <p:nvPr/>
        </p:nvCxnSpPr>
        <p:spPr>
          <a:xfrm>
            <a:off x="7890174" y="2063516"/>
            <a:ext cx="0" cy="6507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Google Shape;210;p25"/>
          <p:cNvCxnSpPr/>
          <p:nvPr/>
        </p:nvCxnSpPr>
        <p:spPr>
          <a:xfrm>
            <a:off x="5081862" y="2063516"/>
            <a:ext cx="0" cy="6507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1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555776" y="2355726"/>
            <a:ext cx="1188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Motor Mount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131590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Centering Ring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3118196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Shock Cord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779912" y="1995686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Tie &amp; Glue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148064" y="2067694"/>
            <a:ext cx="1507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Glue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491880" y="149163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Rail Button Mount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87824" y="1833086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Screws for Retention Ring Clips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7488" y="152400"/>
            <a:ext cx="3629025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79912" y="105958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Outside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6200" y="152400"/>
            <a:ext cx="64516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79912" y="206769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Slots for Fins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7488" y="152400"/>
            <a:ext cx="3629025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47864" y="836346"/>
            <a:ext cx="2292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Motor Mount in Body Tube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3175" y="0"/>
            <a:ext cx="38576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148064" y="3435846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Shock Cord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21;p26"/>
          <p:cNvPicPr preferRelativeResize="0"/>
          <p:nvPr/>
        </p:nvPicPr>
        <p:blipFill rotWithShape="1">
          <a:blip r:embed="rId2">
            <a:alphaModFix/>
          </a:blip>
          <a:srcRect l="4185" t="55298" r="2808" b="9294"/>
          <a:stretch/>
        </p:blipFill>
        <p:spPr>
          <a:xfrm>
            <a:off x="265263" y="2176775"/>
            <a:ext cx="8613475" cy="17931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22;p26"/>
          <p:cNvSpPr txBox="1"/>
          <p:nvPr/>
        </p:nvSpPr>
        <p:spPr>
          <a:xfrm>
            <a:off x="3481320" y="1768606"/>
            <a:ext cx="1136400" cy="554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Recovery System</a:t>
            </a:r>
            <a:endParaRPr dirty="0"/>
          </a:p>
        </p:txBody>
      </p:sp>
      <p:cxnSp>
        <p:nvCxnSpPr>
          <p:cNvPr id="6" name="Google Shape;223;p26"/>
          <p:cNvCxnSpPr>
            <a:stCxn id="5" idx="2"/>
          </p:cNvCxnSpPr>
          <p:nvPr/>
        </p:nvCxnSpPr>
        <p:spPr>
          <a:xfrm>
            <a:off x="4049520" y="2322960"/>
            <a:ext cx="0" cy="51306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Google Shape;222;p26"/>
          <p:cNvSpPr txBox="1"/>
          <p:nvPr/>
        </p:nvSpPr>
        <p:spPr>
          <a:xfrm>
            <a:off x="7731806" y="1491630"/>
            <a:ext cx="1008112" cy="833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Motor Mount w’ H/I Motor</a:t>
            </a:r>
            <a:endParaRPr dirty="0"/>
          </a:p>
        </p:txBody>
      </p:sp>
      <p:sp>
        <p:nvSpPr>
          <p:cNvPr id="8" name="Google Shape;222;p26"/>
          <p:cNvSpPr txBox="1"/>
          <p:nvPr/>
        </p:nvSpPr>
        <p:spPr>
          <a:xfrm>
            <a:off x="6732240" y="1798262"/>
            <a:ext cx="972574" cy="526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Centering Ring</a:t>
            </a:r>
            <a:endParaRPr dirty="0"/>
          </a:p>
        </p:txBody>
      </p:sp>
      <p:cxnSp>
        <p:nvCxnSpPr>
          <p:cNvPr id="9" name="Google Shape;223;p26"/>
          <p:cNvCxnSpPr>
            <a:stCxn id="8" idx="2"/>
          </p:cNvCxnSpPr>
          <p:nvPr/>
        </p:nvCxnSpPr>
        <p:spPr>
          <a:xfrm>
            <a:off x="7218527" y="2325255"/>
            <a:ext cx="0" cy="48029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oogle Shape;223;p26"/>
          <p:cNvCxnSpPr>
            <a:stCxn id="7" idx="2"/>
          </p:cNvCxnSpPr>
          <p:nvPr/>
        </p:nvCxnSpPr>
        <p:spPr>
          <a:xfrm>
            <a:off x="8235862" y="2325254"/>
            <a:ext cx="0" cy="68083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704814" y="1491630"/>
            <a:ext cx="1035104" cy="831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884368" y="975404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solidFill>
                  <a:srgbClr val="FF0000"/>
                </a:solidFill>
              </a:rPr>
              <a:t>??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7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1"/>
          <a:stretch/>
        </p:blipFill>
        <p:spPr bwMode="auto">
          <a:xfrm>
            <a:off x="16396" y="550942"/>
            <a:ext cx="9075172" cy="459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396" y="0"/>
            <a:ext cx="8520600" cy="572700"/>
          </a:xfrm>
        </p:spPr>
        <p:txBody>
          <a:bodyPr/>
          <a:lstStyle/>
          <a:p>
            <a:r>
              <a:rPr lang="en-AU" dirty="0" smtClean="0"/>
              <a:t>Simulations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7654"/>
            <a:ext cx="3387392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8" y="550942"/>
            <a:ext cx="9095740" cy="449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229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Schedule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396179"/>
              </p:ext>
            </p:extLst>
          </p:nvPr>
        </p:nvGraphicFramePr>
        <p:xfrm>
          <a:off x="467544" y="1203598"/>
          <a:ext cx="777686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/>
                <a:gridCol w="5472608"/>
              </a:tblGrid>
              <a:tr h="0">
                <a:tc>
                  <a:txBody>
                    <a:bodyPr/>
                    <a:lstStyle/>
                    <a:p>
                      <a:r>
                        <a:rPr lang="en-AU" sz="1800" b="1" dirty="0" smtClean="0"/>
                        <a:t>Date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800" b="1" dirty="0" smtClean="0"/>
                        <a:t>Task</a:t>
                      </a:r>
                      <a:endParaRPr lang="en-US" sz="18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rgbClr val="00B050"/>
                          </a:solidFill>
                        </a:rPr>
                        <a:t>Sep 7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en-AU" sz="1600" baseline="30000" dirty="0" smtClean="0">
                          <a:solidFill>
                            <a:srgbClr val="00B050"/>
                          </a:solidFill>
                        </a:rPr>
                        <a:t>st</a:t>
                      </a:r>
                      <a:r>
                        <a:rPr lang="en-AU" sz="160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AU" sz="1600" dirty="0" smtClean="0">
                          <a:solidFill>
                            <a:srgbClr val="00B050"/>
                          </a:solidFill>
                        </a:rPr>
                        <a:t>Presentation</a:t>
                      </a:r>
                      <a:r>
                        <a:rPr lang="en-AU" sz="160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</a:p>
                    <a:p>
                      <a:r>
                        <a:rPr lang="en-AU" sz="1600" baseline="0" dirty="0" smtClean="0">
                          <a:solidFill>
                            <a:srgbClr val="00B050"/>
                          </a:solidFill>
                        </a:rPr>
                        <a:t>Start OpenRocket Design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Sep 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2</a:t>
                      </a:r>
                      <a:r>
                        <a:rPr lang="en-AU" sz="1600" baseline="30000" dirty="0" smtClean="0"/>
                        <a:t>nd</a:t>
                      </a:r>
                      <a:r>
                        <a:rPr lang="en-AU" sz="1600" dirty="0" smtClean="0"/>
                        <a:t> Presentation</a:t>
                      </a:r>
                      <a:r>
                        <a:rPr lang="en-AU" sz="1600" baseline="0" dirty="0" smtClean="0"/>
                        <a:t> </a:t>
                      </a:r>
                      <a:endParaRPr lang="en-AU" sz="1600" dirty="0" smtClean="0"/>
                    </a:p>
                    <a:p>
                      <a:r>
                        <a:rPr lang="en-AU" sz="1600" dirty="0" smtClean="0"/>
                        <a:t>Finish</a:t>
                      </a:r>
                      <a:r>
                        <a:rPr lang="en-AU" sz="1600" baseline="0" dirty="0" smtClean="0"/>
                        <a:t> OpenRocket Designs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 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Submit OpenRocket + Fin Designs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Sep 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baseline="0" dirty="0" smtClean="0"/>
                        <a:t>Safety + 1</a:t>
                      </a:r>
                      <a:r>
                        <a:rPr lang="en-AU" sz="1600" baseline="30000" dirty="0" smtClean="0"/>
                        <a:t>st</a:t>
                      </a:r>
                      <a:r>
                        <a:rPr lang="en-AU" sz="1600" baseline="0" dirty="0" smtClean="0"/>
                        <a:t> Build Session (Gelb)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Sep</a:t>
                      </a:r>
                      <a:r>
                        <a:rPr lang="en-AU" sz="1600" baseline="0" dirty="0" smtClean="0"/>
                        <a:t> 22 – Oct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Further Build</a:t>
                      </a:r>
                      <a:r>
                        <a:rPr lang="en-AU" sz="1600" baseline="0" dirty="0" smtClean="0"/>
                        <a:t> Sessions (exact timing TBC)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Oct 3</a:t>
                      </a:r>
                      <a:r>
                        <a:rPr lang="en-AU" sz="1600" baseline="0" dirty="0" smtClean="0"/>
                        <a:t> – Oct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Pre-flight Check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Oct 5 (Backup Oct</a:t>
                      </a:r>
                      <a:r>
                        <a:rPr lang="en-AU" sz="1600" baseline="0" dirty="0" smtClean="0"/>
                        <a:t> 12)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600" dirty="0" smtClean="0"/>
                        <a:t>LAUNCH (details</a:t>
                      </a:r>
                      <a:r>
                        <a:rPr lang="en-AU" sz="1600" baseline="0" dirty="0" smtClean="0"/>
                        <a:t> TBC</a:t>
                      </a:r>
                      <a:r>
                        <a:rPr lang="en-AU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96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Next Steps - NAR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9622"/>
            <a:ext cx="81153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34155" y="2942331"/>
            <a:ext cx="4782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hlinkClick r:id="rId3"/>
              </a:rPr>
              <a:t>https://www.nar.org/join-nar</a:t>
            </a:r>
            <a:r>
              <a:rPr lang="en-US" sz="2800" dirty="0" smtClean="0">
                <a:hlinkClick r:id="rId3"/>
              </a:rPr>
              <a:t>/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196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Motor Impulse </a:t>
            </a:r>
            <a:r>
              <a:rPr lang="en" dirty="0"/>
              <a:t>classes</a:t>
            </a:r>
            <a:endParaRPr dirty="0"/>
          </a:p>
        </p:txBody>
      </p:sp>
      <p:graphicFrame>
        <p:nvGraphicFramePr>
          <p:cNvPr id="66" name="Google Shape;66;p15"/>
          <p:cNvGraphicFramePr/>
          <p:nvPr/>
        </p:nvGraphicFramePr>
        <p:xfrm>
          <a:off x="952500" y="1536375"/>
          <a:ext cx="7239000" cy="2773470"/>
        </p:xfrm>
        <a:graphic>
          <a:graphicData uri="http://schemas.openxmlformats.org/drawingml/2006/table">
            <a:tbl>
              <a:tblPr>
                <a:noFill/>
                <a:tableStyleId>{EDD37EFB-2D73-4061-9511-FA4D8DDB42DD}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Class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Impulse range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Certification required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80 - 160 Ns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None!</a:t>
                      </a:r>
                      <a:endParaRPr/>
                    </a:p>
                  </a:txBody>
                  <a:tcPr marL="91425" marR="91425" marT="91425" marB="91425"/>
                </a:tc>
              </a:tr>
              <a:tr h="3654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160 - 320 Ns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320 - 640 Ns</a:t>
                      </a:r>
                      <a:endParaRPr dirty="0"/>
                    </a:p>
                  </a:txBody>
                  <a:tcPr marL="91425" marR="91425" marT="91425" marB="91425"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L1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B7B7B7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J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640 - 1280 Ns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L2</a:t>
                      </a:r>
                      <a:endParaRPr/>
                    </a:p>
                  </a:txBody>
                  <a:tcPr marL="91425" marR="91425" marT="91425" marB="91425"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...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40960 - 81920 Ns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L3</a:t>
                      </a: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Thrust curves</a:t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7938" y="1083413"/>
            <a:ext cx="5528125" cy="297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Thrust curves</a:t>
            </a:r>
            <a:endParaRPr/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600" y="1418563"/>
            <a:ext cx="4283276" cy="230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9025" y="1418563"/>
            <a:ext cx="4283276" cy="23063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1804038" y="4342150"/>
            <a:ext cx="10584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159.1 Ns</a:t>
            </a:r>
            <a:endParaRPr/>
          </a:p>
        </p:txBody>
      </p:sp>
      <p:sp>
        <p:nvSpPr>
          <p:cNvPr id="81" name="Google Shape;81;p17"/>
          <p:cNvSpPr txBox="1"/>
          <p:nvPr/>
        </p:nvSpPr>
        <p:spPr>
          <a:xfrm>
            <a:off x="6161450" y="4342150"/>
            <a:ext cx="10584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159.6 Ns</a:t>
            </a:r>
            <a:endParaRPr/>
          </a:p>
        </p:txBody>
      </p:sp>
      <p:sp>
        <p:nvSpPr>
          <p:cNvPr id="82" name="Google Shape;82;p17"/>
          <p:cNvSpPr txBox="1"/>
          <p:nvPr/>
        </p:nvSpPr>
        <p:spPr>
          <a:xfrm>
            <a:off x="1584888" y="4064925"/>
            <a:ext cx="1496700" cy="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G</a:t>
            </a:r>
            <a:r>
              <a:rPr lang="en" sz="2400">
                <a:solidFill>
                  <a:srgbClr val="FF0000"/>
                </a:solidFill>
              </a:rPr>
              <a:t>54</a:t>
            </a:r>
            <a:endParaRPr sz="2400">
              <a:solidFill>
                <a:srgbClr val="FF0000"/>
              </a:solidFill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5942288" y="4064925"/>
            <a:ext cx="1496700" cy="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G</a:t>
            </a:r>
            <a:r>
              <a:rPr lang="en" sz="2400">
                <a:solidFill>
                  <a:srgbClr val="FF0000"/>
                </a:solidFill>
              </a:rPr>
              <a:t>125</a:t>
            </a:r>
            <a:endParaRPr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/>
          <p:nvPr/>
        </p:nvSpPr>
        <p:spPr>
          <a:xfrm>
            <a:off x="4799300" y="2396500"/>
            <a:ext cx="2935500" cy="88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0"/>
          <p:cNvSpPr/>
          <p:nvPr/>
        </p:nvSpPr>
        <p:spPr>
          <a:xfrm>
            <a:off x="7767275" y="1692038"/>
            <a:ext cx="1168800" cy="2298600"/>
          </a:xfrm>
          <a:prstGeom prst="ellipse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0"/>
          <p:cNvSpPr/>
          <p:nvPr/>
        </p:nvSpPr>
        <p:spPr>
          <a:xfrm>
            <a:off x="4623075" y="2345900"/>
            <a:ext cx="883200" cy="115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0"/>
          <p:cNvSpPr/>
          <p:nvPr/>
        </p:nvSpPr>
        <p:spPr>
          <a:xfrm>
            <a:off x="5103050" y="1692038"/>
            <a:ext cx="3255900" cy="22986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Motor </a:t>
            </a:r>
            <a:r>
              <a:rPr lang="en" dirty="0" smtClean="0"/>
              <a:t>geometry – Bates Grain</a:t>
            </a:r>
            <a:endParaRPr dirty="0"/>
          </a:p>
        </p:txBody>
      </p:sp>
      <p:sp>
        <p:nvSpPr>
          <p:cNvPr id="103" name="Google Shape;103;p20"/>
          <p:cNvSpPr/>
          <p:nvPr/>
        </p:nvSpPr>
        <p:spPr>
          <a:xfrm>
            <a:off x="1267325" y="1692050"/>
            <a:ext cx="2298600" cy="2298600"/>
          </a:xfrm>
          <a:prstGeom prst="ellipse">
            <a:avLst/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0"/>
          <p:cNvSpPr/>
          <p:nvPr/>
        </p:nvSpPr>
        <p:spPr>
          <a:xfrm>
            <a:off x="1995725" y="2420450"/>
            <a:ext cx="841800" cy="8418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0"/>
          <p:cNvSpPr/>
          <p:nvPr/>
        </p:nvSpPr>
        <p:spPr>
          <a:xfrm>
            <a:off x="4480225" y="1692063"/>
            <a:ext cx="1168800" cy="2298600"/>
          </a:xfrm>
          <a:prstGeom prst="ellipse">
            <a:avLst/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0"/>
          <p:cNvSpPr/>
          <p:nvPr/>
        </p:nvSpPr>
        <p:spPr>
          <a:xfrm>
            <a:off x="4850628" y="2420463"/>
            <a:ext cx="428100" cy="841800"/>
          </a:xfrm>
          <a:prstGeom prst="ellipse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0"/>
          <p:cNvSpPr/>
          <p:nvPr/>
        </p:nvSpPr>
        <p:spPr>
          <a:xfrm>
            <a:off x="8244425" y="1702150"/>
            <a:ext cx="114600" cy="22785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/>
          <p:nvPr/>
        </p:nvSpPr>
        <p:spPr>
          <a:xfrm>
            <a:off x="4799300" y="2396500"/>
            <a:ext cx="2935500" cy="889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1"/>
          <p:cNvSpPr/>
          <p:nvPr/>
        </p:nvSpPr>
        <p:spPr>
          <a:xfrm>
            <a:off x="7767275" y="1692038"/>
            <a:ext cx="1168800" cy="2298600"/>
          </a:xfrm>
          <a:prstGeom prst="ellipse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1"/>
          <p:cNvSpPr/>
          <p:nvPr/>
        </p:nvSpPr>
        <p:spPr>
          <a:xfrm>
            <a:off x="4623075" y="2345900"/>
            <a:ext cx="883200" cy="11595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21"/>
          <p:cNvSpPr/>
          <p:nvPr/>
        </p:nvSpPr>
        <p:spPr>
          <a:xfrm>
            <a:off x="5103050" y="1692038"/>
            <a:ext cx="3255900" cy="22986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geometry</a:t>
            </a:r>
            <a:endParaRPr/>
          </a:p>
        </p:txBody>
      </p:sp>
      <p:sp>
        <p:nvSpPr>
          <p:cNvPr id="117" name="Google Shape;117;p21"/>
          <p:cNvSpPr/>
          <p:nvPr/>
        </p:nvSpPr>
        <p:spPr>
          <a:xfrm>
            <a:off x="1267325" y="1692050"/>
            <a:ext cx="2298600" cy="2298600"/>
          </a:xfrm>
          <a:prstGeom prst="ellipse">
            <a:avLst/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1"/>
          <p:cNvSpPr/>
          <p:nvPr/>
        </p:nvSpPr>
        <p:spPr>
          <a:xfrm>
            <a:off x="1995725" y="2420450"/>
            <a:ext cx="841800" cy="8418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1"/>
          <p:cNvSpPr/>
          <p:nvPr/>
        </p:nvSpPr>
        <p:spPr>
          <a:xfrm>
            <a:off x="4480225" y="1692063"/>
            <a:ext cx="1168800" cy="2298600"/>
          </a:xfrm>
          <a:prstGeom prst="ellipse">
            <a:avLst/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1"/>
          <p:cNvSpPr/>
          <p:nvPr/>
        </p:nvSpPr>
        <p:spPr>
          <a:xfrm>
            <a:off x="4850628" y="2420463"/>
            <a:ext cx="428100" cy="841800"/>
          </a:xfrm>
          <a:prstGeom prst="ellipse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1"/>
          <p:cNvSpPr/>
          <p:nvPr/>
        </p:nvSpPr>
        <p:spPr>
          <a:xfrm>
            <a:off x="8244425" y="1702150"/>
            <a:ext cx="114600" cy="22785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rgbClr val="FFE5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2" name="Google Shape;122;p21"/>
          <p:cNvCxnSpPr>
            <a:stCxn id="118" idx="0"/>
            <a:endCxn id="117" idx="0"/>
          </p:cNvCxnSpPr>
          <p:nvPr/>
        </p:nvCxnSpPr>
        <p:spPr>
          <a:xfrm rot="10800000">
            <a:off x="2416625" y="1692050"/>
            <a:ext cx="0" cy="72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3" name="Google Shape;123;p21"/>
          <p:cNvCxnSpPr>
            <a:stCxn id="118" idx="7"/>
            <a:endCxn id="117" idx="7"/>
          </p:cNvCxnSpPr>
          <p:nvPr/>
        </p:nvCxnSpPr>
        <p:spPr>
          <a:xfrm rot="10800000" flipH="1">
            <a:off x="2714246" y="2028629"/>
            <a:ext cx="515100" cy="51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4" name="Google Shape;124;p21"/>
          <p:cNvCxnSpPr>
            <a:stCxn id="118" idx="1"/>
            <a:endCxn id="117" idx="1"/>
          </p:cNvCxnSpPr>
          <p:nvPr/>
        </p:nvCxnSpPr>
        <p:spPr>
          <a:xfrm rot="10800000">
            <a:off x="1603904" y="2028629"/>
            <a:ext cx="515100" cy="51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5" name="Google Shape;125;p21"/>
          <p:cNvCxnSpPr>
            <a:stCxn id="118" idx="2"/>
            <a:endCxn id="117" idx="2"/>
          </p:cNvCxnSpPr>
          <p:nvPr/>
        </p:nvCxnSpPr>
        <p:spPr>
          <a:xfrm rot="10800000">
            <a:off x="1267325" y="2841350"/>
            <a:ext cx="728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6" name="Google Shape;126;p21"/>
          <p:cNvCxnSpPr>
            <a:stCxn id="118" idx="4"/>
            <a:endCxn id="117" idx="4"/>
          </p:cNvCxnSpPr>
          <p:nvPr/>
        </p:nvCxnSpPr>
        <p:spPr>
          <a:xfrm>
            <a:off x="2416625" y="3262250"/>
            <a:ext cx="0" cy="72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7" name="Google Shape;127;p21"/>
          <p:cNvCxnSpPr>
            <a:stCxn id="118" idx="3"/>
            <a:endCxn id="117" idx="3"/>
          </p:cNvCxnSpPr>
          <p:nvPr/>
        </p:nvCxnSpPr>
        <p:spPr>
          <a:xfrm flipH="1">
            <a:off x="1603904" y="3138971"/>
            <a:ext cx="515100" cy="51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8" name="Google Shape;128;p21"/>
          <p:cNvCxnSpPr>
            <a:stCxn id="118" idx="6"/>
            <a:endCxn id="117" idx="6"/>
          </p:cNvCxnSpPr>
          <p:nvPr/>
        </p:nvCxnSpPr>
        <p:spPr>
          <a:xfrm>
            <a:off x="2837525" y="2841350"/>
            <a:ext cx="728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9" name="Google Shape;129;p21"/>
          <p:cNvCxnSpPr>
            <a:stCxn id="118" idx="5"/>
            <a:endCxn id="117" idx="5"/>
          </p:cNvCxnSpPr>
          <p:nvPr/>
        </p:nvCxnSpPr>
        <p:spPr>
          <a:xfrm>
            <a:off x="2714246" y="3138971"/>
            <a:ext cx="515100" cy="51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0" name="Google Shape;130;p21"/>
          <p:cNvCxnSpPr/>
          <p:nvPr/>
        </p:nvCxnSpPr>
        <p:spPr>
          <a:xfrm>
            <a:off x="5643575" y="2838025"/>
            <a:ext cx="1006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1" name="Google Shape;131;p21"/>
          <p:cNvCxnSpPr>
            <a:stCxn id="113" idx="6"/>
          </p:cNvCxnSpPr>
          <p:nvPr/>
        </p:nvCxnSpPr>
        <p:spPr>
          <a:xfrm rot="10800000">
            <a:off x="7819175" y="2841338"/>
            <a:ext cx="111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" dirty="0"/>
              <a:t>Other Motor Geometries</a:t>
            </a:r>
            <a:endParaRPr dirty="0"/>
          </a:p>
        </p:txBody>
      </p:sp>
      <p:sp>
        <p:nvSpPr>
          <p:cNvPr id="153" name="Google Shape;153;p23"/>
          <p:cNvSpPr/>
          <p:nvPr/>
        </p:nvSpPr>
        <p:spPr>
          <a:xfrm>
            <a:off x="1267325" y="1692050"/>
            <a:ext cx="2298600" cy="2298600"/>
          </a:xfrm>
          <a:prstGeom prst="ellipse">
            <a:avLst/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3"/>
          <p:cNvSpPr/>
          <p:nvPr/>
        </p:nvSpPr>
        <p:spPr>
          <a:xfrm>
            <a:off x="1995725" y="1810850"/>
            <a:ext cx="841800" cy="8418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8" name="Google Shape;158;p23"/>
          <p:cNvCxnSpPr>
            <a:stCxn id="154" idx="0"/>
            <a:endCxn id="153" idx="0"/>
          </p:cNvCxnSpPr>
          <p:nvPr/>
        </p:nvCxnSpPr>
        <p:spPr>
          <a:xfrm rot="10800000">
            <a:off x="2416625" y="1692050"/>
            <a:ext cx="0" cy="11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9" name="Google Shape;159;p23"/>
          <p:cNvCxnSpPr>
            <a:stCxn id="154" idx="7"/>
          </p:cNvCxnSpPr>
          <p:nvPr/>
        </p:nvCxnSpPr>
        <p:spPr>
          <a:xfrm rot="10800000" flipH="1">
            <a:off x="2714246" y="1805429"/>
            <a:ext cx="149700" cy="12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0" name="Google Shape;160;p23"/>
          <p:cNvCxnSpPr>
            <a:stCxn id="154" idx="4"/>
            <a:endCxn id="153" idx="4"/>
          </p:cNvCxnSpPr>
          <p:nvPr/>
        </p:nvCxnSpPr>
        <p:spPr>
          <a:xfrm>
            <a:off x="2416625" y="2652650"/>
            <a:ext cx="0" cy="133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1" name="Google Shape;161;p23"/>
          <p:cNvCxnSpPr>
            <a:stCxn id="154" idx="3"/>
          </p:cNvCxnSpPr>
          <p:nvPr/>
        </p:nvCxnSpPr>
        <p:spPr>
          <a:xfrm flipH="1">
            <a:off x="1357304" y="2529371"/>
            <a:ext cx="761700" cy="724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2" name="Google Shape;162;p23"/>
          <p:cNvCxnSpPr>
            <a:stCxn id="154" idx="5"/>
          </p:cNvCxnSpPr>
          <p:nvPr/>
        </p:nvCxnSpPr>
        <p:spPr>
          <a:xfrm>
            <a:off x="2714246" y="2529371"/>
            <a:ext cx="760200" cy="76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3" name="Google Shape;163;p23"/>
          <p:cNvCxnSpPr>
            <a:stCxn id="154" idx="1"/>
          </p:cNvCxnSpPr>
          <p:nvPr/>
        </p:nvCxnSpPr>
        <p:spPr>
          <a:xfrm rot="10800000">
            <a:off x="1977404" y="1798829"/>
            <a:ext cx="141600" cy="13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4" name="Google Shape;164;p23"/>
          <p:cNvCxnSpPr>
            <a:stCxn id="154" idx="2"/>
          </p:cNvCxnSpPr>
          <p:nvPr/>
        </p:nvCxnSpPr>
        <p:spPr>
          <a:xfrm rot="10800000">
            <a:off x="1490525" y="2162450"/>
            <a:ext cx="505200" cy="6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5" name="Google Shape;165;p23"/>
          <p:cNvCxnSpPr>
            <a:stCxn id="154" idx="6"/>
          </p:cNvCxnSpPr>
          <p:nvPr/>
        </p:nvCxnSpPr>
        <p:spPr>
          <a:xfrm rot="10800000" flipH="1">
            <a:off x="2837525" y="2175650"/>
            <a:ext cx="510300" cy="56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153;p23"/>
          <p:cNvSpPr/>
          <p:nvPr/>
        </p:nvSpPr>
        <p:spPr>
          <a:xfrm>
            <a:off x="5148064" y="1629011"/>
            <a:ext cx="2298600" cy="2298600"/>
          </a:xfrm>
          <a:prstGeom prst="ellipse">
            <a:avLst/>
          </a:prstGeom>
          <a:solidFill>
            <a:srgbClr val="D9D9D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5694951" y="2107187"/>
            <a:ext cx="1204825" cy="1257806"/>
          </a:xfrm>
          <a:custGeom>
            <a:avLst/>
            <a:gdLst>
              <a:gd name="connsiteX0" fmla="*/ 629920 w 1559560"/>
              <a:gd name="connsiteY0" fmla="*/ 0 h 1628140"/>
              <a:gd name="connsiteX1" fmla="*/ 929640 w 1559560"/>
              <a:gd name="connsiteY1" fmla="*/ 2540 h 1628140"/>
              <a:gd name="connsiteX2" fmla="*/ 929640 w 1559560"/>
              <a:gd name="connsiteY2" fmla="*/ 556260 h 1628140"/>
              <a:gd name="connsiteX3" fmla="*/ 1409700 w 1559560"/>
              <a:gd name="connsiteY3" fmla="*/ 279400 h 1628140"/>
              <a:gd name="connsiteX4" fmla="*/ 1559560 w 1559560"/>
              <a:gd name="connsiteY4" fmla="*/ 541020 h 1628140"/>
              <a:gd name="connsiteX5" fmla="*/ 1082040 w 1559560"/>
              <a:gd name="connsiteY5" fmla="*/ 815340 h 1628140"/>
              <a:gd name="connsiteX6" fmla="*/ 1541780 w 1559560"/>
              <a:gd name="connsiteY6" fmla="*/ 1099820 h 1628140"/>
              <a:gd name="connsiteX7" fmla="*/ 1407160 w 1559560"/>
              <a:gd name="connsiteY7" fmla="*/ 1353820 h 1628140"/>
              <a:gd name="connsiteX8" fmla="*/ 927100 w 1559560"/>
              <a:gd name="connsiteY8" fmla="*/ 1076960 h 1628140"/>
              <a:gd name="connsiteX9" fmla="*/ 929640 w 1559560"/>
              <a:gd name="connsiteY9" fmla="*/ 1628140 h 1628140"/>
              <a:gd name="connsiteX10" fmla="*/ 637540 w 1559560"/>
              <a:gd name="connsiteY10" fmla="*/ 1625600 h 1628140"/>
              <a:gd name="connsiteX11" fmla="*/ 629920 w 1559560"/>
              <a:gd name="connsiteY11" fmla="*/ 1076960 h 1628140"/>
              <a:gd name="connsiteX12" fmla="*/ 152400 w 1559560"/>
              <a:gd name="connsiteY12" fmla="*/ 1351280 h 1628140"/>
              <a:gd name="connsiteX13" fmla="*/ 0 w 1559560"/>
              <a:gd name="connsiteY13" fmla="*/ 1092200 h 1628140"/>
              <a:gd name="connsiteX14" fmla="*/ 485140 w 1559560"/>
              <a:gd name="connsiteY14" fmla="*/ 815340 h 1628140"/>
              <a:gd name="connsiteX15" fmla="*/ 5080 w 1559560"/>
              <a:gd name="connsiteY15" fmla="*/ 541020 h 1628140"/>
              <a:gd name="connsiteX16" fmla="*/ 147320 w 1559560"/>
              <a:gd name="connsiteY16" fmla="*/ 284480 h 1628140"/>
              <a:gd name="connsiteX17" fmla="*/ 637540 w 1559560"/>
              <a:gd name="connsiteY17" fmla="*/ 568960 h 1628140"/>
              <a:gd name="connsiteX18" fmla="*/ 629920 w 1559560"/>
              <a:gd name="connsiteY18" fmla="*/ 0 h 1628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59560" h="1628140">
                <a:moveTo>
                  <a:pt x="629920" y="0"/>
                </a:moveTo>
                <a:lnTo>
                  <a:pt x="929640" y="2540"/>
                </a:lnTo>
                <a:lnTo>
                  <a:pt x="929640" y="556260"/>
                </a:lnTo>
                <a:lnTo>
                  <a:pt x="1409700" y="279400"/>
                </a:lnTo>
                <a:lnTo>
                  <a:pt x="1559560" y="541020"/>
                </a:lnTo>
                <a:lnTo>
                  <a:pt x="1082040" y="815340"/>
                </a:lnTo>
                <a:lnTo>
                  <a:pt x="1541780" y="1099820"/>
                </a:lnTo>
                <a:lnTo>
                  <a:pt x="1407160" y="1353820"/>
                </a:lnTo>
                <a:lnTo>
                  <a:pt x="927100" y="1076960"/>
                </a:lnTo>
                <a:cubicBezTo>
                  <a:pt x="927947" y="1260687"/>
                  <a:pt x="928793" y="1444413"/>
                  <a:pt x="929640" y="1628140"/>
                </a:cubicBezTo>
                <a:lnTo>
                  <a:pt x="637540" y="1625600"/>
                </a:lnTo>
                <a:lnTo>
                  <a:pt x="629920" y="1076960"/>
                </a:lnTo>
                <a:lnTo>
                  <a:pt x="152400" y="1351280"/>
                </a:lnTo>
                <a:lnTo>
                  <a:pt x="0" y="1092200"/>
                </a:lnTo>
                <a:lnTo>
                  <a:pt x="485140" y="815340"/>
                </a:lnTo>
                <a:lnTo>
                  <a:pt x="5080" y="541020"/>
                </a:lnTo>
                <a:lnTo>
                  <a:pt x="147320" y="284480"/>
                </a:lnTo>
                <a:lnTo>
                  <a:pt x="637540" y="568960"/>
                </a:lnTo>
                <a:lnTo>
                  <a:pt x="629920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Google Shape;160;p23"/>
          <p:cNvCxnSpPr>
            <a:endCxn id="21" idx="4"/>
          </p:cNvCxnSpPr>
          <p:nvPr/>
        </p:nvCxnSpPr>
        <p:spPr>
          <a:xfrm>
            <a:off x="6297364" y="3364993"/>
            <a:ext cx="0" cy="56261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1" name="Google Shape;160;p23"/>
          <p:cNvCxnSpPr>
            <a:endCxn id="21" idx="0"/>
          </p:cNvCxnSpPr>
          <p:nvPr/>
        </p:nvCxnSpPr>
        <p:spPr>
          <a:xfrm flipV="1">
            <a:off x="6297364" y="1629011"/>
            <a:ext cx="0" cy="47157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4" name="Google Shape;160;p23"/>
          <p:cNvCxnSpPr/>
          <p:nvPr/>
        </p:nvCxnSpPr>
        <p:spPr>
          <a:xfrm flipV="1">
            <a:off x="6853174" y="2178806"/>
            <a:ext cx="425831" cy="26976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5" name="Google Shape;160;p23"/>
          <p:cNvCxnSpPr/>
          <p:nvPr/>
        </p:nvCxnSpPr>
        <p:spPr>
          <a:xfrm>
            <a:off x="6825615" y="3061977"/>
            <a:ext cx="487680" cy="24003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8" name="Google Shape;160;p23"/>
          <p:cNvCxnSpPr/>
          <p:nvPr/>
        </p:nvCxnSpPr>
        <p:spPr>
          <a:xfrm flipH="1">
            <a:off x="5274945" y="3050547"/>
            <a:ext cx="481965" cy="25717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1" name="Google Shape;160;p23"/>
          <p:cNvCxnSpPr/>
          <p:nvPr/>
        </p:nvCxnSpPr>
        <p:spPr>
          <a:xfrm flipH="1" flipV="1">
            <a:off x="5314950" y="2195202"/>
            <a:ext cx="447677" cy="23241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grpSp>
        <p:nvGrpSpPr>
          <p:cNvPr id="44" name="Group 43"/>
          <p:cNvGrpSpPr/>
          <p:nvPr/>
        </p:nvGrpSpPr>
        <p:grpSpPr>
          <a:xfrm>
            <a:off x="5940152" y="2199570"/>
            <a:ext cx="677606" cy="245385"/>
            <a:chOff x="5940152" y="2296083"/>
            <a:chExt cx="677606" cy="245385"/>
          </a:xfrm>
        </p:grpSpPr>
        <p:grpSp>
          <p:nvGrpSpPr>
            <p:cNvPr id="43" name="Group 42"/>
            <p:cNvGrpSpPr/>
            <p:nvPr/>
          </p:nvGrpSpPr>
          <p:grpSpPr>
            <a:xfrm>
              <a:off x="5940152" y="2343150"/>
              <a:ext cx="245385" cy="151246"/>
              <a:chOff x="5940152" y="2343150"/>
              <a:chExt cx="245385" cy="151246"/>
            </a:xfrm>
          </p:grpSpPr>
          <p:cxnSp>
            <p:nvCxnSpPr>
              <p:cNvPr id="56" name="Google Shape;160;p23"/>
              <p:cNvCxnSpPr/>
              <p:nvPr/>
            </p:nvCxnSpPr>
            <p:spPr>
              <a:xfrm flipV="1">
                <a:off x="5940152" y="2345055"/>
                <a:ext cx="85363" cy="14934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59" name="Google Shape;160;p23"/>
              <p:cNvCxnSpPr/>
              <p:nvPr/>
            </p:nvCxnSpPr>
            <p:spPr>
              <a:xfrm flipH="1" flipV="1">
                <a:off x="6029325" y="2343150"/>
                <a:ext cx="156212" cy="28576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66" name="Group 65"/>
            <p:cNvGrpSpPr/>
            <p:nvPr/>
          </p:nvGrpSpPr>
          <p:grpSpPr>
            <a:xfrm rot="3433989">
              <a:off x="6419442" y="2343153"/>
              <a:ext cx="245385" cy="151246"/>
              <a:chOff x="5940152" y="2343150"/>
              <a:chExt cx="245385" cy="151246"/>
            </a:xfrm>
          </p:grpSpPr>
          <p:cxnSp>
            <p:nvCxnSpPr>
              <p:cNvPr id="67" name="Google Shape;160;p23"/>
              <p:cNvCxnSpPr/>
              <p:nvPr/>
            </p:nvCxnSpPr>
            <p:spPr>
              <a:xfrm flipV="1">
                <a:off x="5940152" y="2345055"/>
                <a:ext cx="85363" cy="14934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68" name="Google Shape;160;p23"/>
              <p:cNvCxnSpPr/>
              <p:nvPr/>
            </p:nvCxnSpPr>
            <p:spPr>
              <a:xfrm flipH="1" flipV="1">
                <a:off x="6029325" y="2343150"/>
                <a:ext cx="156212" cy="28576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grpSp>
        <p:nvGrpSpPr>
          <p:cNvPr id="78" name="Group 77"/>
          <p:cNvGrpSpPr/>
          <p:nvPr/>
        </p:nvGrpSpPr>
        <p:grpSpPr>
          <a:xfrm rot="7253398">
            <a:off x="6320963" y="2813711"/>
            <a:ext cx="677606" cy="245385"/>
            <a:chOff x="5940152" y="2296083"/>
            <a:chExt cx="677606" cy="245385"/>
          </a:xfrm>
        </p:grpSpPr>
        <p:grpSp>
          <p:nvGrpSpPr>
            <p:cNvPr id="79" name="Group 78"/>
            <p:cNvGrpSpPr/>
            <p:nvPr/>
          </p:nvGrpSpPr>
          <p:grpSpPr>
            <a:xfrm>
              <a:off x="5940152" y="2343150"/>
              <a:ext cx="245385" cy="151246"/>
              <a:chOff x="5940152" y="2343150"/>
              <a:chExt cx="245385" cy="151246"/>
            </a:xfrm>
          </p:grpSpPr>
          <p:cxnSp>
            <p:nvCxnSpPr>
              <p:cNvPr id="83" name="Google Shape;160;p23"/>
              <p:cNvCxnSpPr/>
              <p:nvPr/>
            </p:nvCxnSpPr>
            <p:spPr>
              <a:xfrm flipV="1">
                <a:off x="5940152" y="2345055"/>
                <a:ext cx="85363" cy="14934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4" name="Google Shape;160;p23"/>
              <p:cNvCxnSpPr/>
              <p:nvPr/>
            </p:nvCxnSpPr>
            <p:spPr>
              <a:xfrm flipH="1" flipV="1">
                <a:off x="6029325" y="2343150"/>
                <a:ext cx="156212" cy="28576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80" name="Group 79"/>
            <p:cNvGrpSpPr/>
            <p:nvPr/>
          </p:nvGrpSpPr>
          <p:grpSpPr>
            <a:xfrm rot="3433989">
              <a:off x="6419442" y="2343153"/>
              <a:ext cx="245385" cy="151246"/>
              <a:chOff x="5940152" y="2343150"/>
              <a:chExt cx="245385" cy="151246"/>
            </a:xfrm>
          </p:grpSpPr>
          <p:cxnSp>
            <p:nvCxnSpPr>
              <p:cNvPr id="81" name="Google Shape;160;p23"/>
              <p:cNvCxnSpPr/>
              <p:nvPr/>
            </p:nvCxnSpPr>
            <p:spPr>
              <a:xfrm flipV="1">
                <a:off x="5940152" y="2345055"/>
                <a:ext cx="85363" cy="14934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2" name="Google Shape;160;p23"/>
              <p:cNvCxnSpPr/>
              <p:nvPr/>
            </p:nvCxnSpPr>
            <p:spPr>
              <a:xfrm flipH="1" flipV="1">
                <a:off x="6029325" y="2343150"/>
                <a:ext cx="156212" cy="28576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grpSp>
        <p:nvGrpSpPr>
          <p:cNvPr id="85" name="Group 84"/>
          <p:cNvGrpSpPr/>
          <p:nvPr/>
        </p:nvGrpSpPr>
        <p:grpSpPr>
          <a:xfrm rot="14373686">
            <a:off x="5615443" y="2837157"/>
            <a:ext cx="677606" cy="245385"/>
            <a:chOff x="5940152" y="2296083"/>
            <a:chExt cx="677606" cy="245385"/>
          </a:xfrm>
        </p:grpSpPr>
        <p:grpSp>
          <p:nvGrpSpPr>
            <p:cNvPr id="86" name="Group 85"/>
            <p:cNvGrpSpPr/>
            <p:nvPr/>
          </p:nvGrpSpPr>
          <p:grpSpPr>
            <a:xfrm>
              <a:off x="5940152" y="2343150"/>
              <a:ext cx="245385" cy="151246"/>
              <a:chOff x="5940152" y="2343150"/>
              <a:chExt cx="245385" cy="151246"/>
            </a:xfrm>
          </p:grpSpPr>
          <p:cxnSp>
            <p:nvCxnSpPr>
              <p:cNvPr id="90" name="Google Shape;160;p23"/>
              <p:cNvCxnSpPr/>
              <p:nvPr/>
            </p:nvCxnSpPr>
            <p:spPr>
              <a:xfrm flipV="1">
                <a:off x="5940152" y="2345055"/>
                <a:ext cx="85363" cy="14934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91" name="Google Shape;160;p23"/>
              <p:cNvCxnSpPr/>
              <p:nvPr/>
            </p:nvCxnSpPr>
            <p:spPr>
              <a:xfrm flipH="1" flipV="1">
                <a:off x="6029325" y="2343150"/>
                <a:ext cx="156212" cy="28576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87" name="Group 86"/>
            <p:cNvGrpSpPr/>
            <p:nvPr/>
          </p:nvGrpSpPr>
          <p:grpSpPr>
            <a:xfrm rot="3433989">
              <a:off x="6419442" y="2343153"/>
              <a:ext cx="245385" cy="151246"/>
              <a:chOff x="5940152" y="2343150"/>
              <a:chExt cx="245385" cy="151246"/>
            </a:xfrm>
          </p:grpSpPr>
          <p:cxnSp>
            <p:nvCxnSpPr>
              <p:cNvPr id="88" name="Google Shape;160;p23"/>
              <p:cNvCxnSpPr/>
              <p:nvPr/>
            </p:nvCxnSpPr>
            <p:spPr>
              <a:xfrm flipV="1">
                <a:off x="5940152" y="2345055"/>
                <a:ext cx="85363" cy="149341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89" name="Google Shape;160;p23"/>
              <p:cNvCxnSpPr/>
              <p:nvPr/>
            </p:nvCxnSpPr>
            <p:spPr>
              <a:xfrm flipH="1" flipV="1">
                <a:off x="6029325" y="2343150"/>
                <a:ext cx="156212" cy="28576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sp>
        <p:nvSpPr>
          <p:cNvPr id="46" name="TextBox 45"/>
          <p:cNvSpPr txBox="1"/>
          <p:nvPr/>
        </p:nvSpPr>
        <p:spPr>
          <a:xfrm>
            <a:off x="1857016" y="4371950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Moon Grain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699803" y="4371949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Finocyl</a:t>
            </a:r>
            <a:r>
              <a:rPr lang="en-US" dirty="0" smtClean="0"/>
              <a:t> Grain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248</Words>
  <Application>Microsoft Office PowerPoint</Application>
  <PresentationFormat>On-screen Show (16:9)</PresentationFormat>
  <Paragraphs>99</Paragraphs>
  <Slides>32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Simple Light</vt:lpstr>
      <vt:lpstr>Rocketry Basics</vt:lpstr>
      <vt:lpstr>Recap</vt:lpstr>
      <vt:lpstr>PowerPoint Presentation</vt:lpstr>
      <vt:lpstr>Motor Impulse classes</vt:lpstr>
      <vt:lpstr>Thrust curves</vt:lpstr>
      <vt:lpstr>Thrust curves</vt:lpstr>
      <vt:lpstr>Motor geometry – Bates Grain</vt:lpstr>
      <vt:lpstr>Motor geometry</vt:lpstr>
      <vt:lpstr>Other Motor Geometries</vt:lpstr>
      <vt:lpstr>Motor hardware features</vt:lpstr>
      <vt:lpstr>Motor hardware features </vt:lpstr>
      <vt:lpstr>Motor operation </vt:lpstr>
      <vt:lpstr>Motor operation </vt:lpstr>
      <vt:lpstr>Motor operation </vt:lpstr>
      <vt:lpstr>Motor operation </vt:lpstr>
      <vt:lpstr>What will your motor look like?</vt:lpstr>
      <vt:lpstr>Manufacturing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Simulations</vt:lpstr>
      <vt:lpstr>Schedule</vt:lpstr>
      <vt:lpstr>Next Steps - NAR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Rocketry Basics</dc:title>
  <cp:lastModifiedBy>Jamie</cp:lastModifiedBy>
  <cp:revision>12</cp:revision>
  <dcterms:modified xsi:type="dcterms:W3CDTF">2019-09-14T21:43:08Z</dcterms:modified>
</cp:coreProperties>
</file>