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27"/>
  </p:notesMasterIdLst>
  <p:sldIdLst>
    <p:sldId id="256" r:id="rId2"/>
    <p:sldId id="258" r:id="rId3"/>
    <p:sldId id="280" r:id="rId4"/>
    <p:sldId id="267" r:id="rId5"/>
    <p:sldId id="268" r:id="rId6"/>
    <p:sldId id="281" r:id="rId7"/>
    <p:sldId id="269" r:id="rId8"/>
    <p:sldId id="266" r:id="rId9"/>
    <p:sldId id="270" r:id="rId10"/>
    <p:sldId id="271" r:id="rId11"/>
    <p:sldId id="259" r:id="rId12"/>
    <p:sldId id="260" r:id="rId13"/>
    <p:sldId id="261" r:id="rId14"/>
    <p:sldId id="262" r:id="rId15"/>
    <p:sldId id="272" r:id="rId16"/>
    <p:sldId id="264" r:id="rId17"/>
    <p:sldId id="265" r:id="rId18"/>
    <p:sldId id="276" r:id="rId19"/>
    <p:sldId id="277" r:id="rId20"/>
    <p:sldId id="263" r:id="rId21"/>
    <p:sldId id="273" r:id="rId22"/>
    <p:sldId id="274" r:id="rId23"/>
    <p:sldId id="275" r:id="rId24"/>
    <p:sldId id="278" r:id="rId25"/>
    <p:sldId id="282" r:id="rId26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946" y="-259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46160658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g25495644f7_0_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4" name="Google Shape;234;g25495644f7_0_8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25495644f7_0_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25495644f7_0_6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25495644f7_0_1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25495644f7_0_19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25495644f7_0_2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25495644f7_0_2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25495644f7_0_2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25495644f7_0_2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AU" dirty="0" smtClean="0"/>
              <a:t>Aim for around 1.5</a:t>
            </a:r>
            <a:r>
              <a:rPr lang="en-AU" baseline="0" dirty="0" smtClean="0"/>
              <a:t> </a:t>
            </a:r>
            <a:r>
              <a:rPr lang="en-AU" baseline="0" dirty="0" err="1" smtClean="0"/>
              <a:t>cal</a:t>
            </a:r>
            <a:r>
              <a:rPr lang="en-AU" baseline="0" dirty="0" smtClean="0"/>
              <a:t> of stability (+- 0.3)</a:t>
            </a:r>
            <a:endParaRPr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g25495644f7_0_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8" name="Google Shape;248;g25495644f7_0_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25495644f7_0_7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25495644f7_0_7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263391f693_0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Google Shape;137;g263391f693_0_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g25495644f7_0_1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0" name="Google Shape;290;g25495644f7_0_1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Typically about 12 feet of ¼” kevlar for the SC, a 24-30 inch nylon chute.</a:t>
            </a:r>
            <a:endParaRPr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g25495644f7_0_1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0" name="Google Shape;300;g25495644f7_0_1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They love to ask this one during L1 checkins. Note: don’t use the built in nosecone eyelet. It is tempting, but they break really easily.</a:t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25495644f7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25495644f7_0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25495644f7_0_1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Google Shape;116;g25495644f7_0_16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g25495644f7_0_1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6" name="Google Shape;256;g25495644f7_0_1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g25495644f7_0_1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7" name="Google Shape;267;g25495644f7_0_1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g25495644f7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4" name="Google Shape;284;g25495644f7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g263391f693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0" name="Google Shape;310;g263391f693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25495644f7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25495644f7_0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 dirty="0">
                <a:solidFill>
                  <a:schemeClr val="dk2"/>
                </a:solidFill>
              </a:rPr>
              <a:t>Motor, stability, recovery. How do we do all of those things? Many ways possible, here’s one that we’re going to build</a:t>
            </a:r>
            <a:endParaRPr sz="1800" dirty="0"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25495644f7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8" name="Google Shape;198;g25495644f7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g25495644f7_0_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4" name="Google Shape;204;g25495644f7_0_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g25495644f7_0_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4" name="Google Shape;204;g25495644f7_0_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25495644f7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8" name="Google Shape;218;g25495644f7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25495644f7_0_2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Google Shape;159;g25495644f7_0_2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g25495644f7_0_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6" name="Google Shape;226;g25495644f7_0_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Typically plastic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Rocketry Basics</a:t>
            </a:r>
            <a:endParaRPr dirty="0"/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MIT Rocket Team</a:t>
            </a:r>
            <a:endParaRPr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 smtClean="0"/>
              <a:t>Jamie Abel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" sz="180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dirty="0" smtClean="0"/>
              <a:t>Original Course by Andrew </a:t>
            </a:r>
            <a:r>
              <a:rPr lang="en" sz="1400" dirty="0"/>
              <a:t>Reilley</a:t>
            </a:r>
            <a:endParaRPr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2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Structure - Fins</a:t>
            </a:r>
            <a:endParaRPr dirty="0"/>
          </a:p>
        </p:txBody>
      </p:sp>
      <p:pic>
        <p:nvPicPr>
          <p:cNvPr id="237" name="Google Shape;237;p28"/>
          <p:cNvPicPr preferRelativeResize="0"/>
          <p:nvPr/>
        </p:nvPicPr>
        <p:blipFill rotWithShape="1">
          <a:blip r:embed="rId3">
            <a:alphaModFix/>
          </a:blip>
          <a:srcRect l="80309" t="58045" r="2223" b="9332"/>
          <a:stretch/>
        </p:blipFill>
        <p:spPr>
          <a:xfrm>
            <a:off x="3175073" y="1164125"/>
            <a:ext cx="3087451" cy="3153499"/>
          </a:xfrm>
          <a:prstGeom prst="rect">
            <a:avLst/>
          </a:prstGeom>
          <a:noFill/>
          <a:ln>
            <a:noFill/>
          </a:ln>
        </p:spPr>
      </p:pic>
      <p:sp>
        <p:nvSpPr>
          <p:cNvPr id="238" name="Google Shape;238;p28"/>
          <p:cNvSpPr txBox="1"/>
          <p:nvPr/>
        </p:nvSpPr>
        <p:spPr>
          <a:xfrm>
            <a:off x="6458000" y="3154850"/>
            <a:ext cx="708000" cy="45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Root</a:t>
            </a:r>
            <a:endParaRPr/>
          </a:p>
        </p:txBody>
      </p:sp>
      <p:cxnSp>
        <p:nvCxnSpPr>
          <p:cNvPr id="239" name="Google Shape;239;p28"/>
          <p:cNvCxnSpPr>
            <a:stCxn id="238" idx="1"/>
          </p:cNvCxnSpPr>
          <p:nvPr/>
        </p:nvCxnSpPr>
        <p:spPr>
          <a:xfrm rot="10800000">
            <a:off x="4820000" y="3148250"/>
            <a:ext cx="1638000" cy="23310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40" name="Google Shape;240;p28"/>
          <p:cNvCxnSpPr/>
          <p:nvPr/>
        </p:nvCxnSpPr>
        <p:spPr>
          <a:xfrm rot="10800000" flipH="1">
            <a:off x="3653700" y="3680600"/>
            <a:ext cx="512400" cy="5124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41" name="Google Shape;241;p28"/>
          <p:cNvSpPr txBox="1"/>
          <p:nvPr/>
        </p:nvSpPr>
        <p:spPr>
          <a:xfrm>
            <a:off x="2467275" y="4017725"/>
            <a:ext cx="1287600" cy="45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Leading edge</a:t>
            </a:r>
            <a:endParaRPr/>
          </a:p>
        </p:txBody>
      </p:sp>
      <p:cxnSp>
        <p:nvCxnSpPr>
          <p:cNvPr id="242" name="Google Shape;242;p28"/>
          <p:cNvCxnSpPr/>
          <p:nvPr/>
        </p:nvCxnSpPr>
        <p:spPr>
          <a:xfrm rot="10800000">
            <a:off x="5123125" y="4125525"/>
            <a:ext cx="108000" cy="2697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43" name="Google Shape;243;p28"/>
          <p:cNvSpPr txBox="1"/>
          <p:nvPr/>
        </p:nvSpPr>
        <p:spPr>
          <a:xfrm>
            <a:off x="5082850" y="4317625"/>
            <a:ext cx="485400" cy="45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Tip</a:t>
            </a:r>
            <a:endParaRPr/>
          </a:p>
        </p:txBody>
      </p:sp>
      <p:cxnSp>
        <p:nvCxnSpPr>
          <p:cNvPr id="244" name="Google Shape;244;p28"/>
          <p:cNvCxnSpPr/>
          <p:nvPr/>
        </p:nvCxnSpPr>
        <p:spPr>
          <a:xfrm rot="10800000">
            <a:off x="5510925" y="3607850"/>
            <a:ext cx="660600" cy="3438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45" name="Google Shape;245;p28"/>
          <p:cNvSpPr txBox="1"/>
          <p:nvPr/>
        </p:nvSpPr>
        <p:spPr>
          <a:xfrm>
            <a:off x="6104100" y="3777000"/>
            <a:ext cx="1287600" cy="45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Trailing edge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Purpose of Fins - Stability</a:t>
            </a:r>
            <a:endParaRPr dirty="0"/>
          </a:p>
        </p:txBody>
      </p:sp>
      <p:pic>
        <p:nvPicPr>
          <p:cNvPr id="73" name="Google Shape;73;p16"/>
          <p:cNvPicPr preferRelativeResize="0"/>
          <p:nvPr/>
        </p:nvPicPr>
        <p:blipFill rotWithShape="1">
          <a:blip r:embed="rId3">
            <a:alphaModFix/>
          </a:blip>
          <a:srcRect l="4162" t="58885" r="1666" b="10918"/>
          <a:stretch/>
        </p:blipFill>
        <p:spPr>
          <a:xfrm rot="5400000">
            <a:off x="3028148" y="2301037"/>
            <a:ext cx="3087701" cy="54142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6"/>
          <p:cNvSpPr/>
          <p:nvPr/>
        </p:nvSpPr>
        <p:spPr>
          <a:xfrm>
            <a:off x="4552313" y="1412425"/>
            <a:ext cx="47100" cy="1146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" name="Google Shape;75;p16"/>
          <p:cNvSpPr/>
          <p:nvPr/>
        </p:nvSpPr>
        <p:spPr>
          <a:xfrm>
            <a:off x="4499663" y="2639325"/>
            <a:ext cx="152400" cy="1524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" name="Google Shape;76;p16"/>
          <p:cNvSpPr/>
          <p:nvPr/>
        </p:nvSpPr>
        <p:spPr>
          <a:xfrm rot="10800000" flipH="1">
            <a:off x="4462175" y="4089725"/>
            <a:ext cx="227400" cy="579900"/>
          </a:xfrm>
          <a:prstGeom prst="triangle">
            <a:avLst>
              <a:gd name="adj" fmla="val 49897"/>
            </a:avLst>
          </a:prstGeom>
          <a:solidFill>
            <a:srgbClr val="FF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77" name="Google Shape;77;p16"/>
          <p:cNvCxnSpPr/>
          <p:nvPr/>
        </p:nvCxnSpPr>
        <p:spPr>
          <a:xfrm rot="10800000">
            <a:off x="4571998" y="3139920"/>
            <a:ext cx="0" cy="9498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Google Shape;83;p17"/>
          <p:cNvPicPr preferRelativeResize="0"/>
          <p:nvPr/>
        </p:nvPicPr>
        <p:blipFill rotWithShape="1">
          <a:blip r:embed="rId3">
            <a:alphaModFix/>
          </a:blip>
          <a:srcRect l="4162" t="58885" r="1666" b="10918"/>
          <a:stretch/>
        </p:blipFill>
        <p:spPr>
          <a:xfrm rot="7330290">
            <a:off x="3175645" y="2343569"/>
            <a:ext cx="3087701" cy="541425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Google Shape;84;p17"/>
          <p:cNvSpPr/>
          <p:nvPr/>
        </p:nvSpPr>
        <p:spPr>
          <a:xfrm rot="1936539">
            <a:off x="5286025" y="1626307"/>
            <a:ext cx="47192" cy="114448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" name="Google Shape;85;p17"/>
          <p:cNvSpPr/>
          <p:nvPr/>
        </p:nvSpPr>
        <p:spPr>
          <a:xfrm rot="1927500">
            <a:off x="4570124" y="2661805"/>
            <a:ext cx="152322" cy="152322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" name="Google Shape;86;p17"/>
          <p:cNvSpPr/>
          <p:nvPr/>
        </p:nvSpPr>
        <p:spPr>
          <a:xfrm rot="-8869108" flipH="1">
            <a:off x="3646379" y="3856865"/>
            <a:ext cx="227561" cy="579811"/>
          </a:xfrm>
          <a:prstGeom prst="triangle">
            <a:avLst>
              <a:gd name="adj" fmla="val 49897"/>
            </a:avLst>
          </a:prstGeom>
          <a:solidFill>
            <a:srgbClr val="FF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87" name="Google Shape;87;p17"/>
          <p:cNvCxnSpPr/>
          <p:nvPr/>
        </p:nvCxnSpPr>
        <p:spPr>
          <a:xfrm>
            <a:off x="3835725" y="1139250"/>
            <a:ext cx="0" cy="24336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88" name="Google Shape;88;p17"/>
          <p:cNvCxnSpPr/>
          <p:nvPr/>
        </p:nvCxnSpPr>
        <p:spPr>
          <a:xfrm>
            <a:off x="4145825" y="1139250"/>
            <a:ext cx="0" cy="19416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89" name="Google Shape;89;p17"/>
          <p:cNvCxnSpPr/>
          <p:nvPr/>
        </p:nvCxnSpPr>
        <p:spPr>
          <a:xfrm flipH="1">
            <a:off x="4442325" y="1139250"/>
            <a:ext cx="4200" cy="1476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90" name="Google Shape;90;p17"/>
          <p:cNvCxnSpPr/>
          <p:nvPr/>
        </p:nvCxnSpPr>
        <p:spPr>
          <a:xfrm flipH="1">
            <a:off x="4745725" y="1139250"/>
            <a:ext cx="1500" cy="9978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91" name="Google Shape;91;p17"/>
          <p:cNvCxnSpPr>
            <a:stCxn id="86" idx="3"/>
          </p:cNvCxnSpPr>
          <p:nvPr/>
        </p:nvCxnSpPr>
        <p:spPr>
          <a:xfrm rot="10800000" flipH="1">
            <a:off x="3914311" y="2972745"/>
            <a:ext cx="582000" cy="9285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6372200" y="3147814"/>
            <a:ext cx="8915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Unstable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Google Shape;96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7310376">
            <a:off x="3117625" y="2166552"/>
            <a:ext cx="3257702" cy="810400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8"/>
          <p:cNvSpPr/>
          <p:nvPr/>
        </p:nvSpPr>
        <p:spPr>
          <a:xfrm rot="1936539">
            <a:off x="5286025" y="1626307"/>
            <a:ext cx="47192" cy="114448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99;p18"/>
          <p:cNvSpPr/>
          <p:nvPr/>
        </p:nvSpPr>
        <p:spPr>
          <a:xfrm rot="1927500">
            <a:off x="4570124" y="2661805"/>
            <a:ext cx="152322" cy="152322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" name="Google Shape;100;p18"/>
          <p:cNvSpPr/>
          <p:nvPr/>
        </p:nvSpPr>
        <p:spPr>
          <a:xfrm rot="-8869108" flipH="1">
            <a:off x="3646379" y="3856865"/>
            <a:ext cx="227561" cy="579811"/>
          </a:xfrm>
          <a:prstGeom prst="triangle">
            <a:avLst>
              <a:gd name="adj" fmla="val 49897"/>
            </a:avLst>
          </a:prstGeom>
          <a:solidFill>
            <a:srgbClr val="FF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101" name="Google Shape;101;p18"/>
          <p:cNvCxnSpPr/>
          <p:nvPr/>
        </p:nvCxnSpPr>
        <p:spPr>
          <a:xfrm>
            <a:off x="3835725" y="1139250"/>
            <a:ext cx="0" cy="24336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02" name="Google Shape;102;p18"/>
          <p:cNvCxnSpPr/>
          <p:nvPr/>
        </p:nvCxnSpPr>
        <p:spPr>
          <a:xfrm>
            <a:off x="4145825" y="1139250"/>
            <a:ext cx="0" cy="19416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03" name="Google Shape;103;p18"/>
          <p:cNvCxnSpPr/>
          <p:nvPr/>
        </p:nvCxnSpPr>
        <p:spPr>
          <a:xfrm flipH="1">
            <a:off x="4442325" y="1139250"/>
            <a:ext cx="4200" cy="1476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04" name="Google Shape;104;p18"/>
          <p:cNvCxnSpPr/>
          <p:nvPr/>
        </p:nvCxnSpPr>
        <p:spPr>
          <a:xfrm flipH="1">
            <a:off x="4745725" y="1139250"/>
            <a:ext cx="1500" cy="9978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05" name="Google Shape;105;p18"/>
          <p:cNvCxnSpPr>
            <a:stCxn id="100" idx="3"/>
          </p:cNvCxnSpPr>
          <p:nvPr/>
        </p:nvCxnSpPr>
        <p:spPr>
          <a:xfrm rot="10800000" flipH="1">
            <a:off x="3914311" y="2972745"/>
            <a:ext cx="582000" cy="9285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06" name="Google Shape;106;p18"/>
          <p:cNvCxnSpPr/>
          <p:nvPr/>
        </p:nvCxnSpPr>
        <p:spPr>
          <a:xfrm>
            <a:off x="4206475" y="3970550"/>
            <a:ext cx="9168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6372200" y="3147814"/>
            <a:ext cx="6928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Stable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Stability Margin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pic>
        <p:nvPicPr>
          <p:cNvPr id="112" name="Google Shape;112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5400000" flipH="1">
            <a:off x="4081677" y="1907012"/>
            <a:ext cx="4945975" cy="1229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Google Shape;113;p19"/>
          <p:cNvPicPr preferRelativeResize="0"/>
          <p:nvPr/>
        </p:nvPicPr>
        <p:blipFill rotWithShape="1">
          <a:blip r:embed="rId4">
            <a:alphaModFix/>
          </a:blip>
          <a:srcRect l="4390" t="60249" r="1403" b="12524"/>
          <a:stretch/>
        </p:blipFill>
        <p:spPr>
          <a:xfrm rot="5400000">
            <a:off x="990161" y="2109116"/>
            <a:ext cx="4935298" cy="78005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4223246" y="2723273"/>
            <a:ext cx="13981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err="1" smtClean="0"/>
              <a:t>Center</a:t>
            </a:r>
            <a:r>
              <a:rPr lang="en-AU" dirty="0" smtClean="0"/>
              <a:t> of Mass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078976" y="3368774"/>
            <a:ext cx="16866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err="1" smtClean="0"/>
              <a:t>Center</a:t>
            </a:r>
            <a:r>
              <a:rPr lang="en-AU" dirty="0" smtClean="0"/>
              <a:t> of Pressure</a:t>
            </a:r>
            <a:endParaRPr lang="en-US" dirty="0"/>
          </a:p>
        </p:txBody>
      </p:sp>
      <p:cxnSp>
        <p:nvCxnSpPr>
          <p:cNvPr id="9" name="Straight Arrow Connector 8"/>
          <p:cNvCxnSpPr>
            <a:stCxn id="2" idx="3"/>
          </p:cNvCxnSpPr>
          <p:nvPr/>
        </p:nvCxnSpPr>
        <p:spPr>
          <a:xfrm>
            <a:off x="5621386" y="2877162"/>
            <a:ext cx="894830" cy="54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331640" y="1275606"/>
            <a:ext cx="13189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Without Fins - Unstable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7380311" y="1203598"/>
            <a:ext cx="10729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With Fins - Stable</a:t>
            </a:r>
            <a:endParaRPr lang="en-US" dirty="0"/>
          </a:p>
        </p:txBody>
      </p:sp>
      <p:cxnSp>
        <p:nvCxnSpPr>
          <p:cNvPr id="27" name="Straight Arrow Connector 26"/>
          <p:cNvCxnSpPr>
            <a:stCxn id="2" idx="1"/>
          </p:cNvCxnSpPr>
          <p:nvPr/>
        </p:nvCxnSpPr>
        <p:spPr>
          <a:xfrm flipH="1" flipV="1">
            <a:off x="3563888" y="2723273"/>
            <a:ext cx="659358" cy="15388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6" idx="3"/>
          </p:cNvCxnSpPr>
          <p:nvPr/>
        </p:nvCxnSpPr>
        <p:spPr>
          <a:xfrm>
            <a:off x="5765656" y="3522663"/>
            <a:ext cx="678552" cy="5719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6" idx="1"/>
          </p:cNvCxnSpPr>
          <p:nvPr/>
        </p:nvCxnSpPr>
        <p:spPr>
          <a:xfrm flipH="1" flipV="1">
            <a:off x="3457810" y="771550"/>
            <a:ext cx="621166" cy="275111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3" name="Right Brace 32"/>
          <p:cNvSpPr/>
          <p:nvPr/>
        </p:nvSpPr>
        <p:spPr>
          <a:xfrm>
            <a:off x="6660232" y="2931790"/>
            <a:ext cx="432048" cy="648072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/>
        </p:nvSpPr>
        <p:spPr>
          <a:xfrm>
            <a:off x="7169177" y="3076442"/>
            <a:ext cx="12298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Static Margin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2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Attaching Fins</a:t>
            </a:r>
            <a:endParaRPr dirty="0"/>
          </a:p>
        </p:txBody>
      </p:sp>
      <p:pic>
        <p:nvPicPr>
          <p:cNvPr id="251" name="Google Shape;251;p29"/>
          <p:cNvPicPr preferRelativeResize="0"/>
          <p:nvPr/>
        </p:nvPicPr>
        <p:blipFill rotWithShape="1">
          <a:blip r:embed="rId3">
            <a:alphaModFix/>
          </a:blip>
          <a:srcRect l="81825" t="55298" r="2808" b="9294"/>
          <a:stretch/>
        </p:blipFill>
        <p:spPr>
          <a:xfrm>
            <a:off x="3379949" y="872250"/>
            <a:ext cx="2811048" cy="35421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52" name="Google Shape;252;p29"/>
          <p:cNvCxnSpPr/>
          <p:nvPr/>
        </p:nvCxnSpPr>
        <p:spPr>
          <a:xfrm rot="10800000">
            <a:off x="4941175" y="3013300"/>
            <a:ext cx="1786500" cy="57300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53" name="Google Shape;253;p29"/>
          <p:cNvSpPr txBox="1"/>
          <p:nvPr/>
        </p:nvSpPr>
        <p:spPr>
          <a:xfrm>
            <a:off x="6660250" y="3404300"/>
            <a:ext cx="990900" cy="45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Tab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Recovery System Parts</a:t>
            </a:r>
            <a:endParaRPr dirty="0"/>
          </a:p>
        </p:txBody>
      </p:sp>
      <p:pic>
        <p:nvPicPr>
          <p:cNvPr id="129" name="Google Shape;129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57800" y="1641425"/>
            <a:ext cx="1771675" cy="1771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" name="Google Shape;130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161200" y="1641425"/>
            <a:ext cx="1800464" cy="17716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" name="Google Shape;131;p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123125" y="1641425"/>
            <a:ext cx="1802940" cy="1771675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21"/>
          <p:cNvSpPr txBox="1"/>
          <p:nvPr/>
        </p:nvSpPr>
        <p:spPr>
          <a:xfrm>
            <a:off x="1146000" y="3538500"/>
            <a:ext cx="1803000" cy="47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Parachute</a:t>
            </a:r>
            <a:endParaRPr/>
          </a:p>
        </p:txBody>
      </p:sp>
      <p:sp>
        <p:nvSpPr>
          <p:cNvPr id="133" name="Google Shape;133;p21"/>
          <p:cNvSpPr txBox="1"/>
          <p:nvPr/>
        </p:nvSpPr>
        <p:spPr>
          <a:xfrm>
            <a:off x="3642138" y="3538500"/>
            <a:ext cx="1803000" cy="47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Parachute protector</a:t>
            </a:r>
            <a:endParaRPr/>
          </a:p>
        </p:txBody>
      </p:sp>
      <p:sp>
        <p:nvSpPr>
          <p:cNvPr id="134" name="Google Shape;134;p21"/>
          <p:cNvSpPr txBox="1"/>
          <p:nvPr/>
        </p:nvSpPr>
        <p:spPr>
          <a:xfrm>
            <a:off x="6138288" y="3538500"/>
            <a:ext cx="1803000" cy="47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Shock cord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Recovery System Deployment</a:t>
            </a:r>
            <a:endParaRPr dirty="0"/>
          </a:p>
        </p:txBody>
      </p:sp>
      <p:sp>
        <p:nvSpPr>
          <p:cNvPr id="140" name="Google Shape;140;p22"/>
          <p:cNvSpPr/>
          <p:nvPr/>
        </p:nvSpPr>
        <p:spPr>
          <a:xfrm>
            <a:off x="1513963" y="1510000"/>
            <a:ext cx="3741300" cy="936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" name="Google Shape;141;p22"/>
          <p:cNvSpPr/>
          <p:nvPr/>
        </p:nvSpPr>
        <p:spPr>
          <a:xfrm>
            <a:off x="1513963" y="1810000"/>
            <a:ext cx="660600" cy="370800"/>
          </a:xfrm>
          <a:prstGeom prst="rect">
            <a:avLst/>
          </a:prstGeom>
          <a:solidFill>
            <a:schemeClr val="dk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Motor</a:t>
            </a:r>
            <a:endParaRPr/>
          </a:p>
        </p:txBody>
      </p:sp>
      <p:sp>
        <p:nvSpPr>
          <p:cNvPr id="142" name="Google Shape;142;p22"/>
          <p:cNvSpPr/>
          <p:nvPr/>
        </p:nvSpPr>
        <p:spPr>
          <a:xfrm>
            <a:off x="4785263" y="1557200"/>
            <a:ext cx="470100" cy="849300"/>
          </a:xfrm>
          <a:prstGeom prst="rect">
            <a:avLst/>
          </a:prstGeom>
          <a:solidFill>
            <a:srgbClr val="B7B7B7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3" name="Google Shape;143;p22"/>
          <p:cNvSpPr/>
          <p:nvPr/>
        </p:nvSpPr>
        <p:spPr>
          <a:xfrm rot="5400000">
            <a:off x="5963988" y="801250"/>
            <a:ext cx="957300" cy="2374800"/>
          </a:xfrm>
          <a:prstGeom prst="triangle">
            <a:avLst>
              <a:gd name="adj" fmla="val 50000"/>
            </a:avLst>
          </a:prstGeom>
          <a:solidFill>
            <a:srgbClr val="B7B7B7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144" name="Google Shape;144;p22"/>
          <p:cNvCxnSpPr/>
          <p:nvPr/>
        </p:nvCxnSpPr>
        <p:spPr>
          <a:xfrm rot="10800000" flipH="1">
            <a:off x="1523500" y="2285175"/>
            <a:ext cx="3255900" cy="54000"/>
          </a:xfrm>
          <a:prstGeom prst="straightConnector1">
            <a:avLst/>
          </a:prstGeom>
          <a:noFill/>
          <a:ln w="76200" cap="flat" cmpd="sng">
            <a:solidFill>
              <a:srgbClr val="FFD966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5" name="Google Shape;145;p22"/>
          <p:cNvSpPr/>
          <p:nvPr/>
        </p:nvSpPr>
        <p:spPr>
          <a:xfrm>
            <a:off x="3367763" y="1617850"/>
            <a:ext cx="600000" cy="755100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6" name="Google Shape;146;p22"/>
          <p:cNvSpPr/>
          <p:nvPr/>
        </p:nvSpPr>
        <p:spPr>
          <a:xfrm>
            <a:off x="756975" y="3199400"/>
            <a:ext cx="3741300" cy="9369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7" name="Google Shape;147;p22"/>
          <p:cNvSpPr/>
          <p:nvPr/>
        </p:nvSpPr>
        <p:spPr>
          <a:xfrm>
            <a:off x="756975" y="3499400"/>
            <a:ext cx="660600" cy="370800"/>
          </a:xfrm>
          <a:prstGeom prst="rect">
            <a:avLst/>
          </a:prstGeom>
          <a:solidFill>
            <a:schemeClr val="dk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Motor</a:t>
            </a:r>
            <a:endParaRPr/>
          </a:p>
        </p:txBody>
      </p:sp>
      <p:sp>
        <p:nvSpPr>
          <p:cNvPr id="148" name="Google Shape;148;p22"/>
          <p:cNvSpPr/>
          <p:nvPr/>
        </p:nvSpPr>
        <p:spPr>
          <a:xfrm rot="5400000">
            <a:off x="7253525" y="2480450"/>
            <a:ext cx="957300" cy="2374800"/>
          </a:xfrm>
          <a:prstGeom prst="triangle">
            <a:avLst>
              <a:gd name="adj" fmla="val 50000"/>
            </a:avLst>
          </a:prstGeom>
          <a:solidFill>
            <a:srgbClr val="B7B7B7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149" name="Google Shape;149;p22"/>
          <p:cNvCxnSpPr/>
          <p:nvPr/>
        </p:nvCxnSpPr>
        <p:spPr>
          <a:xfrm>
            <a:off x="766513" y="4028575"/>
            <a:ext cx="5334300" cy="2700"/>
          </a:xfrm>
          <a:prstGeom prst="straightConnector1">
            <a:avLst/>
          </a:prstGeom>
          <a:noFill/>
          <a:ln w="76200" cap="flat" cmpd="sng">
            <a:solidFill>
              <a:srgbClr val="FFD966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50" name="Google Shape;150;p22"/>
          <p:cNvSpPr/>
          <p:nvPr/>
        </p:nvSpPr>
        <p:spPr>
          <a:xfrm>
            <a:off x="5221525" y="3391400"/>
            <a:ext cx="600000" cy="755100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1" name="Google Shape;151;p22"/>
          <p:cNvSpPr/>
          <p:nvPr/>
        </p:nvSpPr>
        <p:spPr>
          <a:xfrm>
            <a:off x="6074675" y="3243200"/>
            <a:ext cx="470100" cy="849300"/>
          </a:xfrm>
          <a:prstGeom prst="rect">
            <a:avLst/>
          </a:prstGeom>
          <a:solidFill>
            <a:srgbClr val="B7B7B7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2" name="Google Shape;152;p22"/>
          <p:cNvSpPr/>
          <p:nvPr/>
        </p:nvSpPr>
        <p:spPr>
          <a:xfrm>
            <a:off x="2198775" y="1600888"/>
            <a:ext cx="1144800" cy="755136"/>
          </a:xfrm>
          <a:prstGeom prst="cloud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3" name="Google Shape;153;p22"/>
          <p:cNvSpPr/>
          <p:nvPr/>
        </p:nvSpPr>
        <p:spPr>
          <a:xfrm rot="-3474404">
            <a:off x="2270361" y="1570191"/>
            <a:ext cx="660543" cy="936932"/>
          </a:xfrm>
          <a:prstGeom prst="lightningBolt">
            <a:avLst/>
          </a:prstGeom>
          <a:solidFill>
            <a:srgbClr val="CC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4" name="Google Shape;154;p22"/>
          <p:cNvSpPr/>
          <p:nvPr/>
        </p:nvSpPr>
        <p:spPr>
          <a:xfrm>
            <a:off x="1417575" y="3199350"/>
            <a:ext cx="3631500" cy="936900"/>
          </a:xfrm>
          <a:prstGeom prst="cloud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5" name="Google Shape;155;p22"/>
          <p:cNvSpPr/>
          <p:nvPr/>
        </p:nvSpPr>
        <p:spPr>
          <a:xfrm>
            <a:off x="3303175" y="1584175"/>
            <a:ext cx="552900" cy="822300"/>
          </a:xfrm>
          <a:prstGeom prst="rect">
            <a:avLst/>
          </a:prstGeom>
          <a:solidFill>
            <a:srgbClr val="EA9999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6" name="Google Shape;156;p22"/>
          <p:cNvSpPr/>
          <p:nvPr/>
        </p:nvSpPr>
        <p:spPr>
          <a:xfrm>
            <a:off x="4540900" y="3947675"/>
            <a:ext cx="552900" cy="822300"/>
          </a:xfrm>
          <a:prstGeom prst="rect">
            <a:avLst/>
          </a:prstGeom>
          <a:solidFill>
            <a:srgbClr val="EA9999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/>
          <p:cNvSpPr txBox="1"/>
          <p:nvPr/>
        </p:nvSpPr>
        <p:spPr>
          <a:xfrm>
            <a:off x="1932490" y="2484487"/>
            <a:ext cx="19175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Black Powder Charge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5255238" y="3499400"/>
            <a:ext cx="7428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Para-chute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 rot="5400000">
            <a:off x="4351998" y="4295827"/>
            <a:ext cx="10196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Protector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3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Recovery </a:t>
            </a:r>
            <a:r>
              <a:rPr lang="en" dirty="0" smtClean="0"/>
              <a:t>System</a:t>
            </a:r>
            <a:endParaRPr dirty="0"/>
          </a:p>
        </p:txBody>
      </p:sp>
      <p:pic>
        <p:nvPicPr>
          <p:cNvPr id="293" name="Google Shape;293;p33"/>
          <p:cNvPicPr preferRelativeResize="0"/>
          <p:nvPr/>
        </p:nvPicPr>
        <p:blipFill rotWithShape="1">
          <a:blip r:embed="rId3">
            <a:alphaModFix/>
          </a:blip>
          <a:srcRect l="33421" t="55298" r="19191" b="9294"/>
          <a:stretch/>
        </p:blipFill>
        <p:spPr>
          <a:xfrm>
            <a:off x="612450" y="1233625"/>
            <a:ext cx="7919098" cy="323575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94" name="Google Shape;294;p33"/>
          <p:cNvCxnSpPr/>
          <p:nvPr/>
        </p:nvCxnSpPr>
        <p:spPr>
          <a:xfrm>
            <a:off x="2494175" y="1826850"/>
            <a:ext cx="0" cy="883200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95" name="Google Shape;295;p33"/>
          <p:cNvSpPr txBox="1"/>
          <p:nvPr/>
        </p:nvSpPr>
        <p:spPr>
          <a:xfrm>
            <a:off x="2035825" y="1510000"/>
            <a:ext cx="1044900" cy="45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Parachute</a:t>
            </a:r>
            <a:endParaRPr dirty="0"/>
          </a:p>
        </p:txBody>
      </p:sp>
      <p:cxnSp>
        <p:nvCxnSpPr>
          <p:cNvPr id="296" name="Google Shape;296;p33"/>
          <p:cNvCxnSpPr/>
          <p:nvPr/>
        </p:nvCxnSpPr>
        <p:spPr>
          <a:xfrm flipV="1">
            <a:off x="4189625" y="2912125"/>
            <a:ext cx="0" cy="752401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97" name="Google Shape;297;p33"/>
          <p:cNvSpPr txBox="1"/>
          <p:nvPr/>
        </p:nvSpPr>
        <p:spPr>
          <a:xfrm>
            <a:off x="3597125" y="3576875"/>
            <a:ext cx="1148700" cy="45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Shock cord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3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Recovery </a:t>
            </a:r>
            <a:r>
              <a:rPr lang="en" dirty="0" smtClean="0"/>
              <a:t>System Attachment</a:t>
            </a:r>
            <a:endParaRPr dirty="0"/>
          </a:p>
        </p:txBody>
      </p:sp>
      <p:pic>
        <p:nvPicPr>
          <p:cNvPr id="303" name="Google Shape;303;p34"/>
          <p:cNvPicPr preferRelativeResize="0"/>
          <p:nvPr/>
        </p:nvPicPr>
        <p:blipFill rotWithShape="1">
          <a:blip r:embed="rId3">
            <a:alphaModFix/>
          </a:blip>
          <a:srcRect l="33421" t="55298" r="19191" b="9294"/>
          <a:stretch/>
        </p:blipFill>
        <p:spPr>
          <a:xfrm>
            <a:off x="612450" y="1233625"/>
            <a:ext cx="7919098" cy="323575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04" name="Google Shape;304;p34"/>
          <p:cNvCxnSpPr/>
          <p:nvPr/>
        </p:nvCxnSpPr>
        <p:spPr>
          <a:xfrm rot="10800000">
            <a:off x="1031525" y="2932225"/>
            <a:ext cx="121200" cy="82260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305" name="Google Shape;305;p34"/>
          <p:cNvSpPr txBox="1"/>
          <p:nvPr/>
        </p:nvSpPr>
        <p:spPr>
          <a:xfrm>
            <a:off x="134800" y="3664525"/>
            <a:ext cx="2790900" cy="45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Threaded through holes in nose cone shoulder</a:t>
            </a:r>
            <a:r>
              <a:rPr lang="en" dirty="0" smtClean="0"/>
              <a:t>. </a:t>
            </a:r>
            <a:r>
              <a:rPr lang="en" b="1" dirty="0" smtClean="0"/>
              <a:t>Don’t use the built-in attachment point!</a:t>
            </a:r>
            <a:endParaRPr b="1" dirty="0"/>
          </a:p>
        </p:txBody>
      </p:sp>
      <p:cxnSp>
        <p:nvCxnSpPr>
          <p:cNvPr id="306" name="Google Shape;306;p34"/>
          <p:cNvCxnSpPr>
            <a:stCxn id="307" idx="0"/>
          </p:cNvCxnSpPr>
          <p:nvPr/>
        </p:nvCxnSpPr>
        <p:spPr>
          <a:xfrm rot="10800000" flipH="1">
            <a:off x="7436850" y="2966125"/>
            <a:ext cx="821100" cy="85080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307" name="Google Shape;307;p34"/>
          <p:cNvSpPr txBox="1"/>
          <p:nvPr/>
        </p:nvSpPr>
        <p:spPr>
          <a:xfrm>
            <a:off x="6041400" y="3816925"/>
            <a:ext cx="2790900" cy="45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Passed through notch in </a:t>
            </a:r>
            <a:r>
              <a:rPr lang="en" dirty="0" smtClean="0"/>
              <a:t>centering ring glued </a:t>
            </a:r>
            <a:r>
              <a:rPr lang="en" dirty="0"/>
              <a:t>to </a:t>
            </a:r>
            <a:r>
              <a:rPr lang="en" dirty="0" smtClean="0"/>
              <a:t>motor mount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>
            <a:spLocks noGrp="1"/>
          </p:cNvSpPr>
          <p:nvPr>
            <p:ph type="title"/>
          </p:nvPr>
        </p:nvSpPr>
        <p:spPr>
          <a:xfrm>
            <a:off x="1115616" y="1844676"/>
            <a:ext cx="3324196" cy="254908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Y</a:t>
            </a:r>
            <a:r>
              <a:rPr lang="en" dirty="0" smtClean="0"/>
              <a:t>our 1</a:t>
            </a:r>
            <a:r>
              <a:rPr lang="en" baseline="30000" dirty="0" smtClean="0"/>
              <a:t>st</a:t>
            </a:r>
            <a:r>
              <a:rPr lang="en" dirty="0" smtClean="0"/>
              <a:t> High-Powered Rocket</a:t>
            </a:r>
            <a:endParaRPr dirty="0"/>
          </a:p>
        </p:txBody>
      </p:sp>
      <p:pic>
        <p:nvPicPr>
          <p:cNvPr id="1026" name="Picture 2" descr="https://uc23f349c270e9457243fa881362.previews.dropboxusercontent.com/p/thumb/AAg1B7DJ-UdecBpgKcBmhvC9LWXOkUL9-UAEWJBkpOBqzYhcw8e4iI-E2Lq3RnjtqbL1vcg24IHch5p0599zwqQODx78UK3zoNobNE8txVN2a2CSGmSOVSVDtr8guZGT5BWSwHu3YPugdbTbQZxPIChAGUPn3URuLugjEUZQjrZFMyTr6hCd7bD4kHKk7ubY2ut12vyw7F85uKRSRHx45xfFL5t0YyIM7GlNxc6fOXrbJYEbQdNvyGtJ5jed9eb2WguQQq6QXxYDpw3IT_t1_kFjZGnDMY6c01F8LKQG4-xVydu370t_Vf4nyFPDgGCT4NWyFDVjT4KWW-B3jcf_0aNqwk5nGZcQxb-HEQ6H25k8_4mh6jVV1fM3iGo2M_vAV2o/p.jpeg?fv_content=true&amp;size_mode=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26" t="22994" r="35537" b="33333"/>
          <a:stretch/>
        </p:blipFill>
        <p:spPr bwMode="auto">
          <a:xfrm>
            <a:off x="5004048" y="0"/>
            <a:ext cx="3172111" cy="5847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Motor</a:t>
            </a:r>
            <a:endParaRPr dirty="0"/>
          </a:p>
        </p:txBody>
      </p:sp>
      <p:sp>
        <p:nvSpPr>
          <p:cNvPr id="119" name="Google Shape;119;p2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dirty="0" smtClean="0"/>
              <a:t>L1: Must </a:t>
            </a:r>
            <a:r>
              <a:rPr lang="en" dirty="0"/>
              <a:t>use an </a:t>
            </a:r>
            <a:r>
              <a:rPr lang="en" b="1" dirty="0"/>
              <a:t>H</a:t>
            </a:r>
            <a:r>
              <a:rPr lang="en" dirty="0"/>
              <a:t> or </a:t>
            </a:r>
            <a:r>
              <a:rPr lang="en" b="1" dirty="0"/>
              <a:t>I</a:t>
            </a:r>
            <a:r>
              <a:rPr lang="en" dirty="0"/>
              <a:t> motor (160 - 640 NS)</a:t>
            </a:r>
            <a:endParaRPr dirty="0"/>
          </a:p>
        </p:txBody>
      </p:sp>
      <p:pic>
        <p:nvPicPr>
          <p:cNvPr id="120" name="Google Shape;120;p20" descr="Image result for cti 29mm"/>
          <p:cNvPicPr preferRelativeResize="0"/>
          <p:nvPr/>
        </p:nvPicPr>
        <p:blipFill rotWithShape="1">
          <a:blip r:embed="rId3">
            <a:alphaModFix/>
          </a:blip>
          <a:srcRect l="5011" t="49507" r="6913" b="24902"/>
          <a:stretch/>
        </p:blipFill>
        <p:spPr>
          <a:xfrm>
            <a:off x="1551962" y="1913638"/>
            <a:ext cx="6040075" cy="13162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20" descr="Image result for cti 29mm"/>
          <p:cNvPicPr preferRelativeResize="0"/>
          <p:nvPr/>
        </p:nvPicPr>
        <p:blipFill rotWithShape="1">
          <a:blip r:embed="rId4">
            <a:alphaModFix/>
          </a:blip>
          <a:srcRect l="6587" t="31455" r="3298" b="44429"/>
          <a:stretch/>
        </p:blipFill>
        <p:spPr>
          <a:xfrm>
            <a:off x="1551950" y="3328500"/>
            <a:ext cx="6040075" cy="1240375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20"/>
          <p:cNvSpPr/>
          <p:nvPr/>
        </p:nvSpPr>
        <p:spPr>
          <a:xfrm>
            <a:off x="6230325" y="3275300"/>
            <a:ext cx="330600" cy="1353600"/>
          </a:xfrm>
          <a:prstGeom prst="rect">
            <a:avLst/>
          </a:prstGeom>
          <a:noFill/>
          <a:ln w="9525" cap="flat" cmpd="sng">
            <a:solidFill>
              <a:srgbClr val="CC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3" name="Google Shape;123;p20"/>
          <p:cNvSpPr txBox="1"/>
          <p:nvPr/>
        </p:nvSpPr>
        <p:spPr>
          <a:xfrm>
            <a:off x="5853225" y="4568875"/>
            <a:ext cx="1084800" cy="34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CC0000"/>
                </a:solidFill>
              </a:rPr>
              <a:t>Thrust ring</a:t>
            </a:r>
            <a:endParaRPr>
              <a:solidFill>
                <a:srgbClr val="CC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3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Motor </a:t>
            </a:r>
            <a:r>
              <a:rPr lang="en" dirty="0" smtClean="0"/>
              <a:t>Mount</a:t>
            </a:r>
            <a:endParaRPr dirty="0"/>
          </a:p>
        </p:txBody>
      </p:sp>
      <p:pic>
        <p:nvPicPr>
          <p:cNvPr id="259" name="Google Shape;259;p30"/>
          <p:cNvPicPr preferRelativeResize="0"/>
          <p:nvPr/>
        </p:nvPicPr>
        <p:blipFill rotWithShape="1">
          <a:blip r:embed="rId3">
            <a:alphaModFix/>
          </a:blip>
          <a:srcRect l="76585" t="65693" r="3907" b="19265"/>
          <a:stretch/>
        </p:blipFill>
        <p:spPr>
          <a:xfrm>
            <a:off x="2138438" y="2181475"/>
            <a:ext cx="4867123" cy="20521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60" name="Google Shape;260;p30"/>
          <p:cNvCxnSpPr>
            <a:stCxn id="261" idx="1"/>
          </p:cNvCxnSpPr>
          <p:nvPr/>
        </p:nvCxnSpPr>
        <p:spPr>
          <a:xfrm rot="10800000">
            <a:off x="2831463" y="3882775"/>
            <a:ext cx="984000" cy="72150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62" name="Google Shape;262;p30"/>
          <p:cNvCxnSpPr/>
          <p:nvPr/>
        </p:nvCxnSpPr>
        <p:spPr>
          <a:xfrm rot="10800000" flipH="1">
            <a:off x="5177200" y="3799550"/>
            <a:ext cx="1177200" cy="84510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61" name="Google Shape;261;p30"/>
          <p:cNvSpPr txBox="1"/>
          <p:nvPr/>
        </p:nvSpPr>
        <p:spPr>
          <a:xfrm>
            <a:off x="3815463" y="4435675"/>
            <a:ext cx="1530300" cy="33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Centering rings</a:t>
            </a:r>
            <a:endParaRPr/>
          </a:p>
        </p:txBody>
      </p:sp>
      <p:sp>
        <p:nvSpPr>
          <p:cNvPr id="263" name="Google Shape;263;p30"/>
          <p:cNvSpPr txBox="1"/>
          <p:nvPr/>
        </p:nvSpPr>
        <p:spPr>
          <a:xfrm>
            <a:off x="2889301" y="1588250"/>
            <a:ext cx="1681200" cy="33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Motor mount tube</a:t>
            </a:r>
            <a:endParaRPr/>
          </a:p>
        </p:txBody>
      </p:sp>
      <p:cxnSp>
        <p:nvCxnSpPr>
          <p:cNvPr id="264" name="Google Shape;264;p30"/>
          <p:cNvCxnSpPr/>
          <p:nvPr/>
        </p:nvCxnSpPr>
        <p:spPr>
          <a:xfrm flipH="1">
            <a:off x="3374925" y="1954925"/>
            <a:ext cx="117000" cy="92760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3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Motor </a:t>
            </a:r>
            <a:r>
              <a:rPr lang="en" dirty="0" smtClean="0"/>
              <a:t>Retention</a:t>
            </a:r>
            <a:endParaRPr dirty="0"/>
          </a:p>
        </p:txBody>
      </p:sp>
      <p:pic>
        <p:nvPicPr>
          <p:cNvPr id="270" name="Google Shape;270;p31"/>
          <p:cNvPicPr preferRelativeResize="0"/>
          <p:nvPr/>
        </p:nvPicPr>
        <p:blipFill rotWithShape="1">
          <a:blip r:embed="rId3">
            <a:alphaModFix/>
          </a:blip>
          <a:srcRect l="42509" t="47426" r="47042" b="8468"/>
          <a:stretch/>
        </p:blipFill>
        <p:spPr>
          <a:xfrm>
            <a:off x="2143700" y="1130500"/>
            <a:ext cx="4610923" cy="3649425"/>
          </a:xfrm>
          <a:prstGeom prst="rect">
            <a:avLst/>
          </a:prstGeom>
          <a:noFill/>
          <a:ln>
            <a:noFill/>
          </a:ln>
        </p:spPr>
      </p:pic>
      <p:sp>
        <p:nvSpPr>
          <p:cNvPr id="271" name="Google Shape;271;p31"/>
          <p:cNvSpPr/>
          <p:nvPr/>
        </p:nvSpPr>
        <p:spPr>
          <a:xfrm>
            <a:off x="3795250" y="3006550"/>
            <a:ext cx="276300" cy="1212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2" name="Google Shape;272;p31"/>
          <p:cNvSpPr/>
          <p:nvPr/>
        </p:nvSpPr>
        <p:spPr>
          <a:xfrm>
            <a:off x="4433850" y="3006550"/>
            <a:ext cx="276300" cy="1212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3" name="Google Shape;273;p31"/>
          <p:cNvSpPr/>
          <p:nvPr/>
        </p:nvSpPr>
        <p:spPr>
          <a:xfrm>
            <a:off x="3795250" y="3023350"/>
            <a:ext cx="87600" cy="87600"/>
          </a:xfrm>
          <a:prstGeom prst="ellipse">
            <a:avLst/>
          </a:prstGeom>
          <a:solidFill>
            <a:srgbClr val="00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4" name="Google Shape;274;p31"/>
          <p:cNvSpPr/>
          <p:nvPr/>
        </p:nvSpPr>
        <p:spPr>
          <a:xfrm>
            <a:off x="4622550" y="3023350"/>
            <a:ext cx="87600" cy="87600"/>
          </a:xfrm>
          <a:prstGeom prst="ellipse">
            <a:avLst/>
          </a:prstGeom>
          <a:solidFill>
            <a:srgbClr val="00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275" name="Google Shape;275;p31"/>
          <p:cNvCxnSpPr>
            <a:endCxn id="274" idx="4"/>
          </p:cNvCxnSpPr>
          <p:nvPr/>
        </p:nvCxnSpPr>
        <p:spPr>
          <a:xfrm rot="10800000">
            <a:off x="4666350" y="3110950"/>
            <a:ext cx="349200" cy="114960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76" name="Google Shape;276;p31"/>
          <p:cNvSpPr txBox="1"/>
          <p:nvPr/>
        </p:nvSpPr>
        <p:spPr>
          <a:xfrm>
            <a:off x="4071550" y="4139075"/>
            <a:ext cx="2157300" cy="45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Screw threaded into nut on forward side of CR</a:t>
            </a:r>
            <a:endParaRPr dirty="0"/>
          </a:p>
        </p:txBody>
      </p:sp>
      <p:cxnSp>
        <p:nvCxnSpPr>
          <p:cNvPr id="277" name="Google Shape;277;p31"/>
          <p:cNvCxnSpPr>
            <a:endCxn id="271" idx="0"/>
          </p:cNvCxnSpPr>
          <p:nvPr/>
        </p:nvCxnSpPr>
        <p:spPr>
          <a:xfrm>
            <a:off x="3276100" y="2460550"/>
            <a:ext cx="657300" cy="54600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78" name="Google Shape;278;p31"/>
          <p:cNvSpPr txBox="1"/>
          <p:nvPr/>
        </p:nvSpPr>
        <p:spPr>
          <a:xfrm>
            <a:off x="1637950" y="2007513"/>
            <a:ext cx="2157300" cy="45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Clip that prevents motor from leaving MMT</a:t>
            </a:r>
            <a:endParaRPr dirty="0"/>
          </a:p>
        </p:txBody>
      </p:sp>
      <p:sp>
        <p:nvSpPr>
          <p:cNvPr id="279" name="Google Shape;279;p31"/>
          <p:cNvSpPr txBox="1"/>
          <p:nvPr/>
        </p:nvSpPr>
        <p:spPr>
          <a:xfrm>
            <a:off x="4174200" y="1250200"/>
            <a:ext cx="5951400" cy="6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0" name="Google Shape;280;p31"/>
          <p:cNvSpPr txBox="1"/>
          <p:nvPr/>
        </p:nvSpPr>
        <p:spPr>
          <a:xfrm>
            <a:off x="5459825" y="1370788"/>
            <a:ext cx="2157300" cy="45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Motor thrust ring seats directly on MMT</a:t>
            </a:r>
            <a:endParaRPr dirty="0"/>
          </a:p>
        </p:txBody>
      </p:sp>
      <p:cxnSp>
        <p:nvCxnSpPr>
          <p:cNvPr id="281" name="Google Shape;281;p31"/>
          <p:cNvCxnSpPr/>
          <p:nvPr/>
        </p:nvCxnSpPr>
        <p:spPr>
          <a:xfrm flipH="1">
            <a:off x="4339575" y="1839125"/>
            <a:ext cx="1105500" cy="97110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3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Launching - Rail </a:t>
            </a:r>
            <a:r>
              <a:rPr lang="en" dirty="0"/>
              <a:t>B</a:t>
            </a:r>
            <a:r>
              <a:rPr lang="en" dirty="0" smtClean="0"/>
              <a:t>uttons</a:t>
            </a:r>
            <a:endParaRPr dirty="0"/>
          </a:p>
        </p:txBody>
      </p:sp>
      <p:pic>
        <p:nvPicPr>
          <p:cNvPr id="287" name="Google Shape;287;p32"/>
          <p:cNvPicPr preferRelativeResize="0"/>
          <p:nvPr/>
        </p:nvPicPr>
        <p:blipFill rotWithShape="1">
          <a:blip r:embed="rId3">
            <a:alphaModFix/>
          </a:blip>
          <a:srcRect l="71303" t="68438" r="3220" b="19318"/>
          <a:stretch/>
        </p:blipFill>
        <p:spPr>
          <a:xfrm>
            <a:off x="1458325" y="2002425"/>
            <a:ext cx="6462398" cy="16984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35"/>
          <p:cNvSpPr txBox="1">
            <a:spLocks noGrp="1"/>
          </p:cNvSpPr>
          <p:nvPr>
            <p:ph type="title"/>
          </p:nvPr>
        </p:nvSpPr>
        <p:spPr>
          <a:xfrm>
            <a:off x="3466500" y="1677875"/>
            <a:ext cx="2211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Questions?</a:t>
            </a:r>
            <a:endParaRPr dirty="0"/>
          </a:p>
        </p:txBody>
      </p:sp>
      <p:pic>
        <p:nvPicPr>
          <p:cNvPr id="313" name="Google Shape;313;p35"/>
          <p:cNvPicPr preferRelativeResize="0"/>
          <p:nvPr/>
        </p:nvPicPr>
        <p:blipFill rotWithShape="1">
          <a:blip r:embed="rId3">
            <a:alphaModFix/>
          </a:blip>
          <a:srcRect l="4185" t="55298" r="2808" b="9294"/>
          <a:stretch/>
        </p:blipFill>
        <p:spPr>
          <a:xfrm>
            <a:off x="265263" y="2176775"/>
            <a:ext cx="8613475" cy="17931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Next – </a:t>
            </a:r>
            <a:r>
              <a:rPr lang="en-AU" dirty="0" err="1" smtClean="0"/>
              <a:t>OpenRocket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38"/>
          <a:stretch/>
        </p:blipFill>
        <p:spPr bwMode="auto">
          <a:xfrm>
            <a:off x="899592" y="1059582"/>
            <a:ext cx="7560840" cy="38354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710443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>
            <a:spLocks noGrp="1"/>
          </p:cNvSpPr>
          <p:nvPr>
            <p:ph type="title"/>
          </p:nvPr>
        </p:nvSpPr>
        <p:spPr>
          <a:xfrm>
            <a:off x="311700" y="31070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L1 Certification</a:t>
            </a:r>
            <a:endParaRPr dirty="0"/>
          </a:p>
        </p:txBody>
      </p:sp>
      <p:sp>
        <p:nvSpPr>
          <p:cNvPr id="67" name="Google Shape;67;p15"/>
          <p:cNvSpPr txBox="1">
            <a:spLocks noGrp="1"/>
          </p:cNvSpPr>
          <p:nvPr>
            <p:ph type="body" idx="1"/>
          </p:nvPr>
        </p:nvSpPr>
        <p:spPr>
          <a:xfrm>
            <a:off x="311700" y="945850"/>
            <a:ext cx="8520600" cy="380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Permission from the National Association of Rocketry (or Tripoli) to use motors above a certain size at sanctioned launches.</a:t>
            </a:r>
            <a:endParaRPr dirty="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dirty="0"/>
              <a:t>Requirements:</a:t>
            </a:r>
            <a:endParaRPr dirty="0"/>
          </a:p>
          <a:p>
            <a:pPr marL="457200" lvl="0" indent="-342900" algn="l" rtl="0"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en" dirty="0"/>
              <a:t>Be familiar with your own rocket and how it works </a:t>
            </a:r>
            <a:endParaRPr lang="en" dirty="0" smtClean="0"/>
          </a:p>
          <a:p>
            <a:pPr marL="457200" lvl="0" indent="-342900" algn="l" rtl="0"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en" dirty="0" smtClean="0"/>
              <a:t>Safe </a:t>
            </a:r>
            <a:r>
              <a:rPr lang="en" dirty="0"/>
              <a:t>flight</a:t>
            </a:r>
            <a:endParaRPr dirty="0"/>
          </a:p>
          <a:p>
            <a:pPr marL="13716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dirty="0"/>
              <a:t>Doesn’t break</a:t>
            </a:r>
            <a:endParaRPr dirty="0"/>
          </a:p>
          <a:p>
            <a:pPr marL="13716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dirty="0" smtClean="0"/>
              <a:t>Stable flight</a:t>
            </a:r>
            <a:endParaRPr dirty="0"/>
          </a:p>
          <a:p>
            <a:pPr marL="13716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dirty="0"/>
              <a:t>Recovery</a:t>
            </a:r>
            <a:endParaRPr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dirty="0"/>
              <a:t>Motor</a:t>
            </a:r>
            <a:endParaRPr dirty="0"/>
          </a:p>
          <a:p>
            <a:pPr marL="13716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dirty="0"/>
              <a:t>H or I impulse</a:t>
            </a:r>
            <a:endParaRPr dirty="0"/>
          </a:p>
          <a:p>
            <a:pPr marL="13716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dirty="0"/>
              <a:t>T/W &gt; 5, ideally</a:t>
            </a:r>
            <a:endParaRPr dirty="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767000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2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 basic rocket</a:t>
            </a:r>
            <a:endParaRPr/>
          </a:p>
        </p:txBody>
      </p:sp>
      <p:pic>
        <p:nvPicPr>
          <p:cNvPr id="201" name="Google Shape;201;p24"/>
          <p:cNvPicPr preferRelativeResize="0"/>
          <p:nvPr/>
        </p:nvPicPr>
        <p:blipFill rotWithShape="1">
          <a:blip r:embed="rId3">
            <a:alphaModFix/>
          </a:blip>
          <a:srcRect l="4380" t="58045" r="2222" b="9332"/>
          <a:stretch/>
        </p:blipFill>
        <p:spPr>
          <a:xfrm>
            <a:off x="278000" y="2318925"/>
            <a:ext cx="8646427" cy="16516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2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 basic rocket</a:t>
            </a:r>
            <a:endParaRPr/>
          </a:p>
        </p:txBody>
      </p:sp>
      <p:pic>
        <p:nvPicPr>
          <p:cNvPr id="207" name="Google Shape;207;p25"/>
          <p:cNvPicPr preferRelativeResize="0"/>
          <p:nvPr/>
        </p:nvPicPr>
        <p:blipFill rotWithShape="1">
          <a:blip r:embed="rId3">
            <a:alphaModFix/>
          </a:blip>
          <a:srcRect l="4380" t="58045" r="2222" b="9332"/>
          <a:stretch/>
        </p:blipFill>
        <p:spPr>
          <a:xfrm>
            <a:off x="278000" y="2318925"/>
            <a:ext cx="8646427" cy="1651624"/>
          </a:xfrm>
          <a:prstGeom prst="rect">
            <a:avLst/>
          </a:prstGeom>
          <a:noFill/>
          <a:ln>
            <a:noFill/>
          </a:ln>
        </p:spPr>
      </p:pic>
      <p:sp>
        <p:nvSpPr>
          <p:cNvPr id="208" name="Google Shape;208;p25"/>
          <p:cNvSpPr txBox="1"/>
          <p:nvPr/>
        </p:nvSpPr>
        <p:spPr>
          <a:xfrm>
            <a:off x="3768300" y="2170650"/>
            <a:ext cx="977400" cy="45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Forward</a:t>
            </a:r>
            <a:endParaRPr/>
          </a:p>
        </p:txBody>
      </p:sp>
      <p:sp>
        <p:nvSpPr>
          <p:cNvPr id="209" name="Google Shape;209;p25"/>
          <p:cNvSpPr txBox="1"/>
          <p:nvPr/>
        </p:nvSpPr>
        <p:spPr>
          <a:xfrm>
            <a:off x="4965600" y="2170650"/>
            <a:ext cx="977400" cy="45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Aft</a:t>
            </a:r>
            <a:endParaRPr/>
          </a:p>
        </p:txBody>
      </p:sp>
      <p:cxnSp>
        <p:nvCxnSpPr>
          <p:cNvPr id="210" name="Google Shape;210;p25"/>
          <p:cNvCxnSpPr/>
          <p:nvPr/>
        </p:nvCxnSpPr>
        <p:spPr>
          <a:xfrm rot="10800000">
            <a:off x="910000" y="2366275"/>
            <a:ext cx="3020100" cy="6600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1" name="Google Shape;211;p25"/>
          <p:cNvCxnSpPr/>
          <p:nvPr/>
        </p:nvCxnSpPr>
        <p:spPr>
          <a:xfrm>
            <a:off x="5581675" y="2386375"/>
            <a:ext cx="2608800" cy="13500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2" name="Google Shape;212;p25"/>
          <p:cNvCxnSpPr/>
          <p:nvPr/>
        </p:nvCxnSpPr>
        <p:spPr>
          <a:xfrm>
            <a:off x="8791950" y="2823875"/>
            <a:ext cx="0" cy="504300"/>
          </a:xfrm>
          <a:prstGeom prst="straightConnector1">
            <a:avLst/>
          </a:prstGeom>
          <a:ln>
            <a:headEnd type="stealth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3" name="Google Shape;213;p25"/>
          <p:cNvSpPr txBox="1"/>
          <p:nvPr/>
        </p:nvSpPr>
        <p:spPr>
          <a:xfrm>
            <a:off x="8791950" y="2850125"/>
            <a:ext cx="352200" cy="45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3”</a:t>
            </a:r>
            <a:endParaRPr/>
          </a:p>
        </p:txBody>
      </p:sp>
      <p:cxnSp>
        <p:nvCxnSpPr>
          <p:cNvPr id="214" name="Google Shape;214;p25"/>
          <p:cNvCxnSpPr/>
          <p:nvPr/>
        </p:nvCxnSpPr>
        <p:spPr>
          <a:xfrm>
            <a:off x="553600" y="3970550"/>
            <a:ext cx="8095200" cy="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5" name="Google Shape;215;p25"/>
          <p:cNvSpPr txBox="1"/>
          <p:nvPr/>
        </p:nvSpPr>
        <p:spPr>
          <a:xfrm>
            <a:off x="4537200" y="3912450"/>
            <a:ext cx="510000" cy="45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~4’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2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 basic rocket</a:t>
            </a:r>
            <a:endParaRPr/>
          </a:p>
        </p:txBody>
      </p:sp>
      <p:pic>
        <p:nvPicPr>
          <p:cNvPr id="207" name="Google Shape;207;p25"/>
          <p:cNvPicPr preferRelativeResize="0"/>
          <p:nvPr/>
        </p:nvPicPr>
        <p:blipFill rotWithShape="1">
          <a:blip r:embed="rId3">
            <a:alphaModFix/>
          </a:blip>
          <a:srcRect l="4380" t="58045" r="2222" b="9332"/>
          <a:stretch/>
        </p:blipFill>
        <p:spPr>
          <a:xfrm>
            <a:off x="278000" y="2318925"/>
            <a:ext cx="8646427" cy="1651624"/>
          </a:xfrm>
          <a:prstGeom prst="rect">
            <a:avLst/>
          </a:prstGeom>
          <a:noFill/>
          <a:ln>
            <a:noFill/>
          </a:ln>
        </p:spPr>
      </p:pic>
      <p:sp>
        <p:nvSpPr>
          <p:cNvPr id="208" name="Google Shape;208;p25"/>
          <p:cNvSpPr txBox="1"/>
          <p:nvPr/>
        </p:nvSpPr>
        <p:spPr>
          <a:xfrm>
            <a:off x="899592" y="1610516"/>
            <a:ext cx="1451772" cy="45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Nosecone</a:t>
            </a:r>
            <a:endParaRPr dirty="0"/>
          </a:p>
        </p:txBody>
      </p:sp>
      <p:cxnSp>
        <p:nvCxnSpPr>
          <p:cNvPr id="210" name="Google Shape;210;p25"/>
          <p:cNvCxnSpPr>
            <a:stCxn id="208" idx="2"/>
          </p:cNvCxnSpPr>
          <p:nvPr/>
        </p:nvCxnSpPr>
        <p:spPr>
          <a:xfrm>
            <a:off x="1625478" y="2063516"/>
            <a:ext cx="0" cy="790582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2" name="Google Shape;208;p25"/>
          <p:cNvSpPr txBox="1"/>
          <p:nvPr/>
        </p:nvSpPr>
        <p:spPr>
          <a:xfrm>
            <a:off x="4355976" y="1610516"/>
            <a:ext cx="1451772" cy="45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Body Tube</a:t>
            </a:r>
            <a:endParaRPr dirty="0"/>
          </a:p>
        </p:txBody>
      </p:sp>
      <p:sp>
        <p:nvSpPr>
          <p:cNvPr id="13" name="Google Shape;208;p25"/>
          <p:cNvSpPr txBox="1"/>
          <p:nvPr/>
        </p:nvSpPr>
        <p:spPr>
          <a:xfrm>
            <a:off x="7164288" y="1610516"/>
            <a:ext cx="1451772" cy="45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Fins</a:t>
            </a:r>
            <a:endParaRPr dirty="0"/>
          </a:p>
        </p:txBody>
      </p:sp>
      <p:cxnSp>
        <p:nvCxnSpPr>
          <p:cNvPr id="17" name="Google Shape;210;p25"/>
          <p:cNvCxnSpPr>
            <a:stCxn id="13" idx="2"/>
          </p:cNvCxnSpPr>
          <p:nvPr/>
        </p:nvCxnSpPr>
        <p:spPr>
          <a:xfrm>
            <a:off x="7890174" y="2063516"/>
            <a:ext cx="0" cy="650700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2" name="Google Shape;210;p25"/>
          <p:cNvCxnSpPr>
            <a:stCxn id="12" idx="2"/>
          </p:cNvCxnSpPr>
          <p:nvPr/>
        </p:nvCxnSpPr>
        <p:spPr>
          <a:xfrm>
            <a:off x="5081862" y="2063516"/>
            <a:ext cx="0" cy="650700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6356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2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 basic rocket</a:t>
            </a:r>
            <a:endParaRPr/>
          </a:p>
        </p:txBody>
      </p:sp>
      <p:pic>
        <p:nvPicPr>
          <p:cNvPr id="221" name="Google Shape;221;p26"/>
          <p:cNvPicPr preferRelativeResize="0"/>
          <p:nvPr/>
        </p:nvPicPr>
        <p:blipFill rotWithShape="1">
          <a:blip r:embed="rId3">
            <a:alphaModFix/>
          </a:blip>
          <a:srcRect l="4185" t="55298" r="2808" b="9294"/>
          <a:stretch/>
        </p:blipFill>
        <p:spPr>
          <a:xfrm>
            <a:off x="265263" y="2176775"/>
            <a:ext cx="8613475" cy="1793151"/>
          </a:xfrm>
          <a:prstGeom prst="rect">
            <a:avLst/>
          </a:prstGeom>
          <a:noFill/>
          <a:ln>
            <a:noFill/>
          </a:ln>
        </p:spPr>
      </p:pic>
      <p:sp>
        <p:nvSpPr>
          <p:cNvPr id="222" name="Google Shape;222;p26"/>
          <p:cNvSpPr txBox="1"/>
          <p:nvPr/>
        </p:nvSpPr>
        <p:spPr>
          <a:xfrm>
            <a:off x="3481320" y="1768606"/>
            <a:ext cx="1136400" cy="5543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Recovery System</a:t>
            </a:r>
            <a:endParaRPr dirty="0"/>
          </a:p>
        </p:txBody>
      </p:sp>
      <p:cxnSp>
        <p:nvCxnSpPr>
          <p:cNvPr id="223" name="Google Shape;223;p26"/>
          <p:cNvCxnSpPr>
            <a:stCxn id="222" idx="2"/>
          </p:cNvCxnSpPr>
          <p:nvPr/>
        </p:nvCxnSpPr>
        <p:spPr>
          <a:xfrm>
            <a:off x="4049520" y="2322960"/>
            <a:ext cx="0" cy="513060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Google Shape;222;p26"/>
          <p:cNvSpPr txBox="1"/>
          <p:nvPr/>
        </p:nvSpPr>
        <p:spPr>
          <a:xfrm>
            <a:off x="7884368" y="1795967"/>
            <a:ext cx="772278" cy="5269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Motor Mount</a:t>
            </a:r>
            <a:endParaRPr dirty="0"/>
          </a:p>
        </p:txBody>
      </p:sp>
      <p:sp>
        <p:nvSpPr>
          <p:cNvPr id="7" name="Google Shape;222;p26"/>
          <p:cNvSpPr txBox="1"/>
          <p:nvPr/>
        </p:nvSpPr>
        <p:spPr>
          <a:xfrm>
            <a:off x="6732240" y="1798262"/>
            <a:ext cx="972574" cy="5269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Centering Ring</a:t>
            </a:r>
            <a:endParaRPr dirty="0"/>
          </a:p>
        </p:txBody>
      </p:sp>
      <p:cxnSp>
        <p:nvCxnSpPr>
          <p:cNvPr id="11" name="Google Shape;223;p26"/>
          <p:cNvCxnSpPr>
            <a:stCxn id="7" idx="2"/>
          </p:cNvCxnSpPr>
          <p:nvPr/>
        </p:nvCxnSpPr>
        <p:spPr>
          <a:xfrm>
            <a:off x="7218527" y="2325255"/>
            <a:ext cx="0" cy="480295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Google Shape;223;p26"/>
          <p:cNvCxnSpPr>
            <a:stCxn id="6" idx="2"/>
          </p:cNvCxnSpPr>
          <p:nvPr/>
        </p:nvCxnSpPr>
        <p:spPr>
          <a:xfrm>
            <a:off x="8270507" y="2322960"/>
            <a:ext cx="0" cy="680838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Basic Rocket Flight</a:t>
            </a:r>
            <a:endParaRPr dirty="0"/>
          </a:p>
        </p:txBody>
      </p:sp>
      <p:sp>
        <p:nvSpPr>
          <p:cNvPr id="162" name="Google Shape;162;p23"/>
          <p:cNvSpPr/>
          <p:nvPr/>
        </p:nvSpPr>
        <p:spPr>
          <a:xfrm>
            <a:off x="-26900" y="4968700"/>
            <a:ext cx="9238127" cy="336203"/>
          </a:xfrm>
          <a:custGeom>
            <a:avLst/>
            <a:gdLst/>
            <a:ahLst/>
            <a:cxnLst/>
            <a:rect l="l" t="t" r="r" b="b"/>
            <a:pathLst>
              <a:path w="252805" h="36307" extrusionOk="0">
                <a:moveTo>
                  <a:pt x="0" y="12102"/>
                </a:moveTo>
                <a:lnTo>
                  <a:pt x="30121" y="3496"/>
                </a:lnTo>
                <a:lnTo>
                  <a:pt x="70193" y="6454"/>
                </a:lnTo>
                <a:lnTo>
                  <a:pt x="133126" y="0"/>
                </a:lnTo>
                <a:lnTo>
                  <a:pt x="194444" y="7799"/>
                </a:lnTo>
                <a:lnTo>
                  <a:pt x="238551" y="269"/>
                </a:lnTo>
                <a:lnTo>
                  <a:pt x="252805" y="2689"/>
                </a:lnTo>
                <a:lnTo>
                  <a:pt x="252805" y="36307"/>
                </a:lnTo>
                <a:lnTo>
                  <a:pt x="538" y="36307"/>
                </a:lnTo>
                <a:close/>
              </a:path>
            </a:pathLst>
          </a:custGeom>
          <a:solidFill>
            <a:srgbClr val="6AA84F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63" name="Google Shape;163;p23"/>
          <p:cNvSpPr/>
          <p:nvPr/>
        </p:nvSpPr>
        <p:spPr>
          <a:xfrm>
            <a:off x="2010349" y="3657200"/>
            <a:ext cx="92437" cy="711389"/>
          </a:xfrm>
          <a:custGeom>
            <a:avLst/>
            <a:gdLst/>
            <a:ahLst/>
            <a:cxnLst/>
            <a:rect l="l" t="t" r="r" b="b"/>
            <a:pathLst>
              <a:path w="10708" h="39325" extrusionOk="0">
                <a:moveTo>
                  <a:pt x="0" y="39325"/>
                </a:moveTo>
                <a:lnTo>
                  <a:pt x="0" y="11624"/>
                </a:lnTo>
                <a:lnTo>
                  <a:pt x="1598" y="5659"/>
                </a:lnTo>
                <a:lnTo>
                  <a:pt x="3970" y="1551"/>
                </a:lnTo>
                <a:lnTo>
                  <a:pt x="5521" y="0"/>
                </a:lnTo>
                <a:lnTo>
                  <a:pt x="6825" y="1304"/>
                </a:lnTo>
                <a:lnTo>
                  <a:pt x="9169" y="5364"/>
                </a:lnTo>
                <a:lnTo>
                  <a:pt x="10708" y="11109"/>
                </a:lnTo>
                <a:lnTo>
                  <a:pt x="10708" y="39325"/>
                </a:lnTo>
                <a:close/>
              </a:path>
            </a:pathLst>
          </a:cu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64" name="Google Shape;164;p23"/>
          <p:cNvSpPr/>
          <p:nvPr/>
        </p:nvSpPr>
        <p:spPr>
          <a:xfrm>
            <a:off x="1933025" y="4230775"/>
            <a:ext cx="77295" cy="179859"/>
          </a:xfrm>
          <a:custGeom>
            <a:avLst/>
            <a:gdLst/>
            <a:ahLst/>
            <a:cxnLst/>
            <a:rect l="l" t="t" r="r" b="b"/>
            <a:pathLst>
              <a:path w="4134" h="9413" extrusionOk="0">
                <a:moveTo>
                  <a:pt x="4134" y="0"/>
                </a:moveTo>
                <a:lnTo>
                  <a:pt x="0" y="4135"/>
                </a:lnTo>
                <a:lnTo>
                  <a:pt x="0" y="9413"/>
                </a:lnTo>
                <a:lnTo>
                  <a:pt x="4084" y="5329"/>
                </a:lnTo>
                <a:close/>
              </a:path>
            </a:pathLst>
          </a:custGeom>
          <a:solidFill>
            <a:srgbClr val="FF0000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65" name="Google Shape;165;p23"/>
          <p:cNvSpPr/>
          <p:nvPr/>
        </p:nvSpPr>
        <p:spPr>
          <a:xfrm flipH="1">
            <a:off x="2102775" y="4230775"/>
            <a:ext cx="77295" cy="179859"/>
          </a:xfrm>
          <a:custGeom>
            <a:avLst/>
            <a:gdLst/>
            <a:ahLst/>
            <a:cxnLst/>
            <a:rect l="l" t="t" r="r" b="b"/>
            <a:pathLst>
              <a:path w="4134" h="9413" extrusionOk="0">
                <a:moveTo>
                  <a:pt x="4134" y="0"/>
                </a:moveTo>
                <a:lnTo>
                  <a:pt x="0" y="4135"/>
                </a:lnTo>
                <a:lnTo>
                  <a:pt x="0" y="9413"/>
                </a:lnTo>
                <a:lnTo>
                  <a:pt x="4084" y="5329"/>
                </a:lnTo>
                <a:close/>
              </a:path>
            </a:pathLst>
          </a:custGeom>
          <a:solidFill>
            <a:srgbClr val="FF0000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66" name="Google Shape;166;p23"/>
          <p:cNvSpPr/>
          <p:nvPr/>
        </p:nvSpPr>
        <p:spPr>
          <a:xfrm rot="10800000" flipH="1">
            <a:off x="2038850" y="4368600"/>
            <a:ext cx="35400" cy="211800"/>
          </a:xfrm>
          <a:prstGeom prst="triangle">
            <a:avLst>
              <a:gd name="adj" fmla="val 50000"/>
            </a:avLst>
          </a:prstGeom>
          <a:solidFill>
            <a:srgbClr val="FF99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7" name="Google Shape;167;p23"/>
          <p:cNvSpPr/>
          <p:nvPr/>
        </p:nvSpPr>
        <p:spPr>
          <a:xfrm>
            <a:off x="2051525" y="4226575"/>
            <a:ext cx="9300" cy="1842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8" name="Google Shape;168;p23"/>
          <p:cNvSpPr/>
          <p:nvPr/>
        </p:nvSpPr>
        <p:spPr>
          <a:xfrm rot="2700000">
            <a:off x="2502434" y="1884105"/>
            <a:ext cx="92450" cy="711441"/>
          </a:xfrm>
          <a:custGeom>
            <a:avLst/>
            <a:gdLst/>
            <a:ahLst/>
            <a:cxnLst/>
            <a:rect l="l" t="t" r="r" b="b"/>
            <a:pathLst>
              <a:path w="10708" h="39325" extrusionOk="0">
                <a:moveTo>
                  <a:pt x="0" y="39325"/>
                </a:moveTo>
                <a:lnTo>
                  <a:pt x="0" y="11624"/>
                </a:lnTo>
                <a:lnTo>
                  <a:pt x="1598" y="5659"/>
                </a:lnTo>
                <a:lnTo>
                  <a:pt x="3970" y="1551"/>
                </a:lnTo>
                <a:lnTo>
                  <a:pt x="5521" y="0"/>
                </a:lnTo>
                <a:lnTo>
                  <a:pt x="6825" y="1304"/>
                </a:lnTo>
                <a:lnTo>
                  <a:pt x="9169" y="5364"/>
                </a:lnTo>
                <a:lnTo>
                  <a:pt x="10708" y="11109"/>
                </a:lnTo>
                <a:lnTo>
                  <a:pt x="10708" y="39325"/>
                </a:lnTo>
                <a:close/>
              </a:path>
            </a:pathLst>
          </a:cu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69" name="Google Shape;169;p23"/>
          <p:cNvSpPr/>
          <p:nvPr/>
        </p:nvSpPr>
        <p:spPr>
          <a:xfrm rot="2700000">
            <a:off x="2232347" y="2307498"/>
            <a:ext cx="77289" cy="179845"/>
          </a:xfrm>
          <a:custGeom>
            <a:avLst/>
            <a:gdLst/>
            <a:ahLst/>
            <a:cxnLst/>
            <a:rect l="l" t="t" r="r" b="b"/>
            <a:pathLst>
              <a:path w="4134" h="9413" extrusionOk="0">
                <a:moveTo>
                  <a:pt x="4134" y="0"/>
                </a:moveTo>
                <a:lnTo>
                  <a:pt x="0" y="4135"/>
                </a:lnTo>
                <a:lnTo>
                  <a:pt x="0" y="9413"/>
                </a:lnTo>
                <a:lnTo>
                  <a:pt x="4084" y="5329"/>
                </a:lnTo>
                <a:close/>
              </a:path>
            </a:pathLst>
          </a:custGeom>
          <a:solidFill>
            <a:srgbClr val="FF0000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70" name="Google Shape;170;p23"/>
          <p:cNvSpPr/>
          <p:nvPr/>
        </p:nvSpPr>
        <p:spPr>
          <a:xfrm rot="2700000" flipH="1">
            <a:off x="2352383" y="2427534"/>
            <a:ext cx="77289" cy="179845"/>
          </a:xfrm>
          <a:custGeom>
            <a:avLst/>
            <a:gdLst/>
            <a:ahLst/>
            <a:cxnLst/>
            <a:rect l="l" t="t" r="r" b="b"/>
            <a:pathLst>
              <a:path w="4134" h="9413" extrusionOk="0">
                <a:moveTo>
                  <a:pt x="4134" y="0"/>
                </a:moveTo>
                <a:lnTo>
                  <a:pt x="0" y="4135"/>
                </a:lnTo>
                <a:lnTo>
                  <a:pt x="0" y="9413"/>
                </a:lnTo>
                <a:lnTo>
                  <a:pt x="4084" y="5329"/>
                </a:lnTo>
                <a:close/>
              </a:path>
            </a:pathLst>
          </a:custGeom>
          <a:solidFill>
            <a:srgbClr val="FF0000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71" name="Google Shape;171;p23"/>
          <p:cNvSpPr/>
          <p:nvPr/>
        </p:nvSpPr>
        <p:spPr>
          <a:xfrm rot="2700000">
            <a:off x="2327546" y="2363667"/>
            <a:ext cx="9334" cy="184131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2" name="Google Shape;172;p23"/>
          <p:cNvSpPr/>
          <p:nvPr/>
        </p:nvSpPr>
        <p:spPr>
          <a:xfrm>
            <a:off x="3762050" y="1497375"/>
            <a:ext cx="1105775" cy="156625"/>
          </a:xfrm>
          <a:custGeom>
            <a:avLst/>
            <a:gdLst/>
            <a:ahLst/>
            <a:cxnLst/>
            <a:rect l="l" t="t" r="r" b="b"/>
            <a:pathLst>
              <a:path w="44231" h="6265" extrusionOk="0">
                <a:moveTo>
                  <a:pt x="242" y="0"/>
                </a:moveTo>
                <a:lnTo>
                  <a:pt x="20245" y="1307"/>
                </a:lnTo>
                <a:lnTo>
                  <a:pt x="36163" y="3104"/>
                </a:lnTo>
                <a:lnTo>
                  <a:pt x="40937" y="4247"/>
                </a:lnTo>
                <a:lnTo>
                  <a:pt x="44231" y="5592"/>
                </a:lnTo>
                <a:lnTo>
                  <a:pt x="40802" y="6265"/>
                </a:lnTo>
                <a:lnTo>
                  <a:pt x="35827" y="6130"/>
                </a:lnTo>
                <a:lnTo>
                  <a:pt x="20375" y="5022"/>
                </a:lnTo>
                <a:lnTo>
                  <a:pt x="0" y="3690"/>
                </a:lnTo>
                <a:close/>
              </a:path>
            </a:pathLst>
          </a:cu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73" name="Google Shape;173;p23"/>
          <p:cNvSpPr/>
          <p:nvPr/>
        </p:nvSpPr>
        <p:spPr>
          <a:xfrm rot="5624502">
            <a:off x="3779802" y="1371989"/>
            <a:ext cx="77285" cy="179863"/>
          </a:xfrm>
          <a:custGeom>
            <a:avLst/>
            <a:gdLst/>
            <a:ahLst/>
            <a:cxnLst/>
            <a:rect l="l" t="t" r="r" b="b"/>
            <a:pathLst>
              <a:path w="4134" h="9413" extrusionOk="0">
                <a:moveTo>
                  <a:pt x="4134" y="0"/>
                </a:moveTo>
                <a:lnTo>
                  <a:pt x="0" y="4135"/>
                </a:lnTo>
                <a:lnTo>
                  <a:pt x="0" y="9413"/>
                </a:lnTo>
                <a:lnTo>
                  <a:pt x="4084" y="5329"/>
                </a:lnTo>
                <a:close/>
              </a:path>
            </a:pathLst>
          </a:custGeom>
          <a:solidFill>
            <a:srgbClr val="FF0000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74" name="Google Shape;174;p23"/>
          <p:cNvSpPr/>
          <p:nvPr/>
        </p:nvSpPr>
        <p:spPr>
          <a:xfrm rot="5624502" flipH="1">
            <a:off x="3768732" y="1541389"/>
            <a:ext cx="77285" cy="179863"/>
          </a:xfrm>
          <a:custGeom>
            <a:avLst/>
            <a:gdLst/>
            <a:ahLst/>
            <a:cxnLst/>
            <a:rect l="l" t="t" r="r" b="b"/>
            <a:pathLst>
              <a:path w="4134" h="9413" extrusionOk="0">
                <a:moveTo>
                  <a:pt x="4134" y="0"/>
                </a:moveTo>
                <a:lnTo>
                  <a:pt x="0" y="4135"/>
                </a:lnTo>
                <a:lnTo>
                  <a:pt x="0" y="9413"/>
                </a:lnTo>
                <a:lnTo>
                  <a:pt x="4084" y="5329"/>
                </a:lnTo>
                <a:close/>
              </a:path>
            </a:pathLst>
          </a:custGeom>
          <a:solidFill>
            <a:srgbClr val="FF0000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75" name="Google Shape;175;p23"/>
          <p:cNvSpPr/>
          <p:nvPr/>
        </p:nvSpPr>
        <p:spPr>
          <a:xfrm rot="5621483">
            <a:off x="3810409" y="1454384"/>
            <a:ext cx="9319" cy="183992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6" name="Google Shape;176;p23"/>
          <p:cNvSpPr/>
          <p:nvPr/>
        </p:nvSpPr>
        <p:spPr>
          <a:xfrm rot="241848">
            <a:off x="4252371" y="1391820"/>
            <a:ext cx="379840" cy="475809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7" name="Google Shape;177;p23"/>
          <p:cNvSpPr/>
          <p:nvPr/>
        </p:nvSpPr>
        <p:spPr>
          <a:xfrm>
            <a:off x="4435100" y="1326375"/>
            <a:ext cx="117900" cy="738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178" name="Google Shape;178;p23"/>
          <p:cNvCxnSpPr/>
          <p:nvPr/>
        </p:nvCxnSpPr>
        <p:spPr>
          <a:xfrm rot="10800000" flipH="1">
            <a:off x="4251725" y="1464550"/>
            <a:ext cx="207300" cy="1059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79" name="Google Shape;179;p23"/>
          <p:cNvCxnSpPr/>
          <p:nvPr/>
        </p:nvCxnSpPr>
        <p:spPr>
          <a:xfrm>
            <a:off x="4457100" y="1465075"/>
            <a:ext cx="185400" cy="1365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80" name="Google Shape;180;p23"/>
          <p:cNvCxnSpPr>
            <a:stCxn id="177" idx="2"/>
          </p:cNvCxnSpPr>
          <p:nvPr/>
        </p:nvCxnSpPr>
        <p:spPr>
          <a:xfrm flipH="1">
            <a:off x="4457750" y="1400175"/>
            <a:ext cx="36300" cy="654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81" name="Google Shape;181;p23"/>
          <p:cNvSpPr/>
          <p:nvPr/>
        </p:nvSpPr>
        <p:spPr>
          <a:xfrm flipH="1">
            <a:off x="6184875" y="3729425"/>
            <a:ext cx="92425" cy="512225"/>
          </a:xfrm>
          <a:custGeom>
            <a:avLst/>
            <a:gdLst/>
            <a:ahLst/>
            <a:cxnLst/>
            <a:rect l="l" t="t" r="r" b="b"/>
            <a:pathLst>
              <a:path w="3697" h="20489" extrusionOk="0">
                <a:moveTo>
                  <a:pt x="0" y="20489"/>
                </a:moveTo>
                <a:lnTo>
                  <a:pt x="0" y="444"/>
                </a:lnTo>
                <a:lnTo>
                  <a:pt x="25" y="0"/>
                </a:lnTo>
                <a:lnTo>
                  <a:pt x="1072" y="190"/>
                </a:lnTo>
                <a:lnTo>
                  <a:pt x="1692" y="143"/>
                </a:lnTo>
                <a:lnTo>
                  <a:pt x="2239" y="166"/>
                </a:lnTo>
                <a:lnTo>
                  <a:pt x="2882" y="95"/>
                </a:lnTo>
                <a:lnTo>
                  <a:pt x="3697" y="71"/>
                </a:lnTo>
                <a:lnTo>
                  <a:pt x="3697" y="20489"/>
                </a:lnTo>
                <a:close/>
              </a:path>
            </a:pathLst>
          </a:cu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82" name="Google Shape;182;p23"/>
          <p:cNvSpPr/>
          <p:nvPr/>
        </p:nvSpPr>
        <p:spPr>
          <a:xfrm flipH="1">
            <a:off x="6277330" y="4103825"/>
            <a:ext cx="77295" cy="179859"/>
          </a:xfrm>
          <a:custGeom>
            <a:avLst/>
            <a:gdLst/>
            <a:ahLst/>
            <a:cxnLst/>
            <a:rect l="l" t="t" r="r" b="b"/>
            <a:pathLst>
              <a:path w="4134" h="9413" extrusionOk="0">
                <a:moveTo>
                  <a:pt x="4134" y="0"/>
                </a:moveTo>
                <a:lnTo>
                  <a:pt x="0" y="4135"/>
                </a:lnTo>
                <a:lnTo>
                  <a:pt x="0" y="9413"/>
                </a:lnTo>
                <a:lnTo>
                  <a:pt x="4084" y="5329"/>
                </a:lnTo>
                <a:close/>
              </a:path>
            </a:pathLst>
          </a:custGeom>
          <a:solidFill>
            <a:srgbClr val="FF0000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83" name="Google Shape;183;p23"/>
          <p:cNvSpPr/>
          <p:nvPr/>
        </p:nvSpPr>
        <p:spPr>
          <a:xfrm>
            <a:off x="6107580" y="4103825"/>
            <a:ext cx="77295" cy="179859"/>
          </a:xfrm>
          <a:custGeom>
            <a:avLst/>
            <a:gdLst/>
            <a:ahLst/>
            <a:cxnLst/>
            <a:rect l="l" t="t" r="r" b="b"/>
            <a:pathLst>
              <a:path w="4134" h="9413" extrusionOk="0">
                <a:moveTo>
                  <a:pt x="4134" y="0"/>
                </a:moveTo>
                <a:lnTo>
                  <a:pt x="0" y="4135"/>
                </a:lnTo>
                <a:lnTo>
                  <a:pt x="0" y="9413"/>
                </a:lnTo>
                <a:lnTo>
                  <a:pt x="4084" y="5329"/>
                </a:lnTo>
                <a:close/>
              </a:path>
            </a:pathLst>
          </a:custGeom>
          <a:solidFill>
            <a:srgbClr val="FF0000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84" name="Google Shape;184;p23"/>
          <p:cNvSpPr/>
          <p:nvPr/>
        </p:nvSpPr>
        <p:spPr>
          <a:xfrm flipH="1">
            <a:off x="6226825" y="4099625"/>
            <a:ext cx="9300" cy="1842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5" name="Google Shape;185;p23"/>
          <p:cNvSpPr/>
          <p:nvPr/>
        </p:nvSpPr>
        <p:spPr>
          <a:xfrm rot="10800000">
            <a:off x="6057600" y="2899375"/>
            <a:ext cx="90500" cy="201200"/>
          </a:xfrm>
          <a:custGeom>
            <a:avLst/>
            <a:gdLst/>
            <a:ahLst/>
            <a:cxnLst/>
            <a:rect l="l" t="t" r="r" b="b"/>
            <a:pathLst>
              <a:path w="3620" h="8048" extrusionOk="0">
                <a:moveTo>
                  <a:pt x="0" y="8048"/>
                </a:moveTo>
                <a:lnTo>
                  <a:pt x="429" y="4238"/>
                </a:lnTo>
                <a:lnTo>
                  <a:pt x="1286" y="1190"/>
                </a:lnTo>
                <a:lnTo>
                  <a:pt x="1858" y="0"/>
                </a:lnTo>
                <a:lnTo>
                  <a:pt x="2382" y="1095"/>
                </a:lnTo>
                <a:lnTo>
                  <a:pt x="3191" y="4191"/>
                </a:lnTo>
                <a:lnTo>
                  <a:pt x="3620" y="7953"/>
                </a:lnTo>
                <a:close/>
              </a:path>
            </a:pathLst>
          </a:cu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cxnSp>
        <p:nvCxnSpPr>
          <p:cNvPr id="186" name="Google Shape;186;p23"/>
          <p:cNvCxnSpPr/>
          <p:nvPr/>
        </p:nvCxnSpPr>
        <p:spPr>
          <a:xfrm rot="10800000">
            <a:off x="6201600" y="2679375"/>
            <a:ext cx="47700" cy="1057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87" name="Google Shape;187;p23"/>
          <p:cNvCxnSpPr/>
          <p:nvPr/>
        </p:nvCxnSpPr>
        <p:spPr>
          <a:xfrm flipH="1">
            <a:off x="6120675" y="2682850"/>
            <a:ext cx="81000" cy="225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88" name="Google Shape;188;p23"/>
          <p:cNvSpPr/>
          <p:nvPr/>
        </p:nvSpPr>
        <p:spPr>
          <a:xfrm flipH="1">
            <a:off x="5876125" y="2387321"/>
            <a:ext cx="634500" cy="367800"/>
          </a:xfrm>
          <a:prstGeom prst="pie">
            <a:avLst>
              <a:gd name="adj1" fmla="val 10723631"/>
              <a:gd name="adj2" fmla="val 85787"/>
            </a:avLst>
          </a:prstGeom>
          <a:solidFill>
            <a:schemeClr val="accen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189" name="Google Shape;189;p23"/>
          <p:cNvCxnSpPr/>
          <p:nvPr/>
        </p:nvCxnSpPr>
        <p:spPr>
          <a:xfrm flipH="1">
            <a:off x="6202825" y="2578521"/>
            <a:ext cx="307800" cy="1056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90" name="Google Shape;190;p23"/>
          <p:cNvCxnSpPr/>
          <p:nvPr/>
        </p:nvCxnSpPr>
        <p:spPr>
          <a:xfrm>
            <a:off x="5876125" y="2578521"/>
            <a:ext cx="325500" cy="109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91" name="Google Shape;191;p23"/>
          <p:cNvCxnSpPr/>
          <p:nvPr/>
        </p:nvCxnSpPr>
        <p:spPr>
          <a:xfrm>
            <a:off x="6185125" y="2570171"/>
            <a:ext cx="11700" cy="1209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92" name="Google Shape;192;p23"/>
          <p:cNvCxnSpPr/>
          <p:nvPr/>
        </p:nvCxnSpPr>
        <p:spPr>
          <a:xfrm flipH="1">
            <a:off x="6194675" y="2570171"/>
            <a:ext cx="109500" cy="114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93" name="Google Shape;193;p23"/>
          <p:cNvCxnSpPr/>
          <p:nvPr/>
        </p:nvCxnSpPr>
        <p:spPr>
          <a:xfrm>
            <a:off x="6080350" y="2572671"/>
            <a:ext cx="114300" cy="1149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94" name="Google Shape;194;p23"/>
          <p:cNvSpPr txBox="1"/>
          <p:nvPr/>
        </p:nvSpPr>
        <p:spPr>
          <a:xfrm>
            <a:off x="493442" y="3829000"/>
            <a:ext cx="1254900" cy="36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Stable </a:t>
            </a:r>
            <a:r>
              <a:rPr lang="en" dirty="0" smtClean="0"/>
              <a:t>boost</a:t>
            </a:r>
            <a:endParaRPr dirty="0"/>
          </a:p>
        </p:txBody>
      </p:sp>
      <p:sp>
        <p:nvSpPr>
          <p:cNvPr id="195" name="Google Shape;195;p23"/>
          <p:cNvSpPr txBox="1"/>
          <p:nvPr/>
        </p:nvSpPr>
        <p:spPr>
          <a:xfrm>
            <a:off x="6831100" y="3657200"/>
            <a:ext cx="1405200" cy="33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Safe recovery</a:t>
            </a:r>
            <a:endParaRPr/>
          </a:p>
        </p:txBody>
      </p:sp>
      <p:sp>
        <p:nvSpPr>
          <p:cNvPr id="37" name="Google Shape;194;p23"/>
          <p:cNvSpPr txBox="1"/>
          <p:nvPr/>
        </p:nvSpPr>
        <p:spPr>
          <a:xfrm>
            <a:off x="3715112" y="1836699"/>
            <a:ext cx="1254900" cy="36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AU" dirty="0" smtClean="0"/>
              <a:t>Separation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8" name="Google Shape;228;p27"/>
          <p:cNvPicPr preferRelativeResize="0"/>
          <p:nvPr/>
        </p:nvPicPr>
        <p:blipFill rotWithShape="1">
          <a:blip r:embed="rId3">
            <a:alphaModFix/>
          </a:blip>
          <a:srcRect l="4186" t="63888" r="62351" b="19222"/>
          <a:stretch/>
        </p:blipFill>
        <p:spPr>
          <a:xfrm>
            <a:off x="311700" y="1904600"/>
            <a:ext cx="8219798" cy="2268675"/>
          </a:xfrm>
          <a:prstGeom prst="rect">
            <a:avLst/>
          </a:prstGeom>
          <a:noFill/>
          <a:ln>
            <a:noFill/>
          </a:ln>
        </p:spPr>
      </p:pic>
      <p:sp>
        <p:nvSpPr>
          <p:cNvPr id="229" name="Google Shape;229;p2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Structure - Nosecone</a:t>
            </a:r>
            <a:endParaRPr dirty="0"/>
          </a:p>
        </p:txBody>
      </p:sp>
      <p:sp>
        <p:nvSpPr>
          <p:cNvPr id="230" name="Google Shape;230;p27"/>
          <p:cNvSpPr txBox="1"/>
          <p:nvPr/>
        </p:nvSpPr>
        <p:spPr>
          <a:xfrm>
            <a:off x="6451300" y="1240375"/>
            <a:ext cx="1759500" cy="27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Shoulder</a:t>
            </a:r>
            <a:endParaRPr dirty="0"/>
          </a:p>
        </p:txBody>
      </p:sp>
      <p:cxnSp>
        <p:nvCxnSpPr>
          <p:cNvPr id="231" name="Google Shape;231;p27"/>
          <p:cNvCxnSpPr>
            <a:stCxn id="230" idx="2"/>
          </p:cNvCxnSpPr>
          <p:nvPr/>
        </p:nvCxnSpPr>
        <p:spPr>
          <a:xfrm flipH="1">
            <a:off x="7270450" y="1511575"/>
            <a:ext cx="60600" cy="9087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892</TotalTime>
  <Words>342</Words>
  <Application>Microsoft Office PowerPoint</Application>
  <PresentationFormat>On-screen Show (16:9)</PresentationFormat>
  <Paragraphs>87</Paragraphs>
  <Slides>25</Slides>
  <Notes>24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Simple Light</vt:lpstr>
      <vt:lpstr>Rocketry Basics</vt:lpstr>
      <vt:lpstr>Your 1st High-Powered Rocket</vt:lpstr>
      <vt:lpstr>L1 Certification</vt:lpstr>
      <vt:lpstr>A basic rocket</vt:lpstr>
      <vt:lpstr>A basic rocket</vt:lpstr>
      <vt:lpstr>A basic rocket</vt:lpstr>
      <vt:lpstr>A basic rocket</vt:lpstr>
      <vt:lpstr>Basic Rocket Flight</vt:lpstr>
      <vt:lpstr>Structure - Nosecone</vt:lpstr>
      <vt:lpstr>Structure - Fins</vt:lpstr>
      <vt:lpstr>Purpose of Fins - Stability</vt:lpstr>
      <vt:lpstr>PowerPoint Presentation</vt:lpstr>
      <vt:lpstr>PowerPoint Presentation</vt:lpstr>
      <vt:lpstr>Stability Margin </vt:lpstr>
      <vt:lpstr>Attaching Fins</vt:lpstr>
      <vt:lpstr>Recovery System Parts</vt:lpstr>
      <vt:lpstr>Recovery System Deployment</vt:lpstr>
      <vt:lpstr>Recovery System</vt:lpstr>
      <vt:lpstr>Recovery System Attachment</vt:lpstr>
      <vt:lpstr>Motor</vt:lpstr>
      <vt:lpstr>Motor Mount</vt:lpstr>
      <vt:lpstr>Motor Retention</vt:lpstr>
      <vt:lpstr>Launching - Rail Buttons</vt:lpstr>
      <vt:lpstr>Questions?</vt:lpstr>
      <vt:lpstr>Next – OpenRocket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Rocketry Basics</dc:title>
  <cp:lastModifiedBy>Jamie</cp:lastModifiedBy>
  <cp:revision>10</cp:revision>
  <dcterms:modified xsi:type="dcterms:W3CDTF">2019-09-07T03:57:30Z</dcterms:modified>
</cp:coreProperties>
</file>