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  <p:sldMasterId id="2147483727" r:id="rId2"/>
    <p:sldMasterId id="2147483765" r:id="rId3"/>
  </p:sldMasterIdLst>
  <p:notesMasterIdLst>
    <p:notesMasterId r:id="rId37"/>
  </p:notesMasterIdLst>
  <p:handoutMasterIdLst>
    <p:handoutMasterId r:id="rId38"/>
  </p:handoutMasterIdLst>
  <p:sldIdLst>
    <p:sldId id="1476" r:id="rId4"/>
    <p:sldId id="1477" r:id="rId5"/>
    <p:sldId id="1454" r:id="rId6"/>
    <p:sldId id="1458" r:id="rId7"/>
    <p:sldId id="1459" r:id="rId8"/>
    <p:sldId id="1460" r:id="rId9"/>
    <p:sldId id="1461" r:id="rId10"/>
    <p:sldId id="1462" r:id="rId11"/>
    <p:sldId id="1464" r:id="rId12"/>
    <p:sldId id="1465" r:id="rId13"/>
    <p:sldId id="1466" r:id="rId14"/>
    <p:sldId id="1498" r:id="rId15"/>
    <p:sldId id="1493" r:id="rId16"/>
    <p:sldId id="1494" r:id="rId17"/>
    <p:sldId id="1495" r:id="rId18"/>
    <p:sldId id="1496" r:id="rId19"/>
    <p:sldId id="1487" r:id="rId20"/>
    <p:sldId id="1488" r:id="rId21"/>
    <p:sldId id="1489" r:id="rId22"/>
    <p:sldId id="1490" r:id="rId23"/>
    <p:sldId id="1491" r:id="rId24"/>
    <p:sldId id="1500" r:id="rId25"/>
    <p:sldId id="1501" r:id="rId26"/>
    <p:sldId id="1244" r:id="rId27"/>
    <p:sldId id="1443" r:id="rId28"/>
    <p:sldId id="1445" r:id="rId29"/>
    <p:sldId id="1444" r:id="rId30"/>
    <p:sldId id="1446" r:id="rId31"/>
    <p:sldId id="1447" r:id="rId32"/>
    <p:sldId id="1499" r:id="rId33"/>
    <p:sldId id="1475" r:id="rId34"/>
    <p:sldId id="1361" r:id="rId35"/>
    <p:sldId id="1497" r:id="rId36"/>
  </p:sldIdLst>
  <p:sldSz cx="9144000" cy="6858000" type="screen4x3"/>
  <p:notesSz cx="6921500" cy="9347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eve Korbly" initials="SK" lastIdx="27" clrIdx="0"/>
  <p:cmAuthor id="1" name="Ethan Butler" initials="EB" lastIdx="14" clrIdx="1"/>
  <p:cmAuthor id="2" name="Korbly" initials="K" lastIdx="12" clrIdx="2"/>
  <p:cmAuthor id="3" name="wbertozzi" initials="w" lastIdx="3" clrIdx="3"/>
  <p:cmAuthor id="4" name="areg danagoulian" initials="" lastIdx="2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4707"/>
    <a:srgbClr val="454545"/>
    <a:srgbClr val="171717"/>
    <a:srgbClr val="7F23FF"/>
    <a:srgbClr val="0000FF"/>
    <a:srgbClr val="FF4B4B"/>
    <a:srgbClr val="33CC33"/>
    <a:srgbClr val="EFA7A7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82" autoAdjust="0"/>
    <p:restoredTop sz="91399" autoAdjust="0"/>
  </p:normalViewPr>
  <p:slideViewPr>
    <p:cSldViewPr showGuides="1">
      <p:cViewPr>
        <p:scale>
          <a:sx n="108" d="100"/>
          <a:sy n="108" d="100"/>
        </p:scale>
        <p:origin x="-512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commentAuthors" Target="commentAuthors.xml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99317" cy="467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36" tIns="46617" rIns="93236" bIns="4661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0582" y="0"/>
            <a:ext cx="2999317" cy="467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36" tIns="46617" rIns="93236" bIns="4661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78218"/>
            <a:ext cx="2999317" cy="467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36" tIns="46617" rIns="93236" bIns="4661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0582" y="8878218"/>
            <a:ext cx="2999317" cy="467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36" tIns="46617" rIns="93236" bIns="4661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2C30C29-38E8-42CC-80E0-136344B3DD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4017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99317" cy="467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36" tIns="46617" rIns="93236" bIns="4661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0582" y="0"/>
            <a:ext cx="2999317" cy="467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36" tIns="46617" rIns="93236" bIns="4661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5538" y="700088"/>
            <a:ext cx="467360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2150" y="4439920"/>
            <a:ext cx="5537200" cy="420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36" tIns="46617" rIns="93236" bIns="466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78218"/>
            <a:ext cx="2999317" cy="467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36" tIns="46617" rIns="93236" bIns="4661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0582" y="8878218"/>
            <a:ext cx="2999317" cy="467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36" tIns="46617" rIns="93236" bIns="4661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8CA2C5F-587E-4B3E-A7D8-075FF4829E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4851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Mention that Brian Quitter</a:t>
            </a:r>
            <a:r>
              <a:rPr lang="en-US" baseline="0" dirty="0" smtClean="0"/>
              <a:t> and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CA2C5F-587E-4B3E-A7D8-075FF4829E97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60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are sensitive to </a:t>
            </a:r>
            <a:r>
              <a:rPr lang="en-US" dirty="0" err="1" smtClean="0"/>
              <a:t>isotopics</a:t>
            </a:r>
            <a:r>
              <a:rPr lang="en-US" dirty="0" smtClean="0"/>
              <a:t> enough that we can easily detect slight changes from WGPu to RGPu. Sigma standard</a:t>
            </a:r>
            <a:r>
              <a:rPr lang="en-US" baseline="0" dirty="0" smtClean="0"/>
              <a:t> deviation</a:t>
            </a:r>
            <a:endParaRPr lang="en-US" dirty="0" smtClean="0"/>
          </a:p>
          <a:p>
            <a:r>
              <a:rPr lang="en-US" dirty="0" smtClean="0"/>
              <a:t>We pick the direction randomly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21792-9C87-DD46-8869-A2BEE36BDB3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000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CA2C5F-587E-4B3E-A7D8-075FF4829E97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CA2C5F-587E-4B3E-A7D8-075FF4829E97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CA2C5F-587E-4B3E-A7D8-075FF4829E97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4516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517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518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519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520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4521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22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452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4526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4527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184ACE5-33F3-4CBC-BA8F-5094C26EEE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FD4A7C-1044-4B57-8EA0-B33D914B713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E44B35-0669-44A1-BCBE-0E65BFCCBB5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9087D96-461E-4CFC-93D3-61E57B36B5C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A9E212A-1A57-437F-8A26-8AD4ED9241E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17AE8-5D2F-471E-8A82-2A4ADA4571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17AE8-5D2F-471E-8A82-2A4ADA4571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17AE8-5D2F-471E-8A82-2A4ADA4571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17AE8-5D2F-471E-8A82-2A4ADA4571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17AE8-5D2F-471E-8A82-2A4ADA4571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17AE8-5D2F-471E-8A82-2A4ADA457111}" type="slidenum">
              <a:rPr lang="en-US" smtClean="0"/>
              <a:t>‹#›</a:t>
            </a:fld>
            <a:r>
              <a:rPr lang="en-US" dirty="0" smtClean="0"/>
              <a:t>/20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9706C9-6329-4A34-A302-8087453D36A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17AE8-5D2F-471E-8A82-2A4ADA4571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17AE8-5D2F-471E-8A82-2A4ADA4571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17AE8-5D2F-471E-8A82-2A4ADA4571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17AE8-5D2F-471E-8A82-2A4ADA4571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NSP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139952" y="0"/>
            <a:ext cx="4032448" cy="440668"/>
          </a:xfrm>
          <a:prstGeom prst="rect">
            <a:avLst/>
          </a:prstGeom>
          <a:solidFill>
            <a:srgbClr val="454545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4139952" cy="440668"/>
          </a:xfrm>
          <a:prstGeom prst="rect">
            <a:avLst/>
          </a:prstGeom>
          <a:solidFill>
            <a:srgbClr val="FF4707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Picture 1" descr="LNS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" y="-63388"/>
            <a:ext cx="4177767" cy="548680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4173867" y="60883"/>
            <a:ext cx="17208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solidFill>
                  <a:schemeClr val="bg1"/>
                </a:solidFill>
              </a:rPr>
              <a:t>Areg Danagoulian</a:t>
            </a:r>
          </a:p>
        </p:txBody>
      </p:sp>
      <p:pic>
        <p:nvPicPr>
          <p:cNvPr id="9" name="Picture 8" descr="MIT-logo-black-red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562" y="0"/>
            <a:ext cx="834950" cy="440668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7010908" y="620130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DFC0B5D7-9666-461C-9AB4-269E268B06E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17AE8-5D2F-471E-8A82-2A4ADA457111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MIT-logo-black-re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4" y="6065292"/>
            <a:ext cx="1464532" cy="772947"/>
          </a:xfrm>
          <a:prstGeom prst="rect">
            <a:avLst/>
          </a:prstGeom>
        </p:spPr>
      </p:pic>
      <p:pic>
        <p:nvPicPr>
          <p:cNvPr id="7" name="Picture 6" descr="LNS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" y="-63388"/>
            <a:ext cx="4177767" cy="54868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3995936" y="91661"/>
            <a:ext cx="1581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solidFill>
                  <a:schemeClr val="tx1"/>
                </a:solidFill>
              </a:rPr>
              <a:t>, Areg Danagoulian</a:t>
            </a:r>
          </a:p>
        </p:txBody>
      </p:sp>
    </p:spTree>
    <p:extLst>
      <p:ext uri="{BB962C8B-B14F-4D97-AF65-F5344CB8AC3E}">
        <p14:creationId xmlns:p14="http://schemas.microsoft.com/office/powerpoint/2010/main" val="2901323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549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17AE8-5D2F-471E-8A82-2A4ADA4571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52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17AE8-5D2F-471E-8A82-2A4ADA4571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69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17AE8-5D2F-471E-8A82-2A4ADA4571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211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770570-BB1D-42E3-9BBC-08F89D60AA4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17AE8-5D2F-471E-8A82-2A4ADA4571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092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17AE8-5D2F-471E-8A82-2A4ADA4571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279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17AE8-5D2F-471E-8A82-2A4ADA4571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/20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11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17AE8-5D2F-471E-8A82-2A4ADA4571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927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17AE8-5D2F-471E-8A82-2A4ADA4571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73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17AE8-5D2F-471E-8A82-2A4ADA4571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44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17AE8-5D2F-471E-8A82-2A4ADA4571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7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NSP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139952" y="0"/>
            <a:ext cx="4032448" cy="440668"/>
          </a:xfrm>
          <a:prstGeom prst="rect">
            <a:avLst/>
          </a:prstGeom>
          <a:solidFill>
            <a:srgbClr val="454545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4139952" cy="440668"/>
          </a:xfrm>
          <a:prstGeom prst="rect">
            <a:avLst/>
          </a:prstGeom>
          <a:solidFill>
            <a:srgbClr val="FF4707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908" y="635635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  <a:fld id="{EEC685F9-9CAD-5D42-ABD4-3FCC21A6A3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b="1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" name="Picture 1" descr="LNS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" y="-63388"/>
            <a:ext cx="4177767" cy="548680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4173867" y="60883"/>
            <a:ext cx="17208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prstClr val="white"/>
                </a:solidFill>
              </a:rPr>
              <a:t>Areg Danagoulian</a:t>
            </a:r>
          </a:p>
        </p:txBody>
      </p:sp>
      <p:pic>
        <p:nvPicPr>
          <p:cNvPr id="9" name="Picture 8" descr="MIT-logo-black-red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562" y="0"/>
            <a:ext cx="834950" cy="44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63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17AE8-5D2F-471E-8A82-2A4ADA4571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 descr="MIT-logo-black-re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4" y="6065292"/>
            <a:ext cx="1464532" cy="772947"/>
          </a:xfrm>
          <a:prstGeom prst="rect">
            <a:avLst/>
          </a:prstGeom>
        </p:spPr>
      </p:pic>
      <p:pic>
        <p:nvPicPr>
          <p:cNvPr id="7" name="Picture 6" descr="LNS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" y="-63388"/>
            <a:ext cx="4177767" cy="54868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3995936" y="91661"/>
            <a:ext cx="1581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 b="1" dirty="0" smtClean="0">
                <a:solidFill>
                  <a:prstClr val="black"/>
                </a:solidFill>
              </a:rPr>
              <a:t>, Areg Danagoulian</a:t>
            </a:r>
          </a:p>
        </p:txBody>
      </p:sp>
    </p:spTree>
    <p:extLst>
      <p:ext uri="{BB962C8B-B14F-4D97-AF65-F5344CB8AC3E}">
        <p14:creationId xmlns:p14="http://schemas.microsoft.com/office/powerpoint/2010/main" val="307023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410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2AB418-18BD-45BC-8DEC-9CC31C9DA87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F46C1F3-53AE-4156-8DBD-5417DB39CC2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105EDB4-F54D-4CF0-B4B6-DEAC8BDD351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373F9B-95A4-4AB9-A2AC-7100133CE89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2703D8-438D-44D8-91C2-6B6F5553292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061730F-4CAB-46BA-A6FA-9B63E35AC5F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39.xml"/><Relationship Id="rId14" Type="http://schemas.openxmlformats.org/officeDocument/2006/relationships/theme" Target="../theme/theme3.xml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DFC0B5D7-9666-461C-9AB4-269E268B06EF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349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49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49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497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49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349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00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350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350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350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17AE8-5D2F-471E-8A82-2A4ADA45711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5" r:id="rId7"/>
    <p:sldLayoutId id="2147483736" r:id="rId8"/>
    <p:sldLayoutId id="2147483737" r:id="rId9"/>
    <p:sldLayoutId id="2147483738" r:id="rId10"/>
    <p:sldLayoutId id="2147483734" r:id="rId11"/>
    <p:sldLayoutId id="2147483751" r:id="rId12"/>
    <p:sldLayoutId id="2147483752" r:id="rId13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17AE8-5D2F-471E-8A82-2A4ADA4571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243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19.png"/><Relationship Id="rId1" Type="http://schemas.openxmlformats.org/officeDocument/2006/relationships/tags" Target="../tags/tag6.xml"/><Relationship Id="rId2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5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6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7.png"/><Relationship Id="rId3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24.xml"/><Relationship Id="rId3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24.xml"/><Relationship Id="rId3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8.png"/><Relationship Id="rId12" Type="http://schemas.openxmlformats.org/officeDocument/2006/relationships/image" Target="../media/image59.jpeg"/><Relationship Id="rId13" Type="http://schemas.openxmlformats.org/officeDocument/2006/relationships/image" Target="../media/image60.jpg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0.jpg"/><Relationship Id="rId4" Type="http://schemas.openxmlformats.org/officeDocument/2006/relationships/image" Target="../media/image51.jpg"/><Relationship Id="rId5" Type="http://schemas.openxmlformats.org/officeDocument/2006/relationships/image" Target="../media/image52.jpg"/><Relationship Id="rId6" Type="http://schemas.openxmlformats.org/officeDocument/2006/relationships/image" Target="../media/image53.jpg"/><Relationship Id="rId7" Type="http://schemas.openxmlformats.org/officeDocument/2006/relationships/image" Target="../media/image54.png"/><Relationship Id="rId8" Type="http://schemas.openxmlformats.org/officeDocument/2006/relationships/image" Target="../media/image55.png"/><Relationship Id="rId9" Type="http://schemas.openxmlformats.org/officeDocument/2006/relationships/image" Target="../media/image56.jpeg"/><Relationship Id="rId10" Type="http://schemas.openxmlformats.org/officeDocument/2006/relationships/image" Target="../media/image57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6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jpeg"/><Relationship Id="rId7" Type="http://schemas.openxmlformats.org/officeDocument/2006/relationships/image" Target="../media/image16.png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png"/><Relationship Id="rId1" Type="http://schemas.openxmlformats.org/officeDocument/2006/relationships/tags" Target="../tags/tag5.xml"/><Relationship Id="rId2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10646"/>
          </a:xfrm>
        </p:spPr>
        <p:txBody>
          <a:bodyPr>
            <a:normAutofit/>
          </a:bodyPr>
          <a:lstStyle/>
          <a:p>
            <a:r>
              <a:rPr lang="en-US" dirty="0" smtClean="0"/>
              <a:t>Nuclear Disarmament Verification via Resonant Phenomena</a:t>
            </a:r>
            <a:br>
              <a:rPr lang="en-US" dirty="0" smtClean="0"/>
            </a:br>
            <a:r>
              <a:rPr lang="en-US" sz="2000" dirty="0" smtClean="0"/>
              <a:t>(and other adventures in nuclear security)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Areg Danagoulian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06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825860"/>
            <a:ext cx="9144000" cy="1981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8991600" cy="5334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NRF Weapon authentication Concept</a:t>
            </a:r>
            <a:endParaRPr lang="en-US" sz="3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8"/>
            <a:ext cx="2133600" cy="365125"/>
          </a:xfrm>
        </p:spPr>
        <p:txBody>
          <a:bodyPr/>
          <a:lstStyle/>
          <a:p>
            <a:fld id="{FC5565E5-9A47-4A2F-9A21-2DC55FE214A0}" type="slidenum">
              <a:rPr lang="en-US" smtClean="0"/>
              <a:t>10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41722" y="1772820"/>
            <a:ext cx="1441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Bremsstrahlung</a:t>
            </a:r>
          </a:p>
          <a:p>
            <a:r>
              <a:rPr lang="en-US" sz="1400" dirty="0" smtClean="0"/>
              <a:t>(X-ray)</a:t>
            </a:r>
            <a:endParaRPr lang="en-US" sz="1400" dirty="0"/>
          </a:p>
        </p:txBody>
      </p:sp>
      <p:sp>
        <p:nvSpPr>
          <p:cNvPr id="25" name="Rectangle 24"/>
          <p:cNvSpPr/>
          <p:nvPr/>
        </p:nvSpPr>
        <p:spPr>
          <a:xfrm rot="19140000">
            <a:off x="919853" y="5079375"/>
            <a:ext cx="982401" cy="383921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HPGe</a:t>
            </a:r>
            <a:endParaRPr lang="en-US" dirty="0"/>
          </a:p>
        </p:txBody>
      </p:sp>
      <p:cxnSp>
        <p:nvCxnSpPr>
          <p:cNvPr id="41" name="Straight Arrow Connector 40"/>
          <p:cNvCxnSpPr>
            <a:endCxn id="25" idx="3"/>
          </p:cNvCxnSpPr>
          <p:nvPr/>
        </p:nvCxnSpPr>
        <p:spPr>
          <a:xfrm flipH="1">
            <a:off x="1781767" y="1916839"/>
            <a:ext cx="3910550" cy="3032239"/>
          </a:xfrm>
          <a:prstGeom prst="straightConnector1">
            <a:avLst/>
          </a:prstGeom>
          <a:ln w="952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2" name="Right Triangle 1031"/>
          <p:cNvSpPr/>
          <p:nvPr/>
        </p:nvSpPr>
        <p:spPr>
          <a:xfrm flipV="1">
            <a:off x="0" y="2924944"/>
            <a:ext cx="4067944" cy="3158716"/>
          </a:xfrm>
          <a:prstGeom prst="rtTriangl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3" name="TextBox 1032"/>
          <p:cNvSpPr txBox="1"/>
          <p:nvPr/>
        </p:nvSpPr>
        <p:spPr>
          <a:xfrm>
            <a:off x="1558357" y="2959460"/>
            <a:ext cx="1134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Shielding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745788" y="1475492"/>
            <a:ext cx="2057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Cryptographic Foil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2807060"/>
            <a:ext cx="9144000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791200" y="2426060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Everything classified by the host</a:t>
            </a:r>
            <a:endParaRPr lang="en-US" sz="16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5791200" y="2742528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Everything open</a:t>
            </a:r>
            <a:endParaRPr lang="en-US" sz="1600" b="1" dirty="0"/>
          </a:p>
        </p:txBody>
      </p:sp>
      <p:sp>
        <p:nvSpPr>
          <p:cNvPr id="43" name="Oval 42"/>
          <p:cNvSpPr/>
          <p:nvPr/>
        </p:nvSpPr>
        <p:spPr>
          <a:xfrm>
            <a:off x="1907704" y="620688"/>
            <a:ext cx="432048" cy="396044"/>
          </a:xfrm>
          <a:prstGeom prst="ellipse">
            <a:avLst/>
          </a:prstGeom>
          <a:solidFill>
            <a:srgbClr val="0000FF"/>
          </a:solidFill>
          <a:ln w="203200" cmpd="sng">
            <a:solidFill>
              <a:srgbClr val="000000"/>
            </a:solidFill>
          </a:ln>
          <a:scene3d>
            <a:camera prst="isometricOffAxis1Top"/>
            <a:lightRig rig="threePt" dir="t"/>
          </a:scene3d>
          <a:sp3d>
            <a:bevelT w="457200" h="1524000" prst="angle"/>
            <a:bevelB w="381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1907704" y="584684"/>
            <a:ext cx="432048" cy="396044"/>
          </a:xfrm>
          <a:prstGeom prst="ellipse">
            <a:avLst/>
          </a:prstGeom>
          <a:solidFill>
            <a:srgbClr val="FF0000"/>
          </a:solidFill>
          <a:ln w="203200" cmpd="sng">
            <a:solidFill>
              <a:srgbClr val="000000"/>
            </a:solidFill>
          </a:ln>
          <a:scene3d>
            <a:camera prst="isometricOffAxis1Top"/>
            <a:lightRig rig="threePt" dir="t"/>
          </a:scene3d>
          <a:sp3d>
            <a:bevelT w="457200" h="1524000" prst="angle"/>
            <a:bevelB w="381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7" name="Notched Right Arrow 6"/>
          <p:cNvSpPr/>
          <p:nvPr/>
        </p:nvSpPr>
        <p:spPr>
          <a:xfrm>
            <a:off x="4134" y="1448780"/>
            <a:ext cx="5539974" cy="1080120"/>
          </a:xfrm>
          <a:prstGeom prst="notchedRightArrow">
            <a:avLst/>
          </a:prstGeom>
          <a:solidFill>
            <a:srgbClr val="FF0000">
              <a:alpha val="4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NRF filtered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brem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39952" y="3645032"/>
            <a:ext cx="4986518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Hosts</a:t>
            </a:r>
            <a:r>
              <a:rPr lang="en-US" dirty="0" smtClean="0"/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provide the candidate warheads (to be authenticated)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Foil – thickness unknown to the inspectors, but of agreed upon isotopes</a:t>
            </a:r>
          </a:p>
          <a:p>
            <a:r>
              <a:rPr lang="en-US" b="1" dirty="0" smtClean="0"/>
              <a:t>Inspectors</a:t>
            </a:r>
            <a:r>
              <a:rPr lang="en-US" dirty="0" smtClean="0"/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Detector, electronics (to be verified by hosts)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Visual access to the foil</a:t>
            </a:r>
          </a:p>
          <a:p>
            <a:r>
              <a:rPr lang="en-US" b="1" dirty="0" smtClean="0"/>
              <a:t>Joint</a:t>
            </a:r>
            <a:r>
              <a:rPr lang="en-US" dirty="0" smtClean="0"/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Template (“golden copy”)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5544108" y="1511660"/>
            <a:ext cx="0" cy="990600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592688" y="1511660"/>
            <a:ext cx="0" cy="990600"/>
          </a:xfrm>
          <a:prstGeom prst="line">
            <a:avLst/>
          </a:prstGeom>
          <a:ln w="57150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652120" y="1511660"/>
            <a:ext cx="0" cy="990600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688124" y="1511660"/>
            <a:ext cx="0" cy="990600"/>
          </a:xfrm>
          <a:prstGeom prst="line">
            <a:avLst/>
          </a:prstGeom>
          <a:ln w="57150" cmpd="sng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 descr="CONOPS-big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1" r="54178" b="1"/>
          <a:stretch/>
        </p:blipFill>
        <p:spPr>
          <a:xfrm>
            <a:off x="168202" y="836712"/>
            <a:ext cx="1595485" cy="909361"/>
          </a:xfrm>
          <a:prstGeom prst="rect">
            <a:avLst/>
          </a:prstGeom>
        </p:spPr>
      </p:pic>
      <p:pic>
        <p:nvPicPr>
          <p:cNvPr id="30" name="Picture 29" descr="CONOPS-big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16" t="8044"/>
          <a:stretch/>
        </p:blipFill>
        <p:spPr>
          <a:xfrm>
            <a:off x="3059832" y="836712"/>
            <a:ext cx="1437159" cy="887271"/>
          </a:xfrm>
          <a:prstGeom prst="rect">
            <a:avLst/>
          </a:prstGeom>
        </p:spPr>
      </p:pic>
      <p:pic>
        <p:nvPicPr>
          <p:cNvPr id="31" name="Picture 9" descr="observed_counts_0428201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644" y="5610909"/>
            <a:ext cx="1947950" cy="1247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061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weapon_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633" y="3573016"/>
            <a:ext cx="2853369" cy="2772308"/>
          </a:xfrm>
          <a:prstGeom prst="rect">
            <a:avLst/>
          </a:prstGeom>
        </p:spPr>
      </p:pic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6281585" y="3573023"/>
            <a:ext cx="2853369" cy="2772309"/>
            <a:chOff x="2743199" y="4539094"/>
            <a:chExt cx="1524001" cy="1480706"/>
          </a:xfrm>
        </p:grpSpPr>
        <p:pic>
          <p:nvPicPr>
            <p:cNvPr id="29" name="Picture 28" descr="weapon_12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3199" y="4539094"/>
              <a:ext cx="1524001" cy="1480706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3810000" y="4648200"/>
              <a:ext cx="167881" cy="279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3366FF"/>
                  </a:solidFill>
                </a:rPr>
                <a:t>A</a:t>
              </a:r>
            </a:p>
            <a:p>
              <a:r>
                <a:rPr lang="en-US" sz="1400" b="1" dirty="0">
                  <a:solidFill>
                    <a:srgbClr val="FF0000"/>
                  </a:solidFill>
                </a:rPr>
                <a:t>B</a:t>
              </a:r>
            </a:p>
          </p:txBody>
        </p:sp>
      </p:grpSp>
      <p:sp>
        <p:nvSpPr>
          <p:cNvPr id="37" name="Rectangle 36"/>
          <p:cNvSpPr/>
          <p:nvPr/>
        </p:nvSpPr>
        <p:spPr>
          <a:xfrm>
            <a:off x="0" y="825860"/>
            <a:ext cx="9144000" cy="1981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8"/>
            <a:ext cx="2133600" cy="365125"/>
          </a:xfrm>
        </p:spPr>
        <p:txBody>
          <a:bodyPr/>
          <a:lstStyle/>
          <a:p>
            <a:fld id="{FC5565E5-9A47-4A2F-9A21-2DC55FE214A0}" type="slidenum">
              <a:rPr lang="en-US" smtClean="0"/>
              <a:t>11</a:t>
            </a:fld>
            <a:endParaRPr lang="en-US"/>
          </a:p>
        </p:txBody>
      </p:sp>
      <p:sp>
        <p:nvSpPr>
          <p:cNvPr id="25" name="Rectangle 24"/>
          <p:cNvSpPr/>
          <p:nvPr/>
        </p:nvSpPr>
        <p:spPr>
          <a:xfrm rot="19140000">
            <a:off x="919853" y="5079375"/>
            <a:ext cx="982401" cy="383921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HPGe</a:t>
            </a:r>
            <a:endParaRPr lang="en-US" dirty="0"/>
          </a:p>
        </p:txBody>
      </p:sp>
      <p:cxnSp>
        <p:nvCxnSpPr>
          <p:cNvPr id="41" name="Straight Arrow Connector 40"/>
          <p:cNvCxnSpPr>
            <a:endCxn id="25" idx="3"/>
          </p:cNvCxnSpPr>
          <p:nvPr/>
        </p:nvCxnSpPr>
        <p:spPr>
          <a:xfrm flipH="1">
            <a:off x="1781767" y="1916839"/>
            <a:ext cx="3910550" cy="3032239"/>
          </a:xfrm>
          <a:prstGeom prst="straightConnector1">
            <a:avLst/>
          </a:prstGeom>
          <a:ln w="952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2" name="Right Triangle 1031"/>
          <p:cNvSpPr/>
          <p:nvPr/>
        </p:nvSpPr>
        <p:spPr>
          <a:xfrm flipV="1">
            <a:off x="0" y="2924944"/>
            <a:ext cx="4067944" cy="3158716"/>
          </a:xfrm>
          <a:prstGeom prst="rtTriangl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3" name="TextBox 1032"/>
          <p:cNvSpPr txBox="1"/>
          <p:nvPr/>
        </p:nvSpPr>
        <p:spPr>
          <a:xfrm>
            <a:off x="1558357" y="2959460"/>
            <a:ext cx="1134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Shielding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35" name="TextBox 1034"/>
          <p:cNvSpPr txBox="1"/>
          <p:nvPr/>
        </p:nvSpPr>
        <p:spPr>
          <a:xfrm>
            <a:off x="2634210" y="1054460"/>
            <a:ext cx="3846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Weapon A: authenticated template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544108" y="1511660"/>
            <a:ext cx="0" cy="990600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592688" y="1511660"/>
            <a:ext cx="0" cy="990600"/>
          </a:xfrm>
          <a:prstGeom prst="line">
            <a:avLst/>
          </a:prstGeom>
          <a:ln w="57150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652120" y="1511660"/>
            <a:ext cx="0" cy="990600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688124" y="1511660"/>
            <a:ext cx="0" cy="990600"/>
          </a:xfrm>
          <a:prstGeom prst="line">
            <a:avLst/>
          </a:prstGeom>
          <a:ln w="57150" cmpd="sng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0" y="2807060"/>
            <a:ext cx="9144000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791200" y="2426060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Everything classified by the host</a:t>
            </a:r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835697" y="4919012"/>
            <a:ext cx="47752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u="sng" dirty="0" smtClean="0"/>
              <a:t>Physical Cryptography: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No direct data from the weapon itself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b="1" dirty="0" smtClean="0"/>
              <a:t>SIGNAL</a:t>
            </a:r>
            <a:r>
              <a:rPr lang="en-US" sz="1400" dirty="0" smtClean="0"/>
              <a:t> = 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Impossible to extract (Weapon)</a:t>
            </a:r>
          </a:p>
          <a:p>
            <a:pPr marL="285750" indent="-285750">
              <a:buFont typeface="Arial"/>
              <a:buChar char="•"/>
            </a:pPr>
            <a:r>
              <a:rPr lang="en-US" u="sng" dirty="0" smtClean="0"/>
              <a:t>Soundness and completeness: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Authenticated template A -- acquire S</a:t>
            </a:r>
            <a:r>
              <a:rPr lang="en-US" sz="1400" baseline="-25000" dirty="0" smtClean="0"/>
              <a:t>NRF</a:t>
            </a:r>
            <a:r>
              <a:rPr lang="en-US" sz="1400" dirty="0" smtClean="0"/>
              <a:t>(A)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Candidate weapon B          -- acquire </a:t>
            </a:r>
            <a:r>
              <a:rPr lang="en-US" sz="1400" dirty="0"/>
              <a:t>S</a:t>
            </a:r>
            <a:r>
              <a:rPr lang="en-US" sz="1400" baseline="-25000" dirty="0"/>
              <a:t>NRF</a:t>
            </a:r>
            <a:r>
              <a:rPr lang="en-US" sz="1400" dirty="0" smtClean="0"/>
              <a:t>(B) and compare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634208" y="1054460"/>
            <a:ext cx="35939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Weapon B: candidate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791200" y="2742528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Everything open</a:t>
            </a:r>
            <a:endParaRPr lang="en-US" sz="1600" b="1" dirty="0"/>
          </a:p>
        </p:txBody>
      </p:sp>
      <p:pic>
        <p:nvPicPr>
          <p:cNvPr id="17" name="Picture 16" descr="conv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27884" y="5409228"/>
            <a:ext cx="2064984" cy="293749"/>
          </a:xfrm>
          <a:prstGeom prst="rect">
            <a:avLst/>
          </a:prstGeom>
        </p:spPr>
      </p:pic>
      <p:sp>
        <p:nvSpPr>
          <p:cNvPr id="43" name="Oval 42"/>
          <p:cNvSpPr/>
          <p:nvPr/>
        </p:nvSpPr>
        <p:spPr>
          <a:xfrm>
            <a:off x="1907704" y="620688"/>
            <a:ext cx="432048" cy="396044"/>
          </a:xfrm>
          <a:prstGeom prst="ellipse">
            <a:avLst/>
          </a:prstGeom>
          <a:solidFill>
            <a:srgbClr val="0000FF"/>
          </a:solidFill>
          <a:ln w="203200" cmpd="sng">
            <a:solidFill>
              <a:srgbClr val="000000"/>
            </a:solidFill>
          </a:ln>
          <a:scene3d>
            <a:camera prst="isometricOffAxis1Top"/>
            <a:lightRig rig="threePt" dir="t"/>
          </a:scene3d>
          <a:sp3d>
            <a:bevelT w="457200" h="1524000" prst="angle"/>
            <a:bevelB w="381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1907704" y="584684"/>
            <a:ext cx="432048" cy="396044"/>
          </a:xfrm>
          <a:prstGeom prst="ellipse">
            <a:avLst/>
          </a:prstGeom>
          <a:solidFill>
            <a:srgbClr val="FF0000"/>
          </a:solidFill>
          <a:ln w="203200" cmpd="sng">
            <a:solidFill>
              <a:srgbClr val="000000"/>
            </a:solidFill>
          </a:ln>
          <a:scene3d>
            <a:camera prst="isometricOffAxis1Top"/>
            <a:lightRig rig="threePt" dir="t"/>
          </a:scene3d>
          <a:sp3d>
            <a:bevelT w="457200" h="1524000" prst="angle"/>
            <a:bevelB w="381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1722" y="1772820"/>
            <a:ext cx="1441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Bremsstrahlung</a:t>
            </a:r>
          </a:p>
          <a:p>
            <a:r>
              <a:rPr lang="en-US" sz="1400" dirty="0" smtClean="0"/>
              <a:t>(X-ray)</a:t>
            </a:r>
            <a:endParaRPr lang="en-US" sz="1400" dirty="0"/>
          </a:p>
        </p:txBody>
      </p:sp>
      <p:sp>
        <p:nvSpPr>
          <p:cNvPr id="34" name="Notched Right Arrow 33"/>
          <p:cNvSpPr/>
          <p:nvPr/>
        </p:nvSpPr>
        <p:spPr>
          <a:xfrm>
            <a:off x="4134" y="1448780"/>
            <a:ext cx="5539974" cy="1080120"/>
          </a:xfrm>
          <a:prstGeom prst="notchedRightArrow">
            <a:avLst/>
          </a:prstGeom>
          <a:solidFill>
            <a:srgbClr val="FF0000">
              <a:alpha val="4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NRF filtered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brem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8991600" cy="5334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NRF Weapon authentication Concept</a:t>
            </a:r>
            <a:endParaRPr lang="en-US" sz="3200" b="1" dirty="0"/>
          </a:p>
        </p:txBody>
      </p:sp>
      <p:pic>
        <p:nvPicPr>
          <p:cNvPr id="36" name="Picture 35" descr="CONOPS-big.pd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1" r="54178" b="1"/>
          <a:stretch/>
        </p:blipFill>
        <p:spPr>
          <a:xfrm>
            <a:off x="168202" y="836712"/>
            <a:ext cx="1595485" cy="909361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5745788" y="1475492"/>
            <a:ext cx="2057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Cryptographic Foil</a:t>
            </a:r>
            <a:endParaRPr lang="en-US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732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4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10-14 at 1.53.2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25" y="1824467"/>
            <a:ext cx="5253199" cy="44980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967219" y="3011677"/>
            <a:ext cx="3069676" cy="16312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white"/>
                </a:solidFill>
                <a:latin typeface="Calibri"/>
              </a:rPr>
              <a:t>Simulated 2.1 or 2.5 MeV bremsstrahlung beam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prstClr val="white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white"/>
                </a:solidFill>
                <a:latin typeface="Calibri"/>
              </a:rPr>
              <a:t>&gt; 1000 core hours for sufficient NRF statistics</a:t>
            </a:r>
          </a:p>
        </p:txBody>
      </p:sp>
      <p:sp>
        <p:nvSpPr>
          <p:cNvPr id="7" name="Rectangle 6"/>
          <p:cNvSpPr/>
          <p:nvPr/>
        </p:nvSpPr>
        <p:spPr>
          <a:xfrm>
            <a:off x="539552" y="1556792"/>
            <a:ext cx="5292588" cy="47885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47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vide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7411"/>
            <a:ext cx="9144000" cy="534894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021517" y="2418880"/>
            <a:ext cx="2006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Genuine template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23758" y="2735632"/>
            <a:ext cx="1378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U-238 hoax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56276" y="6201308"/>
            <a:ext cx="1283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(J. </a:t>
            </a:r>
            <a:r>
              <a:rPr lang="en-US" dirty="0" err="1" smtClean="0"/>
              <a:t>Vavrek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026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62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Canonical hoax scenarios</a:t>
            </a:r>
            <a:endParaRPr lang="en-US" dirty="0"/>
          </a:p>
        </p:txBody>
      </p:sp>
      <p:pic>
        <p:nvPicPr>
          <p:cNvPr id="4" name="Picture 3" descr="U238_hoax_simple3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4805" y="447923"/>
            <a:ext cx="4709020" cy="6697361"/>
          </a:xfrm>
          <a:prstGeom prst="rect">
            <a:avLst/>
          </a:prstGeom>
        </p:spPr>
      </p:pic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3533426"/>
              </p:ext>
            </p:extLst>
          </p:nvPr>
        </p:nvGraphicFramePr>
        <p:xfrm>
          <a:off x="6372200" y="1756525"/>
          <a:ext cx="2760745" cy="180732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93832"/>
                <a:gridCol w="1166913"/>
              </a:tblGrid>
              <a:tr h="76826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/>
                          <a:cs typeface="Arial"/>
                        </a:rPr>
                        <a:t>Hoax</a:t>
                      </a:r>
                      <a:r>
                        <a:rPr lang="en-US" sz="1600" baseline="0" dirty="0" smtClean="0">
                          <a:latin typeface="Arial"/>
                          <a:cs typeface="Arial"/>
                        </a:rPr>
                        <a:t> s</a:t>
                      </a:r>
                      <a:r>
                        <a:rPr lang="en-US" sz="1600" dirty="0" smtClean="0">
                          <a:latin typeface="Arial"/>
                          <a:cs typeface="Arial"/>
                        </a:rPr>
                        <a:t>cenario</a:t>
                      </a:r>
                      <a:endParaRPr lang="en-US" sz="16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/>
                          <a:cs typeface="Arial"/>
                        </a:rPr>
                        <a:t>Strongest discrepancy (</a:t>
                      </a:r>
                      <a:r>
                        <a:rPr lang="en-US" sz="1600" i="1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σ</a:t>
                      </a:r>
                      <a:r>
                        <a:rPr lang="en-US" sz="1600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)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0524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/>
                          <a:cs typeface="Arial"/>
                        </a:rPr>
                        <a:t>WGPu</a:t>
                      </a:r>
                      <a:r>
                        <a:rPr lang="en-US" sz="1600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600" baseline="0" dirty="0" smtClean="0">
                          <a:latin typeface="Arial"/>
                          <a:cs typeface="Arial"/>
                          <a:sym typeface="Wingdings"/>
                        </a:rPr>
                        <a:t></a:t>
                      </a:r>
                      <a:r>
                        <a:rPr lang="en-US" sz="1600" baseline="0" dirty="0" smtClean="0">
                          <a:latin typeface="Arial"/>
                          <a:cs typeface="Arial"/>
                        </a:rPr>
                        <a:t> U-238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/>
                          <a:cs typeface="Arial"/>
                        </a:rPr>
                        <a:t>107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40524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/>
                          <a:cs typeface="Arial"/>
                        </a:rPr>
                        <a:t>WGPu</a:t>
                      </a:r>
                      <a:r>
                        <a:rPr lang="en-US" sz="1600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600" baseline="0" dirty="0" smtClean="0">
                          <a:latin typeface="Arial"/>
                          <a:cs typeface="Arial"/>
                          <a:sym typeface="Wingdings"/>
                        </a:rPr>
                        <a:t></a:t>
                      </a:r>
                      <a:r>
                        <a:rPr lang="en-US" sz="1600" baseline="0" dirty="0" smtClean="0">
                          <a:latin typeface="Arial"/>
                          <a:cs typeface="Arial"/>
                        </a:rPr>
                        <a:t> FGPu</a:t>
                      </a:r>
                      <a:endParaRPr lang="en-US" sz="1600" dirty="0" smtClean="0">
                        <a:latin typeface="Arial"/>
                        <a:cs typeface="Arial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/>
                          <a:cs typeface="Arial"/>
                        </a:rPr>
                        <a:t>14.6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3767667" y="2525889"/>
            <a:ext cx="2676541" cy="327047"/>
          </a:xfrm>
          <a:prstGeom prst="straightConnector1">
            <a:avLst/>
          </a:prstGeom>
          <a:ln w="38100">
            <a:solidFill>
              <a:srgbClr val="008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C7553-22E4-495E-8BA0-741F83B798C9}" type="slidenum">
              <a:rPr lang="en-US" smtClean="0"/>
              <a:t>14</a:t>
            </a:fld>
            <a:endParaRPr lang="en-US"/>
          </a:p>
        </p:txBody>
      </p:sp>
      <p:sp>
        <p:nvSpPr>
          <p:cNvPr id="16" name="Frame 15"/>
          <p:cNvSpPr/>
          <p:nvPr/>
        </p:nvSpPr>
        <p:spPr>
          <a:xfrm>
            <a:off x="3167845" y="2215444"/>
            <a:ext cx="620990" cy="3229780"/>
          </a:xfrm>
          <a:prstGeom prst="frame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-16873" y="6273316"/>
            <a:ext cx="8081261" cy="58477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R.S</a:t>
            </a:r>
            <a:r>
              <a:rPr lang="en-US" sz="1600" dirty="0">
                <a:solidFill>
                  <a:srgbClr val="000000"/>
                </a:solidFill>
                <a:latin typeface="Arial"/>
                <a:cs typeface="Arial"/>
              </a:rPr>
              <a:t>. Kemp, A. Danagoulian, R. Macdonald, </a:t>
            </a:r>
            <a:r>
              <a:rPr lang="en-US" sz="1600" dirty="0" err="1">
                <a:solidFill>
                  <a:srgbClr val="000000"/>
                </a:solidFill>
                <a:latin typeface="Arial"/>
                <a:cs typeface="Arial"/>
              </a:rPr>
              <a:t>J.Vavrek</a:t>
            </a:r>
            <a:r>
              <a:rPr lang="en-US" sz="1600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n-US" sz="1600" i="1" dirty="0">
                <a:solidFill>
                  <a:srgbClr val="000000"/>
                </a:solidFill>
                <a:latin typeface="Arial"/>
                <a:cs typeface="Arial"/>
              </a:rPr>
              <a:t>Physical cryptographic verification of nuclear warheads</a:t>
            </a:r>
            <a:r>
              <a:rPr lang="en-US" sz="1600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n-US" sz="1600" b="1" i="1" dirty="0">
                <a:solidFill>
                  <a:srgbClr val="000000"/>
                </a:solidFill>
                <a:latin typeface="Arial"/>
                <a:cs typeface="Arial"/>
              </a:rPr>
              <a:t>PNAS</a:t>
            </a:r>
            <a:r>
              <a:rPr lang="en-US" sz="1600" dirty="0">
                <a:solidFill>
                  <a:srgbClr val="000000"/>
                </a:solidFill>
                <a:latin typeface="Arial"/>
                <a:cs typeface="Arial"/>
              </a:rPr>
              <a:t> 113 (2016) 31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en-US" sz="16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032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35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Helvetica"/>
                <a:cs typeface="Helvetica"/>
              </a:rPr>
              <a:t>NRF experimental setup</a:t>
            </a:r>
            <a:endParaRPr lang="en-US" dirty="0">
              <a:latin typeface="Helvetica"/>
              <a:cs typeface="Helvetica"/>
            </a:endParaRP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0" y="2303584"/>
            <a:ext cx="5410556" cy="4057918"/>
            <a:chOff x="637608" y="774330"/>
            <a:chExt cx="7869628" cy="590222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608" y="774330"/>
              <a:ext cx="7869628" cy="5902222"/>
            </a:xfrm>
            <a:prstGeom prst="rect">
              <a:avLst/>
            </a:prstGeom>
          </p:spPr>
        </p:pic>
        <p:grpSp>
          <p:nvGrpSpPr>
            <p:cNvPr id="29" name="Group 28"/>
            <p:cNvGrpSpPr/>
            <p:nvPr/>
          </p:nvGrpSpPr>
          <p:grpSpPr>
            <a:xfrm>
              <a:off x="2051053" y="3164970"/>
              <a:ext cx="6456183" cy="1304874"/>
              <a:chOff x="2051053" y="3164970"/>
              <a:chExt cx="6456183" cy="1304874"/>
            </a:xfrm>
          </p:grpSpPr>
          <p:cxnSp>
            <p:nvCxnSpPr>
              <p:cNvPr id="7" name="Straight Arrow Connector 6"/>
              <p:cNvCxnSpPr/>
              <p:nvPr/>
            </p:nvCxnSpPr>
            <p:spPr>
              <a:xfrm>
                <a:off x="2051053" y="3164970"/>
                <a:ext cx="541337" cy="101877"/>
              </a:xfrm>
              <a:prstGeom prst="straightConnector1">
                <a:avLst/>
              </a:prstGeom>
              <a:ln>
                <a:solidFill>
                  <a:srgbClr val="26FE02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2051053" y="3164970"/>
                <a:ext cx="6456183" cy="1231184"/>
              </a:xfrm>
              <a:prstGeom prst="line">
                <a:avLst/>
              </a:prstGeom>
              <a:ln>
                <a:solidFill>
                  <a:srgbClr val="26FE0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5040518" y="3730976"/>
                <a:ext cx="541337" cy="101877"/>
              </a:xfrm>
              <a:prstGeom prst="straightConnector1">
                <a:avLst/>
              </a:prstGeom>
              <a:ln>
                <a:solidFill>
                  <a:srgbClr val="26FE02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4198608" y="3816261"/>
                <a:ext cx="2075134" cy="65358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70000"/>
                  </a:lnSpc>
                </a:pPr>
                <a:r>
                  <a:rPr lang="en-US" sz="1600" dirty="0" smtClean="0">
                    <a:solidFill>
                      <a:srgbClr val="26FE02"/>
                    </a:solidFill>
                    <a:latin typeface="Helvetica"/>
                    <a:cs typeface="Helvetica"/>
                  </a:rPr>
                  <a:t>photon beam axis</a:t>
                </a:r>
                <a:endParaRPr lang="en-US" sz="1600" dirty="0">
                  <a:solidFill>
                    <a:srgbClr val="26FE02"/>
                  </a:solidFill>
                  <a:latin typeface="Helvetica"/>
                  <a:cs typeface="Helvetica"/>
                </a:endParaRPr>
              </a:p>
            </p:txBody>
          </p:sp>
        </p:grpSp>
        <p:sp>
          <p:nvSpPr>
            <p:cNvPr id="18" name="Cross 17"/>
            <p:cNvSpPr>
              <a:spLocks noChangeAspect="1"/>
            </p:cNvSpPr>
            <p:nvPr/>
          </p:nvSpPr>
          <p:spPr>
            <a:xfrm rot="21380086">
              <a:off x="3036468" y="2853855"/>
              <a:ext cx="269999" cy="268663"/>
            </a:xfrm>
            <a:prstGeom prst="plus">
              <a:avLst>
                <a:gd name="adj" fmla="val 35804"/>
              </a:avLst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92390" y="2502462"/>
              <a:ext cx="1410855" cy="40289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600" dirty="0" smtClean="0">
                  <a:solidFill>
                    <a:srgbClr val="FF0000"/>
                  </a:solidFill>
                  <a:latin typeface="Helvetica"/>
                  <a:cs typeface="Helvetica"/>
                </a:rPr>
                <a:t>HPGE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943320" y="3235609"/>
              <a:ext cx="1698052" cy="40289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600" dirty="0" smtClean="0">
                  <a:solidFill>
                    <a:srgbClr val="00FFFF"/>
                  </a:solidFill>
                  <a:latin typeface="Symbol" charset="2"/>
                  <a:cs typeface="Symbol" charset="2"/>
                </a:rPr>
                <a:t>g </a:t>
              </a:r>
              <a:r>
                <a:rPr lang="en-US" sz="1600" dirty="0" smtClean="0">
                  <a:solidFill>
                    <a:srgbClr val="00FFFF"/>
                  </a:solidFill>
                  <a:latin typeface="Helvetica"/>
                  <a:cs typeface="Helvetica"/>
                </a:rPr>
                <a:t>detector</a:t>
              </a:r>
              <a:endParaRPr lang="en-US" sz="1600" dirty="0">
                <a:solidFill>
                  <a:srgbClr val="00FFFF"/>
                </a:solidFill>
                <a:latin typeface="Helvetica"/>
                <a:cs typeface="Helvetica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659887" y="4232744"/>
              <a:ext cx="1358496" cy="65358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600" dirty="0" smtClean="0">
                  <a:solidFill>
                    <a:srgbClr val="00FFFF"/>
                  </a:solidFill>
                  <a:latin typeface="Helvetica"/>
                  <a:cs typeface="Helvetica"/>
                </a:rPr>
                <a:t>x-ray</a:t>
              </a:r>
            </a:p>
            <a:p>
              <a:pPr>
                <a:lnSpc>
                  <a:spcPct val="70000"/>
                </a:lnSpc>
              </a:pPr>
              <a:r>
                <a:rPr lang="en-US" sz="1600" dirty="0" smtClean="0">
                  <a:solidFill>
                    <a:srgbClr val="00FFFF"/>
                  </a:solidFill>
                  <a:latin typeface="Helvetica"/>
                  <a:cs typeface="Helvetica"/>
                </a:rPr>
                <a:t>imager</a:t>
              </a:r>
              <a:endParaRPr lang="en-US" sz="1600" dirty="0">
                <a:solidFill>
                  <a:srgbClr val="00FFFF"/>
                </a:solidFill>
                <a:latin typeface="Helvetica"/>
                <a:cs typeface="Helvetica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483309" y="3472276"/>
              <a:ext cx="1274000" cy="65358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600" dirty="0" smtClean="0">
                  <a:solidFill>
                    <a:srgbClr val="00FFFF"/>
                  </a:solidFill>
                  <a:latin typeface="Helvetica"/>
                  <a:cs typeface="Helvetica"/>
                </a:rPr>
                <a:t>DU target</a:t>
              </a:r>
              <a:endParaRPr lang="en-US" sz="1600" dirty="0">
                <a:solidFill>
                  <a:srgbClr val="00FFFF"/>
                </a:solidFill>
                <a:latin typeface="Helvetica"/>
                <a:cs typeface="Helvetica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84933" y="2571433"/>
              <a:ext cx="1112485" cy="523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200" dirty="0" smtClean="0">
                  <a:solidFill>
                    <a:srgbClr val="FF0000"/>
                  </a:solidFill>
                  <a:latin typeface="Helvetica"/>
                  <a:cs typeface="Helvetica"/>
                </a:rPr>
                <a:t>Cu radiator</a:t>
              </a: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1213556" y="1129685"/>
              <a:ext cx="665268" cy="1981414"/>
              <a:chOff x="1213556" y="1129685"/>
              <a:chExt cx="665268" cy="1981414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1213556" y="1129685"/>
                <a:ext cx="151535" cy="186852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1365091" y="2998210"/>
                <a:ext cx="513733" cy="11288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/>
            <p:cNvSpPr txBox="1"/>
            <p:nvPr/>
          </p:nvSpPr>
          <p:spPr>
            <a:xfrm>
              <a:off x="1241529" y="1872929"/>
              <a:ext cx="1490783" cy="5886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400" b="1" baseline="3000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Helvetica"/>
                  <a:cs typeface="Helvetica"/>
                </a:rPr>
                <a:t>-</a:t>
              </a:r>
              <a:r>
                <a:rPr lang="en-US" sz="1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Helvetica"/>
                  <a:cs typeface="Helvetica"/>
                </a:rPr>
                <a:t>e, 2.5MeV</a:t>
              </a:r>
            </a:p>
          </p:txBody>
        </p:sp>
      </p:grpSp>
      <p:pic>
        <p:nvPicPr>
          <p:cNvPr id="8" name="Picture 7" descr="IMG_20170913_14204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763524"/>
            <a:ext cx="3462849" cy="4617132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6552220" y="4139788"/>
            <a:ext cx="432048" cy="396044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endCxn id="10" idx="3"/>
          </p:cNvCxnSpPr>
          <p:nvPr/>
        </p:nvCxnSpPr>
        <p:spPr>
          <a:xfrm flipV="1">
            <a:off x="5220072" y="4477833"/>
            <a:ext cx="1395420" cy="20382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391980" y="6480048"/>
            <a:ext cx="1912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Vacuum Tubes!!!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0" y="1412776"/>
            <a:ext cx="31085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Van de </a:t>
            </a:r>
            <a:r>
              <a:rPr lang="en-US" dirty="0" err="1" smtClean="0"/>
              <a:t>Graaff</a:t>
            </a:r>
            <a:r>
              <a:rPr lang="en-US" dirty="0" smtClean="0"/>
              <a:t> Accelerator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2.5 MeV e-, DC beam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20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51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1"/>
          <p:cNvSpPr>
            <a:spLocks noGrp="1"/>
          </p:cNvSpPr>
          <p:nvPr>
            <p:ph type="title"/>
          </p:nvPr>
        </p:nvSpPr>
        <p:spPr>
          <a:xfrm>
            <a:off x="10866" y="656693"/>
            <a:ext cx="3913062" cy="900100"/>
          </a:xfrm>
        </p:spPr>
        <p:txBody>
          <a:bodyPr>
            <a:normAutofit/>
          </a:bodyPr>
          <a:lstStyle/>
          <a:p>
            <a:r>
              <a:rPr lang="en-US" dirty="0" smtClean="0"/>
              <a:t>Proxy Warhead</a:t>
            </a:r>
            <a:endParaRPr lang="en-US" dirty="0"/>
          </a:p>
        </p:txBody>
      </p:sp>
      <p:pic>
        <p:nvPicPr>
          <p:cNvPr id="29" name="Picture 28" descr="IMG_20170915_093630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2" t="15326" r="4938" b="16025"/>
          <a:stretch/>
        </p:blipFill>
        <p:spPr>
          <a:xfrm rot="16200000">
            <a:off x="3648468" y="1508217"/>
            <a:ext cx="4512941" cy="266587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2852936"/>
            <a:ext cx="355738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3mm of </a:t>
            </a:r>
            <a:r>
              <a:rPr lang="en-US" baseline="30000" dirty="0" smtClean="0"/>
              <a:t>238</a:t>
            </a:r>
            <a:r>
              <a:rPr lang="en-US" dirty="0" smtClean="0"/>
              <a:t>U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0.5mm of </a:t>
            </a:r>
            <a:r>
              <a:rPr lang="en-US" baseline="30000" dirty="0" smtClean="0"/>
              <a:t>27</a:t>
            </a:r>
            <a:r>
              <a:rPr lang="en-US" dirty="0" smtClean="0"/>
              <a:t>Al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1.5” of plastic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“MIT Linear Implosion Design”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66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1"/>
          <p:cNvSpPr>
            <a:spLocks noGrp="1"/>
          </p:cNvSpPr>
          <p:nvPr>
            <p:ph type="title"/>
          </p:nvPr>
        </p:nvSpPr>
        <p:spPr>
          <a:xfrm>
            <a:off x="4237620" y="457795"/>
            <a:ext cx="4942892" cy="954981"/>
          </a:xfrm>
        </p:spPr>
        <p:txBody>
          <a:bodyPr>
            <a:normAutofit/>
          </a:bodyPr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pic>
        <p:nvPicPr>
          <p:cNvPr id="2" name="Picture 1" descr="Screen Shot 2017-11-01 at 12.44.0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7564"/>
            <a:ext cx="8460432" cy="4936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35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795"/>
            <a:ext cx="8229600" cy="59494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Hoax to Genuine comparisons</a:t>
            </a:r>
            <a:endParaRPr lang="en-US" sz="3200" dirty="0"/>
          </a:p>
        </p:txBody>
      </p:sp>
      <p:pic>
        <p:nvPicPr>
          <p:cNvPr id="4" name="Content Placeholder 3" descr="c0_unzoom.png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2" b="-122"/>
          <a:stretch/>
        </p:blipFill>
        <p:spPr>
          <a:xfrm>
            <a:off x="1690688" y="2062163"/>
            <a:ext cx="7453312" cy="4787900"/>
          </a:xfrm>
        </p:spPr>
      </p:pic>
      <p:sp>
        <p:nvSpPr>
          <p:cNvPr id="10" name="TextBox 9"/>
          <p:cNvSpPr txBox="1"/>
          <p:nvPr/>
        </p:nvSpPr>
        <p:spPr>
          <a:xfrm>
            <a:off x="6520530" y="2708695"/>
            <a:ext cx="19672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-- Lead Hoax</a:t>
            </a:r>
            <a:endParaRPr lang="en-US" sz="2400" dirty="0" smtClean="0">
              <a:solidFill>
                <a:srgbClr val="000000"/>
              </a:solidFill>
            </a:endParaRPr>
          </a:p>
          <a:p>
            <a:r>
              <a:rPr lang="en-US" sz="2400" dirty="0" smtClean="0">
                <a:solidFill>
                  <a:srgbClr val="000000"/>
                </a:solidFill>
              </a:rPr>
              <a:t>-- genuine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28850" y="5328126"/>
            <a:ext cx="2168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“Perfect Hoax”</a:t>
            </a:r>
            <a:endParaRPr lang="en-US" sz="2400" dirty="0"/>
          </a:p>
        </p:txBody>
      </p:sp>
      <p:sp>
        <p:nvSpPr>
          <p:cNvPr id="3" name="Oval 2"/>
          <p:cNvSpPr/>
          <p:nvPr/>
        </p:nvSpPr>
        <p:spPr>
          <a:xfrm>
            <a:off x="6173299" y="4766054"/>
            <a:ext cx="1531049" cy="1462172"/>
          </a:xfrm>
          <a:prstGeom prst="ellipse">
            <a:avLst/>
          </a:prstGeom>
          <a:noFill/>
          <a:ln w="762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97795" y="2276872"/>
            <a:ext cx="85361" cy="9148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45395" y="2276872"/>
            <a:ext cx="85361" cy="9148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93823" y="2276872"/>
            <a:ext cx="95588" cy="914855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25370" y="2277362"/>
            <a:ext cx="95588" cy="914855"/>
          </a:xfrm>
          <a:prstGeom prst="rect">
            <a:avLst/>
          </a:prstGeom>
          <a:solidFill>
            <a:srgbClr val="ED7D3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73843" y="2277234"/>
            <a:ext cx="95588" cy="914855"/>
          </a:xfrm>
          <a:prstGeom prst="rect">
            <a:avLst/>
          </a:prstGeom>
          <a:solidFill>
            <a:srgbClr val="ED7D3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-36512" y="2570163"/>
            <a:ext cx="673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Helvetica"/>
                <a:cs typeface="Helvetica"/>
              </a:rPr>
              <a:t>Target:</a:t>
            </a:r>
            <a:endParaRPr lang="en-US" sz="1200" dirty="0">
              <a:latin typeface="Helvetica"/>
              <a:cs typeface="Helvetic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323" y="3548045"/>
            <a:ext cx="1645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Helvetica"/>
                <a:cs typeface="Helvetica"/>
              </a:rPr>
              <a:t>Plastic “explosive”</a:t>
            </a:r>
            <a:endParaRPr lang="en-US" sz="1200" dirty="0">
              <a:latin typeface="Helvetica"/>
              <a:cs typeface="Helvetica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673387" y="3248980"/>
            <a:ext cx="0" cy="288032"/>
          </a:xfrm>
          <a:prstGeom prst="straightConnector1">
            <a:avLst/>
          </a:prstGeom>
          <a:ln w="31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1033427" y="3248980"/>
            <a:ext cx="0" cy="288032"/>
          </a:xfrm>
          <a:prstGeom prst="straightConnector1">
            <a:avLst/>
          </a:prstGeom>
          <a:ln w="31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812292" y="1473751"/>
            <a:ext cx="5111" cy="695109"/>
          </a:xfrm>
          <a:prstGeom prst="straightConnector1">
            <a:avLst/>
          </a:prstGeom>
          <a:ln w="31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-10689" y="1185719"/>
            <a:ext cx="1645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Helvetica"/>
                <a:cs typeface="Helvetica"/>
              </a:rPr>
              <a:t>Uranium</a:t>
            </a:r>
            <a:endParaRPr lang="en-US" sz="1200" dirty="0">
              <a:latin typeface="Helvetica"/>
              <a:cs typeface="Helvetic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1359" y="1711841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Helvetica"/>
                <a:cs typeface="Helvetica"/>
              </a:rPr>
              <a:t>Al</a:t>
            </a:r>
            <a:endParaRPr lang="en-US" sz="1200" dirty="0">
              <a:latin typeface="Helvetica"/>
              <a:cs typeface="Helvetica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745395" y="1952836"/>
            <a:ext cx="0" cy="288032"/>
          </a:xfrm>
          <a:prstGeom prst="straightConnector1">
            <a:avLst/>
          </a:prstGeom>
          <a:ln w="31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09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Hoax to Genuine comparisons</a:t>
            </a:r>
            <a:endParaRPr lang="en-US" sz="3200" dirty="0"/>
          </a:p>
        </p:txBody>
      </p:sp>
      <p:sp>
        <p:nvSpPr>
          <p:cNvPr id="28" name="Rectangle 27"/>
          <p:cNvSpPr/>
          <p:nvPr/>
        </p:nvSpPr>
        <p:spPr>
          <a:xfrm>
            <a:off x="897795" y="2276872"/>
            <a:ext cx="85361" cy="9148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45395" y="2276872"/>
            <a:ext cx="85361" cy="9148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93823" y="2276872"/>
            <a:ext cx="95588" cy="914855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25370" y="2277362"/>
            <a:ext cx="95588" cy="914855"/>
          </a:xfrm>
          <a:prstGeom prst="rect">
            <a:avLst/>
          </a:prstGeom>
          <a:solidFill>
            <a:srgbClr val="ED7D3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973843" y="2277234"/>
            <a:ext cx="95588" cy="914855"/>
          </a:xfrm>
          <a:prstGeom prst="rect">
            <a:avLst/>
          </a:prstGeom>
          <a:solidFill>
            <a:srgbClr val="ED7D3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-36512" y="2570163"/>
            <a:ext cx="673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Helvetica"/>
                <a:cs typeface="Helvetica"/>
              </a:rPr>
              <a:t>Target:</a:t>
            </a:r>
            <a:endParaRPr lang="en-US" sz="1200" dirty="0">
              <a:latin typeface="Helvetica"/>
              <a:cs typeface="Helvetic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7323" y="3548045"/>
            <a:ext cx="1645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Helvetica"/>
                <a:cs typeface="Helvetica"/>
              </a:rPr>
              <a:t>Plastic “explosive”</a:t>
            </a:r>
            <a:endParaRPr lang="en-US" sz="1200" dirty="0">
              <a:latin typeface="Helvetica"/>
              <a:cs typeface="Helvetica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673387" y="3248980"/>
            <a:ext cx="0" cy="288032"/>
          </a:xfrm>
          <a:prstGeom prst="straightConnector1">
            <a:avLst/>
          </a:prstGeom>
          <a:ln w="31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1033427" y="3248980"/>
            <a:ext cx="0" cy="288032"/>
          </a:xfrm>
          <a:prstGeom prst="straightConnector1">
            <a:avLst/>
          </a:prstGeom>
          <a:ln w="31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812292" y="1473751"/>
            <a:ext cx="5111" cy="695109"/>
          </a:xfrm>
          <a:prstGeom prst="straightConnector1">
            <a:avLst/>
          </a:prstGeom>
          <a:ln w="31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-10689" y="1185719"/>
            <a:ext cx="1645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Helvetica"/>
                <a:cs typeface="Helvetica"/>
              </a:rPr>
              <a:t>3mm Uranium</a:t>
            </a:r>
            <a:endParaRPr lang="en-US" sz="1200" dirty="0">
              <a:latin typeface="Helvetica"/>
              <a:cs typeface="Helvetic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1359" y="1711841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Helvetica"/>
                <a:cs typeface="Helvetica"/>
              </a:rPr>
              <a:t>Al</a:t>
            </a:r>
            <a:endParaRPr lang="en-US" sz="1200" dirty="0">
              <a:latin typeface="Helvetica"/>
              <a:cs typeface="Helvetic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745395" y="1952836"/>
            <a:ext cx="0" cy="288032"/>
          </a:xfrm>
          <a:prstGeom prst="straightConnector1">
            <a:avLst/>
          </a:prstGeom>
          <a:ln w="31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" name="Picture 40" descr="sing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167960"/>
            <a:ext cx="7308304" cy="4690039"/>
          </a:xfrm>
          <a:prstGeom prst="rect">
            <a:avLst/>
          </a:prstGeom>
        </p:spPr>
      </p:pic>
      <p:pic>
        <p:nvPicPr>
          <p:cNvPr id="43" name="Picture 42" descr="single_Pb_nolin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167960"/>
            <a:ext cx="7308304" cy="4690039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>
            <a:off x="791580" y="2276872"/>
            <a:ext cx="95588" cy="914855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-7698" y="1196752"/>
            <a:ext cx="164596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rgbClr val="FF0000"/>
                </a:solidFill>
                <a:latin typeface="Helvetica"/>
                <a:cs typeface="Helvetica"/>
              </a:rPr>
              <a:t>Pb</a:t>
            </a:r>
            <a:endParaRPr 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pic>
        <p:nvPicPr>
          <p:cNvPr id="47" name="Picture 46" descr="single_Pb_lin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167960"/>
            <a:ext cx="7308304" cy="4690039"/>
          </a:xfrm>
          <a:prstGeom prst="rect">
            <a:avLst/>
          </a:prstGeom>
        </p:spPr>
      </p:pic>
      <p:sp>
        <p:nvSpPr>
          <p:cNvPr id="48" name="Oval 47"/>
          <p:cNvSpPr/>
          <p:nvPr/>
        </p:nvSpPr>
        <p:spPr>
          <a:xfrm>
            <a:off x="3275856" y="3465004"/>
            <a:ext cx="1872208" cy="684076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0" y="5372052"/>
            <a:ext cx="18356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8</a:t>
            </a:r>
            <a:r>
              <a:rPr lang="en-US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σ</a:t>
            </a:r>
            <a:r>
              <a:rPr lang="en-US" dirty="0" smtClean="0"/>
              <a:t> discrepancy in U lines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identical counts in Al</a:t>
            </a:r>
            <a:endParaRPr lang="en-US" dirty="0"/>
          </a:p>
        </p:txBody>
      </p:sp>
      <p:grpSp>
        <p:nvGrpSpPr>
          <p:cNvPr id="66" name="Group 65"/>
          <p:cNvGrpSpPr/>
          <p:nvPr/>
        </p:nvGrpSpPr>
        <p:grpSpPr>
          <a:xfrm>
            <a:off x="2735796" y="4257092"/>
            <a:ext cx="4500500" cy="1440160"/>
            <a:chOff x="2735796" y="4257092"/>
            <a:chExt cx="4500500" cy="1440160"/>
          </a:xfrm>
        </p:grpSpPr>
        <p:grpSp>
          <p:nvGrpSpPr>
            <p:cNvPr id="62" name="Group 61"/>
            <p:cNvGrpSpPr/>
            <p:nvPr/>
          </p:nvGrpSpPr>
          <p:grpSpPr>
            <a:xfrm>
              <a:off x="3239852" y="4437112"/>
              <a:ext cx="3996444" cy="1260140"/>
              <a:chOff x="3239852" y="4437112"/>
              <a:chExt cx="3996444" cy="1260140"/>
            </a:xfrm>
          </p:grpSpPr>
          <p:cxnSp>
            <p:nvCxnSpPr>
              <p:cNvPr id="50" name="Straight Arrow Connector 49"/>
              <p:cNvCxnSpPr/>
              <p:nvPr/>
            </p:nvCxnSpPr>
            <p:spPr>
              <a:xfrm>
                <a:off x="3563888" y="4437112"/>
                <a:ext cx="0" cy="792088"/>
              </a:xfrm>
              <a:prstGeom prst="straightConnector1">
                <a:avLst/>
              </a:prstGeom>
              <a:ln w="3175" cmpd="sng">
                <a:solidFill>
                  <a:srgbClr val="0000FF"/>
                </a:solidFill>
                <a:prstDash val="sysDash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>
                <a:off x="4067944" y="4437112"/>
                <a:ext cx="0" cy="1224136"/>
              </a:xfrm>
              <a:prstGeom prst="straightConnector1">
                <a:avLst/>
              </a:prstGeom>
              <a:ln w="3175" cmpd="sng">
                <a:solidFill>
                  <a:srgbClr val="0000FF"/>
                </a:solidFill>
                <a:prstDash val="sysDash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/>
              <p:nvPr/>
            </p:nvCxnSpPr>
            <p:spPr>
              <a:xfrm>
                <a:off x="4608004" y="4437112"/>
                <a:ext cx="0" cy="792088"/>
              </a:xfrm>
              <a:prstGeom prst="straightConnector1">
                <a:avLst/>
              </a:prstGeom>
              <a:ln w="3175" cmpd="sng">
                <a:solidFill>
                  <a:srgbClr val="0000FF"/>
                </a:solidFill>
                <a:prstDash val="sysDash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>
                <a:off x="5040052" y="4437112"/>
                <a:ext cx="0" cy="288032"/>
              </a:xfrm>
              <a:prstGeom prst="straightConnector1">
                <a:avLst/>
              </a:prstGeom>
              <a:ln w="3175" cmpd="sng">
                <a:solidFill>
                  <a:srgbClr val="0000FF"/>
                </a:solidFill>
                <a:prstDash val="sysDash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/>
              <p:cNvCxnSpPr/>
              <p:nvPr/>
            </p:nvCxnSpPr>
            <p:spPr>
              <a:xfrm>
                <a:off x="5760132" y="4437112"/>
                <a:ext cx="0" cy="1260140"/>
              </a:xfrm>
              <a:prstGeom prst="straightConnector1">
                <a:avLst/>
              </a:prstGeom>
              <a:ln w="3175" cmpd="sng">
                <a:solidFill>
                  <a:srgbClr val="0000FF"/>
                </a:solidFill>
                <a:prstDash val="sysDash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/>
              <p:nvPr/>
            </p:nvCxnSpPr>
            <p:spPr>
              <a:xfrm>
                <a:off x="6084168" y="4437112"/>
                <a:ext cx="0" cy="468052"/>
              </a:xfrm>
              <a:prstGeom prst="straightConnector1">
                <a:avLst/>
              </a:prstGeom>
              <a:ln w="3175" cmpd="sng">
                <a:solidFill>
                  <a:srgbClr val="0000FF"/>
                </a:solidFill>
                <a:prstDash val="sysDash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>
                <a:off x="7236296" y="4437112"/>
                <a:ext cx="0" cy="1008112"/>
              </a:xfrm>
              <a:prstGeom prst="straightConnector1">
                <a:avLst/>
              </a:prstGeom>
              <a:ln w="3175" cmpd="sng">
                <a:solidFill>
                  <a:srgbClr val="0000FF"/>
                </a:solidFill>
                <a:prstDash val="sysDash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3239852" y="4437112"/>
                <a:ext cx="3996444" cy="0"/>
              </a:xfrm>
              <a:prstGeom prst="line">
                <a:avLst/>
              </a:prstGeom>
              <a:ln>
                <a:solidFill>
                  <a:srgbClr val="0000FF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" name="TextBox 64"/>
            <p:cNvSpPr txBox="1"/>
            <p:nvPr/>
          </p:nvSpPr>
          <p:spPr>
            <a:xfrm>
              <a:off x="2735796" y="4257092"/>
              <a:ext cx="5610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baseline="30000" dirty="0" smtClean="0">
                  <a:solidFill>
                    <a:srgbClr val="3366FF"/>
                  </a:solidFill>
                </a:rPr>
                <a:t>238</a:t>
              </a:r>
              <a:r>
                <a:rPr lang="en-US" sz="1600" b="1" dirty="0" smtClean="0">
                  <a:solidFill>
                    <a:srgbClr val="3366FF"/>
                  </a:solidFill>
                </a:rPr>
                <a:t>U</a:t>
              </a:r>
              <a:endParaRPr lang="en-US" sz="1600" b="1" dirty="0">
                <a:solidFill>
                  <a:srgbClr val="3366FF"/>
                </a:solidFill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048164" y="2744924"/>
            <a:ext cx="542002" cy="684076"/>
            <a:chOff x="6048164" y="2744924"/>
            <a:chExt cx="542002" cy="684076"/>
          </a:xfrm>
        </p:grpSpPr>
        <p:cxnSp>
          <p:nvCxnSpPr>
            <p:cNvPr id="67" name="Straight Arrow Connector 66"/>
            <p:cNvCxnSpPr/>
            <p:nvPr/>
          </p:nvCxnSpPr>
          <p:spPr>
            <a:xfrm>
              <a:off x="6192180" y="3032956"/>
              <a:ext cx="0" cy="396044"/>
            </a:xfrm>
            <a:prstGeom prst="straightConnector1">
              <a:avLst/>
            </a:prstGeom>
            <a:ln w="3175" cmpd="sng">
              <a:solidFill>
                <a:schemeClr val="tx1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6048164" y="2744924"/>
              <a:ext cx="5420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baseline="30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27</a:t>
              </a:r>
              <a:r>
                <a:rPr lang="en-US" sz="1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</a:t>
              </a:r>
              <a:endPara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7596336" y="1916832"/>
            <a:ext cx="1283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(J. </a:t>
            </a:r>
            <a:r>
              <a:rPr lang="en-US" dirty="0" err="1" smtClean="0"/>
              <a:t>Vavrek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69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6" grpId="0" animBg="1"/>
      <p:bldP spid="48" grpId="0" animBg="1"/>
      <p:bldP spid="48" grpId="1" animBg="1"/>
      <p:bldP spid="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87524" y="1556792"/>
            <a:ext cx="666079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What’s the big problem?   (Nuclear Arms Reduction Treaties)</a:t>
            </a:r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Why template verification and how does it work?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What is Nuclear Resonance Fluorescence (</a:t>
            </a:r>
            <a:r>
              <a:rPr lang="en-US" u="sng" dirty="0" smtClean="0"/>
              <a:t>NRF</a:t>
            </a:r>
            <a:r>
              <a:rPr lang="en-US" dirty="0" smtClean="0"/>
              <a:t>)?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 NRF based verification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u="sng" dirty="0" smtClean="0"/>
              <a:t>Epithermal neutron </a:t>
            </a:r>
            <a:r>
              <a:rPr lang="en-US" dirty="0" smtClean="0"/>
              <a:t>physics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 epithermal neutron verification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76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Hoax to Genuine comparisons</a:t>
            </a:r>
            <a:endParaRPr lang="en-US" sz="3200" dirty="0"/>
          </a:p>
        </p:txBody>
      </p:sp>
      <p:sp>
        <p:nvSpPr>
          <p:cNvPr id="28" name="Rectangle 27"/>
          <p:cNvSpPr/>
          <p:nvPr/>
        </p:nvSpPr>
        <p:spPr>
          <a:xfrm>
            <a:off x="979984" y="2276872"/>
            <a:ext cx="85361" cy="9148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45395" y="2276872"/>
            <a:ext cx="85361" cy="9148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93822" y="2276872"/>
            <a:ext cx="177777" cy="914855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25370" y="2277362"/>
            <a:ext cx="95588" cy="914855"/>
          </a:xfrm>
          <a:prstGeom prst="rect">
            <a:avLst/>
          </a:prstGeom>
          <a:solidFill>
            <a:srgbClr val="ED7D3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056032" y="2277234"/>
            <a:ext cx="95588" cy="914855"/>
          </a:xfrm>
          <a:prstGeom prst="rect">
            <a:avLst/>
          </a:prstGeom>
          <a:solidFill>
            <a:srgbClr val="ED7D3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-36512" y="2570163"/>
            <a:ext cx="673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Helvetica"/>
                <a:cs typeface="Helvetica"/>
              </a:rPr>
              <a:t>Target:</a:t>
            </a:r>
            <a:endParaRPr lang="en-US" sz="1200" dirty="0">
              <a:latin typeface="Helvetica"/>
              <a:cs typeface="Helvetic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7323" y="3548045"/>
            <a:ext cx="1645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Helvetica"/>
                <a:cs typeface="Helvetica"/>
              </a:rPr>
              <a:t>Plastic “explosive”</a:t>
            </a:r>
            <a:endParaRPr lang="en-US" sz="1200" dirty="0">
              <a:latin typeface="Helvetica"/>
              <a:cs typeface="Helvetica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673387" y="3248980"/>
            <a:ext cx="0" cy="288032"/>
          </a:xfrm>
          <a:prstGeom prst="straightConnector1">
            <a:avLst/>
          </a:prstGeom>
          <a:ln w="31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1033427" y="3248980"/>
            <a:ext cx="0" cy="288032"/>
          </a:xfrm>
          <a:prstGeom prst="straightConnector1">
            <a:avLst/>
          </a:prstGeom>
          <a:ln w="31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858477" y="1473751"/>
            <a:ext cx="5111" cy="695109"/>
          </a:xfrm>
          <a:prstGeom prst="straightConnector1">
            <a:avLst/>
          </a:prstGeom>
          <a:ln w="31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-10689" y="1185719"/>
            <a:ext cx="1645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Helvetica"/>
                <a:cs typeface="Helvetica"/>
              </a:rPr>
              <a:t>6mm Uranium</a:t>
            </a:r>
            <a:endParaRPr lang="en-US" sz="1200" dirty="0">
              <a:latin typeface="Helvetica"/>
              <a:cs typeface="Helvetic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1359" y="1711841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Helvetica"/>
                <a:cs typeface="Helvetica"/>
              </a:rPr>
              <a:t>Al</a:t>
            </a:r>
            <a:endParaRPr lang="en-US" sz="1200" dirty="0">
              <a:latin typeface="Helvetica"/>
              <a:cs typeface="Helvetic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745395" y="1952836"/>
            <a:ext cx="0" cy="288032"/>
          </a:xfrm>
          <a:prstGeom prst="straightConnector1">
            <a:avLst/>
          </a:prstGeom>
          <a:ln w="31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791580" y="2276872"/>
            <a:ext cx="95588" cy="91485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-2366" y="1196752"/>
            <a:ext cx="164596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rgbClr val="FF0000"/>
                </a:solidFill>
                <a:latin typeface="Helvetica"/>
                <a:cs typeface="Helvetica"/>
              </a:rPr>
              <a:t>Pb</a:t>
            </a:r>
            <a:endParaRPr 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0" y="5372052"/>
            <a:ext cx="18356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11</a:t>
            </a:r>
            <a:r>
              <a:rPr lang="en-US" b="1" dirty="0">
                <a:solidFill>
                  <a:srgbClr val="FF0000"/>
                </a:solidFill>
                <a:latin typeface="Symbol" charset="2"/>
                <a:cs typeface="Symbol" charset="2"/>
              </a:rPr>
              <a:t>σ</a:t>
            </a:r>
            <a:r>
              <a:rPr lang="en-US" dirty="0" smtClean="0"/>
              <a:t> discrepancy in U lines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identical counts in Al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876012" y="2276872"/>
            <a:ext cx="95588" cy="91485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doub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891292"/>
            <a:ext cx="7308304" cy="4966707"/>
          </a:xfrm>
          <a:prstGeom prst="rect">
            <a:avLst/>
          </a:prstGeom>
        </p:spPr>
      </p:pic>
      <p:pic>
        <p:nvPicPr>
          <p:cNvPr id="4" name="Picture 3" descr="double_UP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891292"/>
            <a:ext cx="7308304" cy="4966707"/>
          </a:xfrm>
          <a:prstGeom prst="rect">
            <a:avLst/>
          </a:prstGeom>
        </p:spPr>
      </p:pic>
      <p:pic>
        <p:nvPicPr>
          <p:cNvPr id="5" name="Picture 4" descr="double_P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878616"/>
            <a:ext cx="7308304" cy="4966707"/>
          </a:xfrm>
          <a:prstGeom prst="rect">
            <a:avLst/>
          </a:prstGeom>
        </p:spPr>
      </p:pic>
      <p:grpSp>
        <p:nvGrpSpPr>
          <p:cNvPr id="70" name="Group 69"/>
          <p:cNvGrpSpPr/>
          <p:nvPr/>
        </p:nvGrpSpPr>
        <p:grpSpPr>
          <a:xfrm>
            <a:off x="6048164" y="1808820"/>
            <a:ext cx="542002" cy="684076"/>
            <a:chOff x="6048164" y="2744924"/>
            <a:chExt cx="542002" cy="684076"/>
          </a:xfrm>
        </p:grpSpPr>
        <p:cxnSp>
          <p:nvCxnSpPr>
            <p:cNvPr id="67" name="Straight Arrow Connector 66"/>
            <p:cNvCxnSpPr/>
            <p:nvPr/>
          </p:nvCxnSpPr>
          <p:spPr>
            <a:xfrm>
              <a:off x="6192180" y="3032956"/>
              <a:ext cx="0" cy="396044"/>
            </a:xfrm>
            <a:prstGeom prst="straightConnector1">
              <a:avLst/>
            </a:prstGeom>
            <a:ln w="3175" cmpd="sng">
              <a:solidFill>
                <a:schemeClr val="tx1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6048164" y="2744924"/>
              <a:ext cx="5420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baseline="30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27</a:t>
              </a:r>
              <a:r>
                <a:rPr lang="en-US" sz="1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</a:t>
              </a:r>
              <a:endPara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735796" y="3753036"/>
            <a:ext cx="4500500" cy="1440160"/>
            <a:chOff x="2735796" y="4257092"/>
            <a:chExt cx="4500500" cy="1440160"/>
          </a:xfrm>
        </p:grpSpPr>
        <p:grpSp>
          <p:nvGrpSpPr>
            <p:cNvPr id="51" name="Group 50"/>
            <p:cNvGrpSpPr/>
            <p:nvPr/>
          </p:nvGrpSpPr>
          <p:grpSpPr>
            <a:xfrm>
              <a:off x="3239852" y="4437112"/>
              <a:ext cx="3996444" cy="1260140"/>
              <a:chOff x="3239852" y="4437112"/>
              <a:chExt cx="3996444" cy="1260140"/>
            </a:xfrm>
          </p:grpSpPr>
          <p:cxnSp>
            <p:nvCxnSpPr>
              <p:cNvPr id="56" name="Straight Arrow Connector 55"/>
              <p:cNvCxnSpPr/>
              <p:nvPr/>
            </p:nvCxnSpPr>
            <p:spPr>
              <a:xfrm>
                <a:off x="3563888" y="4437112"/>
                <a:ext cx="0" cy="792088"/>
              </a:xfrm>
              <a:prstGeom prst="straightConnector1">
                <a:avLst/>
              </a:prstGeom>
              <a:ln w="3175" cmpd="sng">
                <a:solidFill>
                  <a:srgbClr val="0000FF"/>
                </a:solidFill>
                <a:prstDash val="sysDash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/>
              <p:cNvCxnSpPr/>
              <p:nvPr/>
            </p:nvCxnSpPr>
            <p:spPr>
              <a:xfrm>
                <a:off x="4067944" y="4437112"/>
                <a:ext cx="0" cy="1224136"/>
              </a:xfrm>
              <a:prstGeom prst="straightConnector1">
                <a:avLst/>
              </a:prstGeom>
              <a:ln w="3175" cmpd="sng">
                <a:solidFill>
                  <a:srgbClr val="0000FF"/>
                </a:solidFill>
                <a:prstDash val="sysDash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>
              <a:xfrm>
                <a:off x="4608004" y="4437112"/>
                <a:ext cx="0" cy="792088"/>
              </a:xfrm>
              <a:prstGeom prst="straightConnector1">
                <a:avLst/>
              </a:prstGeom>
              <a:ln w="3175" cmpd="sng">
                <a:solidFill>
                  <a:srgbClr val="0000FF"/>
                </a:solidFill>
                <a:prstDash val="sysDash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>
                <a:off x="5040052" y="4437112"/>
                <a:ext cx="0" cy="288032"/>
              </a:xfrm>
              <a:prstGeom prst="straightConnector1">
                <a:avLst/>
              </a:prstGeom>
              <a:ln w="3175" cmpd="sng">
                <a:solidFill>
                  <a:srgbClr val="0000FF"/>
                </a:solidFill>
                <a:prstDash val="sysDash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/>
              <p:nvPr/>
            </p:nvCxnSpPr>
            <p:spPr>
              <a:xfrm>
                <a:off x="5760132" y="4437112"/>
                <a:ext cx="0" cy="1260140"/>
              </a:xfrm>
              <a:prstGeom prst="straightConnector1">
                <a:avLst/>
              </a:prstGeom>
              <a:ln w="3175" cmpd="sng">
                <a:solidFill>
                  <a:srgbClr val="0000FF"/>
                </a:solidFill>
                <a:prstDash val="sysDash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/>
              <p:nvPr/>
            </p:nvCxnSpPr>
            <p:spPr>
              <a:xfrm>
                <a:off x="6084168" y="4437112"/>
                <a:ext cx="0" cy="468052"/>
              </a:xfrm>
              <a:prstGeom prst="straightConnector1">
                <a:avLst/>
              </a:prstGeom>
              <a:ln w="3175" cmpd="sng">
                <a:solidFill>
                  <a:srgbClr val="0000FF"/>
                </a:solidFill>
                <a:prstDash val="sysDash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/>
              <p:nvPr/>
            </p:nvCxnSpPr>
            <p:spPr>
              <a:xfrm>
                <a:off x="7236296" y="4437112"/>
                <a:ext cx="0" cy="1008112"/>
              </a:xfrm>
              <a:prstGeom prst="straightConnector1">
                <a:avLst/>
              </a:prstGeom>
              <a:ln w="3175" cmpd="sng">
                <a:solidFill>
                  <a:srgbClr val="0000FF"/>
                </a:solidFill>
                <a:prstDash val="sysDash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3239852" y="4437112"/>
                <a:ext cx="3996444" cy="0"/>
              </a:xfrm>
              <a:prstGeom prst="line">
                <a:avLst/>
              </a:prstGeom>
              <a:ln>
                <a:solidFill>
                  <a:srgbClr val="0000FF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TextBox 51"/>
            <p:cNvSpPr txBox="1"/>
            <p:nvPr/>
          </p:nvSpPr>
          <p:spPr>
            <a:xfrm>
              <a:off x="2735796" y="4257092"/>
              <a:ext cx="5610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baseline="30000" dirty="0" smtClean="0">
                  <a:solidFill>
                    <a:srgbClr val="3366FF"/>
                  </a:solidFill>
                </a:rPr>
                <a:t>238</a:t>
              </a:r>
              <a:r>
                <a:rPr lang="en-US" sz="1600" b="1" dirty="0" smtClean="0">
                  <a:solidFill>
                    <a:srgbClr val="3366FF"/>
                  </a:solidFill>
                </a:rPr>
                <a:t>U</a:t>
              </a:r>
              <a:endParaRPr lang="en-US" sz="1600" b="1" dirty="0">
                <a:solidFill>
                  <a:srgbClr val="3366FF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735796" y="2456892"/>
            <a:ext cx="292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Half</a:t>
            </a:r>
            <a:r>
              <a:rPr lang="en-US" dirty="0" smtClean="0"/>
              <a:t> hoax discrepancy: 5</a:t>
            </a:r>
            <a:r>
              <a:rPr lang="en-US" b="1" dirty="0">
                <a:solidFill>
                  <a:srgbClr val="FF0000"/>
                </a:solidFill>
                <a:latin typeface="Symbol" charset="2"/>
                <a:cs typeface="Symbol" charset="2"/>
              </a:rPr>
              <a:t>σ</a:t>
            </a:r>
            <a:endParaRPr lang="en-US" dirty="0" smtClean="0">
              <a:latin typeface="Symbol" charset="2"/>
              <a:cs typeface="Symbol" charset="2"/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Full hoax </a:t>
            </a:r>
            <a:r>
              <a:rPr lang="en-US" dirty="0" smtClean="0"/>
              <a:t>discrepancy: 11</a:t>
            </a:r>
            <a:r>
              <a:rPr lang="en-US" b="1" dirty="0">
                <a:solidFill>
                  <a:srgbClr val="FF0000"/>
                </a:solidFill>
                <a:latin typeface="Symbol" charset="2"/>
                <a:cs typeface="Symbol" charset="2"/>
              </a:rPr>
              <a:t>σ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899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6" grpId="0" animBg="1"/>
      <p:bldP spid="49" grpId="0"/>
      <p:bldP spid="4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Extrapolations:  the real bomb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257300"/>
            <a:ext cx="4732338" cy="1095375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5-10 </a:t>
            </a:r>
            <a:r>
              <a:rPr lang="en-US" sz="2000" i="1" dirty="0" smtClean="0"/>
              <a:t>σ</a:t>
            </a:r>
            <a:r>
              <a:rPr lang="en-US" sz="2000" dirty="0" smtClean="0"/>
              <a:t> in a (1+1)-hour proof-of-concept</a:t>
            </a:r>
          </a:p>
          <a:p>
            <a:r>
              <a:rPr lang="en-US" sz="2000" u="sng" dirty="0" smtClean="0"/>
              <a:t>“Black Sea” model</a:t>
            </a:r>
            <a:r>
              <a:rPr lang="en-US" sz="2000" dirty="0" smtClean="0"/>
              <a:t>: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6X rate decrease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19590" y="2372472"/>
            <a:ext cx="4579673" cy="7290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u="sng" dirty="0"/>
              <a:t>25 </a:t>
            </a:r>
            <a:r>
              <a:rPr lang="en-US" sz="2000" u="sng" dirty="0" err="1"/>
              <a:t>uA</a:t>
            </a:r>
            <a:r>
              <a:rPr lang="en-US" sz="2000" u="sng" dirty="0"/>
              <a:t> </a:t>
            </a:r>
            <a:r>
              <a:rPr lang="en-US" sz="2000" u="sng" dirty="0" smtClean="0">
                <a:sym typeface="Wingdings"/>
              </a:rPr>
              <a:t></a:t>
            </a:r>
            <a:r>
              <a:rPr lang="en-US" sz="2000" u="sng" dirty="0" smtClean="0"/>
              <a:t> 2.5 </a:t>
            </a:r>
            <a:r>
              <a:rPr lang="en-US" sz="2000" u="sng" dirty="0"/>
              <a:t>mA beam </a:t>
            </a:r>
            <a:r>
              <a:rPr lang="en-US" sz="2000" u="sng" dirty="0" smtClean="0"/>
              <a:t>current</a:t>
            </a:r>
            <a:r>
              <a:rPr lang="en-US" sz="2000" dirty="0" smtClean="0"/>
              <a:t>: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1</a:t>
            </a:r>
            <a:r>
              <a:rPr lang="en-US" sz="2000" dirty="0" smtClean="0"/>
              <a:t>00x </a:t>
            </a:r>
            <a:r>
              <a:rPr lang="en-US" sz="2000" dirty="0"/>
              <a:t>rate </a:t>
            </a:r>
            <a:r>
              <a:rPr lang="en-US" sz="2200" dirty="0" smtClean="0"/>
              <a:t>increase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11569" y="3153177"/>
            <a:ext cx="4534220" cy="72366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u="sng" dirty="0" smtClean="0"/>
              <a:t>3 </a:t>
            </a:r>
            <a:r>
              <a:rPr lang="en-US" sz="2000" u="sng" dirty="0" smtClean="0">
                <a:sym typeface="Wingdings"/>
              </a:rPr>
              <a:t> 30 HPGe detectors</a:t>
            </a:r>
            <a:r>
              <a:rPr lang="en-US" sz="2000" dirty="0" smtClean="0">
                <a:sym typeface="Wingdings"/>
              </a:rPr>
              <a:t>:</a:t>
            </a:r>
            <a:endParaRPr lang="en-US" sz="2000" dirty="0">
              <a:sym typeface="Wingdings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10x </a:t>
            </a:r>
            <a:r>
              <a:rPr lang="en-US" sz="2000" dirty="0"/>
              <a:t>rate </a:t>
            </a:r>
            <a:r>
              <a:rPr lang="en-US" sz="2000" dirty="0" smtClean="0"/>
              <a:t>increase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16917" y="4514925"/>
            <a:ext cx="3285610" cy="1938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0"/>
              <a:buChar char="à"/>
            </a:pPr>
            <a:r>
              <a:rPr lang="en-US" sz="2000" dirty="0" smtClean="0">
                <a:sym typeface="Wingdings"/>
              </a:rPr>
              <a:t>measurement times of 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~minutes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23893" y="5735055"/>
            <a:ext cx="1917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IBA TT100 </a:t>
            </a:r>
            <a:r>
              <a:rPr lang="en-US" sz="1400" dirty="0" err="1" smtClean="0"/>
              <a:t>Rhodotron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620082" y="3227137"/>
            <a:ext cx="1531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Black Sea Model</a:t>
            </a:r>
            <a:endParaRPr lang="en-US" sz="1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4985" y="3743154"/>
            <a:ext cx="2548911" cy="191168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7117337" y="5620085"/>
            <a:ext cx="1402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GammaSphere</a:t>
            </a:r>
            <a:endParaRPr lang="en-US" sz="1400" dirty="0"/>
          </a:p>
        </p:txBody>
      </p:sp>
      <p:pic>
        <p:nvPicPr>
          <p:cNvPr id="4" name="Picture 3" descr="generator_bg_vignette_0_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699980"/>
            <a:ext cx="2160240" cy="216024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5544108" y="4041068"/>
            <a:ext cx="0" cy="129614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544108" y="4617132"/>
            <a:ext cx="50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2m</a:t>
            </a:r>
            <a:endParaRPr lang="en-US" dirty="0"/>
          </a:p>
        </p:txBody>
      </p:sp>
      <p:pic>
        <p:nvPicPr>
          <p:cNvPr id="17" name="Picture 16" descr="Screen Shot 2015-10-14 at 1.53.59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762" b="45209"/>
          <a:stretch/>
        </p:blipFill>
        <p:spPr>
          <a:xfrm>
            <a:off x="5220072" y="1508840"/>
            <a:ext cx="2088232" cy="177614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Rectangle 17"/>
          <p:cNvSpPr/>
          <p:nvPr/>
        </p:nvSpPr>
        <p:spPr>
          <a:xfrm>
            <a:off x="-508" y="6129300"/>
            <a:ext cx="8388932" cy="73866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smtClean="0"/>
              <a:t>J. R</a:t>
            </a:r>
            <a:r>
              <a:rPr lang="en-US" sz="1400" dirty="0"/>
              <a:t>. </a:t>
            </a:r>
            <a:r>
              <a:rPr lang="en-US" sz="1400" dirty="0" err="1"/>
              <a:t>Vavrek</a:t>
            </a:r>
            <a:r>
              <a:rPr lang="en-US" sz="1400" dirty="0"/>
              <a:t>, </a:t>
            </a:r>
            <a:r>
              <a:rPr lang="en-US" sz="1400" dirty="0" smtClean="0"/>
              <a:t>B. S</a:t>
            </a:r>
            <a:r>
              <a:rPr lang="en-US" sz="1400" dirty="0"/>
              <a:t>. Henderson, </a:t>
            </a:r>
            <a:r>
              <a:rPr lang="en-US" sz="1400" dirty="0" smtClean="0"/>
              <a:t>A. Danagoulian, “Experimental </a:t>
            </a:r>
            <a:r>
              <a:rPr lang="en-US" sz="1400" dirty="0"/>
              <a:t>demonstration of an isotope-sensitive warhead verification technique using nuclear resonance </a:t>
            </a:r>
            <a:r>
              <a:rPr lang="en-US" sz="1400" dirty="0" smtClean="0"/>
              <a:t>fluorescence,” </a:t>
            </a:r>
            <a:r>
              <a:rPr lang="en-US" sz="1400" b="1" i="1" dirty="0" smtClean="0"/>
              <a:t>PNAS</a:t>
            </a:r>
            <a:r>
              <a:rPr lang="en-US" sz="1400" dirty="0" smtClean="0"/>
              <a:t> (2018), </a:t>
            </a:r>
            <a:r>
              <a:rPr lang="en-US" sz="1400" dirty="0"/>
              <a:t>201721278; DOI: 10.1073/pnas.1721278115</a:t>
            </a:r>
          </a:p>
        </p:txBody>
      </p:sp>
    </p:spTree>
    <p:extLst>
      <p:ext uri="{BB962C8B-B14F-4D97-AF65-F5344CB8AC3E}">
        <p14:creationId xmlns:p14="http://schemas.microsoft.com/office/powerpoint/2010/main" val="81960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 txBox="1">
            <a:spLocks/>
          </p:cNvSpPr>
          <p:nvPr/>
        </p:nvSpPr>
        <p:spPr bwMode="auto">
          <a:xfrm>
            <a:off x="1066800" y="564095"/>
            <a:ext cx="678180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400" b="1" dirty="0">
                <a:solidFill>
                  <a:schemeClr val="tx2"/>
                </a:solidFill>
                <a:latin typeface="Arial" charset="0"/>
              </a:rPr>
              <a:t>Furthermore: validation of NRF models and cross sections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33400" y="1826158"/>
            <a:ext cx="8458200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8600">
              <a:defRPr/>
            </a:pPr>
            <a:r>
              <a:rPr lang="en-US" sz="2400" dirty="0">
                <a:latin typeface="Arial" charset="0"/>
                <a:ea typeface="+mn-ea"/>
                <a:cs typeface="+mn-cs"/>
              </a:rPr>
              <a:t>Multiple additional diagnostics from verification measurements:</a:t>
            </a:r>
          </a:p>
          <a:p>
            <a:pPr marL="971550" lvl="1" indent="-285750">
              <a:buFont typeface="Arial"/>
              <a:buChar char="•"/>
              <a:defRPr/>
            </a:pPr>
            <a:r>
              <a:rPr lang="en-US" sz="2400" dirty="0">
                <a:latin typeface="Arial" charset="0"/>
                <a:ea typeface="+mn-ea"/>
                <a:cs typeface="+mn-cs"/>
              </a:rPr>
              <a:t>Accelerator current readout</a:t>
            </a:r>
          </a:p>
          <a:p>
            <a:pPr marL="971550" lvl="1" indent="-285750">
              <a:buFont typeface="Arial"/>
              <a:buChar char="•"/>
              <a:defRPr/>
            </a:pPr>
            <a:r>
              <a:rPr lang="en-US" sz="2400" dirty="0">
                <a:latin typeface="Arial" charset="0"/>
                <a:ea typeface="+mn-ea"/>
                <a:cs typeface="+mn-cs"/>
              </a:rPr>
              <a:t>Downbeam bremsstrahlung flux monitor (LaBr</a:t>
            </a:r>
            <a:r>
              <a:rPr lang="en-US" sz="2400" baseline="-25000" dirty="0">
                <a:latin typeface="Arial" charset="0"/>
                <a:ea typeface="+mn-ea"/>
                <a:cs typeface="+mn-cs"/>
              </a:rPr>
              <a:t>3</a:t>
            </a:r>
            <a:r>
              <a:rPr lang="en-US" sz="2400" dirty="0">
                <a:latin typeface="Arial" charset="0"/>
                <a:ea typeface="+mn-ea"/>
                <a:cs typeface="+mn-cs"/>
              </a:rPr>
              <a:t>)</a:t>
            </a:r>
          </a:p>
          <a:p>
            <a:pPr marL="971550" lvl="1" indent="-285750">
              <a:buFont typeface="Arial"/>
              <a:buChar char="•"/>
              <a:defRPr/>
            </a:pPr>
            <a:r>
              <a:rPr lang="en-US" sz="2400" dirty="0">
                <a:latin typeface="Arial" charset="0"/>
                <a:ea typeface="+mn-ea"/>
                <a:cs typeface="+mn-cs"/>
              </a:rPr>
              <a:t>Systematics across different:</a:t>
            </a:r>
          </a:p>
          <a:p>
            <a:pPr marL="1428750" lvl="2" indent="-285750">
              <a:buFont typeface="Arial"/>
              <a:buChar char="•"/>
              <a:defRPr/>
            </a:pPr>
            <a:r>
              <a:rPr lang="en-US" sz="2400" dirty="0">
                <a:latin typeface="Arial" charset="0"/>
                <a:ea typeface="+mn-ea"/>
                <a:cs typeface="+mn-cs"/>
              </a:rPr>
              <a:t>Detectors</a:t>
            </a:r>
          </a:p>
          <a:p>
            <a:pPr marL="1428750" lvl="2" indent="-285750">
              <a:buFont typeface="Arial"/>
              <a:buChar char="•"/>
              <a:defRPr/>
            </a:pPr>
            <a:r>
              <a:rPr lang="en-US" sz="2400" dirty="0">
                <a:latin typeface="Arial" charset="0"/>
                <a:ea typeface="+mn-ea"/>
                <a:cs typeface="+mn-cs"/>
              </a:rPr>
              <a:t>Energies</a:t>
            </a:r>
          </a:p>
          <a:p>
            <a:pPr marL="1428750" lvl="2" indent="-285750">
              <a:buFont typeface="Arial"/>
              <a:buChar char="•"/>
              <a:defRPr/>
            </a:pPr>
            <a:r>
              <a:rPr lang="en-US" sz="2400" dirty="0">
                <a:latin typeface="Arial" charset="0"/>
                <a:ea typeface="+mn-ea"/>
                <a:cs typeface="+mn-cs"/>
              </a:rPr>
              <a:t>Proxy warheads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33400" y="5371045"/>
            <a:ext cx="7924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8600" algn="ctr">
              <a:defRPr/>
            </a:pPr>
            <a:r>
              <a:rPr lang="en-US" sz="2400" dirty="0">
                <a:solidFill>
                  <a:schemeClr val="accent2"/>
                </a:solidFill>
                <a:latin typeface="Arial" charset="0"/>
                <a:ea typeface="+mn-ea"/>
                <a:cs typeface="+mn-cs"/>
              </a:rPr>
              <a:t>Can use verification data to make </a:t>
            </a:r>
            <a:r>
              <a:rPr lang="en-US" sz="2400" u="sng" dirty="0">
                <a:solidFill>
                  <a:schemeClr val="accent2"/>
                </a:solidFill>
                <a:latin typeface="Arial" charset="0"/>
                <a:ea typeface="+mn-ea"/>
                <a:cs typeface="+mn-cs"/>
              </a:rPr>
              <a:t>absolute</a:t>
            </a:r>
            <a:r>
              <a:rPr lang="en-US" sz="2400" dirty="0">
                <a:solidFill>
                  <a:schemeClr val="accent2"/>
                </a:solidFill>
                <a:latin typeface="Arial" charset="0"/>
                <a:ea typeface="+mn-ea"/>
                <a:cs typeface="+mn-cs"/>
              </a:rPr>
              <a:t> NRF cross section measurements!</a:t>
            </a:r>
          </a:p>
        </p:txBody>
      </p:sp>
    </p:spTree>
    <p:extLst>
      <p:ext uri="{BB962C8B-B14F-4D97-AF65-F5344CB8AC3E}">
        <p14:creationId xmlns:p14="http://schemas.microsoft.com/office/powerpoint/2010/main" val="379500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1371600" y="499839"/>
            <a:ext cx="617220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600" b="1" dirty="0">
                <a:solidFill>
                  <a:schemeClr val="tx2"/>
                </a:solidFill>
                <a:latin typeface="Arial" charset="0"/>
              </a:rPr>
              <a:t>Results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52400" y="1828800"/>
          <a:ext cx="4419600" cy="1482724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981200"/>
                <a:gridCol w="2438400"/>
              </a:tblGrid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NRF line</a:t>
                      </a:r>
                      <a:endParaRPr lang="en-US" sz="1800" dirty="0"/>
                    </a:p>
                  </a:txBody>
                  <a:tcPr marT="45700" marB="45700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Avg</a:t>
                      </a:r>
                      <a:r>
                        <a:rPr lang="en-US" sz="1800" baseline="0" dirty="0" smtClean="0"/>
                        <a:t> model/obs ratio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U-238 2.176 MeV</a:t>
                      </a:r>
                      <a:endParaRPr lang="en-US" sz="1800" dirty="0"/>
                    </a:p>
                  </a:txBody>
                  <a:tcPr marT="45700" marB="45700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1.2</a:t>
                      </a:r>
                      <a:r>
                        <a:rPr lang="en-US" sz="1800" baseline="0" dirty="0" smtClean="0"/>
                        <a:t>0 ± 0.02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U-238 2.245 MeV</a:t>
                      </a:r>
                      <a:endParaRPr lang="en-US" sz="1800" dirty="0"/>
                    </a:p>
                  </a:txBody>
                  <a:tcPr marT="45700" marB="45700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1.14</a:t>
                      </a:r>
                      <a:r>
                        <a:rPr lang="en-US" sz="1800" baseline="0" dirty="0" smtClean="0"/>
                        <a:t> ± 0.03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Al-27 2.212 MeV</a:t>
                      </a:r>
                      <a:endParaRPr lang="en-US" sz="1800" dirty="0"/>
                    </a:p>
                  </a:txBody>
                  <a:tcPr marT="45700" marB="45700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1.06 ± 0.02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816475" y="1828800"/>
          <a:ext cx="4114800" cy="185420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447800"/>
                <a:gridCol w="2667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Model #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Avg</a:t>
                      </a:r>
                      <a:r>
                        <a:rPr lang="en-US" baseline="0" dirty="0" smtClean="0"/>
                        <a:t> model/obs ratio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Model 0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1.13</a:t>
                      </a:r>
                      <a:r>
                        <a:rPr lang="en-US" baseline="0" dirty="0" smtClean="0"/>
                        <a:t> ± 0.01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Model 1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1.10</a:t>
                      </a:r>
                      <a:r>
                        <a:rPr lang="en-US" baseline="0" dirty="0" smtClean="0"/>
                        <a:t> ± 0.01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Model 2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1.10 ± 0.01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Model 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1.12 ±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0.01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15399" name="TextBox 4"/>
          <p:cNvSpPr txBox="1">
            <a:spLocks noChangeArrowheads="1"/>
          </p:cNvSpPr>
          <p:nvPr/>
        </p:nvSpPr>
        <p:spPr bwMode="auto">
          <a:xfrm>
            <a:off x="1371600" y="1295400"/>
            <a:ext cx="632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>
                <a:latin typeface="Arial" charset="0"/>
                <a:cs typeface="Arial" charset="0"/>
              </a:rPr>
              <a:t>Ratios of absolute NRF count rates, model over data: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362200" y="4537075"/>
            <a:ext cx="4572000" cy="4921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2600">
                <a:solidFill>
                  <a:schemeClr val="bg1"/>
                </a:solidFill>
                <a:latin typeface="Arial" charset="0"/>
                <a:cs typeface="Arial" charset="0"/>
              </a:rPr>
              <a:t>Average: 1.11 ± 0.01 (stat)</a:t>
            </a:r>
          </a:p>
        </p:txBody>
      </p:sp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>
            <a:off x="5029200" y="2286000"/>
            <a:ext cx="0" cy="1581150"/>
          </a:xfrm>
          <a:prstGeom prst="straightConnector1">
            <a:avLst/>
          </a:prstGeom>
          <a:noFill/>
          <a:ln w="19050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124200" y="3867150"/>
            <a:ext cx="3429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>
                <a:solidFill>
                  <a:srgbClr val="3333CC"/>
                </a:solidFill>
                <a:latin typeface="Arial" charset="0"/>
                <a:cs typeface="Arial" charset="0"/>
              </a:rPr>
              <a:t>More Geant4-reliant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019800" y="3867150"/>
            <a:ext cx="3429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>
                <a:solidFill>
                  <a:schemeClr val="accent2"/>
                </a:solidFill>
                <a:latin typeface="Arial" charset="0"/>
                <a:cs typeface="Arial" charset="0"/>
              </a:rPr>
              <a:t>Modest added benefit</a:t>
            </a:r>
          </a:p>
        </p:txBody>
      </p:sp>
      <p:cxnSp>
        <p:nvCxnSpPr>
          <p:cNvPr id="10" name="Straight Arrow Connector 9"/>
          <p:cNvCxnSpPr>
            <a:cxnSpLocks noChangeShapeType="1"/>
          </p:cNvCxnSpPr>
          <p:nvPr/>
        </p:nvCxnSpPr>
        <p:spPr bwMode="auto">
          <a:xfrm>
            <a:off x="6934200" y="2286000"/>
            <a:ext cx="0" cy="1581150"/>
          </a:xfrm>
          <a:prstGeom prst="straightConnector1">
            <a:avLst/>
          </a:prstGeom>
          <a:noFill/>
          <a:ln w="19050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990600" y="5410200"/>
            <a:ext cx="74834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n-US">
                <a:latin typeface="Arial" charset="0"/>
                <a:cs typeface="Arial" charset="0"/>
              </a:rPr>
              <a:t>&gt;10% variation in literature values for NRF cross sections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Arial" charset="0"/>
                <a:cs typeface="Arial" charset="0"/>
              </a:rPr>
              <a:t>Systematic uncertainty analysis ongoing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Arial" charset="0"/>
                <a:cs typeface="Arial" charset="0"/>
              </a:rPr>
              <a:t>Model inversion to extract cross sections ongoing</a:t>
            </a:r>
          </a:p>
        </p:txBody>
      </p:sp>
    </p:spTree>
    <p:extLst>
      <p:ext uri="{BB962C8B-B14F-4D97-AF65-F5344CB8AC3E}">
        <p14:creationId xmlns:p14="http://schemas.microsoft.com/office/powerpoint/2010/main" val="125485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4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224644"/>
            <a:ext cx="8229600" cy="41805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399400"/>
            <a:ext cx="91440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Verification with Epithermal </a:t>
            </a:r>
            <a:r>
              <a:rPr lang="en-US" sz="2400" b="1" dirty="0"/>
              <a:t>Resonant </a:t>
            </a:r>
            <a:r>
              <a:rPr lang="en-US" sz="2400" b="1" dirty="0" smtClean="0"/>
              <a:t>Assay</a:t>
            </a:r>
          </a:p>
          <a:p>
            <a:pPr algn="ctr"/>
            <a:r>
              <a:rPr lang="en-US" sz="2400" b="1" dirty="0" smtClean="0"/>
              <a:t>(VERA)</a:t>
            </a:r>
            <a:endParaRPr lang="en-US" sz="2400" dirty="0" smtClean="0"/>
          </a:p>
          <a:p>
            <a:pPr algn="ctr"/>
            <a:endParaRPr lang="en-US" sz="24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" y="3537012"/>
            <a:ext cx="6098984" cy="1872208"/>
          </a:xfrm>
          <a:prstGeom prst="rect">
            <a:avLst/>
          </a:prstGeom>
        </p:spPr>
      </p:pic>
      <p:pic>
        <p:nvPicPr>
          <p:cNvPr id="4" name="Picture 3" descr="cross_sections_jeff_3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304765"/>
            <a:ext cx="2987824" cy="22402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592796"/>
            <a:ext cx="5724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Epithermal neutron resonances in the 1-10 </a:t>
            </a:r>
            <a:r>
              <a:rPr lang="en-US" dirty="0" err="1" smtClean="0"/>
              <a:t>eV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/>
              <a:t>T</a:t>
            </a:r>
            <a:r>
              <a:rPr lang="en-US" dirty="0" smtClean="0"/>
              <a:t>ransmitted spectrum = </a:t>
            </a:r>
            <a:r>
              <a:rPr lang="en-US" dirty="0" err="1" smtClean="0"/>
              <a:t>isotopics</a:t>
            </a:r>
            <a:r>
              <a:rPr lang="en-US" dirty="0" smtClean="0"/>
              <a:t>     geometry.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cryptographic reciprocal mask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16016" y="5661248"/>
            <a:ext cx="437812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~ flat image: no geom. information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spectrum reveals nothing about the pit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64088" y="3969060"/>
            <a:ext cx="795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(TOF)</a:t>
            </a:r>
            <a:endParaRPr lang="en-US" dirty="0"/>
          </a:p>
        </p:txBody>
      </p:sp>
      <p:cxnSp>
        <p:nvCxnSpPr>
          <p:cNvPr id="13" name="Elbow Connector 12"/>
          <p:cNvCxnSpPr/>
          <p:nvPr/>
        </p:nvCxnSpPr>
        <p:spPr>
          <a:xfrm rot="5400000" flipH="1" flipV="1">
            <a:off x="5040053" y="5445223"/>
            <a:ext cx="432048" cy="2"/>
          </a:xfrm>
          <a:prstGeom prst="bentConnector3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383868" y="3284984"/>
            <a:ext cx="13818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cryptographic</a:t>
            </a:r>
            <a:endParaRPr lang="en-US" sz="1400" b="1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Epithermal Resonant Cryptographic Radiography</a:t>
            </a:r>
            <a:endParaRPr lang="en-US" dirty="0"/>
          </a:p>
        </p:txBody>
      </p:sp>
      <p:pic>
        <p:nvPicPr>
          <p:cNvPr id="15" name="Picture 14" descr="conv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7"/>
          <a:stretch/>
        </p:blipFill>
        <p:spPr>
          <a:xfrm>
            <a:off x="3743908" y="1952836"/>
            <a:ext cx="270455" cy="294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579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Simulations: </a:t>
            </a:r>
            <a:r>
              <a:rPr lang="en-US" dirty="0" smtClean="0">
                <a:sym typeface="Wingdings"/>
              </a:rPr>
              <a:t>Geometric hoax </a:t>
            </a:r>
            <a:r>
              <a:rPr lang="en-US" dirty="0">
                <a:sym typeface="Wingdings"/>
              </a:rPr>
              <a:t>resistance</a:t>
            </a:r>
            <a:endParaRPr lang="en-US" dirty="0"/>
          </a:p>
        </p:txBody>
      </p:sp>
      <p:pic>
        <p:nvPicPr>
          <p:cNvPr id="4" name="Picture 3" descr="BlackSeaPitValid_c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3" y="2312876"/>
            <a:ext cx="4523995" cy="3392996"/>
          </a:xfrm>
          <a:prstGeom prst="rect">
            <a:avLst/>
          </a:prstGeom>
        </p:spPr>
      </p:pic>
      <p:pic>
        <p:nvPicPr>
          <p:cNvPr id="5" name="Picture 4" descr="BlackSeaRGPuHoax_c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509" y="2312876"/>
            <a:ext cx="4416491" cy="33123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2024844"/>
            <a:ext cx="1450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template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84" y="2024844"/>
            <a:ext cx="903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4707"/>
                </a:solidFill>
              </a:rPr>
              <a:t>hoax</a:t>
            </a:r>
            <a:endParaRPr lang="en-US" sz="2400" b="1" dirty="0">
              <a:solidFill>
                <a:srgbClr val="FF4707"/>
              </a:solidFill>
            </a:endParaRPr>
          </a:p>
        </p:txBody>
      </p:sp>
      <p:pic>
        <p:nvPicPr>
          <p:cNvPr id="9" name="Picture 8" descr="p2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124744"/>
            <a:ext cx="3121244" cy="9581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5556" y="6237312"/>
            <a:ext cx="1172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(J. Hecla)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92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Simulations: </a:t>
            </a:r>
            <a:r>
              <a:rPr lang="en-US" dirty="0" err="1" smtClean="0">
                <a:solidFill>
                  <a:srgbClr val="0000FF"/>
                </a:solidFill>
              </a:rPr>
              <a:t>WGPu</a:t>
            </a:r>
            <a:r>
              <a:rPr lang="en-US" dirty="0" smtClean="0">
                <a:solidFill>
                  <a:srgbClr val="0000FF"/>
                </a:solidFill>
              </a:rPr>
              <a:t> pit </a:t>
            </a:r>
            <a:r>
              <a:rPr lang="en-US" dirty="0" smtClean="0"/>
              <a:t>vs. a </a:t>
            </a:r>
            <a:r>
              <a:rPr lang="en-US" dirty="0" err="1" smtClean="0">
                <a:solidFill>
                  <a:srgbClr val="FF4707"/>
                </a:solidFill>
              </a:rPr>
              <a:t>RGPu</a:t>
            </a:r>
            <a:r>
              <a:rPr lang="en-US" dirty="0" smtClean="0">
                <a:solidFill>
                  <a:srgbClr val="FF4707"/>
                </a:solidFill>
              </a:rPr>
              <a:t> hoax</a:t>
            </a:r>
            <a:endParaRPr lang="en-US" dirty="0">
              <a:solidFill>
                <a:srgbClr val="FF4707"/>
              </a:solidFill>
            </a:endParaRPr>
          </a:p>
        </p:txBody>
      </p:sp>
      <p:pic>
        <p:nvPicPr>
          <p:cNvPr id="3" name="Picture 2" descr="wgp_rg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988" y="1556792"/>
            <a:ext cx="5623012" cy="42172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84" y="1988840"/>
            <a:ext cx="35954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 Different </a:t>
            </a:r>
            <a:r>
              <a:rPr lang="en-US" dirty="0" err="1" smtClean="0"/>
              <a:t>isotopics</a:t>
            </a:r>
            <a:r>
              <a:rPr lang="en-US" dirty="0" smtClean="0"/>
              <a:t> result in  </a:t>
            </a:r>
          </a:p>
          <a:p>
            <a:r>
              <a:rPr lang="en-US" dirty="0"/>
              <a:t> </a:t>
            </a:r>
            <a:r>
              <a:rPr lang="en-US" dirty="0" smtClean="0"/>
              <a:t>  different transmission</a:t>
            </a:r>
          </a:p>
          <a:p>
            <a:r>
              <a:rPr lang="en-US" dirty="0" smtClean="0"/>
              <a:t>   spectra</a:t>
            </a:r>
          </a:p>
          <a:p>
            <a:r>
              <a:rPr lang="en-US" dirty="0" smtClean="0"/>
              <a:t>+ Only ~100k incident counts necessary for a 5</a:t>
            </a:r>
            <a:r>
              <a:rPr lang="en-US" b="1" dirty="0" smtClean="0">
                <a:latin typeface="Symbol" charset="2"/>
                <a:cs typeface="Symbol" charset="2"/>
              </a:rPr>
              <a:t>σ</a:t>
            </a:r>
            <a:r>
              <a:rPr lang="en-US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</a:t>
            </a:r>
            <a:r>
              <a:rPr lang="en-US" dirty="0" smtClean="0"/>
              <a:t>detection</a:t>
            </a:r>
            <a:endParaRPr lang="en-US" dirty="0" smtClean="0"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2905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Geometric Information Security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304764"/>
            <a:ext cx="91486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+ Compare the transmission image of the </a:t>
            </a:r>
            <a:r>
              <a:rPr lang="en-US" dirty="0" err="1" smtClean="0"/>
              <a:t>pit+reciprocal</a:t>
            </a:r>
            <a:r>
              <a:rPr lang="en-US" dirty="0" smtClean="0"/>
              <a:t> to that of a flat plate of the</a:t>
            </a:r>
          </a:p>
          <a:p>
            <a:r>
              <a:rPr lang="en-US" dirty="0"/>
              <a:t> </a:t>
            </a:r>
            <a:r>
              <a:rPr lang="en-US" dirty="0" smtClean="0"/>
              <a:t>   same total thickness</a:t>
            </a:r>
          </a:p>
          <a:p>
            <a:r>
              <a:rPr lang="en-US" dirty="0"/>
              <a:t> </a:t>
            </a:r>
            <a:r>
              <a:rPr lang="en-US" dirty="0" smtClean="0"/>
              <a:t>+ Images and spectra are identical – can’t differentiate, thus cannot infer any geometric</a:t>
            </a:r>
          </a:p>
          <a:p>
            <a:r>
              <a:rPr lang="en-US" dirty="0"/>
              <a:t> </a:t>
            </a:r>
            <a:r>
              <a:rPr lang="en-US" dirty="0" smtClean="0"/>
              <a:t>   information </a:t>
            </a:r>
            <a:r>
              <a:rPr lang="en-US" dirty="0" smtClean="0">
                <a:sym typeface="Wingdings"/>
              </a:rPr>
              <a:t> geometric </a:t>
            </a:r>
            <a:r>
              <a:rPr lang="en-US" b="1" dirty="0" smtClean="0">
                <a:sym typeface="Wingdings"/>
              </a:rPr>
              <a:t>Zero Knowledge</a:t>
            </a:r>
            <a:r>
              <a:rPr lang="en-US" dirty="0" smtClean="0">
                <a:sym typeface="Wingdings"/>
              </a:rPr>
              <a:t>!</a:t>
            </a:r>
            <a:endParaRPr lang="en-US" dirty="0"/>
          </a:p>
        </p:txBody>
      </p:sp>
      <p:pic>
        <p:nvPicPr>
          <p:cNvPr id="4" name="Picture 3" descr="BlackSeaPitValid_c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" y="3449686"/>
            <a:ext cx="3120347" cy="2340260"/>
          </a:xfrm>
          <a:prstGeom prst="rect">
            <a:avLst/>
          </a:prstGeom>
        </p:spPr>
      </p:pic>
      <p:pic>
        <p:nvPicPr>
          <p:cNvPr id="5" name="Picture 4" descr="wgpu_plate_radial_undersampl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418" y="3377678"/>
            <a:ext cx="3572819" cy="2679614"/>
          </a:xfrm>
          <a:prstGeom prst="rect">
            <a:avLst/>
          </a:prstGeom>
        </p:spPr>
      </p:pic>
      <p:pic>
        <p:nvPicPr>
          <p:cNvPr id="6" name="Picture 5" descr="wgpu_plat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377678"/>
            <a:ext cx="3227607" cy="24207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2996952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pit+reciprocal</a:t>
            </a:r>
            <a:r>
              <a:rPr lang="en-US" dirty="0" smtClean="0"/>
              <a:t>		plate			radial comparison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22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S_three_enrichmen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365" y="2924944"/>
            <a:ext cx="5154635" cy="32982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Isotopic Information Security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304764"/>
            <a:ext cx="562545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+ Protect the </a:t>
            </a:r>
            <a:r>
              <a:rPr lang="en-US" dirty="0" err="1" smtClean="0"/>
              <a:t>isotopics</a:t>
            </a:r>
            <a:r>
              <a:rPr lang="en-US" dirty="0" smtClean="0"/>
              <a:t> of the pit</a:t>
            </a:r>
            <a:r>
              <a:rPr lang="en-US" dirty="0"/>
              <a:t>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+ </a:t>
            </a:r>
            <a:r>
              <a:rPr lang="en-US" dirty="0" err="1" smtClean="0"/>
              <a:t>isotopics</a:t>
            </a:r>
            <a:r>
              <a:rPr lang="en-US" dirty="0"/>
              <a:t>(</a:t>
            </a:r>
            <a:r>
              <a:rPr lang="en-US" dirty="0" err="1" smtClean="0"/>
              <a:t>pit+reciprocal</a:t>
            </a:r>
            <a:r>
              <a:rPr lang="en-US" dirty="0" smtClean="0"/>
              <a:t>)  ≠ </a:t>
            </a:r>
            <a:r>
              <a:rPr lang="en-US" dirty="0" err="1" smtClean="0"/>
              <a:t>isotopics</a:t>
            </a:r>
            <a:r>
              <a:rPr lang="en-US" dirty="0"/>
              <a:t> </a:t>
            </a:r>
            <a:r>
              <a:rPr lang="en-US" dirty="0" smtClean="0"/>
              <a:t>(pit)</a:t>
            </a:r>
          </a:p>
          <a:p>
            <a:r>
              <a:rPr lang="en-US" dirty="0"/>
              <a:t>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+ MC simulations of three scenarios:</a:t>
            </a:r>
          </a:p>
          <a:p>
            <a:r>
              <a:rPr lang="en-US" dirty="0"/>
              <a:t> </a:t>
            </a:r>
            <a:r>
              <a:rPr lang="en-US" dirty="0" smtClean="0"/>
              <a:t>   - 70% 239Pu enriched pit, 98% enriched extension</a:t>
            </a:r>
          </a:p>
          <a:p>
            <a:r>
              <a:rPr lang="en-US" dirty="0"/>
              <a:t> </a:t>
            </a:r>
            <a:r>
              <a:rPr lang="en-US" dirty="0" smtClean="0"/>
              <a:t>   - 78% enriched pit and extension</a:t>
            </a:r>
          </a:p>
          <a:p>
            <a:r>
              <a:rPr lang="en-US" dirty="0"/>
              <a:t> </a:t>
            </a:r>
            <a:r>
              <a:rPr lang="en-US" dirty="0" smtClean="0"/>
              <a:t>   - 93% pit, 71% extension</a:t>
            </a:r>
          </a:p>
          <a:p>
            <a:r>
              <a:rPr lang="en-US" dirty="0"/>
              <a:t> </a:t>
            </a:r>
            <a:r>
              <a:rPr lang="en-US" dirty="0" smtClean="0"/>
              <a:t>   - the transmitted spectra are </a:t>
            </a:r>
            <a:r>
              <a:rPr lang="en-US" b="1" dirty="0" smtClean="0"/>
              <a:t>identical</a:t>
            </a:r>
            <a:r>
              <a:rPr lang="en-US" dirty="0" smtClean="0"/>
              <a:t>  </a:t>
            </a: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 </a:t>
            </a:r>
            <a:r>
              <a:rPr lang="en-US" b="1" dirty="0" smtClean="0">
                <a:sym typeface="Wingdings"/>
              </a:rPr>
              <a:t>isotopic Zero Knowledge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3188" y="6282549"/>
            <a:ext cx="8025196" cy="58477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smtClean="0"/>
              <a:t>Jake J. Hecla, Areg </a:t>
            </a:r>
            <a:r>
              <a:rPr lang="en-US" sz="1600" dirty="0"/>
              <a:t>Danagoulian, “Nuclear Disarmament Verification via Resonant </a:t>
            </a:r>
          </a:p>
          <a:p>
            <a:r>
              <a:rPr lang="en-US" sz="1600" dirty="0"/>
              <a:t>    Phenomena,</a:t>
            </a:r>
            <a:r>
              <a:rPr lang="en-US" sz="1600" i="1" dirty="0"/>
              <a:t>” </a:t>
            </a:r>
            <a:r>
              <a:rPr lang="en-US" sz="1600" b="1" i="1" dirty="0"/>
              <a:t>Nature </a:t>
            </a:r>
            <a:r>
              <a:rPr lang="en-US" sz="1600" b="1" i="1" dirty="0" smtClean="0"/>
              <a:t>Communications </a:t>
            </a:r>
            <a:r>
              <a:rPr lang="en-US" sz="1600" dirty="0" smtClean="0"/>
              <a:t>9</a:t>
            </a:r>
            <a:r>
              <a:rPr lang="en-US" sz="1600" b="1" dirty="0" smtClean="0"/>
              <a:t>,</a:t>
            </a:r>
            <a:r>
              <a:rPr lang="en-US" sz="1600" dirty="0" smtClean="0"/>
              <a:t> </a:t>
            </a:r>
            <a:r>
              <a:rPr lang="en-US" sz="1600" dirty="0"/>
              <a:t>2041-1723</a:t>
            </a:r>
            <a:r>
              <a:rPr lang="en-US" sz="1600" dirty="0" smtClean="0"/>
              <a:t> (2018)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-508" y="5805264"/>
            <a:ext cx="335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Jake’s MIT undergrad thesis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5906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" y="404664"/>
            <a:ext cx="9083352" cy="656070"/>
          </a:xfrm>
        </p:spPr>
        <p:txBody>
          <a:bodyPr>
            <a:normAutofit/>
          </a:bodyPr>
          <a:lstStyle/>
          <a:p>
            <a:r>
              <a:rPr lang="en-US" dirty="0" smtClean="0"/>
              <a:t>Nuclear Arsenals</a:t>
            </a:r>
            <a:endParaRPr lang="en-US" dirty="0"/>
          </a:p>
        </p:txBody>
      </p:sp>
      <p:pic>
        <p:nvPicPr>
          <p:cNvPr id="4" name="Picture 3" descr="WarheadInventories_1702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5598"/>
            <a:ext cx="9144000" cy="4563642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03548" y="4257092"/>
            <a:ext cx="1800200" cy="108012"/>
            <a:chOff x="503548" y="4797152"/>
            <a:chExt cx="1800200" cy="108012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503548" y="4797152"/>
              <a:ext cx="396044" cy="0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H="1">
              <a:off x="1907704" y="4905164"/>
              <a:ext cx="396044" cy="0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107504" y="5769260"/>
            <a:ext cx="58785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Significant Reduction since the Cold War</a:t>
            </a:r>
            <a:endParaRPr lang="ru-RU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ru-RU" dirty="0" smtClean="0"/>
              <a:t>,, Доверяй, но проверяй! ’’  Но как? </a:t>
            </a:r>
            <a:r>
              <a:rPr lang="en-US" dirty="0" smtClean="0"/>
              <a:t>How?  </a:t>
            </a:r>
            <a:r>
              <a:rPr lang="hy-AM" dirty="0" smtClean="0"/>
              <a:t>Ինչպե՞ս: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576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Future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59532" y="1880828"/>
            <a:ext cx="814220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Perform epithermal experiments at LANL to prove the concept 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Collaborate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national labs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other countries</a:t>
            </a:r>
          </a:p>
          <a:p>
            <a:pPr marL="742950" lvl="1" indent="-285750">
              <a:buFont typeface="Arial"/>
              <a:buChar char="•"/>
            </a:pPr>
            <a:r>
              <a:rPr lang="en-US" u="sng" dirty="0" smtClean="0"/>
              <a:t>Russia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Need technological solutions for treaty verification </a:t>
            </a:r>
            <a:r>
              <a:rPr lang="en-US" dirty="0" smtClean="0">
                <a:sym typeface="Wingdings"/>
              </a:rPr>
              <a:t> more ambitious, far reaching treaties</a:t>
            </a:r>
          </a:p>
        </p:txBody>
      </p:sp>
    </p:spTree>
    <p:extLst>
      <p:ext uri="{BB962C8B-B14F-4D97-AF65-F5344CB8AC3E}">
        <p14:creationId xmlns:p14="http://schemas.microsoft.com/office/powerpoint/2010/main" val="241332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224644"/>
            <a:ext cx="8229600" cy="41805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245" y="2586390"/>
            <a:ext cx="31857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Dr. Brian Henderson	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2902868"/>
            <a:ext cx="1159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Students:</a:t>
            </a:r>
            <a:endParaRPr lang="en-US" dirty="0"/>
          </a:p>
        </p:txBody>
      </p:sp>
      <p:pic>
        <p:nvPicPr>
          <p:cNvPr id="14" name="Picture 13" descr="Brian-Henders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766" y="1412776"/>
            <a:ext cx="1711082" cy="1152128"/>
          </a:xfrm>
          <a:prstGeom prst="rect">
            <a:avLst/>
          </a:prstGeom>
        </p:spPr>
      </p:pic>
      <p:pic>
        <p:nvPicPr>
          <p:cNvPr id="25" name="Shape 207" descr="jimmy.jpeg"/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08" y="3658952"/>
            <a:ext cx="1026965" cy="1026965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Shape 208"/>
          <p:cNvSpPr txBox="1">
            <a:spLocks noChangeAspect="1"/>
          </p:cNvSpPr>
          <p:nvPr/>
        </p:nvSpPr>
        <p:spPr>
          <a:xfrm>
            <a:off x="35496" y="4739072"/>
            <a:ext cx="9001000" cy="464998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Jimmy	   Jayson	      Julie</a:t>
            </a:r>
            <a:r>
              <a:rPr lang="en-US" sz="16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     </a:t>
            </a:r>
            <a:r>
              <a:rPr lang="en-US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 </a:t>
            </a:r>
            <a:r>
              <a:rPr lang="en-US" sz="1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Bobby          Jeremiah</a:t>
            </a:r>
            <a:r>
              <a:rPr lang="en-US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Ezra	             	Ben</a:t>
            </a:r>
            <a:endParaRPr lang="en-US" sz="1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Shape 210" descr="bio_photo.jpg"/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19872" y="3646376"/>
            <a:ext cx="1271365" cy="1045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Shape 212"/>
          <p:cNvPicPr preferRelativeResize="0"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72300" y="3658952"/>
            <a:ext cx="828092" cy="1035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60" y="3655940"/>
            <a:ext cx="1026859" cy="1026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57"/>
          <a:stretch/>
        </p:blipFill>
        <p:spPr bwMode="auto">
          <a:xfrm rot="5400000">
            <a:off x="4655103" y="3674673"/>
            <a:ext cx="1035488" cy="980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63888" y="656692"/>
            <a:ext cx="1774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The Team</a:t>
            </a:r>
            <a:endParaRPr lang="en-US" sz="2800" dirty="0"/>
          </a:p>
        </p:txBody>
      </p:sp>
      <p:pic>
        <p:nvPicPr>
          <p:cNvPr id="4" name="Picture 3" descr="172207.jpe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716" y="3688694"/>
            <a:ext cx="983561" cy="983561"/>
          </a:xfrm>
          <a:prstGeom prst="rect">
            <a:avLst/>
          </a:prstGeom>
        </p:spPr>
      </p:pic>
      <p:pic>
        <p:nvPicPr>
          <p:cNvPr id="6" name="Picture 5" descr="172613.jpe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486" y="3648628"/>
            <a:ext cx="1023628" cy="10236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9259" y="3334916"/>
            <a:ext cx="685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PhD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6060" y="3334916"/>
            <a:ext cx="69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S.M.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77520" y="3253616"/>
            <a:ext cx="2022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Undergraduate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606" y="1772816"/>
            <a:ext cx="1082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Postdoc:</a:t>
            </a:r>
            <a:endParaRPr lang="en-US" dirty="0"/>
          </a:p>
        </p:txBody>
      </p:sp>
      <p:pic>
        <p:nvPicPr>
          <p:cNvPr id="23" name="Picture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04" y="5204517"/>
            <a:ext cx="1260140" cy="135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0" y="5157192"/>
            <a:ext cx="2022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Alumni: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35596" y="6488668"/>
            <a:ext cx="687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Jake Hecla		Dr. COL Buck </a:t>
            </a:r>
            <a:r>
              <a:rPr lang="en-US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O’Day</a:t>
            </a:r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Jill </a:t>
            </a:r>
            <a:r>
              <a:rPr lang="en-US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Rahon</a:t>
            </a:r>
            <a:endParaRPr lang="en-US" dirty="0"/>
          </a:p>
        </p:txBody>
      </p:sp>
      <p:pic>
        <p:nvPicPr>
          <p:cNvPr id="9" name="Picture 8" descr="0.jpe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933" y="5193196"/>
            <a:ext cx="1330151" cy="1330151"/>
          </a:xfrm>
          <a:prstGeom prst="rect">
            <a:avLst/>
          </a:prstGeom>
        </p:spPr>
      </p:pic>
      <p:pic>
        <p:nvPicPr>
          <p:cNvPr id="11" name="Picture 10" descr="Jill-Rahon-head-shot-240x300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196" y="5211198"/>
            <a:ext cx="1075488" cy="134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43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62238"/>
            <a:ext cx="8229600" cy="909637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934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oto 2017-09-13, 1 32 03 PM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67033" y="1261452"/>
            <a:ext cx="5445401" cy="4084051"/>
          </a:xfrm>
          <a:prstGeom prst="rect">
            <a:avLst/>
          </a:prstGeom>
          <a:ln>
            <a:solidFill>
              <a:srgbClr val="000000"/>
            </a:solidFill>
          </a:ln>
        </p:spPr>
      </p:pic>
      <p:cxnSp>
        <p:nvCxnSpPr>
          <p:cNvPr id="20" name="Straight Arrow Connector 19"/>
          <p:cNvCxnSpPr/>
          <p:nvPr/>
        </p:nvCxnSpPr>
        <p:spPr>
          <a:xfrm flipH="1">
            <a:off x="3221800" y="700506"/>
            <a:ext cx="446508" cy="1906336"/>
          </a:xfrm>
          <a:prstGeom prst="straightConnector1">
            <a:avLst/>
          </a:prstGeom>
          <a:ln w="38100">
            <a:solidFill>
              <a:srgbClr val="00FFFF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2820748" y="2593473"/>
            <a:ext cx="374314" cy="467895"/>
          </a:xfrm>
          <a:prstGeom prst="straightConnector1">
            <a:avLst/>
          </a:prstGeom>
          <a:ln w="38100">
            <a:solidFill>
              <a:srgbClr val="00FFFF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1657694" y="3007896"/>
            <a:ext cx="53474" cy="1430420"/>
          </a:xfrm>
          <a:prstGeom prst="straightConnector1">
            <a:avLst/>
          </a:prstGeom>
          <a:ln w="38100">
            <a:solidFill>
              <a:srgbClr val="00FF00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1711169" y="3235158"/>
            <a:ext cx="975894" cy="12031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499904" y="3555999"/>
            <a:ext cx="851578" cy="369332"/>
          </a:xfrm>
          <a:prstGeom prst="rect">
            <a:avLst/>
          </a:prstGeom>
          <a:solidFill>
            <a:srgbClr val="FF0000">
              <a:alpha val="70000"/>
            </a:srgb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Brems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267252" y="4136188"/>
            <a:ext cx="659067" cy="369332"/>
          </a:xfrm>
          <a:prstGeom prst="rect">
            <a:avLst/>
          </a:prstGeom>
          <a:solidFill>
            <a:srgbClr val="00FF00">
              <a:alpha val="70000"/>
            </a:srgb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NRF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802070" y="1761958"/>
            <a:ext cx="1422873" cy="369332"/>
          </a:xfrm>
          <a:prstGeom prst="rect">
            <a:avLst/>
          </a:prstGeom>
          <a:solidFill>
            <a:srgbClr val="00FFFF">
              <a:alpha val="70000"/>
            </a:srgb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~2.6 MeV e</a:t>
            </a:r>
            <a:r>
              <a:rPr lang="en-US" baseline="30000" dirty="0">
                <a:solidFill>
                  <a:srgbClr val="000000"/>
                </a:solidFill>
              </a:rPr>
              <a:t>-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871025" y="2425035"/>
            <a:ext cx="116615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Radiator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(Cu + Au)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63003" y="3232483"/>
            <a:ext cx="174131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Warhead proxy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871025" y="4630816"/>
            <a:ext cx="163446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Encrypting foil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(DU + Al)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42" name="Straight Arrow Connector 41"/>
          <p:cNvCxnSpPr>
            <a:stCxn id="38" idx="1"/>
          </p:cNvCxnSpPr>
          <p:nvPr/>
        </p:nvCxnSpPr>
        <p:spPr>
          <a:xfrm flipH="1">
            <a:off x="3154521" y="2748201"/>
            <a:ext cx="1716504" cy="353273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39" idx="1"/>
          </p:cNvCxnSpPr>
          <p:nvPr/>
        </p:nvCxnSpPr>
        <p:spPr>
          <a:xfrm flipH="1" flipV="1">
            <a:off x="2995657" y="3189125"/>
            <a:ext cx="1867346" cy="228024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812205" y="3609474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Genuine: DU + plastic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Hoax: Pb + plastic</a:t>
            </a:r>
            <a:endParaRPr lang="en-US" dirty="0"/>
          </a:p>
        </p:txBody>
      </p:sp>
      <p:sp>
        <p:nvSpPr>
          <p:cNvPr id="52" name="Title 1"/>
          <p:cNvSpPr>
            <a:spLocks noGrp="1"/>
          </p:cNvSpPr>
          <p:nvPr>
            <p:ph type="title"/>
          </p:nvPr>
        </p:nvSpPr>
        <p:spPr>
          <a:xfrm>
            <a:off x="4237620" y="457795"/>
            <a:ext cx="4942892" cy="954981"/>
          </a:xfrm>
        </p:spPr>
        <p:txBody>
          <a:bodyPr>
            <a:normAutofit/>
          </a:bodyPr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sp>
        <p:nvSpPr>
          <p:cNvPr id="57" name="Cross 56"/>
          <p:cNvSpPr/>
          <p:nvPr/>
        </p:nvSpPr>
        <p:spPr>
          <a:xfrm rot="20959362">
            <a:off x="654531" y="3466087"/>
            <a:ext cx="519353" cy="501197"/>
          </a:xfrm>
          <a:prstGeom prst="plus">
            <a:avLst>
              <a:gd name="adj" fmla="val 35639"/>
            </a:avLst>
          </a:prstGeom>
          <a:solidFill>
            <a:srgbClr val="FF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Cross 57"/>
          <p:cNvSpPr/>
          <p:nvPr/>
        </p:nvSpPr>
        <p:spPr>
          <a:xfrm rot="2233501">
            <a:off x="3306826" y="4554276"/>
            <a:ext cx="519353" cy="501197"/>
          </a:xfrm>
          <a:prstGeom prst="plus">
            <a:avLst>
              <a:gd name="adj" fmla="val 35639"/>
            </a:avLst>
          </a:prstGeom>
          <a:solidFill>
            <a:srgbClr val="FF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Cross 58"/>
          <p:cNvSpPr/>
          <p:nvPr/>
        </p:nvSpPr>
        <p:spPr>
          <a:xfrm rot="2233501">
            <a:off x="3485964" y="3610465"/>
            <a:ext cx="519353" cy="501197"/>
          </a:xfrm>
          <a:prstGeom prst="plus">
            <a:avLst>
              <a:gd name="adj" fmla="val 35639"/>
            </a:avLst>
          </a:prstGeom>
          <a:solidFill>
            <a:srgbClr val="FF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Arrow Connector 45"/>
          <p:cNvCxnSpPr>
            <a:stCxn id="40" idx="1"/>
          </p:cNvCxnSpPr>
          <p:nvPr/>
        </p:nvCxnSpPr>
        <p:spPr>
          <a:xfrm flipH="1" flipV="1">
            <a:off x="1523575" y="4638842"/>
            <a:ext cx="3347450" cy="31514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57758" y="3031956"/>
            <a:ext cx="813256" cy="369332"/>
          </a:xfrm>
          <a:prstGeom prst="rect">
            <a:avLst/>
          </a:prstGeom>
          <a:solidFill>
            <a:srgbClr val="FF00FF">
              <a:alpha val="70000"/>
            </a:srgb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HPGe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1002642" y="3288632"/>
            <a:ext cx="606927" cy="1128294"/>
          </a:xfrm>
          <a:prstGeom prst="straightConnector1">
            <a:avLst/>
          </a:prstGeom>
          <a:ln w="38100">
            <a:solidFill>
              <a:srgbClr val="00FF00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761970" y="3983789"/>
            <a:ext cx="1807409" cy="585537"/>
          </a:xfrm>
          <a:prstGeom prst="straightConnector1">
            <a:avLst/>
          </a:prstGeom>
          <a:ln w="38100">
            <a:solidFill>
              <a:srgbClr val="00FF00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647001" y="4534568"/>
            <a:ext cx="1761956" cy="104274"/>
          </a:xfrm>
          <a:prstGeom prst="straightConnector1">
            <a:avLst/>
          </a:prstGeom>
          <a:ln w="38100">
            <a:solidFill>
              <a:srgbClr val="00FF00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909063" y="3903579"/>
            <a:ext cx="676444" cy="622968"/>
          </a:xfrm>
          <a:prstGeom prst="straightConnector1">
            <a:avLst/>
          </a:prstGeom>
          <a:ln w="38100">
            <a:solidFill>
              <a:srgbClr val="00FF00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46017" y="5553285"/>
            <a:ext cx="2592627" cy="36933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LYSO, </a:t>
            </a:r>
            <a:r>
              <a:rPr lang="en-US" dirty="0" err="1" smtClean="0">
                <a:solidFill>
                  <a:srgbClr val="000000"/>
                </a:solidFill>
              </a:rPr>
              <a:t>LaBr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downbeam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582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8"/>
            <a:ext cx="2133600" cy="365125"/>
          </a:xfrm>
        </p:spPr>
        <p:txBody>
          <a:bodyPr/>
          <a:lstStyle/>
          <a:p>
            <a:fld id="{23C17AE8-5D2F-471E-8A82-2A4ADA457111}" type="slidenum">
              <a:rPr lang="en-US" smtClean="0"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03548" y="872716"/>
            <a:ext cx="8424936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How do treaty partners verify that the other side is dismantling actual warheads and not fakes?  </a:t>
            </a:r>
            <a:r>
              <a:rPr lang="en-US" u="sng" dirty="0" smtClean="0"/>
              <a:t>They don’t</a:t>
            </a:r>
            <a:r>
              <a:rPr lang="en-US" dirty="0" smtClean="0"/>
              <a:t>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Verification:  </a:t>
            </a:r>
            <a:r>
              <a:rPr lang="en-US" b="1" dirty="0" smtClean="0"/>
              <a:t>delivery vehicles</a:t>
            </a:r>
            <a:r>
              <a:rPr lang="en-US" dirty="0" smtClean="0"/>
              <a:t> – eas</a:t>
            </a:r>
            <a:r>
              <a:rPr lang="en-US" b="1" dirty="0" smtClean="0"/>
              <a:t>ier</a:t>
            </a:r>
            <a:r>
              <a:rPr lang="en-US" dirty="0" smtClean="0"/>
              <a:t> to verify.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Problems: large leftover of non-deployed warheads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theft </a:t>
            </a:r>
            <a:r>
              <a:rPr lang="en-US" dirty="0" smtClean="0">
                <a:sym typeface="Wingdings"/>
              </a:rPr>
              <a:t> nuclear terrorism, nuclear proliferation</a:t>
            </a:r>
          </a:p>
          <a:p>
            <a:pPr marL="742950" lvl="1" indent="-285750">
              <a:buFont typeface="Arial"/>
              <a:buChar char="•"/>
            </a:pPr>
            <a:endParaRPr lang="en-US" dirty="0">
              <a:sym typeface="Wingdings"/>
            </a:endParaRPr>
          </a:p>
          <a:p>
            <a:r>
              <a:rPr lang="en-US" b="1" dirty="0" smtClean="0">
                <a:sym typeface="Wingdings"/>
              </a:rPr>
              <a:t> Authenticate warheads, without revealing secret information</a:t>
            </a:r>
            <a:endParaRPr lang="en-US" b="1" u="sng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pic>
        <p:nvPicPr>
          <p:cNvPr id="5" name="Picture 4" descr="7TxdVW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148" y="2384884"/>
            <a:ext cx="3240360" cy="2009502"/>
          </a:xfrm>
          <a:prstGeom prst="rect">
            <a:avLst/>
          </a:prstGeom>
        </p:spPr>
      </p:pic>
      <p:pic>
        <p:nvPicPr>
          <p:cNvPr id="7" name="Picture 6" descr="INF_inspection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4884"/>
            <a:ext cx="3041118" cy="2009502"/>
          </a:xfrm>
          <a:prstGeom prst="rect">
            <a:avLst/>
          </a:prstGeom>
        </p:spPr>
      </p:pic>
      <p:pic>
        <p:nvPicPr>
          <p:cNvPr id="8" name="Picture 7" descr="Ss1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703" y="2384884"/>
            <a:ext cx="2681218" cy="20095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5916" y="620688"/>
            <a:ext cx="1809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VERIFICATION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9541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eacekeeper Missile Warhead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880828"/>
            <a:ext cx="5419656" cy="359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0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Box 2"/>
          <p:cNvSpPr txBox="1">
            <a:spLocks noChangeArrowheads="1"/>
          </p:cNvSpPr>
          <p:nvPr/>
        </p:nvSpPr>
        <p:spPr bwMode="auto">
          <a:xfrm>
            <a:off x="0" y="422691"/>
            <a:ext cx="91440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2800" b="1" dirty="0"/>
              <a:t>Previous Research: </a:t>
            </a:r>
          </a:p>
          <a:p>
            <a:pPr algn="ctr"/>
            <a:r>
              <a:rPr lang="en-US" sz="2800" b="1" dirty="0"/>
              <a:t>information barriers, </a:t>
            </a:r>
            <a:r>
              <a:rPr lang="en-US" sz="2800" b="1" i="1" dirty="0"/>
              <a:t>attribute</a:t>
            </a:r>
            <a:r>
              <a:rPr lang="en-US" sz="2800" b="1" dirty="0"/>
              <a:t> verification</a:t>
            </a:r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-508" y="1568450"/>
            <a:ext cx="4788532" cy="380476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Char char="•"/>
              <a:defRPr/>
            </a:pPr>
            <a:r>
              <a:rPr lang="en-US" sz="2400" dirty="0" smtClean="0"/>
              <a:t>Developed at US national labs and AWE (UK)</a:t>
            </a:r>
          </a:p>
          <a:p>
            <a:pPr>
              <a:buFont typeface="Arial"/>
              <a:buChar char="•"/>
              <a:defRPr/>
            </a:pPr>
            <a:r>
              <a:rPr lang="en-US" sz="2400" dirty="0" smtClean="0"/>
              <a:t>Electronic Information Barrier – perform measurements, light up red/green lights.  No direct access to classified data.</a:t>
            </a:r>
          </a:p>
          <a:p>
            <a:pPr>
              <a:buFont typeface="Arial"/>
              <a:buChar char="•"/>
              <a:defRPr/>
            </a:pPr>
            <a:r>
              <a:rPr lang="en-US" sz="2400" dirty="0" smtClean="0"/>
              <a:t>Verify the </a:t>
            </a:r>
            <a:r>
              <a:rPr lang="en-US" sz="2400" i="1" dirty="0" smtClean="0"/>
              <a:t>attributes</a:t>
            </a:r>
            <a:r>
              <a:rPr lang="en-US" sz="2400" dirty="0" smtClean="0"/>
              <a:t> of a weapon:</a:t>
            </a:r>
          </a:p>
          <a:p>
            <a:pPr lvl="1">
              <a:buFont typeface="Arial"/>
              <a:buChar char="•"/>
              <a:defRPr/>
            </a:pPr>
            <a:r>
              <a:rPr lang="en-US" sz="1700" dirty="0" smtClean="0"/>
              <a:t>is there plutonium inside?  </a:t>
            </a:r>
            <a:r>
              <a:rPr lang="en-US" sz="1700" dirty="0" smtClean="0">
                <a:solidFill>
                  <a:srgbClr val="33CC33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1700" dirty="0" smtClean="0">
              <a:solidFill>
                <a:srgbClr val="33CC33"/>
              </a:solidFill>
            </a:endParaRPr>
          </a:p>
          <a:p>
            <a:pPr lvl="1">
              <a:buFont typeface="Arial"/>
              <a:buChar char="•"/>
              <a:defRPr/>
            </a:pPr>
            <a:r>
              <a:rPr lang="en-US" sz="1700" dirty="0" smtClean="0"/>
              <a:t>High-Explosives present? </a:t>
            </a:r>
            <a:r>
              <a:rPr lang="en-US" sz="1700" dirty="0">
                <a:solidFill>
                  <a:srgbClr val="33CC33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1700" dirty="0" smtClean="0"/>
          </a:p>
          <a:p>
            <a:pPr lvl="1">
              <a:buFont typeface="Arial"/>
              <a:buChar char="•"/>
              <a:defRPr/>
            </a:pPr>
            <a:r>
              <a:rPr lang="en-US" sz="1700" dirty="0" smtClean="0"/>
              <a:t>etc. </a:t>
            </a:r>
            <a:r>
              <a:rPr lang="en-US" sz="1700" dirty="0">
                <a:solidFill>
                  <a:srgbClr val="33CC33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1700" dirty="0" smtClean="0"/>
          </a:p>
          <a:p>
            <a:pPr lvl="1">
              <a:buFont typeface="Arial"/>
              <a:buChar char="•"/>
              <a:defRPr/>
            </a:pPr>
            <a:endParaRPr lang="en-US" sz="1400" dirty="0" smtClean="0"/>
          </a:p>
          <a:p>
            <a:pPr>
              <a:buFont typeface="Arial"/>
              <a:buChar char="•"/>
              <a:defRPr/>
            </a:pPr>
            <a:r>
              <a:rPr lang="en-US" sz="1900" dirty="0" smtClean="0">
                <a:sym typeface="Wingdings"/>
              </a:rPr>
              <a:t> risk of </a:t>
            </a:r>
            <a:r>
              <a:rPr lang="en-US" sz="1900" u="sng" dirty="0" smtClean="0">
                <a:sym typeface="Wingdings"/>
              </a:rPr>
              <a:t>diversions</a:t>
            </a:r>
            <a:r>
              <a:rPr lang="en-US" sz="1900" dirty="0" smtClean="0">
                <a:sym typeface="Wingdings"/>
              </a:rPr>
              <a:t>/spoofing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sz="1900" dirty="0">
              <a:sym typeface="Wingdings"/>
            </a:endParaRPr>
          </a:p>
          <a:p>
            <a:pPr>
              <a:defRPr/>
            </a:pPr>
            <a:endParaRPr lang="en-US" sz="1800" dirty="0" smtClean="0"/>
          </a:p>
        </p:txBody>
      </p:sp>
      <p:grpSp>
        <p:nvGrpSpPr>
          <p:cNvPr id="8195" name="Group 17"/>
          <p:cNvGrpSpPr>
            <a:grpSpLocks/>
          </p:cNvGrpSpPr>
          <p:nvPr/>
        </p:nvGrpSpPr>
        <p:grpSpPr bwMode="auto">
          <a:xfrm>
            <a:off x="5010150" y="1966913"/>
            <a:ext cx="4133850" cy="1377950"/>
            <a:chOff x="-1404664" y="2126661"/>
            <a:chExt cx="4133286" cy="1378067"/>
          </a:xfrm>
        </p:grpSpPr>
        <p:pic>
          <p:nvPicPr>
            <p:cNvPr id="8202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04664" y="2126661"/>
              <a:ext cx="4133286" cy="1378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223877" y="2348930"/>
              <a:ext cx="1115861" cy="25402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50" dirty="0"/>
                <a:t>Has long ears?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23877" y="2599776"/>
              <a:ext cx="1115861" cy="25243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50" dirty="0"/>
                <a:t>Has big feet?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23877" y="2888726"/>
              <a:ext cx="1115861" cy="41596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50" dirty="0"/>
                <a:t>Has furry tail?</a:t>
              </a:r>
            </a:p>
            <a:p>
              <a:pPr>
                <a:defRPr/>
              </a:pPr>
              <a:endParaRPr lang="en-US" sz="1050" dirty="0"/>
            </a:p>
          </p:txBody>
        </p:sp>
      </p:grp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5010150" y="3344863"/>
            <a:ext cx="4133850" cy="1511300"/>
            <a:chOff x="4598325" y="5061185"/>
            <a:chExt cx="4133286" cy="1511580"/>
          </a:xfrm>
        </p:grpSpPr>
        <p:pic>
          <p:nvPicPr>
            <p:cNvPr id="8197" name="Picture 2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8325" y="5061185"/>
              <a:ext cx="4133286" cy="1511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7226866" y="5426378"/>
              <a:ext cx="1115861" cy="25404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50" dirty="0"/>
                <a:t>Has long ears?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226866" y="5675661"/>
              <a:ext cx="1115861" cy="25404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50" dirty="0"/>
                <a:t>Has big feet?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226866" y="5966228"/>
              <a:ext cx="1115861" cy="41600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50" dirty="0"/>
                <a:t>Has furry tail?</a:t>
              </a:r>
            </a:p>
            <a:p>
              <a:pPr>
                <a:defRPr/>
              </a:pPr>
              <a:endParaRPr lang="en-US" sz="1050" dirty="0"/>
            </a:p>
          </p:txBody>
        </p:sp>
        <p:pic>
          <p:nvPicPr>
            <p:cNvPr id="8201" name="Picture 27" descr="2013-09-14 15.44.58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9015" y="5354050"/>
              <a:ext cx="1419490" cy="1007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Picture 1" descr="bunny-rabbit-in-the-box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48198" y="2029900"/>
            <a:ext cx="1576210" cy="10092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445224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  <a:defRPr/>
            </a:pPr>
            <a:endParaRPr lang="en-US" dirty="0">
              <a:sym typeface="Wingdings"/>
            </a:endParaRPr>
          </a:p>
          <a:p>
            <a:pPr>
              <a:buFont typeface="Arial"/>
              <a:buChar char="•"/>
              <a:defRPr/>
            </a:pPr>
            <a:r>
              <a:rPr lang="en-US" dirty="0" smtClean="0">
                <a:sym typeface="Wingdings"/>
              </a:rPr>
              <a:t> The </a:t>
            </a:r>
            <a:r>
              <a:rPr lang="en-US" b="1" dirty="0">
                <a:sym typeface="Wingdings"/>
              </a:rPr>
              <a:t>info. barriers </a:t>
            </a:r>
            <a:r>
              <a:rPr lang="en-US" dirty="0">
                <a:sym typeface="Wingdings"/>
              </a:rPr>
              <a:t>are in </a:t>
            </a:r>
            <a:r>
              <a:rPr lang="en-US" dirty="0" smtClean="0">
                <a:sym typeface="Wingdings"/>
              </a:rPr>
              <a:t>electronics/software     </a:t>
            </a:r>
            <a:r>
              <a:rPr lang="en-US" dirty="0">
                <a:sym typeface="Wingdings"/>
              </a:rPr>
              <a:t>backdoors, hacks, </a:t>
            </a:r>
            <a:r>
              <a:rPr lang="en-US" dirty="0" smtClean="0">
                <a:sym typeface="Wingdings"/>
              </a:rPr>
              <a:t>software exploits    </a:t>
            </a:r>
          </a:p>
          <a:p>
            <a:pPr>
              <a:defRPr/>
            </a:pPr>
            <a:r>
              <a:rPr lang="en-US" dirty="0">
                <a:sym typeface="Wingdings"/>
              </a:rPr>
              <a:t>	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>
                <a:sym typeface="Wingdings"/>
              </a:rPr>
              <a:t>risk of </a:t>
            </a:r>
            <a:r>
              <a:rPr lang="en-US" u="sng" dirty="0">
                <a:sym typeface="Wingdings"/>
              </a:rPr>
              <a:t>information leakage</a:t>
            </a:r>
            <a:endParaRPr lang="en-US" u="sng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109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/>
          <p:cNvSpPr/>
          <p:nvPr/>
        </p:nvSpPr>
        <p:spPr>
          <a:xfrm>
            <a:off x="3707904" y="3897052"/>
            <a:ext cx="432048" cy="396044"/>
          </a:xfrm>
          <a:prstGeom prst="ellipse">
            <a:avLst/>
          </a:prstGeom>
          <a:solidFill>
            <a:srgbClr val="FF0000"/>
          </a:solidFill>
          <a:ln w="203200" cmpd="sng">
            <a:solidFill>
              <a:srgbClr val="000000"/>
            </a:solidFill>
          </a:ln>
          <a:scene3d>
            <a:camera prst="isometricOffAxis1Top"/>
            <a:lightRig rig="threePt" dir="t"/>
          </a:scene3d>
          <a:sp3d>
            <a:bevelT w="457200" h="1524000" prst="angle"/>
            <a:bevelB w="381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3707904" y="2816932"/>
            <a:ext cx="432048" cy="396044"/>
          </a:xfrm>
          <a:prstGeom prst="ellipse">
            <a:avLst/>
          </a:prstGeom>
          <a:solidFill>
            <a:srgbClr val="FF0000"/>
          </a:solidFill>
          <a:ln w="203200" cmpd="sng">
            <a:solidFill>
              <a:srgbClr val="000000"/>
            </a:solidFill>
          </a:ln>
          <a:scene3d>
            <a:camera prst="isometricOffAxis1Top"/>
            <a:lightRig rig="threePt" dir="t"/>
          </a:scene3d>
          <a:sp3d>
            <a:bevelT w="457200" h="1524000" prst="angle"/>
            <a:bevelB w="381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25823" y="1700816"/>
            <a:ext cx="26093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Authenticated template</a:t>
            </a:r>
          </a:p>
          <a:p>
            <a:pPr algn="ctr"/>
            <a:r>
              <a:rPr lang="en-US" dirty="0" smtClean="0"/>
              <a:t>“golden copy” of W88</a:t>
            </a:r>
          </a:p>
          <a:p>
            <a:pPr algn="ctr"/>
            <a:r>
              <a:rPr lang="en-US" dirty="0" smtClean="0"/>
              <a:t>Picked from a randomly</a:t>
            </a:r>
          </a:p>
          <a:p>
            <a:pPr algn="ctr"/>
            <a:r>
              <a:rPr lang="en-US" dirty="0" smtClean="0"/>
              <a:t>selected ICBM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8"/>
            <a:ext cx="2133600" cy="365125"/>
          </a:xfrm>
        </p:spPr>
        <p:txBody>
          <a:bodyPr/>
          <a:lstStyle/>
          <a:p>
            <a:fld id="{23C17AE8-5D2F-471E-8A82-2A4ADA457111}" type="slidenum">
              <a:rPr lang="en-US" smtClean="0"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34395" y="584692"/>
            <a:ext cx="87384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Our Research: </a:t>
            </a:r>
          </a:p>
          <a:p>
            <a:pPr algn="ctr"/>
            <a:r>
              <a:rPr lang="en-US" sz="2800" b="1" dirty="0" smtClean="0"/>
              <a:t>physics-based cryptography, </a:t>
            </a:r>
            <a:r>
              <a:rPr lang="en-US" sz="2800" b="1" i="1" dirty="0" smtClean="0"/>
              <a:t>template</a:t>
            </a:r>
            <a:r>
              <a:rPr lang="en-US" sz="2800" b="1" dirty="0" smtClean="0"/>
              <a:t> verification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30973" y="1772820"/>
            <a:ext cx="14548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Candidate</a:t>
            </a:r>
          </a:p>
          <a:p>
            <a:pPr algn="ctr"/>
            <a:r>
              <a:rPr lang="en-US" dirty="0" smtClean="0"/>
              <a:t>copies, W88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5400000">
            <a:off x="3650217" y="5639565"/>
            <a:ext cx="75473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. . .</a:t>
            </a:r>
            <a:endParaRPr lang="en-US" sz="3200" b="1" dirty="0"/>
          </a:p>
        </p:txBody>
      </p:sp>
      <p:grpSp>
        <p:nvGrpSpPr>
          <p:cNvPr id="18" name="Group 17"/>
          <p:cNvGrpSpPr/>
          <p:nvPr/>
        </p:nvGrpSpPr>
        <p:grpSpPr>
          <a:xfrm>
            <a:off x="4536000" y="2266033"/>
            <a:ext cx="1880312" cy="1991067"/>
            <a:chOff x="5794010" y="2084655"/>
            <a:chExt cx="1880312" cy="1991067"/>
          </a:xfrm>
        </p:grpSpPr>
        <p:sp>
          <p:nvSpPr>
            <p:cNvPr id="15" name="Rectangle 14"/>
            <p:cNvSpPr/>
            <p:nvPr/>
          </p:nvSpPr>
          <p:spPr>
            <a:xfrm>
              <a:off x="5794010" y="2348880"/>
              <a:ext cx="1521420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/>
                <a:t>Is    A</a:t>
              </a:r>
              <a:r>
                <a:rPr lang="en-US" baseline="-25000" dirty="0" smtClean="0"/>
                <a:t>0 </a:t>
              </a:r>
              <a:r>
                <a:rPr lang="en-US" dirty="0" smtClean="0"/>
                <a:t>= A</a:t>
              </a:r>
              <a:r>
                <a:rPr lang="en-US" baseline="-25000" dirty="0" smtClean="0"/>
                <a:t>1</a:t>
              </a:r>
              <a:r>
                <a:rPr lang="en-US" dirty="0" smtClean="0"/>
                <a:t> ?</a:t>
              </a:r>
            </a:p>
            <a:p>
              <a:pPr algn="ctr"/>
              <a:r>
                <a:rPr lang="en-US" dirty="0" smtClean="0"/>
                <a:t>       A</a:t>
              </a:r>
              <a:r>
                <a:rPr lang="en-US" baseline="-25000" dirty="0" smtClean="0"/>
                <a:t>0 </a:t>
              </a:r>
              <a:r>
                <a:rPr lang="en-US" dirty="0"/>
                <a:t>= </a:t>
              </a:r>
              <a:r>
                <a:rPr lang="en-US" dirty="0" smtClean="0"/>
                <a:t>A</a:t>
              </a:r>
              <a:r>
                <a:rPr lang="en-US" baseline="-25000" dirty="0" smtClean="0"/>
                <a:t>2</a:t>
              </a:r>
              <a:r>
                <a:rPr lang="en-US" dirty="0" smtClean="0"/>
                <a:t> ?</a:t>
              </a:r>
            </a:p>
            <a:p>
              <a:pPr algn="ctr"/>
              <a:r>
                <a:rPr lang="en-US" dirty="0" smtClean="0"/>
                <a:t>       A</a:t>
              </a:r>
              <a:r>
                <a:rPr lang="en-US" baseline="-25000" dirty="0" smtClean="0"/>
                <a:t>0 </a:t>
              </a:r>
              <a:r>
                <a:rPr lang="en-US" dirty="0"/>
                <a:t>= </a:t>
              </a:r>
              <a:r>
                <a:rPr lang="en-US" dirty="0" smtClean="0"/>
                <a:t>A</a:t>
              </a:r>
              <a:r>
                <a:rPr lang="en-US" baseline="-25000" dirty="0" smtClean="0"/>
                <a:t>3</a:t>
              </a:r>
              <a:r>
                <a:rPr lang="en-US" dirty="0" smtClean="0"/>
                <a:t> ?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 rot="5400000">
              <a:off x="6179209" y="3405967"/>
              <a:ext cx="754734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/>
                <a:t>. . .</a:t>
              </a:r>
              <a:endParaRPr lang="en-US" sz="32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08304" y="2084655"/>
              <a:ext cx="36601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 smtClean="0">
                <a:solidFill>
                  <a:srgbClr val="FF0000"/>
                </a:solidFill>
              </a:endParaRPr>
            </a:p>
            <a:p>
              <a:pPr marL="285750" indent="-285750">
                <a:buFont typeface="Wingdings" charset="2"/>
                <a:buChar char="ü"/>
              </a:pPr>
              <a:r>
                <a:rPr lang="en-US" dirty="0">
                  <a:solidFill>
                    <a:srgbClr val="FF0000"/>
                  </a:solidFill>
                </a:rPr>
                <a:t> </a:t>
              </a:r>
              <a:endParaRPr lang="en-US" dirty="0" smtClean="0">
                <a:solidFill>
                  <a:srgbClr val="FF0000"/>
                </a:solidFill>
              </a:endParaRPr>
            </a:p>
            <a:p>
              <a:pPr marL="285750" indent="-285750">
                <a:buFont typeface="Wingdings" charset="2"/>
                <a:buChar char="ü"/>
              </a:pPr>
              <a:r>
                <a:rPr lang="en-US" dirty="0">
                  <a:solidFill>
                    <a:srgbClr val="FF0000"/>
                  </a:solidFill>
                </a:rPr>
                <a:t> </a:t>
              </a:r>
              <a:endParaRPr lang="en-US" dirty="0" smtClean="0">
                <a:solidFill>
                  <a:srgbClr val="FF0000"/>
                </a:solidFill>
              </a:endParaRPr>
            </a:p>
            <a:p>
              <a:pPr marL="285750" indent="-285750">
                <a:buFont typeface="Wingdings" charset="2"/>
                <a:buChar char="ü"/>
              </a:pPr>
              <a:r>
                <a:rPr lang="en-US" dirty="0">
                  <a:solidFill>
                    <a:srgbClr val="FF0000"/>
                  </a:solidFill>
                </a:rPr>
                <a:t> 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829416" y="6255314"/>
            <a:ext cx="3298870" cy="594066"/>
            <a:chOff x="3815916" y="6057292"/>
            <a:chExt cx="3298870" cy="594066"/>
          </a:xfrm>
        </p:grpSpPr>
        <p:sp>
          <p:nvSpPr>
            <p:cNvPr id="20" name="Bent-Up Arrow 19"/>
            <p:cNvSpPr/>
            <p:nvPr/>
          </p:nvSpPr>
          <p:spPr>
            <a:xfrm rot="5400000">
              <a:off x="4085946" y="5787262"/>
              <a:ext cx="594066" cy="1134126"/>
            </a:xfrm>
            <a:prstGeom prst="bentUp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68044" y="6273316"/>
              <a:ext cx="2146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To dismantlement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23" name="Right Brace 22"/>
          <p:cNvSpPr/>
          <p:nvPr/>
        </p:nvSpPr>
        <p:spPr>
          <a:xfrm>
            <a:off x="6408204" y="2492896"/>
            <a:ext cx="432048" cy="2124236"/>
          </a:xfrm>
          <a:prstGeom prst="rightBrac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6840252" y="2420888"/>
            <a:ext cx="2303748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Challenge</a:t>
            </a:r>
            <a:r>
              <a:rPr lang="en-US" dirty="0" smtClean="0"/>
              <a:t>: perform</a:t>
            </a:r>
          </a:p>
          <a:p>
            <a:r>
              <a:rPr lang="en-US" dirty="0" smtClean="0"/>
              <a:t>checks while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protecting secrets</a:t>
            </a:r>
          </a:p>
          <a:p>
            <a:pPr marL="285750" indent="-285750">
              <a:buFont typeface="Arial"/>
              <a:buChar char="•"/>
            </a:pPr>
            <a:r>
              <a:rPr lang="en-US" u="sng" dirty="0" err="1" smtClean="0"/>
              <a:t>isotopicaly</a:t>
            </a:r>
            <a:r>
              <a:rPr lang="en-US" u="sng" dirty="0" smtClean="0"/>
              <a:t> sensitive</a:t>
            </a:r>
            <a:endParaRPr lang="en-US" u="sng" dirty="0"/>
          </a:p>
          <a:p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need a physical cryptography 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need </a:t>
            </a:r>
            <a:r>
              <a:rPr lang="en-US" b="1" dirty="0" smtClean="0">
                <a:sym typeface="Wingdings"/>
              </a:rPr>
              <a:t>resonances!</a:t>
            </a:r>
            <a:endParaRPr lang="en-US" b="1" dirty="0" smtClean="0"/>
          </a:p>
        </p:txBody>
      </p:sp>
      <p:sp>
        <p:nvSpPr>
          <p:cNvPr id="26" name="Oval 25"/>
          <p:cNvSpPr/>
          <p:nvPr/>
        </p:nvSpPr>
        <p:spPr>
          <a:xfrm>
            <a:off x="611562" y="2960948"/>
            <a:ext cx="684076" cy="612068"/>
          </a:xfrm>
          <a:prstGeom prst="ellipse">
            <a:avLst/>
          </a:prstGeom>
          <a:solidFill>
            <a:srgbClr val="0000FF"/>
          </a:solidFill>
          <a:ln w="317500" cmpd="sng">
            <a:solidFill>
              <a:schemeClr val="tx1"/>
            </a:solidFill>
            <a:prstDash val="solid"/>
          </a:ln>
          <a:scene3d>
            <a:camera prst="isometricOffAxis1Top"/>
            <a:lightRig rig="threePt" dir="t"/>
          </a:scene3d>
          <a:sp3d>
            <a:bevelT w="457200" h="1524000" prst="angle"/>
            <a:bevelB w="381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91584" y="4113076"/>
            <a:ext cx="437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r>
              <a:rPr lang="en-US" baseline="-25000" dirty="0" smtClean="0">
                <a:solidFill>
                  <a:schemeClr val="bg1"/>
                </a:solidFill>
              </a:rPr>
              <a:t>0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3707904" y="1700808"/>
            <a:ext cx="432048" cy="396044"/>
          </a:xfrm>
          <a:prstGeom prst="ellipse">
            <a:avLst/>
          </a:prstGeom>
          <a:solidFill>
            <a:srgbClr val="FF0000"/>
          </a:solidFill>
          <a:ln w="203200" cmpd="sng">
            <a:solidFill>
              <a:srgbClr val="000000"/>
            </a:solidFill>
          </a:ln>
          <a:scene3d>
            <a:camera prst="isometricOffAxis1Top"/>
            <a:lightRig rig="threePt" dir="t"/>
          </a:scene3d>
          <a:sp3d>
            <a:bevelT w="457200" h="1524000" prst="angle"/>
            <a:bevelB w="381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71904" y="2780928"/>
            <a:ext cx="437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</a:t>
            </a:r>
            <a:r>
              <a:rPr lang="en-US" baseline="-25000" dirty="0" smtClean="0">
                <a:solidFill>
                  <a:srgbClr val="FFFFFF"/>
                </a:solidFill>
              </a:rPr>
              <a:t>1</a:t>
            </a:r>
            <a:endParaRPr lang="en-US" baseline="-25000" dirty="0">
              <a:solidFill>
                <a:srgbClr val="FFFF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671904" y="3861048"/>
            <a:ext cx="437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</a:t>
            </a:r>
            <a:r>
              <a:rPr lang="en-US" baseline="-25000" dirty="0" smtClean="0">
                <a:solidFill>
                  <a:srgbClr val="FFFFFF"/>
                </a:solidFill>
              </a:rPr>
              <a:t>2</a:t>
            </a:r>
            <a:endParaRPr lang="en-US" baseline="-25000" dirty="0">
              <a:solidFill>
                <a:srgbClr val="FFFF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671904" y="4941168"/>
            <a:ext cx="437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</a:t>
            </a:r>
            <a:r>
              <a:rPr lang="en-US" baseline="-25000" dirty="0" smtClean="0">
                <a:solidFill>
                  <a:srgbClr val="FFFFFF"/>
                </a:solidFill>
              </a:rPr>
              <a:t>3</a:t>
            </a:r>
            <a:endParaRPr lang="en-US" baseline="-250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49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Untitl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252" y="5049180"/>
            <a:ext cx="1836204" cy="13708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" y="1736812"/>
            <a:ext cx="6795815" cy="4360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88540"/>
            <a:ext cx="8229600" cy="487363"/>
          </a:xfrm>
        </p:spPr>
        <p:txBody>
          <a:bodyPr>
            <a:noAutofit/>
          </a:bodyPr>
          <a:lstStyle/>
          <a:p>
            <a:r>
              <a:rPr lang="en-US" sz="3600" b="1" dirty="0"/>
              <a:t>Analogy: NRF to Optical </a:t>
            </a:r>
            <a:r>
              <a:rPr lang="en-US" sz="3600" b="1" dirty="0" smtClean="0"/>
              <a:t>Spectroscopy</a:t>
            </a:r>
            <a:endParaRPr lang="en-US" sz="3600" b="1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4294967295"/>
          </p:nvPr>
        </p:nvSpPr>
        <p:spPr>
          <a:xfrm>
            <a:off x="0" y="1098132"/>
            <a:ext cx="4038600" cy="5794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Optical Spectroscopy</a:t>
            </a:r>
            <a:endParaRPr lang="en-US" dirty="0"/>
          </a:p>
        </p:txBody>
      </p:sp>
      <p:pic>
        <p:nvPicPr>
          <p:cNvPr id="5" name="Picture 4" descr="9_MeV_simplified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600555"/>
            <a:ext cx="2159260" cy="147983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334000" y="1177588"/>
            <a:ext cx="36971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Nuclear </a:t>
            </a:r>
            <a:r>
              <a:rPr lang="en-US" sz="2800" dirty="0"/>
              <a:t>Spectroscopy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239852" y="2267580"/>
            <a:ext cx="302433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57150" indent="0">
              <a:buNone/>
            </a:pPr>
            <a:r>
              <a:rPr lang="en-US" dirty="0" smtClean="0"/>
              <a:t>Bremsstrahlung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275856" y="3356993"/>
            <a:ext cx="2412268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57150" indent="0">
              <a:buNone/>
            </a:pPr>
            <a:r>
              <a:rPr lang="en-US" dirty="0"/>
              <a:t>Back-</a:t>
            </a:r>
            <a:r>
              <a:rPr lang="en-US" dirty="0" smtClean="0"/>
              <a:t>scattered NRF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239854" y="4509121"/>
            <a:ext cx="2016224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57150" indent="0">
              <a:buNone/>
            </a:pPr>
            <a:r>
              <a:rPr lang="en-US" dirty="0" smtClean="0"/>
              <a:t>Transmitted NRF</a:t>
            </a:r>
            <a:endParaRPr lang="en-US" dirty="0"/>
          </a:p>
        </p:txBody>
      </p:sp>
      <p:pic>
        <p:nvPicPr>
          <p:cNvPr id="21" name="Picture 11" descr="235 with bgd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456" y="3193260"/>
            <a:ext cx="2846750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6678191" y="4833156"/>
            <a:ext cx="2214297" cy="1644324"/>
            <a:chOff x="6300192" y="4833156"/>
            <a:chExt cx="2214297" cy="1644324"/>
          </a:xfrm>
        </p:grpSpPr>
        <p:pic>
          <p:nvPicPr>
            <p:cNvPr id="9" name="Picture 8" descr="238U_notches_expanded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0192" y="4833156"/>
              <a:ext cx="2180045" cy="1644324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6624228" y="5085184"/>
              <a:ext cx="189026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Absorption lines, ~</a:t>
              </a:r>
              <a:r>
                <a:rPr lang="en-US" sz="1400" dirty="0" err="1" smtClean="0"/>
                <a:t>eV</a:t>
              </a:r>
              <a:endParaRPr lang="en-US" sz="1400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475660" y="6444044"/>
            <a:ext cx="4134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NRF: unique fingerprint of </a:t>
            </a:r>
            <a:r>
              <a:rPr lang="en-US" b="1" dirty="0" err="1" smtClean="0"/>
              <a:t>isotopics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7508" y="5697252"/>
            <a:ext cx="1505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(W. </a:t>
            </a:r>
            <a:r>
              <a:rPr lang="en-US" dirty="0" err="1" smtClean="0">
                <a:solidFill>
                  <a:schemeClr val="bg1"/>
                </a:solidFill>
              </a:rPr>
              <a:t>Bertozzi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36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36" y="8062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Broad-spectrum source </a:t>
            </a:r>
            <a:r>
              <a:rPr lang="en-US" dirty="0" smtClean="0">
                <a:sym typeface="Wingdings"/>
              </a:rPr>
              <a:t> NRF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00523" y="4411076"/>
            <a:ext cx="1792940" cy="0"/>
          </a:xfrm>
          <a:prstGeom prst="line">
            <a:avLst/>
          </a:prstGeom>
          <a:ln w="38100" cmpd="sng"/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502764" y="2827311"/>
            <a:ext cx="1790699" cy="2990"/>
          </a:xfrm>
          <a:prstGeom prst="line">
            <a:avLst/>
          </a:prstGeom>
          <a:ln w="12700" cmpd="sng"/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65081" y="2485872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cs typeface="+mn-cs"/>
              </a:rPr>
              <a:t>1733 keV</a:t>
            </a:r>
            <a:endParaRPr lang="en-US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5204" y="4070416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cs typeface="+mn-cs"/>
              </a:rPr>
              <a:t>0</a:t>
            </a:r>
            <a:endParaRPr lang="en-US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49610" y="4411081"/>
            <a:ext cx="944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alibri"/>
                <a:cs typeface="+mn-cs"/>
              </a:rPr>
              <a:t>U-235</a:t>
            </a:r>
            <a:endParaRPr lang="en-US" sz="2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475946" y="3932128"/>
            <a:ext cx="1790699" cy="2990"/>
          </a:xfrm>
          <a:prstGeom prst="line">
            <a:avLst/>
          </a:prstGeom>
          <a:ln w="12700" cmpd="sng"/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732301" y="3590689"/>
            <a:ext cx="82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cs typeface="+mn-cs"/>
              </a:rPr>
              <a:t>46 keV</a:t>
            </a:r>
            <a:endParaRPr lang="en-US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502406" y="2297729"/>
            <a:ext cx="1790699" cy="2990"/>
          </a:xfrm>
          <a:prstGeom prst="line">
            <a:avLst/>
          </a:prstGeom>
          <a:ln w="12700" cmpd="sng"/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564722" y="1956290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cs typeface="+mn-cs"/>
              </a:rPr>
              <a:t>1769 keV</a:t>
            </a:r>
            <a:endParaRPr lang="en-US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475946" y="1792126"/>
            <a:ext cx="1790699" cy="2990"/>
          </a:xfrm>
          <a:prstGeom prst="line">
            <a:avLst/>
          </a:prstGeom>
          <a:ln w="12700" cmpd="sng"/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564724" y="1450687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cs typeface="+mn-cs"/>
              </a:rPr>
              <a:t>1815 keV</a:t>
            </a:r>
            <a:endParaRPr lang="en-US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 flipH="1">
            <a:off x="744620" y="2833481"/>
            <a:ext cx="0" cy="1569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920659" y="2315664"/>
            <a:ext cx="1945" cy="2088163"/>
          </a:xfrm>
          <a:prstGeom prst="straightConnector1">
            <a:avLst/>
          </a:prstGeom>
          <a:ln w="2540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1052599" y="1797844"/>
            <a:ext cx="2303" cy="2123895"/>
          </a:xfrm>
          <a:prstGeom prst="straightConnector1">
            <a:avLst/>
          </a:prstGeom>
          <a:ln w="2540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1213376" y="3938300"/>
            <a:ext cx="1944" cy="465524"/>
          </a:xfrm>
          <a:prstGeom prst="straightConnector1">
            <a:avLst/>
          </a:prstGeom>
          <a:ln w="25400">
            <a:solidFill>
              <a:srgbClr val="5C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1352834" y="2833026"/>
            <a:ext cx="1943" cy="1100471"/>
          </a:xfrm>
          <a:prstGeom prst="straightConnector1">
            <a:avLst/>
          </a:prstGeom>
          <a:ln w="25400">
            <a:solidFill>
              <a:srgbClr val="A7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1502054" y="1809142"/>
            <a:ext cx="2661" cy="2594682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05688" y="5046990"/>
            <a:ext cx="7013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i="1" dirty="0" smtClean="0">
                <a:solidFill>
                  <a:prstClr val="black"/>
                </a:solidFill>
                <a:latin typeface="Calibri"/>
                <a:cs typeface="+mn-cs"/>
              </a:rPr>
              <a:t>unique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cs typeface="+mn-cs"/>
              </a:rPr>
              <a:t> line spectra for U-235, U-238, Pu-239, Pu-240…</a:t>
            </a:r>
            <a:endParaRPr lang="en-US" sz="2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3419872" y="2742734"/>
            <a:ext cx="1170810" cy="598223"/>
          </a:xfrm>
          <a:prstGeom prst="rect">
            <a:avLst/>
          </a:prstGeom>
          <a:solidFill>
            <a:srgbClr val="9BBB59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 smtClean="0">
                <a:solidFill>
                  <a:sysClr val="windowText" lastClr="000000"/>
                </a:solidFill>
                <a:latin typeface="Calibri"/>
                <a:cs typeface="+mn-cs"/>
              </a:rPr>
              <a:t>detector</a:t>
            </a:r>
            <a:endParaRPr lang="en-US" sz="2000" kern="0" dirty="0">
              <a:solidFill>
                <a:sysClr val="windowText" lastClr="000000"/>
              </a:solidFill>
              <a:latin typeface="Calibri"/>
              <a:cs typeface="+mn-cs"/>
            </a:endParaRPr>
          </a:p>
        </p:txBody>
      </p:sp>
      <p:grpSp>
        <p:nvGrpSpPr>
          <p:cNvPr id="65" name="Group 64"/>
          <p:cNvGrpSpPr>
            <a:grpSpLocks noChangeAspect="1"/>
          </p:cNvGrpSpPr>
          <p:nvPr/>
        </p:nvGrpSpPr>
        <p:grpSpPr>
          <a:xfrm rot="435473">
            <a:off x="2813546" y="2703414"/>
            <a:ext cx="572322" cy="327661"/>
            <a:chOff x="5950471" y="3703849"/>
            <a:chExt cx="1396586" cy="599671"/>
          </a:xfrm>
        </p:grpSpPr>
        <p:sp>
          <p:nvSpPr>
            <p:cNvPr id="66" name="Freeform 65"/>
            <p:cNvSpPr/>
            <p:nvPr/>
          </p:nvSpPr>
          <p:spPr>
            <a:xfrm>
              <a:off x="5950471" y="3703849"/>
              <a:ext cx="1364141" cy="599671"/>
            </a:xfrm>
            <a:custGeom>
              <a:avLst/>
              <a:gdLst>
                <a:gd name="connsiteX0" fmla="*/ 0 w 1152463"/>
                <a:gd name="connsiteY0" fmla="*/ 364514 h 364514"/>
                <a:gd name="connsiteX1" fmla="*/ 223437 w 1152463"/>
                <a:gd name="connsiteY1" fmla="*/ 8 h 364514"/>
                <a:gd name="connsiteX2" fmla="*/ 470393 w 1152463"/>
                <a:gd name="connsiteY2" fmla="*/ 352756 h 364514"/>
                <a:gd name="connsiteX3" fmla="*/ 682070 w 1152463"/>
                <a:gd name="connsiteY3" fmla="*/ 11767 h 364514"/>
                <a:gd name="connsiteX4" fmla="*/ 893747 w 1152463"/>
                <a:gd name="connsiteY4" fmla="*/ 329239 h 364514"/>
                <a:gd name="connsiteX5" fmla="*/ 1046624 w 1152463"/>
                <a:gd name="connsiteY5" fmla="*/ 176382 h 364514"/>
                <a:gd name="connsiteX6" fmla="*/ 1152463 w 1152463"/>
                <a:gd name="connsiteY6" fmla="*/ 176382 h 364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2463" h="364514">
                  <a:moveTo>
                    <a:pt x="0" y="364514"/>
                  </a:moveTo>
                  <a:cubicBezTo>
                    <a:pt x="72519" y="183241"/>
                    <a:pt x="145038" y="1968"/>
                    <a:pt x="223437" y="8"/>
                  </a:cubicBezTo>
                  <a:cubicBezTo>
                    <a:pt x="301836" y="-1952"/>
                    <a:pt x="393954" y="350796"/>
                    <a:pt x="470393" y="352756"/>
                  </a:cubicBezTo>
                  <a:cubicBezTo>
                    <a:pt x="546832" y="354716"/>
                    <a:pt x="611511" y="15686"/>
                    <a:pt x="682070" y="11767"/>
                  </a:cubicBezTo>
                  <a:cubicBezTo>
                    <a:pt x="752629" y="7848"/>
                    <a:pt x="832988" y="301803"/>
                    <a:pt x="893747" y="329239"/>
                  </a:cubicBezTo>
                  <a:cubicBezTo>
                    <a:pt x="954506" y="356675"/>
                    <a:pt x="1003505" y="201858"/>
                    <a:pt x="1046624" y="176382"/>
                  </a:cubicBezTo>
                  <a:cubicBezTo>
                    <a:pt x="1089743" y="150906"/>
                    <a:pt x="1152463" y="176382"/>
                    <a:pt x="1152463" y="176382"/>
                  </a:cubicBezTo>
                </a:path>
              </a:pathLst>
            </a:custGeom>
            <a:ln>
              <a:solidFill>
                <a:srgbClr val="5C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67" name="Straight Arrow Connector 66"/>
            <p:cNvCxnSpPr/>
            <p:nvPr/>
          </p:nvCxnSpPr>
          <p:spPr>
            <a:xfrm flipV="1">
              <a:off x="7210018" y="3981910"/>
              <a:ext cx="137039" cy="0"/>
            </a:xfrm>
            <a:prstGeom prst="straightConnector1">
              <a:avLst/>
            </a:prstGeom>
            <a:ln w="6350" cmpd="sng">
              <a:solidFill>
                <a:srgbClr val="5C0000"/>
              </a:solidFill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>
            <a:grpSpLocks noChangeAspect="1"/>
          </p:cNvGrpSpPr>
          <p:nvPr/>
        </p:nvGrpSpPr>
        <p:grpSpPr>
          <a:xfrm>
            <a:off x="2356346" y="2960400"/>
            <a:ext cx="572322" cy="327661"/>
            <a:chOff x="5950471" y="3703849"/>
            <a:chExt cx="1396586" cy="599671"/>
          </a:xfrm>
        </p:grpSpPr>
        <p:sp>
          <p:nvSpPr>
            <p:cNvPr id="69" name="Freeform 68"/>
            <p:cNvSpPr/>
            <p:nvPr/>
          </p:nvSpPr>
          <p:spPr>
            <a:xfrm>
              <a:off x="5950471" y="3703849"/>
              <a:ext cx="1364141" cy="599671"/>
            </a:xfrm>
            <a:custGeom>
              <a:avLst/>
              <a:gdLst>
                <a:gd name="connsiteX0" fmla="*/ 0 w 1152463"/>
                <a:gd name="connsiteY0" fmla="*/ 364514 h 364514"/>
                <a:gd name="connsiteX1" fmla="*/ 223437 w 1152463"/>
                <a:gd name="connsiteY1" fmla="*/ 8 h 364514"/>
                <a:gd name="connsiteX2" fmla="*/ 470393 w 1152463"/>
                <a:gd name="connsiteY2" fmla="*/ 352756 h 364514"/>
                <a:gd name="connsiteX3" fmla="*/ 682070 w 1152463"/>
                <a:gd name="connsiteY3" fmla="*/ 11767 h 364514"/>
                <a:gd name="connsiteX4" fmla="*/ 893747 w 1152463"/>
                <a:gd name="connsiteY4" fmla="*/ 329239 h 364514"/>
                <a:gd name="connsiteX5" fmla="*/ 1046624 w 1152463"/>
                <a:gd name="connsiteY5" fmla="*/ 176382 h 364514"/>
                <a:gd name="connsiteX6" fmla="*/ 1152463 w 1152463"/>
                <a:gd name="connsiteY6" fmla="*/ 176382 h 364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2463" h="364514">
                  <a:moveTo>
                    <a:pt x="0" y="364514"/>
                  </a:moveTo>
                  <a:cubicBezTo>
                    <a:pt x="72519" y="183241"/>
                    <a:pt x="145038" y="1968"/>
                    <a:pt x="223437" y="8"/>
                  </a:cubicBezTo>
                  <a:cubicBezTo>
                    <a:pt x="301836" y="-1952"/>
                    <a:pt x="393954" y="350796"/>
                    <a:pt x="470393" y="352756"/>
                  </a:cubicBezTo>
                  <a:cubicBezTo>
                    <a:pt x="546832" y="354716"/>
                    <a:pt x="611511" y="15686"/>
                    <a:pt x="682070" y="11767"/>
                  </a:cubicBezTo>
                  <a:cubicBezTo>
                    <a:pt x="752629" y="7848"/>
                    <a:pt x="832988" y="301803"/>
                    <a:pt x="893747" y="329239"/>
                  </a:cubicBezTo>
                  <a:cubicBezTo>
                    <a:pt x="954506" y="356675"/>
                    <a:pt x="1003505" y="201858"/>
                    <a:pt x="1046624" y="176382"/>
                  </a:cubicBezTo>
                  <a:cubicBezTo>
                    <a:pt x="1089743" y="150906"/>
                    <a:pt x="1152463" y="176382"/>
                    <a:pt x="1152463" y="176382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 flipV="1">
              <a:off x="7210018" y="3981910"/>
              <a:ext cx="137039" cy="0"/>
            </a:xfrm>
            <a:prstGeom prst="straightConnector1">
              <a:avLst/>
            </a:prstGeom>
            <a:ln w="6350" cmpd="sng">
              <a:solidFill>
                <a:srgbClr val="FF0000"/>
              </a:solidFill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/>
          <p:cNvGrpSpPr>
            <a:grpSpLocks noChangeAspect="1"/>
          </p:cNvGrpSpPr>
          <p:nvPr/>
        </p:nvGrpSpPr>
        <p:grpSpPr>
          <a:xfrm rot="20616379">
            <a:off x="2737344" y="3169576"/>
            <a:ext cx="572322" cy="327661"/>
            <a:chOff x="5950471" y="3703849"/>
            <a:chExt cx="1396586" cy="599671"/>
          </a:xfrm>
        </p:grpSpPr>
        <p:sp>
          <p:nvSpPr>
            <p:cNvPr id="72" name="Freeform 71"/>
            <p:cNvSpPr/>
            <p:nvPr/>
          </p:nvSpPr>
          <p:spPr>
            <a:xfrm>
              <a:off x="5950471" y="3703849"/>
              <a:ext cx="1364141" cy="599671"/>
            </a:xfrm>
            <a:custGeom>
              <a:avLst/>
              <a:gdLst>
                <a:gd name="connsiteX0" fmla="*/ 0 w 1152463"/>
                <a:gd name="connsiteY0" fmla="*/ 364514 h 364514"/>
                <a:gd name="connsiteX1" fmla="*/ 223437 w 1152463"/>
                <a:gd name="connsiteY1" fmla="*/ 8 h 364514"/>
                <a:gd name="connsiteX2" fmla="*/ 470393 w 1152463"/>
                <a:gd name="connsiteY2" fmla="*/ 352756 h 364514"/>
                <a:gd name="connsiteX3" fmla="*/ 682070 w 1152463"/>
                <a:gd name="connsiteY3" fmla="*/ 11767 h 364514"/>
                <a:gd name="connsiteX4" fmla="*/ 893747 w 1152463"/>
                <a:gd name="connsiteY4" fmla="*/ 329239 h 364514"/>
                <a:gd name="connsiteX5" fmla="*/ 1046624 w 1152463"/>
                <a:gd name="connsiteY5" fmla="*/ 176382 h 364514"/>
                <a:gd name="connsiteX6" fmla="*/ 1152463 w 1152463"/>
                <a:gd name="connsiteY6" fmla="*/ 176382 h 364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2463" h="364514">
                  <a:moveTo>
                    <a:pt x="0" y="364514"/>
                  </a:moveTo>
                  <a:cubicBezTo>
                    <a:pt x="72519" y="183241"/>
                    <a:pt x="145038" y="1968"/>
                    <a:pt x="223437" y="8"/>
                  </a:cubicBezTo>
                  <a:cubicBezTo>
                    <a:pt x="301836" y="-1952"/>
                    <a:pt x="393954" y="350796"/>
                    <a:pt x="470393" y="352756"/>
                  </a:cubicBezTo>
                  <a:cubicBezTo>
                    <a:pt x="546832" y="354716"/>
                    <a:pt x="611511" y="15686"/>
                    <a:pt x="682070" y="11767"/>
                  </a:cubicBezTo>
                  <a:cubicBezTo>
                    <a:pt x="752629" y="7848"/>
                    <a:pt x="832988" y="301803"/>
                    <a:pt x="893747" y="329239"/>
                  </a:cubicBezTo>
                  <a:cubicBezTo>
                    <a:pt x="954506" y="356675"/>
                    <a:pt x="1003505" y="201858"/>
                    <a:pt x="1046624" y="176382"/>
                  </a:cubicBezTo>
                  <a:cubicBezTo>
                    <a:pt x="1089743" y="150906"/>
                    <a:pt x="1152463" y="176382"/>
                    <a:pt x="1152463" y="176382"/>
                  </a:cubicBezTo>
                </a:path>
              </a:pathLst>
            </a:custGeom>
            <a:ln>
              <a:solidFill>
                <a:srgbClr val="A7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 flipV="1">
              <a:off x="7210018" y="3981910"/>
              <a:ext cx="137039" cy="0"/>
            </a:xfrm>
            <a:prstGeom prst="straightConnector1">
              <a:avLst/>
            </a:prstGeom>
            <a:ln w="6350" cmpd="sng">
              <a:solidFill>
                <a:srgbClr val="A70000"/>
              </a:solidFill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>
            <a:grpSpLocks noChangeAspect="1"/>
          </p:cNvGrpSpPr>
          <p:nvPr/>
        </p:nvGrpSpPr>
        <p:grpSpPr>
          <a:xfrm rot="20833925">
            <a:off x="2423582" y="3423579"/>
            <a:ext cx="572322" cy="327661"/>
            <a:chOff x="5950471" y="3703849"/>
            <a:chExt cx="1396586" cy="599671"/>
          </a:xfrm>
        </p:grpSpPr>
        <p:sp>
          <p:nvSpPr>
            <p:cNvPr id="75" name="Freeform 74"/>
            <p:cNvSpPr/>
            <p:nvPr/>
          </p:nvSpPr>
          <p:spPr>
            <a:xfrm>
              <a:off x="5950471" y="3703849"/>
              <a:ext cx="1364141" cy="599671"/>
            </a:xfrm>
            <a:custGeom>
              <a:avLst/>
              <a:gdLst>
                <a:gd name="connsiteX0" fmla="*/ 0 w 1152463"/>
                <a:gd name="connsiteY0" fmla="*/ 364514 h 364514"/>
                <a:gd name="connsiteX1" fmla="*/ 223437 w 1152463"/>
                <a:gd name="connsiteY1" fmla="*/ 8 h 364514"/>
                <a:gd name="connsiteX2" fmla="*/ 470393 w 1152463"/>
                <a:gd name="connsiteY2" fmla="*/ 352756 h 364514"/>
                <a:gd name="connsiteX3" fmla="*/ 682070 w 1152463"/>
                <a:gd name="connsiteY3" fmla="*/ 11767 h 364514"/>
                <a:gd name="connsiteX4" fmla="*/ 893747 w 1152463"/>
                <a:gd name="connsiteY4" fmla="*/ 329239 h 364514"/>
                <a:gd name="connsiteX5" fmla="*/ 1046624 w 1152463"/>
                <a:gd name="connsiteY5" fmla="*/ 176382 h 364514"/>
                <a:gd name="connsiteX6" fmla="*/ 1152463 w 1152463"/>
                <a:gd name="connsiteY6" fmla="*/ 176382 h 364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2463" h="364514">
                  <a:moveTo>
                    <a:pt x="0" y="364514"/>
                  </a:moveTo>
                  <a:cubicBezTo>
                    <a:pt x="72519" y="183241"/>
                    <a:pt x="145038" y="1968"/>
                    <a:pt x="223437" y="8"/>
                  </a:cubicBezTo>
                  <a:cubicBezTo>
                    <a:pt x="301836" y="-1952"/>
                    <a:pt x="393954" y="350796"/>
                    <a:pt x="470393" y="352756"/>
                  </a:cubicBezTo>
                  <a:cubicBezTo>
                    <a:pt x="546832" y="354716"/>
                    <a:pt x="611511" y="15686"/>
                    <a:pt x="682070" y="11767"/>
                  </a:cubicBezTo>
                  <a:cubicBezTo>
                    <a:pt x="752629" y="7848"/>
                    <a:pt x="832988" y="301803"/>
                    <a:pt x="893747" y="329239"/>
                  </a:cubicBezTo>
                  <a:cubicBezTo>
                    <a:pt x="954506" y="356675"/>
                    <a:pt x="1003505" y="201858"/>
                    <a:pt x="1046624" y="176382"/>
                  </a:cubicBezTo>
                  <a:cubicBezTo>
                    <a:pt x="1089743" y="150906"/>
                    <a:pt x="1152463" y="176382"/>
                    <a:pt x="1152463" y="176382"/>
                  </a:cubicBez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76" name="Straight Arrow Connector 75"/>
            <p:cNvCxnSpPr/>
            <p:nvPr/>
          </p:nvCxnSpPr>
          <p:spPr>
            <a:xfrm flipV="1">
              <a:off x="7210018" y="3981910"/>
              <a:ext cx="137039" cy="0"/>
            </a:xfrm>
            <a:prstGeom prst="straightConnector1">
              <a:avLst/>
            </a:prstGeom>
            <a:ln w="6350" cmpd="sng">
              <a:solidFill>
                <a:srgbClr val="008000"/>
              </a:solidFill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>
            <a:grpSpLocks noChangeAspect="1"/>
          </p:cNvGrpSpPr>
          <p:nvPr/>
        </p:nvGrpSpPr>
        <p:grpSpPr>
          <a:xfrm rot="241725">
            <a:off x="2423582" y="2751224"/>
            <a:ext cx="572322" cy="327661"/>
            <a:chOff x="5950471" y="3703849"/>
            <a:chExt cx="1396586" cy="599671"/>
          </a:xfrm>
        </p:grpSpPr>
        <p:sp>
          <p:nvSpPr>
            <p:cNvPr id="78" name="Freeform 77"/>
            <p:cNvSpPr/>
            <p:nvPr/>
          </p:nvSpPr>
          <p:spPr>
            <a:xfrm>
              <a:off x="5950471" y="3703849"/>
              <a:ext cx="1364141" cy="599671"/>
            </a:xfrm>
            <a:custGeom>
              <a:avLst/>
              <a:gdLst>
                <a:gd name="connsiteX0" fmla="*/ 0 w 1152463"/>
                <a:gd name="connsiteY0" fmla="*/ 364514 h 364514"/>
                <a:gd name="connsiteX1" fmla="*/ 223437 w 1152463"/>
                <a:gd name="connsiteY1" fmla="*/ 8 h 364514"/>
                <a:gd name="connsiteX2" fmla="*/ 470393 w 1152463"/>
                <a:gd name="connsiteY2" fmla="*/ 352756 h 364514"/>
                <a:gd name="connsiteX3" fmla="*/ 682070 w 1152463"/>
                <a:gd name="connsiteY3" fmla="*/ 11767 h 364514"/>
                <a:gd name="connsiteX4" fmla="*/ 893747 w 1152463"/>
                <a:gd name="connsiteY4" fmla="*/ 329239 h 364514"/>
                <a:gd name="connsiteX5" fmla="*/ 1046624 w 1152463"/>
                <a:gd name="connsiteY5" fmla="*/ 176382 h 364514"/>
                <a:gd name="connsiteX6" fmla="*/ 1152463 w 1152463"/>
                <a:gd name="connsiteY6" fmla="*/ 176382 h 364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2463" h="364514">
                  <a:moveTo>
                    <a:pt x="0" y="364514"/>
                  </a:moveTo>
                  <a:cubicBezTo>
                    <a:pt x="72519" y="183241"/>
                    <a:pt x="145038" y="1968"/>
                    <a:pt x="223437" y="8"/>
                  </a:cubicBezTo>
                  <a:cubicBezTo>
                    <a:pt x="301836" y="-1952"/>
                    <a:pt x="393954" y="350796"/>
                    <a:pt x="470393" y="352756"/>
                  </a:cubicBezTo>
                  <a:cubicBezTo>
                    <a:pt x="546832" y="354716"/>
                    <a:pt x="611511" y="15686"/>
                    <a:pt x="682070" y="11767"/>
                  </a:cubicBezTo>
                  <a:cubicBezTo>
                    <a:pt x="752629" y="7848"/>
                    <a:pt x="832988" y="301803"/>
                    <a:pt x="893747" y="329239"/>
                  </a:cubicBezTo>
                  <a:cubicBezTo>
                    <a:pt x="954506" y="356675"/>
                    <a:pt x="1003505" y="201858"/>
                    <a:pt x="1046624" y="176382"/>
                  </a:cubicBezTo>
                  <a:cubicBezTo>
                    <a:pt x="1089743" y="150906"/>
                    <a:pt x="1152463" y="176382"/>
                    <a:pt x="1152463" y="176382"/>
                  </a:cubicBezTo>
                </a:path>
              </a:pathLst>
            </a:cu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79" name="Straight Arrow Connector 78"/>
            <p:cNvCxnSpPr/>
            <p:nvPr/>
          </p:nvCxnSpPr>
          <p:spPr>
            <a:xfrm flipV="1">
              <a:off x="7210018" y="3981910"/>
              <a:ext cx="137039" cy="0"/>
            </a:xfrm>
            <a:prstGeom prst="straightConnector1">
              <a:avLst/>
            </a:prstGeom>
            <a:ln w="6350" cmpd="sng">
              <a:solidFill>
                <a:srgbClr val="0000FF"/>
              </a:solidFill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/>
          <p:cNvGrpSpPr>
            <a:grpSpLocks noChangeAspect="1"/>
          </p:cNvGrpSpPr>
          <p:nvPr/>
        </p:nvGrpSpPr>
        <p:grpSpPr>
          <a:xfrm rot="1937740">
            <a:off x="2537879" y="2305977"/>
            <a:ext cx="572322" cy="327661"/>
            <a:chOff x="5950471" y="3703849"/>
            <a:chExt cx="1396586" cy="599671"/>
          </a:xfrm>
        </p:grpSpPr>
        <p:sp>
          <p:nvSpPr>
            <p:cNvPr id="81" name="Freeform 80"/>
            <p:cNvSpPr/>
            <p:nvPr/>
          </p:nvSpPr>
          <p:spPr>
            <a:xfrm>
              <a:off x="5950471" y="3703849"/>
              <a:ext cx="1364141" cy="599671"/>
            </a:xfrm>
            <a:custGeom>
              <a:avLst/>
              <a:gdLst>
                <a:gd name="connsiteX0" fmla="*/ 0 w 1152463"/>
                <a:gd name="connsiteY0" fmla="*/ 364514 h 364514"/>
                <a:gd name="connsiteX1" fmla="*/ 223437 w 1152463"/>
                <a:gd name="connsiteY1" fmla="*/ 8 h 364514"/>
                <a:gd name="connsiteX2" fmla="*/ 470393 w 1152463"/>
                <a:gd name="connsiteY2" fmla="*/ 352756 h 364514"/>
                <a:gd name="connsiteX3" fmla="*/ 682070 w 1152463"/>
                <a:gd name="connsiteY3" fmla="*/ 11767 h 364514"/>
                <a:gd name="connsiteX4" fmla="*/ 893747 w 1152463"/>
                <a:gd name="connsiteY4" fmla="*/ 329239 h 364514"/>
                <a:gd name="connsiteX5" fmla="*/ 1046624 w 1152463"/>
                <a:gd name="connsiteY5" fmla="*/ 176382 h 364514"/>
                <a:gd name="connsiteX6" fmla="*/ 1152463 w 1152463"/>
                <a:gd name="connsiteY6" fmla="*/ 176382 h 364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2463" h="364514">
                  <a:moveTo>
                    <a:pt x="0" y="364514"/>
                  </a:moveTo>
                  <a:cubicBezTo>
                    <a:pt x="72519" y="183241"/>
                    <a:pt x="145038" y="1968"/>
                    <a:pt x="223437" y="8"/>
                  </a:cubicBezTo>
                  <a:cubicBezTo>
                    <a:pt x="301836" y="-1952"/>
                    <a:pt x="393954" y="350796"/>
                    <a:pt x="470393" y="352756"/>
                  </a:cubicBezTo>
                  <a:cubicBezTo>
                    <a:pt x="546832" y="354716"/>
                    <a:pt x="611511" y="15686"/>
                    <a:pt x="682070" y="11767"/>
                  </a:cubicBezTo>
                  <a:cubicBezTo>
                    <a:pt x="752629" y="7848"/>
                    <a:pt x="832988" y="301803"/>
                    <a:pt x="893747" y="329239"/>
                  </a:cubicBezTo>
                  <a:cubicBezTo>
                    <a:pt x="954506" y="356675"/>
                    <a:pt x="1003505" y="201858"/>
                    <a:pt x="1046624" y="176382"/>
                  </a:cubicBezTo>
                  <a:cubicBezTo>
                    <a:pt x="1089743" y="150906"/>
                    <a:pt x="1152463" y="176382"/>
                    <a:pt x="1152463" y="176382"/>
                  </a:cubicBez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82" name="Straight Arrow Connector 81"/>
            <p:cNvCxnSpPr/>
            <p:nvPr/>
          </p:nvCxnSpPr>
          <p:spPr>
            <a:xfrm flipV="1">
              <a:off x="7210018" y="3981910"/>
              <a:ext cx="137039" cy="0"/>
            </a:xfrm>
            <a:prstGeom prst="straightConnector1">
              <a:avLst/>
            </a:prstGeom>
            <a:ln w="6350" cmpd="sng">
              <a:solidFill>
                <a:srgbClr val="008000"/>
              </a:solidFill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/>
          <p:cNvGrpSpPr>
            <a:grpSpLocks noChangeAspect="1"/>
          </p:cNvGrpSpPr>
          <p:nvPr/>
        </p:nvGrpSpPr>
        <p:grpSpPr>
          <a:xfrm rot="19724643">
            <a:off x="2661146" y="3546093"/>
            <a:ext cx="572322" cy="327661"/>
            <a:chOff x="5950471" y="3703849"/>
            <a:chExt cx="1396586" cy="599671"/>
          </a:xfrm>
        </p:grpSpPr>
        <p:sp>
          <p:nvSpPr>
            <p:cNvPr id="84" name="Freeform 83"/>
            <p:cNvSpPr/>
            <p:nvPr/>
          </p:nvSpPr>
          <p:spPr>
            <a:xfrm>
              <a:off x="5950471" y="3703849"/>
              <a:ext cx="1364141" cy="599671"/>
            </a:xfrm>
            <a:custGeom>
              <a:avLst/>
              <a:gdLst>
                <a:gd name="connsiteX0" fmla="*/ 0 w 1152463"/>
                <a:gd name="connsiteY0" fmla="*/ 364514 h 364514"/>
                <a:gd name="connsiteX1" fmla="*/ 223437 w 1152463"/>
                <a:gd name="connsiteY1" fmla="*/ 8 h 364514"/>
                <a:gd name="connsiteX2" fmla="*/ 470393 w 1152463"/>
                <a:gd name="connsiteY2" fmla="*/ 352756 h 364514"/>
                <a:gd name="connsiteX3" fmla="*/ 682070 w 1152463"/>
                <a:gd name="connsiteY3" fmla="*/ 11767 h 364514"/>
                <a:gd name="connsiteX4" fmla="*/ 893747 w 1152463"/>
                <a:gd name="connsiteY4" fmla="*/ 329239 h 364514"/>
                <a:gd name="connsiteX5" fmla="*/ 1046624 w 1152463"/>
                <a:gd name="connsiteY5" fmla="*/ 176382 h 364514"/>
                <a:gd name="connsiteX6" fmla="*/ 1152463 w 1152463"/>
                <a:gd name="connsiteY6" fmla="*/ 176382 h 364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2463" h="364514">
                  <a:moveTo>
                    <a:pt x="0" y="364514"/>
                  </a:moveTo>
                  <a:cubicBezTo>
                    <a:pt x="72519" y="183241"/>
                    <a:pt x="145038" y="1968"/>
                    <a:pt x="223437" y="8"/>
                  </a:cubicBezTo>
                  <a:cubicBezTo>
                    <a:pt x="301836" y="-1952"/>
                    <a:pt x="393954" y="350796"/>
                    <a:pt x="470393" y="352756"/>
                  </a:cubicBezTo>
                  <a:cubicBezTo>
                    <a:pt x="546832" y="354716"/>
                    <a:pt x="611511" y="15686"/>
                    <a:pt x="682070" y="11767"/>
                  </a:cubicBezTo>
                  <a:cubicBezTo>
                    <a:pt x="752629" y="7848"/>
                    <a:pt x="832988" y="301803"/>
                    <a:pt x="893747" y="329239"/>
                  </a:cubicBezTo>
                  <a:cubicBezTo>
                    <a:pt x="954506" y="356675"/>
                    <a:pt x="1003505" y="201858"/>
                    <a:pt x="1046624" y="176382"/>
                  </a:cubicBezTo>
                  <a:cubicBezTo>
                    <a:pt x="1089743" y="150906"/>
                    <a:pt x="1152463" y="176382"/>
                    <a:pt x="1152463" y="176382"/>
                  </a:cubicBezTo>
                </a:path>
              </a:pathLst>
            </a:cu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85" name="Straight Arrow Connector 84"/>
            <p:cNvCxnSpPr/>
            <p:nvPr/>
          </p:nvCxnSpPr>
          <p:spPr>
            <a:xfrm flipV="1">
              <a:off x="7210018" y="3981910"/>
              <a:ext cx="137039" cy="0"/>
            </a:xfrm>
            <a:prstGeom prst="straightConnector1">
              <a:avLst/>
            </a:prstGeom>
            <a:ln w="6350" cmpd="sng">
              <a:solidFill>
                <a:srgbClr val="0000FF"/>
              </a:solidFill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5112060" y="1016732"/>
            <a:ext cx="3347219" cy="3526202"/>
            <a:chOff x="6450399" y="1208186"/>
            <a:chExt cx="5511039" cy="4354294"/>
          </a:xfrm>
        </p:grpSpPr>
        <p:grpSp>
          <p:nvGrpSpPr>
            <p:cNvPr id="22" name="Group 21"/>
            <p:cNvGrpSpPr/>
            <p:nvPr/>
          </p:nvGrpSpPr>
          <p:grpSpPr>
            <a:xfrm>
              <a:off x="6450399" y="1279196"/>
              <a:ext cx="5511039" cy="4283284"/>
              <a:chOff x="6450399" y="1279196"/>
              <a:chExt cx="5511039" cy="4283284"/>
            </a:xfrm>
          </p:grpSpPr>
          <p:pic>
            <p:nvPicPr>
              <p:cNvPr id="39" name="Picture 38" descr="Measured NRF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50399" y="1279196"/>
                <a:ext cx="5511039" cy="4283284"/>
              </a:xfrm>
              <a:prstGeom prst="rect">
                <a:avLst/>
              </a:prstGeom>
            </p:spPr>
          </p:pic>
          <p:cxnSp>
            <p:nvCxnSpPr>
              <p:cNvPr id="86" name="Straight Arrow Connector 85"/>
              <p:cNvCxnSpPr/>
              <p:nvPr/>
            </p:nvCxnSpPr>
            <p:spPr>
              <a:xfrm>
                <a:off x="9039412" y="2913529"/>
                <a:ext cx="0" cy="1255168"/>
              </a:xfrm>
              <a:prstGeom prst="straightConnector1">
                <a:avLst/>
              </a:prstGeom>
              <a:ln w="3175" cmpd="sng">
                <a:solidFill>
                  <a:srgbClr val="0000FF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/>
              <p:cNvCxnSpPr/>
              <p:nvPr/>
            </p:nvCxnSpPr>
            <p:spPr>
              <a:xfrm>
                <a:off x="8130989" y="1795929"/>
                <a:ext cx="0" cy="1255168"/>
              </a:xfrm>
              <a:prstGeom prst="straightConnector1">
                <a:avLst/>
              </a:prstGeom>
              <a:ln w="3175" cmpd="sng">
                <a:solidFill>
                  <a:srgbClr val="FF0000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/>
              <p:cNvCxnSpPr/>
              <p:nvPr/>
            </p:nvCxnSpPr>
            <p:spPr>
              <a:xfrm>
                <a:off x="8582212" y="2893585"/>
                <a:ext cx="0" cy="1255168"/>
              </a:xfrm>
              <a:prstGeom prst="straightConnector1">
                <a:avLst/>
              </a:prstGeom>
              <a:ln w="3175" cmpd="sng">
                <a:solidFill>
                  <a:srgbClr val="008000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/>
              <p:cNvCxnSpPr/>
              <p:nvPr/>
            </p:nvCxnSpPr>
            <p:spPr>
              <a:xfrm>
                <a:off x="7670800" y="2560917"/>
                <a:ext cx="0" cy="1255168"/>
              </a:xfrm>
              <a:prstGeom prst="straightConnector1">
                <a:avLst/>
              </a:prstGeom>
              <a:ln w="3175" cmpd="sng">
                <a:solidFill>
                  <a:srgbClr val="A70000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/>
              <p:cNvCxnSpPr/>
              <p:nvPr/>
            </p:nvCxnSpPr>
            <p:spPr>
              <a:xfrm>
                <a:off x="7345083" y="2484522"/>
                <a:ext cx="0" cy="1255168"/>
              </a:xfrm>
              <a:prstGeom prst="straightConnector1">
                <a:avLst/>
              </a:prstGeom>
              <a:ln w="3175" cmpd="sng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/>
              <p:cNvCxnSpPr/>
              <p:nvPr/>
            </p:nvCxnSpPr>
            <p:spPr>
              <a:xfrm>
                <a:off x="9185836" y="3030070"/>
                <a:ext cx="0" cy="1255168"/>
              </a:xfrm>
              <a:prstGeom prst="straightConnector1">
                <a:avLst/>
              </a:prstGeom>
              <a:ln w="3175" cmpd="sng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/>
              <p:cNvCxnSpPr/>
              <p:nvPr/>
            </p:nvCxnSpPr>
            <p:spPr>
              <a:xfrm>
                <a:off x="9547412" y="2943411"/>
                <a:ext cx="0" cy="1255168"/>
              </a:xfrm>
              <a:prstGeom prst="straightConnector1">
                <a:avLst/>
              </a:prstGeom>
              <a:ln w="3175" cmpd="sng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/>
              <p:cNvCxnSpPr/>
              <p:nvPr/>
            </p:nvCxnSpPr>
            <p:spPr>
              <a:xfrm>
                <a:off x="11044518" y="3230282"/>
                <a:ext cx="0" cy="1255168"/>
              </a:xfrm>
              <a:prstGeom prst="straightConnector1">
                <a:avLst/>
              </a:prstGeom>
              <a:ln w="3175" cmpd="sng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Arrow Connector 93"/>
              <p:cNvCxnSpPr/>
              <p:nvPr/>
            </p:nvCxnSpPr>
            <p:spPr>
              <a:xfrm flipH="1">
                <a:off x="11089342" y="3316941"/>
                <a:ext cx="41835" cy="1302979"/>
              </a:xfrm>
              <a:prstGeom prst="straightConnector1">
                <a:avLst/>
              </a:prstGeom>
              <a:ln w="3175" cmpd="sng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TextBox 22"/>
            <p:cNvSpPr txBox="1"/>
            <p:nvPr/>
          </p:nvSpPr>
          <p:spPr>
            <a:xfrm>
              <a:off x="7201374" y="1208186"/>
              <a:ext cx="415046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 smtClean="0">
                  <a:solidFill>
                    <a:prstClr val="black"/>
                  </a:solidFill>
                  <a:latin typeface="Arial"/>
                  <a:cs typeface="Arial"/>
                </a:rPr>
                <a:t>U-235 NRF spectrum</a:t>
              </a:r>
              <a:endParaRPr lang="en-US" sz="2000" dirty="0">
                <a:solidFill>
                  <a:prstClr val="black"/>
                </a:solidFill>
                <a:latin typeface="Arial"/>
                <a:cs typeface="Arial"/>
              </a:endParaRPr>
            </a:p>
          </p:txBody>
        </p:sp>
      </p:grpSp>
      <p:pic>
        <p:nvPicPr>
          <p:cNvPr id="2" name="Picture 1" descr="Screen Shot 2018-04-11 at 12.12.31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661248"/>
            <a:ext cx="3563888" cy="6528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19972" y="5803074"/>
            <a:ext cx="3544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Symbol" charset="2"/>
                <a:cs typeface="Symbol" charset="2"/>
              </a:rPr>
              <a:t>Γ</a:t>
            </a:r>
            <a:r>
              <a:rPr lang="en-US" dirty="0" smtClean="0">
                <a:latin typeface="Symbol" charset="2"/>
                <a:cs typeface="Symbol" charset="2"/>
              </a:rPr>
              <a:t> </a:t>
            </a:r>
            <a:r>
              <a:rPr lang="en-US" dirty="0" smtClean="0">
                <a:latin typeface="Arial"/>
                <a:cs typeface="Arial"/>
              </a:rPr>
              <a:t>~ </a:t>
            </a:r>
            <a:r>
              <a:rPr lang="en-US" dirty="0" err="1" smtClean="0">
                <a:latin typeface="Arial"/>
                <a:cs typeface="Arial"/>
              </a:rPr>
              <a:t>meV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  <a:sym typeface="Wingdings"/>
              </a:rPr>
              <a:t> thermal motion  </a:t>
            </a:r>
            <a:r>
              <a:rPr lang="en-US" dirty="0" err="1" smtClean="0">
                <a:latin typeface="Arial"/>
                <a:cs typeface="Arial"/>
                <a:sym typeface="Wingdings"/>
              </a:rPr>
              <a:t>eV</a:t>
            </a:r>
            <a:endParaRPr lang="en-US" dirty="0"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8874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6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2.4|113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1.8|15.9|8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6.7|10.8|48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7.2|4|0.7|5.1|51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4.6"/>
</p:tagLst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34515</TotalTime>
  <Words>1412</Words>
  <Application>Microsoft Macintosh PowerPoint</Application>
  <PresentationFormat>On-screen Show (4:3)</PresentationFormat>
  <Paragraphs>344</Paragraphs>
  <Slides>33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Stream</vt:lpstr>
      <vt:lpstr>Custom Design</vt:lpstr>
      <vt:lpstr>1_Custom Design</vt:lpstr>
      <vt:lpstr>Nuclear Disarmament Verification via Resonant Phenomena (and other adventures in nuclear security)   Areg Danagoulian</vt:lpstr>
      <vt:lpstr>Outline</vt:lpstr>
      <vt:lpstr>Nuclear Arsenals</vt:lpstr>
      <vt:lpstr>PowerPoint Presentation</vt:lpstr>
      <vt:lpstr>PowerPoint Presentation</vt:lpstr>
      <vt:lpstr>PowerPoint Presentation</vt:lpstr>
      <vt:lpstr>PowerPoint Presentation</vt:lpstr>
      <vt:lpstr>Analogy: NRF to Optical Spectroscopy</vt:lpstr>
      <vt:lpstr>Broad-spectrum source  NRF</vt:lpstr>
      <vt:lpstr>NRF Weapon authentication Concept</vt:lpstr>
      <vt:lpstr>NRF Weapon authentication Concept</vt:lpstr>
      <vt:lpstr>PowerPoint Presentation</vt:lpstr>
      <vt:lpstr>PowerPoint Presentation</vt:lpstr>
      <vt:lpstr>Canonical hoax scenarios</vt:lpstr>
      <vt:lpstr>NRF experimental setup</vt:lpstr>
      <vt:lpstr>Proxy Warhead</vt:lpstr>
      <vt:lpstr>Experimental setup</vt:lpstr>
      <vt:lpstr>Hoax to Genuine comparisons</vt:lpstr>
      <vt:lpstr>Hoax to Genuine comparisons</vt:lpstr>
      <vt:lpstr>Hoax to Genuine comparisons</vt:lpstr>
      <vt:lpstr>Extrapolations:  the real bomb</vt:lpstr>
      <vt:lpstr>PowerPoint Presentation</vt:lpstr>
      <vt:lpstr>PowerPoint Presentation</vt:lpstr>
      <vt:lpstr>PowerPoint Presentation</vt:lpstr>
      <vt:lpstr>Epithermal Resonant Cryptographic Radiography</vt:lpstr>
      <vt:lpstr>Simulations: Geometric hoax resistance</vt:lpstr>
      <vt:lpstr>Simulations: WGPu pit vs. a RGPu hoax</vt:lpstr>
      <vt:lpstr>Geometric Information Security</vt:lpstr>
      <vt:lpstr>Isotopic Information Security</vt:lpstr>
      <vt:lpstr>The Future</vt:lpstr>
      <vt:lpstr>PowerPoint Presentation</vt:lpstr>
      <vt:lpstr>BACKUP</vt:lpstr>
      <vt:lpstr>Experimental setup</vt:lpstr>
    </vt:vector>
  </TitlesOfParts>
  <Company>Passport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Template</dc:title>
  <dc:creator>R Ledoux</dc:creator>
  <cp:lastModifiedBy>Areg Danagoulian</cp:lastModifiedBy>
  <cp:revision>1653</cp:revision>
  <cp:lastPrinted>2018-03-21T04:37:13Z</cp:lastPrinted>
  <dcterms:created xsi:type="dcterms:W3CDTF">2007-10-08T12:32:20Z</dcterms:created>
  <dcterms:modified xsi:type="dcterms:W3CDTF">2018-04-30T19:24:27Z</dcterms:modified>
</cp:coreProperties>
</file>