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3" r:id="rId4"/>
    <p:sldId id="297" r:id="rId5"/>
    <p:sldId id="289" r:id="rId6"/>
    <p:sldId id="295" r:id="rId7"/>
    <p:sldId id="298" r:id="rId8"/>
    <p:sldId id="296" r:id="rId9"/>
    <p:sldId id="291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764" autoAdjust="0"/>
  </p:normalViewPr>
  <p:slideViewPr>
    <p:cSldViewPr>
      <p:cViewPr varScale="1">
        <p:scale>
          <a:sx n="81" d="100"/>
          <a:sy n="81" d="100"/>
        </p:scale>
        <p:origin x="15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F8B48-A26F-4F41-AC22-538C07A59ED0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1B9E7-3B56-47BD-9210-329B5339F2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0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D1FD7-ECEB-40AA-9A2E-D9958B56F934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8028-5269-41A6-9139-5251EA20B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Welcome</a:t>
            </a:r>
            <a:r>
              <a:rPr lang="en-US" dirty="0">
                <a:latin typeface="Bell MT" panose="02020503060305020303" pitchFamily="18" charset="0"/>
              </a:rPr>
              <a:t>!</a:t>
            </a: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9526" y="1600200"/>
            <a:ext cx="714494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0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ell MT" panose="02020503060305020303" pitchFamily="18" charset="0"/>
              </a:rPr>
              <a:t>Most NSE related material is in Hayden </a:t>
            </a:r>
            <a:r>
              <a:rPr lang="en-US" sz="2800" dirty="0" smtClean="0">
                <a:latin typeface="Bell MT" panose="02020503060305020303" pitchFamily="18" charset="0"/>
              </a:rPr>
              <a:t>Library (Building 14, basement) BUT…</a:t>
            </a:r>
            <a:endParaRPr lang="en-US" sz="2800" dirty="0">
              <a:latin typeface="Bell MT" panose="02020503060305020303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92530" y="1958181"/>
            <a:ext cx="25679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81600" y="2057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" descr="C:\Users\gcsherra\Pictures\2013-08-13\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457200"/>
            <a:ext cx="5562600" cy="1447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US" sz="2400" b="1" dirty="0" smtClean="0">
                <a:latin typeface="Bell MT" panose="02020503060305020303" pitchFamily="18" charset="0"/>
                <a:ea typeface="+mj-ea"/>
                <a:cs typeface="+mj-cs"/>
              </a:rPr>
              <a:t>MIT has </a:t>
            </a:r>
            <a:r>
              <a:rPr lang="en-US" sz="2400" b="1" i="1" dirty="0" smtClean="0">
                <a:latin typeface="Bell MT" panose="02020503060305020303" pitchFamily="18" charset="0"/>
                <a:ea typeface="+mj-ea"/>
                <a:cs typeface="+mj-cs"/>
              </a:rPr>
              <a:t>four other</a:t>
            </a:r>
            <a:r>
              <a:rPr lang="en-US" sz="2400" b="1" dirty="0" smtClean="0">
                <a:latin typeface="Bell MT" panose="02020503060305020303" pitchFamily="18" charset="0"/>
                <a:ea typeface="+mj-ea"/>
                <a:cs typeface="+mj-cs"/>
              </a:rPr>
              <a:t> </a:t>
            </a:r>
            <a:r>
              <a:rPr lang="en-US" sz="2400" b="1" dirty="0" smtClean="0">
                <a:latin typeface="Bell MT" panose="02020503060305020303" pitchFamily="18" charset="0"/>
                <a:ea typeface="+mj-ea"/>
                <a:cs typeface="+mj-cs"/>
              </a:rPr>
              <a:t>Libraries…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ll MT" panose="02020503060305020303" pitchFamily="18" charset="0"/>
              <a:ea typeface="+mj-ea"/>
              <a:cs typeface="+mj-cs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81000" y="1600200"/>
            <a:ext cx="23622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Hayden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Library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900" dirty="0" smtClean="0"/>
              <a:t>Humanities,    Science, NSE Course Reserves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(</a:t>
            </a:r>
            <a:r>
              <a:rPr lang="en-US" sz="2900" dirty="0" smtClean="0"/>
              <a:t>14)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Barker Engineering Library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(10-500)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Rotch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Library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(7)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Content Placeholder 18" descr="map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23001"/>
            <a:ext cx="5638800" cy="293579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590800" y="1905000"/>
            <a:ext cx="381000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90800" y="3124200"/>
            <a:ext cx="3124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6781800" y="1295400"/>
            <a:ext cx="14478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489137" y="3971471"/>
            <a:ext cx="2768663" cy="772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96000" y="533400"/>
            <a:ext cx="1828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Dewey Library </a:t>
            </a:r>
            <a:r>
              <a:rPr lang="en-US" sz="1600" dirty="0" smtClean="0">
                <a:latin typeface="+mj-lt"/>
              </a:rPr>
              <a:t>Social Sciences,  </a:t>
            </a:r>
            <a:r>
              <a:rPr lang="en-US" sz="1600" dirty="0" smtClean="0">
                <a:latin typeface="+mj-lt"/>
              </a:rPr>
              <a:t>policy</a:t>
            </a:r>
            <a:r>
              <a:rPr lang="en-US" sz="1600" dirty="0" smtClean="0">
                <a:latin typeface="+mj-lt"/>
              </a:rPr>
              <a:t>,  political science </a:t>
            </a:r>
            <a:r>
              <a:rPr lang="en-US" dirty="0" smtClean="0"/>
              <a:t>(E53)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91000" y="5048274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Music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Library </a:t>
            </a:r>
            <a:r>
              <a:rPr lang="en-US" dirty="0" smtClean="0"/>
              <a:t>also in Building 14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6108826" y="3733800"/>
            <a:ext cx="4191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…and an Annex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latin typeface="Bell MT" panose="02020503060305020303" pitchFamily="18" charset="0"/>
              </a:rPr>
              <a:t>The home for </a:t>
            </a:r>
          </a:p>
          <a:p>
            <a:pPr marL="0" indent="0">
              <a:buNone/>
            </a:pPr>
            <a:r>
              <a:rPr lang="en-US" sz="4000" dirty="0" smtClean="0">
                <a:latin typeface="Bell MT" panose="02020503060305020303" pitchFamily="18" charset="0"/>
              </a:rPr>
              <a:t>MANY </a:t>
            </a:r>
          </a:p>
          <a:p>
            <a:pPr marL="0" indent="0">
              <a:buNone/>
            </a:pPr>
            <a:r>
              <a:rPr lang="en-US" sz="4000" dirty="0" smtClean="0">
                <a:latin typeface="Bell MT" panose="02020503060305020303" pitchFamily="18" charset="0"/>
              </a:rPr>
              <a:t>historical  technical reports back to the 1940s</a:t>
            </a:r>
          </a:p>
          <a:p>
            <a:pPr marL="0" indent="0">
              <a:buNone/>
            </a:pPr>
            <a:r>
              <a:rPr lang="en-US" sz="4000" dirty="0" smtClean="0">
                <a:latin typeface="Bell MT" panose="02020503060305020303" pitchFamily="18" charset="0"/>
              </a:rPr>
              <a:t>(not listed in the Barton catalog)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191000"/>
            <a:ext cx="1428750" cy="142875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752600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Libraries&gt; Research Guides&gt; Nuclear Engineering</a:t>
            </a: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3512" y="1600200"/>
            <a:ext cx="6556976" cy="452596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846036" y="5715000"/>
            <a:ext cx="447476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5185" y="2011114"/>
            <a:ext cx="68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T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S</a:t>
            </a:r>
          </a:p>
          <a:p>
            <a:r>
              <a:rPr lang="en-US" dirty="0" smtClean="0"/>
              <a:t>E</a:t>
            </a:r>
          </a:p>
          <a:p>
            <a:r>
              <a:rPr lang="en-US" dirty="0"/>
              <a:t>S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99156" y="3581400"/>
            <a:ext cx="42004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5638800"/>
            <a:ext cx="780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4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Hundreds of</a:t>
            </a:r>
            <a:r>
              <a:rPr lang="en-US" dirty="0" smtClean="0">
                <a:latin typeface="Bell MT" panose="02020503060305020303" pitchFamily="18" charset="0"/>
              </a:rPr>
              <a:t> books are online</a:t>
            </a: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305" y="1600200"/>
            <a:ext cx="6531389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1000" y="2743200"/>
            <a:ext cx="68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up with what we buy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696200" y="2743200"/>
            <a:ext cx="38100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66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All ANS and other key journals are online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IEEE, ACS, APS, AIP to name a few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You should be able to connect from any location with certificates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Look for this button: </a:t>
            </a:r>
          </a:p>
          <a:p>
            <a:r>
              <a:rPr lang="en-US" sz="4000" i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Always</a:t>
            </a:r>
            <a:r>
              <a:rPr lang="en-US" dirty="0" smtClean="0">
                <a:latin typeface="Bell MT" panose="02020503060305020303" pitchFamily="18" charset="0"/>
              </a:rPr>
              <a:t> ask if you can’t get to full text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276600"/>
            <a:ext cx="2322871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Libraries offer many services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Reference: Appointments, chat, Ask Us!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More Research Guides 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Interlibrary Borrowing</a:t>
            </a:r>
          </a:p>
          <a:p>
            <a:r>
              <a:rPr lang="en-US" dirty="0" err="1" smtClean="0">
                <a:latin typeface="Bell MT" panose="02020503060305020303" pitchFamily="18" charset="0"/>
              </a:rPr>
              <a:t>Reserveable</a:t>
            </a:r>
            <a:r>
              <a:rPr lang="en-US" dirty="0" smtClean="0">
                <a:latin typeface="Bell MT" panose="02020503060305020303" pitchFamily="18" charset="0"/>
              </a:rPr>
              <a:t> study rooms, 24/7 spaces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Classes on managing PDFs and citations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Data management, file organization tips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Publishing support and open access </a:t>
            </a:r>
          </a:p>
          <a:p>
            <a:r>
              <a:rPr lang="en-US" dirty="0" smtClean="0">
                <a:latin typeface="Bell MT" panose="02020503060305020303" pitchFamily="18" charset="0"/>
              </a:rPr>
              <a:t>Monthly canine visits   </a:t>
            </a: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3" descr="&lt;strong&gt;Dog&lt;/strong&gt; Silhouette Drawing 05 Free Stock Photo - Public Domain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5236813"/>
            <a:ext cx="871537" cy="87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In short, I look forward to working with you!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Bell MT" panose="02020503060305020303" pitchFamily="18" charset="0"/>
              </a:rPr>
              <a:t>Chris Sherratt</a:t>
            </a:r>
          </a:p>
          <a:p>
            <a:pPr marL="0" indent="0" algn="ctr">
              <a:buNone/>
            </a:pPr>
            <a:r>
              <a:rPr lang="en-US" dirty="0" smtClean="0">
                <a:latin typeface="Bell MT" panose="02020503060305020303" pitchFamily="18" charset="0"/>
              </a:rPr>
              <a:t>NSE Librarian</a:t>
            </a:r>
            <a:endParaRPr lang="en-US" dirty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ell MT" panose="02020503060305020303" pitchFamily="18" charset="0"/>
              </a:rPr>
              <a:t>gcsherra@mit.edu</a:t>
            </a:r>
          </a:p>
          <a:p>
            <a:pPr marL="0" indent="0" algn="ctr">
              <a:buNone/>
            </a:pPr>
            <a:r>
              <a:rPr lang="en-US" dirty="0" smtClean="0">
                <a:latin typeface="Bell MT" panose="02020503060305020303" pitchFamily="18" charset="0"/>
              </a:rPr>
              <a:t>Hayden Library, Room </a:t>
            </a:r>
            <a:r>
              <a:rPr lang="en-US" dirty="0">
                <a:latin typeface="Bell MT" panose="02020503060305020303" pitchFamily="18" charset="0"/>
              </a:rPr>
              <a:t>14S-134</a:t>
            </a:r>
          </a:p>
          <a:p>
            <a:pPr marL="0" indent="0" algn="ctr">
              <a:buNone/>
            </a:pPr>
            <a:r>
              <a:rPr lang="en-US" dirty="0">
                <a:latin typeface="Bell MT" panose="02020503060305020303" pitchFamily="18" charset="0"/>
              </a:rPr>
              <a:t>617.253.5648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1602178"/>
            <a:ext cx="1674421" cy="167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6468</TotalTime>
  <Words>222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Bell MT</vt:lpstr>
      <vt:lpstr>Calibri</vt:lpstr>
      <vt:lpstr>Office Theme</vt:lpstr>
      <vt:lpstr>Welcome!</vt:lpstr>
      <vt:lpstr>Most NSE related material is in Hayden Library (Building 14, basement) BUT…</vt:lpstr>
      <vt:lpstr>PowerPoint Presentation</vt:lpstr>
      <vt:lpstr>…and an Annex</vt:lpstr>
      <vt:lpstr>Libraries&gt; Research Guides&gt; Nuclear Engineering</vt:lpstr>
      <vt:lpstr>Hundreds of books are online</vt:lpstr>
      <vt:lpstr>All ANS and other key journals are online</vt:lpstr>
      <vt:lpstr>Libraries offer many services</vt:lpstr>
      <vt:lpstr>In short, I look forward to working with you!</vt:lpstr>
      <vt:lpstr>PowerPoint Presentation</vt:lpstr>
    </vt:vector>
  </TitlesOfParts>
  <Company>MIT Libraries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MIT and the Libraries…</dc:title>
  <dc:creator>Chris Sherratt</dc:creator>
  <cp:lastModifiedBy>Chris Sherratt</cp:lastModifiedBy>
  <cp:revision>81</cp:revision>
  <dcterms:created xsi:type="dcterms:W3CDTF">2012-08-20T22:41:35Z</dcterms:created>
  <dcterms:modified xsi:type="dcterms:W3CDTF">2018-08-30T21:31:32Z</dcterms:modified>
</cp:coreProperties>
</file>