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3" r:id="rId10"/>
    <p:sldId id="262" r:id="rId11"/>
    <p:sldId id="266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1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6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2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2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4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4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3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4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829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5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83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4172-C764-4279-9520-BB2E1AA8AC16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0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mit.edu/" TargetMode="External"/><Relationship Id="rId2" Type="http://schemas.openxmlformats.org/officeDocument/2006/relationships/hyperlink" Target="mailto:dof-csc@mit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mailto:pbrenton@mit.ed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nsetravelgrants@mit.ed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Department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76600"/>
            <a:ext cx="6400800" cy="685800"/>
          </a:xfrm>
        </p:spPr>
        <p:txBody>
          <a:bodyPr/>
          <a:lstStyle/>
          <a:p>
            <a:r>
              <a:rPr lang="en-US" dirty="0" smtClean="0"/>
              <a:t>So, Pete, What is it you do?</a:t>
            </a:r>
            <a:endParaRPr lang="en-US" dirty="0"/>
          </a:p>
        </p:txBody>
      </p:sp>
      <p:pic>
        <p:nvPicPr>
          <p:cNvPr id="1026" name="Picture 2" descr="NSE_image_for_letterhe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40474"/>
            <a:ext cx="1550350" cy="172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669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Fixing Broken things and Cleaning Messes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11" y="2514600"/>
            <a:ext cx="8229600" cy="4068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Report Problems!</a:t>
            </a:r>
          </a:p>
          <a:p>
            <a:pPr lvl="1"/>
            <a:r>
              <a:rPr lang="en-US" dirty="0" smtClean="0"/>
              <a:t>Email: </a:t>
            </a:r>
            <a:r>
              <a:rPr lang="en-US" dirty="0" smtClean="0">
                <a:hlinkClick r:id="rId2"/>
              </a:rPr>
              <a:t>dof-csc@mit.edu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http://Atlas.mit.edu</a:t>
            </a:r>
            <a:r>
              <a:rPr lang="en-US" dirty="0" smtClean="0"/>
              <a:t> fill out service request</a:t>
            </a:r>
          </a:p>
          <a:p>
            <a:pPr lvl="1"/>
            <a:r>
              <a:rPr lang="en-US" dirty="0" smtClean="0"/>
              <a:t>Call FIXIT (3-4549 or 617-253-4549)</a:t>
            </a:r>
          </a:p>
          <a:p>
            <a:pPr lvl="1"/>
            <a:r>
              <a:rPr lang="en-US" dirty="0" smtClean="0"/>
              <a:t>Email me at </a:t>
            </a:r>
            <a:r>
              <a:rPr lang="en-US" dirty="0" smtClean="0">
                <a:hlinkClick r:id="rId4"/>
              </a:rPr>
              <a:t>pbrenton@mit.edu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Especially for chronic problems or when Facilities is slow to respond.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REPORT IMMEDIATE ISSUES TO FACILITES FIRST!</a:t>
            </a:r>
            <a:endParaRPr lang="en-US" b="1" dirty="0"/>
          </a:p>
        </p:txBody>
      </p:sp>
      <p:sp>
        <p:nvSpPr>
          <p:cNvPr id="4" name="AutoShape 2" descr="Image result for there i fixed 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2730732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“Facilities has closed your work order.”</a:t>
            </a:r>
            <a:endParaRPr lang="en-US" sz="20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1050"/>
            <a:ext cx="3429000" cy="255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706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Everything Else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“Hey Pete! Who do I ask about…”</a:t>
            </a:r>
          </a:p>
          <a:p>
            <a:r>
              <a:rPr lang="en-US" dirty="0" smtClean="0"/>
              <a:t>“I don’t think this is fair…”</a:t>
            </a:r>
          </a:p>
          <a:p>
            <a:r>
              <a:rPr lang="en-US" dirty="0" smtClean="0"/>
              <a:t>“What’s the best way to get MIT to pay for…”</a:t>
            </a:r>
          </a:p>
          <a:p>
            <a:r>
              <a:rPr lang="en-US" dirty="0" smtClean="0"/>
              <a:t>“There’s this thing about MIT that’s always bugged me…”</a:t>
            </a:r>
          </a:p>
          <a:p>
            <a:r>
              <a:rPr lang="en-US" dirty="0" smtClean="0"/>
              <a:t>“This does not seem safe…”</a:t>
            </a:r>
          </a:p>
          <a:p>
            <a:r>
              <a:rPr lang="en-US" dirty="0" smtClean="0"/>
              <a:t>“I don’t want to complain, but…”</a:t>
            </a:r>
          </a:p>
          <a:p>
            <a:pPr marL="0" indent="0">
              <a:buNone/>
            </a:pPr>
            <a:r>
              <a:rPr lang="en-US" dirty="0" smtClean="0"/>
              <a:t>Note: I am a Title IX “Required Reporter” - but an HR Professional.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670" y="304800"/>
            <a:ext cx="2556056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555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r>
              <a:rPr lang="en-US" dirty="0" smtClean="0"/>
              <a:t>Brandy Baker</a:t>
            </a:r>
            <a:r>
              <a:rPr lang="en-US" dirty="0" smtClean="0"/>
              <a:t> </a:t>
            </a:r>
            <a:r>
              <a:rPr lang="en-US" dirty="0" smtClean="0"/>
              <a:t>– Student Administration, Assisted by Heather Barry.</a:t>
            </a:r>
          </a:p>
          <a:p>
            <a:r>
              <a:rPr lang="en-US" dirty="0" smtClean="0"/>
              <a:t>Valerie Censabella – HR/Payroll, Forms and issues – mostly other will talk to her.</a:t>
            </a:r>
          </a:p>
          <a:p>
            <a:r>
              <a:rPr lang="en-US" dirty="0" smtClean="0"/>
              <a:t>Ellina Patton – Research Finance, Assisted by Katrina Walker. </a:t>
            </a:r>
          </a:p>
          <a:p>
            <a:r>
              <a:rPr lang="en-US" dirty="0" smtClean="0"/>
              <a:t>Linda Arduino – Purchasing card paperwork, Purchase orders, invoices, payments.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371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Rachel Morton – Computers, IS&amp;T problems, Printers, Accounts, Computer codes/software</a:t>
            </a:r>
          </a:p>
          <a:p>
            <a:r>
              <a:rPr lang="en-US" dirty="0" smtClean="0"/>
              <a:t>Peter Stahle – Lab Safety</a:t>
            </a:r>
          </a:p>
          <a:p>
            <a:r>
              <a:rPr lang="en-US" dirty="0" smtClean="0"/>
              <a:t>Your Advisor – Academics, research direction</a:t>
            </a:r>
          </a:p>
          <a:p>
            <a:r>
              <a:rPr lang="en-US" dirty="0" smtClean="0"/>
              <a:t>Your Best Friend – Sympathy, personal advice, holding your hair when you throw up</a:t>
            </a:r>
          </a:p>
          <a:p>
            <a:r>
              <a:rPr lang="en-US" dirty="0" smtClean="0"/>
              <a:t>Your Mother – to clean up after you –THIS IS NOT MY JOB</a:t>
            </a:r>
          </a:p>
          <a:p>
            <a:r>
              <a:rPr lang="en-US" dirty="0" smtClean="0"/>
              <a:t>Me – Everything else not covered above.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48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902" y="609600"/>
            <a:ext cx="4613122" cy="2362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 goal of NSE’s staff is to get you out of our office…and back in your office or lab with a minimum of fuss.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9" y="609600"/>
            <a:ext cx="3270559" cy="249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72" y="2904648"/>
            <a:ext cx="5034673" cy="327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42845" y="3917722"/>
            <a:ext cx="342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Not to shame you for not knowing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08172" y="6218225"/>
            <a:ext cx="8783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https://wikis.mit.edu/confluence/display/NSE/NSE+Wiki+Home</a:t>
            </a:r>
          </a:p>
        </p:txBody>
      </p:sp>
    </p:spTree>
    <p:extLst>
      <p:ext uri="{BB962C8B-B14F-4D97-AF65-F5344CB8AC3E}">
        <p14:creationId xmlns:p14="http://schemas.microsoft.com/office/powerpoint/2010/main" val="2584078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Get </a:t>
            </a:r>
            <a:r>
              <a:rPr lang="en-US" dirty="0" err="1" smtClean="0"/>
              <a:t>Sh!t</a:t>
            </a:r>
            <a:r>
              <a:rPr lang="en-US" dirty="0" smtClean="0"/>
              <a:t> Done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6736" y="1447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job is to administer the heck of things until they are not a problem anymore.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585107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" y="57912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(your job is to bug me until its fixed)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6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553200" cy="4830763"/>
          </a:xfrm>
        </p:spPr>
        <p:txBody>
          <a:bodyPr/>
          <a:lstStyle/>
          <a:p>
            <a:r>
              <a:rPr lang="en-US" dirty="0" smtClean="0"/>
              <a:t>Money</a:t>
            </a:r>
          </a:p>
          <a:p>
            <a:r>
              <a:rPr lang="en-US" dirty="0" smtClean="0"/>
              <a:t>Travel</a:t>
            </a:r>
          </a:p>
          <a:p>
            <a:r>
              <a:rPr lang="en-US" dirty="0" smtClean="0"/>
              <a:t>Buying things</a:t>
            </a:r>
          </a:p>
          <a:p>
            <a:r>
              <a:rPr lang="en-US" dirty="0" smtClean="0"/>
              <a:t>Offices and other space</a:t>
            </a:r>
          </a:p>
          <a:p>
            <a:r>
              <a:rPr lang="en-US" dirty="0" smtClean="0"/>
              <a:t>Fixing things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Everything else</a:t>
            </a:r>
            <a:endParaRPr lang="en-US" dirty="0"/>
          </a:p>
        </p:txBody>
      </p:sp>
      <p:pic>
        <p:nvPicPr>
          <p:cNvPr id="3074" name="Picture 2" descr="C:\Users\mitadm\AppData\Local\Microsoft\Windows\Temporary Internet Files\Content.IE5\R2OIFDAG\large-flying-plane-66.6-5959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371600"/>
            <a:ext cx="133056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tadm\AppData\Local\Microsoft\Windows\Temporary Internet Files\Content.IE5\793UCMHP\clipart027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10200"/>
            <a:ext cx="1793875" cy="10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tadm\AppData\Local\Microsoft\Windows\Temporary Internet Files\Content.IE5\4Z53O01K\plumber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066800"/>
            <a:ext cx="1187897" cy="105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itadm\AppData\Local\Microsoft\Windows\Temporary Internet Files\Content.IE5\4DXJP0MU\office-desk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767" y="3581400"/>
            <a:ext cx="2430730" cy="159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itadm\AppData\Local\Microsoft\Windows\Temporary Internet Files\Content.IE5\GTQUIJXZ\egore911-fire-extinguisher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9421"/>
            <a:ext cx="1353123" cy="238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02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114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Travel card program and Concur</a:t>
            </a:r>
          </a:p>
          <a:p>
            <a:pPr lvl="1"/>
            <a:r>
              <a:rPr lang="en-US" dirty="0" smtClean="0"/>
              <a:t>Concur.mit.edu</a:t>
            </a:r>
          </a:p>
          <a:p>
            <a:pPr lvl="1"/>
            <a:r>
              <a:rPr lang="en-US" dirty="0" smtClean="0"/>
              <a:t>Full FAQ</a:t>
            </a:r>
          </a:p>
          <a:p>
            <a:r>
              <a:rPr lang="en-US" dirty="0" smtClean="0"/>
              <a:t>Travel grant program</a:t>
            </a:r>
          </a:p>
          <a:p>
            <a:pPr lvl="1"/>
            <a:r>
              <a:rPr lang="en-US" dirty="0" smtClean="0"/>
              <a:t>Email </a:t>
            </a:r>
            <a:r>
              <a:rPr lang="en-US" dirty="0" smtClean="0">
                <a:hlinkClick r:id="rId2"/>
              </a:rPr>
              <a:t>nsetravelgrants@mit.edu</a:t>
            </a:r>
            <a:endParaRPr lang="en-US" dirty="0" smtClean="0"/>
          </a:p>
          <a:p>
            <a:pPr lvl="1"/>
            <a:r>
              <a:rPr lang="en-US" dirty="0" smtClean="0"/>
              <a:t>Typically 50% of a domestic trip 1x/academic year.</a:t>
            </a:r>
          </a:p>
          <a:p>
            <a:pPr lvl="1"/>
            <a:r>
              <a:rPr lang="en-US" dirty="0" smtClean="0"/>
              <a:t>Presenting Results!</a:t>
            </a:r>
            <a:endParaRPr lang="en-US" dirty="0"/>
          </a:p>
        </p:txBody>
      </p:sp>
      <p:pic>
        <p:nvPicPr>
          <p:cNvPr id="5122" name="Picture 2" descr="Image result for travel disa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33400"/>
            <a:ext cx="4572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00600" y="35814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“Pete said we have to save money on our travel budget.”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2786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Buying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0292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One offs, Office Supplies</a:t>
            </a:r>
          </a:p>
          <a:p>
            <a:pPr lvl="1"/>
            <a:r>
              <a:rPr lang="en-US" dirty="0" smtClean="0"/>
              <a:t>See your Advisor’s assistant</a:t>
            </a:r>
          </a:p>
          <a:p>
            <a:r>
              <a:rPr lang="en-US" dirty="0" smtClean="0"/>
              <a:t>Printer supplies, paper, toner, computer parts</a:t>
            </a:r>
          </a:p>
          <a:p>
            <a:pPr lvl="1"/>
            <a:r>
              <a:rPr lang="en-US" dirty="0" smtClean="0"/>
              <a:t>See Rachel Morton</a:t>
            </a:r>
            <a:endParaRPr lang="en-US" dirty="0"/>
          </a:p>
          <a:p>
            <a:r>
              <a:rPr lang="en-US" dirty="0" smtClean="0"/>
              <a:t>Lab supplies, projects</a:t>
            </a:r>
          </a:p>
          <a:p>
            <a:pPr lvl="1"/>
            <a:r>
              <a:rPr lang="en-US" dirty="0" err="1" smtClean="0"/>
              <a:t>Pcard</a:t>
            </a:r>
            <a:r>
              <a:rPr lang="en-US" dirty="0" smtClean="0"/>
              <a:t>, Authorization to spend, </a:t>
            </a:r>
            <a:r>
              <a:rPr lang="en-US" dirty="0" err="1" smtClean="0"/>
              <a:t>eCAT</a:t>
            </a:r>
            <a:endParaRPr lang="en-US" dirty="0" smtClean="0"/>
          </a:p>
          <a:p>
            <a:r>
              <a:rPr lang="en-US" dirty="0" smtClean="0"/>
              <a:t>TAs –Ask Pete</a:t>
            </a:r>
          </a:p>
          <a:p>
            <a:r>
              <a:rPr lang="en-US" dirty="0" smtClean="0"/>
              <a:t>Invoices, Packing Slips, Documentation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422742"/>
            <a:ext cx="29337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73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91000" cy="792162"/>
          </a:xfrm>
        </p:spPr>
        <p:txBody>
          <a:bodyPr/>
          <a:lstStyle/>
          <a:p>
            <a:r>
              <a:rPr lang="en-US" dirty="0" smtClean="0"/>
              <a:t>Your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4953000" cy="5760998"/>
          </a:xfrm>
        </p:spPr>
        <p:txBody>
          <a:bodyPr>
            <a:noAutofit/>
          </a:bodyPr>
          <a:lstStyle/>
          <a:p>
            <a:r>
              <a:rPr lang="en-US" sz="1800" dirty="0" smtClean="0"/>
              <a:t>Reasonable to expect;</a:t>
            </a:r>
          </a:p>
          <a:p>
            <a:pPr lvl="1"/>
            <a:r>
              <a:rPr lang="en-US" sz="1800" dirty="0" smtClean="0"/>
              <a:t>Working heat/AC/wired </a:t>
            </a:r>
            <a:r>
              <a:rPr lang="en-US" sz="1800" dirty="0" err="1" smtClean="0"/>
              <a:t>ethernet</a:t>
            </a:r>
            <a:r>
              <a:rPr lang="en-US" sz="1800" dirty="0" smtClean="0"/>
              <a:t>/power/lights</a:t>
            </a:r>
          </a:p>
          <a:p>
            <a:pPr lvl="1"/>
            <a:r>
              <a:rPr lang="en-US" sz="1800" dirty="0" smtClean="0"/>
              <a:t>Good chair, desk, adaptive needs, door locks</a:t>
            </a:r>
          </a:p>
          <a:p>
            <a:pPr lvl="1"/>
            <a:r>
              <a:rPr lang="en-US" sz="1800" dirty="0" smtClean="0"/>
              <a:t>At least 60 </a:t>
            </a:r>
            <a:r>
              <a:rPr lang="en-US" sz="1800" dirty="0" err="1" smtClean="0"/>
              <a:t>s.f.</a:t>
            </a:r>
            <a:r>
              <a:rPr lang="en-US" sz="1800" dirty="0" smtClean="0"/>
              <a:t> of your own space AND/OR a fair share</a:t>
            </a:r>
          </a:p>
          <a:p>
            <a:pPr lvl="1"/>
            <a:r>
              <a:rPr lang="en-US" sz="1800" dirty="0" smtClean="0"/>
              <a:t>Trash removal, cleaning, security, safe working conditions</a:t>
            </a:r>
          </a:p>
          <a:p>
            <a:r>
              <a:rPr lang="en-US" sz="1800" dirty="0" smtClean="0"/>
              <a:t>Not Reasonable to expect</a:t>
            </a:r>
          </a:p>
          <a:p>
            <a:pPr lvl="1"/>
            <a:r>
              <a:rPr lang="en-US" sz="1800" dirty="0" smtClean="0"/>
              <a:t>A couch</a:t>
            </a:r>
          </a:p>
          <a:p>
            <a:pPr lvl="1"/>
            <a:r>
              <a:rPr lang="en-US" sz="1800" dirty="0" smtClean="0"/>
              <a:t>A private office</a:t>
            </a:r>
          </a:p>
          <a:p>
            <a:pPr lvl="1"/>
            <a:r>
              <a:rPr lang="en-US" sz="1800" dirty="0" smtClean="0"/>
              <a:t>Lack of mice</a:t>
            </a:r>
          </a:p>
          <a:p>
            <a:pPr lvl="1"/>
            <a:r>
              <a:rPr lang="en-US" sz="1800" dirty="0" smtClean="0"/>
              <a:t>Pete reading your mind when something is broken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 algn="ctr">
              <a:buNone/>
            </a:pPr>
            <a:r>
              <a:rPr lang="en-US" sz="1800" dirty="0" smtClean="0"/>
              <a:t>Please try to keep your office clean</a:t>
            </a:r>
          </a:p>
          <a:p>
            <a:pPr marL="457200" lvl="1" indent="0" algn="ctr">
              <a:buNone/>
            </a:pPr>
            <a:r>
              <a:rPr lang="en-US" sz="1800" dirty="0" smtClean="0"/>
              <a:t>PSFC, RLE, CMSE Spaces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38600"/>
            <a:ext cx="3962400" cy="263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14400"/>
            <a:ext cx="3962400" cy="257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381000"/>
            <a:ext cx="441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 think I’m giving them…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3581400"/>
            <a:ext cx="441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they think it looks like…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33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en-US" dirty="0" smtClean="0"/>
              <a:t>MIT Reactor Security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2200"/>
            <a:ext cx="4976327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04927" y="2057400"/>
            <a:ext cx="3862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buildings are connected</a:t>
            </a:r>
          </a:p>
          <a:p>
            <a:r>
              <a:rPr lang="en-US" sz="2400" dirty="0" smtClean="0"/>
              <a:t>Don’t let people in</a:t>
            </a:r>
          </a:p>
          <a:p>
            <a:r>
              <a:rPr lang="en-US" sz="2400" dirty="0" smtClean="0"/>
              <a:t>Be rude if you must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04927" y="3733800"/>
            <a:ext cx="38628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The NRC has NO Sense of humor!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49071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04800"/>
            <a:ext cx="8741558" cy="6172200"/>
          </a:xfrm>
        </p:spPr>
      </p:pic>
    </p:spTree>
    <p:extLst>
      <p:ext uri="{BB962C8B-B14F-4D97-AF65-F5344CB8AC3E}">
        <p14:creationId xmlns:p14="http://schemas.microsoft.com/office/powerpoint/2010/main" val="477226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4191000" cy="1143000"/>
          </a:xfrm>
        </p:spPr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172200" cy="48307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Every lab worker requires training before you are allowed to use the lab.  Your research supervisor (or their lab representative) will initiate this.  </a:t>
            </a:r>
          </a:p>
          <a:p>
            <a:pPr marL="0" indent="0" algn="ctr">
              <a:buNone/>
            </a:pPr>
            <a:r>
              <a:rPr lang="en-US" dirty="0" smtClean="0"/>
              <a:t>Special topics;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NW12 radiation alarm</a:t>
            </a:r>
          </a:p>
          <a:p>
            <a:pPr marL="0" indent="0" algn="ctr">
              <a:buNone/>
            </a:pPr>
            <a:r>
              <a:rPr lang="en-US" dirty="0" smtClean="0"/>
              <a:t>Fire Alarms</a:t>
            </a:r>
          </a:p>
          <a:p>
            <a:pPr marL="0" indent="0" algn="ctr">
              <a:buNone/>
            </a:pPr>
            <a:r>
              <a:rPr lang="en-US" dirty="0" smtClean="0"/>
              <a:t>Hazards, issues, problems</a:t>
            </a:r>
          </a:p>
          <a:p>
            <a:pPr marL="0" indent="0" algn="ctr">
              <a:buNone/>
            </a:pPr>
            <a:r>
              <a:rPr lang="en-US" dirty="0" smtClean="0"/>
              <a:t>Albany Street ‘customers’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622438"/>
            <a:ext cx="320992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880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7139</TotalTime>
  <Words>588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Department Business</vt:lpstr>
      <vt:lpstr>Get Sh!t Done</vt:lpstr>
      <vt:lpstr>Business!</vt:lpstr>
      <vt:lpstr>Travel</vt:lpstr>
      <vt:lpstr>Buying Things</vt:lpstr>
      <vt:lpstr>Your Office</vt:lpstr>
      <vt:lpstr>MIT Reactor Security</vt:lpstr>
      <vt:lpstr>PowerPoint Presentation</vt:lpstr>
      <vt:lpstr>Safety</vt:lpstr>
      <vt:lpstr>Fixing Broken things and Cleaning Messes</vt:lpstr>
      <vt:lpstr>Everything Else</vt:lpstr>
      <vt:lpstr>People</vt:lpstr>
      <vt:lpstr>More People</vt:lpstr>
      <vt:lpstr>PowerPoint Presentation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Business</dc:title>
  <dc:creator>Peter Brenton</dc:creator>
  <cp:lastModifiedBy>Peter Brenton</cp:lastModifiedBy>
  <cp:revision>31</cp:revision>
  <dcterms:created xsi:type="dcterms:W3CDTF">2016-08-25T17:28:31Z</dcterms:created>
  <dcterms:modified xsi:type="dcterms:W3CDTF">2017-08-29T18:14:56Z</dcterms:modified>
</cp:coreProperties>
</file>