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4365" r:id="rId2"/>
    <p:sldMasterId id="2147484420" r:id="rId3"/>
    <p:sldMasterId id="2147484421" r:id="rId4"/>
    <p:sldMasterId id="2147484422" r:id="rId5"/>
    <p:sldMasterId id="2147484424" r:id="rId6"/>
    <p:sldMasterId id="2147484426" r:id="rId7"/>
  </p:sldMasterIdLst>
  <p:notesMasterIdLst>
    <p:notesMasterId r:id="rId36"/>
  </p:notesMasterIdLst>
  <p:handoutMasterIdLst>
    <p:handoutMasterId r:id="rId37"/>
  </p:handoutMasterIdLst>
  <p:sldIdLst>
    <p:sldId id="1009" r:id="rId8"/>
    <p:sldId id="1026" r:id="rId9"/>
    <p:sldId id="1010" r:id="rId10"/>
    <p:sldId id="1027" r:id="rId11"/>
    <p:sldId id="1042" r:id="rId12"/>
    <p:sldId id="1025" r:id="rId13"/>
    <p:sldId id="1011" r:id="rId14"/>
    <p:sldId id="1013" r:id="rId15"/>
    <p:sldId id="1046" r:id="rId16"/>
    <p:sldId id="1047" r:id="rId17"/>
    <p:sldId id="1048" r:id="rId18"/>
    <p:sldId id="1049" r:id="rId19"/>
    <p:sldId id="1050" r:id="rId20"/>
    <p:sldId id="1051" r:id="rId21"/>
    <p:sldId id="1052" r:id="rId22"/>
    <p:sldId id="1054" r:id="rId23"/>
    <p:sldId id="1055" r:id="rId24"/>
    <p:sldId id="1057" r:id="rId25"/>
    <p:sldId id="1060" r:id="rId26"/>
    <p:sldId id="1061" r:id="rId27"/>
    <p:sldId id="1062" r:id="rId28"/>
    <p:sldId id="1063" r:id="rId29"/>
    <p:sldId id="1064" r:id="rId30"/>
    <p:sldId id="1065" r:id="rId31"/>
    <p:sldId id="1066" r:id="rId32"/>
    <p:sldId id="1067" r:id="rId33"/>
    <p:sldId id="1068" r:id="rId34"/>
    <p:sldId id="1069" r:id="rId3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FF"/>
    <a:srgbClr val="00CC99"/>
    <a:srgbClr val="286898"/>
    <a:srgbClr val="800080"/>
    <a:srgbClr val="7D7D7D"/>
    <a:srgbClr val="828282"/>
    <a:srgbClr val="8C8C8C"/>
    <a:srgbClr val="969696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16" autoAdjust="0"/>
    <p:restoredTop sz="93412" autoAdjust="0"/>
  </p:normalViewPr>
  <p:slideViewPr>
    <p:cSldViewPr snapToGrid="0">
      <p:cViewPr varScale="1">
        <p:scale>
          <a:sx n="78" d="100"/>
          <a:sy n="78" d="100"/>
        </p:scale>
        <p:origin x="1570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155" y="-86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B9DD9F63-BEE8-4675-B514-111CA78A2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856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95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3" tIns="48326" rIns="96653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1CDB29B5-F8C7-470D-A480-5F8D1DAF9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8144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57348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7BA702-E107-46F8-8752-09D1489F3E4A}" type="slidenum"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34" charset="-127"/>
                <a:ea typeface="맑은 고딕" panose="020B0503020000020004" pitchFamily="34" charset="-127"/>
                <a:cs typeface="Arial" panose="020B0604020202020204" pitchFamily="34" charset="0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ko-KR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34" charset="-127"/>
              <a:ea typeface="맑은 고딕" panose="020B0503020000020004" pitchFamily="34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99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5120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1pPr>
            <a:lvl2pPr marL="742950" indent="-28575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2pPr>
            <a:lvl3pPr marL="11430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3pPr>
            <a:lvl4pPr marL="16002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4pPr>
            <a:lvl5pPr marL="2057400" indent="-228600" latinLnBrk="1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5pPr>
            <a:lvl6pPr marL="25146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6pPr>
            <a:lvl7pPr marL="29718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7pPr>
            <a:lvl8pPr marL="34290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8pPr>
            <a:lvl9pPr marL="3886200" indent="-228600" eaLnBrk="0" fontAlgn="base" latinLnBrk="1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anose="020B0503020000020004" pitchFamily="34" charset="-127"/>
                <a:ea typeface="맑은 고딕" panose="020B0503020000020004" pitchFamily="34" charset="-127"/>
              </a:defRPr>
            </a:lvl9pPr>
          </a:lstStyle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42F4739-F4C1-4EBE-B770-C4717FE34F51}" type="slidenum">
              <a:rPr kumimoji="1" lang="en-US" altLang="ko-KR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휴먼모음T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1" lang="en-US" altLang="ko-KR" sz="13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휴먼모음T"/>
            </a:endParaRPr>
          </a:p>
        </p:txBody>
      </p:sp>
    </p:spTree>
    <p:extLst>
      <p:ext uri="{BB962C8B-B14F-4D97-AF65-F5344CB8AC3E}">
        <p14:creationId xmlns:p14="http://schemas.microsoft.com/office/powerpoint/2010/main" val="2581964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646BE75-54A0-4A5F-870B-0591BEDEEC2A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136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6788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5494FBC-584A-4781-8E8A-94001F40698E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4199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6678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4482CF-BCB9-4944-94B5-9005D8460134}" type="slidenum">
              <a:rPr kumimoji="0" lang="en-US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66788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195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DE44F-16AB-4A5F-BA08-9E0C116AA8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E58D-BE94-4600-966D-9FDD7629C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C5638-9950-4761-B2B2-B89B320C5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743950" y="6565900"/>
            <a:ext cx="400050" cy="365125"/>
          </a:xfrm>
          <a:prstGeom prst="rect">
            <a:avLst/>
          </a:prstGeom>
        </p:spPr>
        <p:txBody>
          <a:bodyPr/>
          <a:lstStyle>
            <a:lvl1pPr>
              <a:defRPr sz="1400">
                <a:latin typeface="굴림" panose="020B0600000101010101" pitchFamily="34" charset="-127"/>
                <a:ea typeface="굴림" panose="020B0600000101010101" pitchFamily="34" charset="-127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D9FAEE0-0533-4DDD-81B4-F0994FC0D21A}" type="slidenum">
              <a:rPr kumimoji="1" lang="ko-KR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굴림" panose="020B0600000101010101" pitchFamily="34" charset="-127"/>
                <a:cs typeface="Arial"/>
              </a:rPr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ko-KR" alt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굴림" panose="020B0600000101010101" pitchFamily="34" charset="-127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3577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547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098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5755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802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0884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887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302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4A6FE-4E19-4868-98CD-CBD29BE19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782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3527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565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199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91842" y="6481992"/>
            <a:ext cx="19050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B864A-DAC1-400F-8CCA-A99A3E08F1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8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55557" y="6532791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DF780E-073C-4B71-885D-E3DF9E8674B3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49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159273-1706-4616-AC1D-E54EFACDD7F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9/10/2018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AED8C-D8BE-4C0A-A0D3-02713B330C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0203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77D148C-A7ED-40A0-BDEA-893A888C1422}" type="datetime1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9/10/2018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50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2DE44F-16AB-4A5F-BA08-9E0C116AA8B4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56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406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8459A-092E-4ACA-BAAF-7A6EF9174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0D5700A-C1C7-4625-8231-C19BD0BF7608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0945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AAC8D-934B-4AAB-9B62-684C241181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C5DBA-3470-4424-ACF7-6120838D0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14EF1-367A-4013-AD2D-960CFF5E6B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D32AC-9C2A-475B-8F26-18C735452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6DD29-3FF4-4939-BC61-0A0DAAA420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33186-75F9-48BB-89D4-5261C87E9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>
              <a:defRPr/>
            </a:pPr>
            <a:fld id="{558D9455-F67E-430D-B6AB-C72AE7707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42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59273-1706-4616-AC1D-E54EFACDD7F7}" type="datetimeFigureOut">
              <a:rPr lang="en-US" smtClean="0"/>
              <a:t>9/10/2018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9147" y="65885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AED8C-D8BE-4C0A-A0D3-02713B330C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67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  <p:sldLayoutId id="2147484371" r:id="rId6"/>
    <p:sldLayoutId id="2147484372" r:id="rId7"/>
    <p:sldLayoutId id="2147484373" r:id="rId8"/>
    <p:sldLayoutId id="2147484374" r:id="rId9"/>
    <p:sldLayoutId id="2147484375" r:id="rId10"/>
    <p:sldLayoutId id="21474843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147378" y="656680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2B3C-DCDF-46EE-9653-67024549B9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56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0" r:id="rId1"/>
    <p:sldLayoutId id="214748443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7147378" y="656680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352B3C-DCDF-46EE-9653-67024549B9C9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81290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0159273-1706-4616-AC1D-E54EFACDD7F7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9/10/2018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69147" y="65885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EAED8C-D8BE-4C0A-A0D3-02713B330C5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455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-110" charset="0"/>
                <a:cs typeface="Arial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0E24B1-876B-4498-B7AE-113EAB3B40D0}" type="slidenum"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46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5" r:id="rId1"/>
    <p:sldLayoutId id="2147484429" r:id="rId2"/>
    <p:sldLayoutId id="2147484431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-110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3613" y="66198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EF92D81-7842-4CE1-98F2-B9638EF461E0}" type="slidenum">
              <a:rPr kumimoji="0" lang="en-US" alt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2659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cusim.com/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11" Type="http://schemas.openxmlformats.org/officeDocument/2006/relationships/image" Target="../media/image31.png"/><Relationship Id="rId5" Type="http://schemas.openxmlformats.org/officeDocument/2006/relationships/image" Target="../media/image26.jpeg"/><Relationship Id="rId10" Type="http://schemas.openxmlformats.org/officeDocument/2006/relationships/image" Target="../media/image30.png"/><Relationship Id="rId4" Type="http://schemas.openxmlformats.org/officeDocument/2006/relationships/image" Target="../media/image25.jpe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png"/><Relationship Id="rId7" Type="http://schemas.openxmlformats.org/officeDocument/2006/relationships/image" Target="../media/image51.jpeg"/><Relationship Id="rId12" Type="http://schemas.openxmlformats.org/officeDocument/2006/relationships/image" Target="../media/image5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png"/><Relationship Id="rId10" Type="http://schemas.openxmlformats.org/officeDocument/2006/relationships/image" Target="../media/image54.jpe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62.png"/><Relationship Id="rId4" Type="http://schemas.openxmlformats.org/officeDocument/2006/relationships/notesSlide" Target="../notesSlides/notesSlide5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b="18862"/>
          <a:stretch/>
        </p:blipFill>
        <p:spPr bwMode="auto">
          <a:xfrm>
            <a:off x="4079523" y="2456711"/>
            <a:ext cx="1905000" cy="193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976903" y="3650693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Michael Short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Associate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21615"/>
          <a:stretch/>
        </p:blipFill>
        <p:spPr bwMode="auto">
          <a:xfrm>
            <a:off x="2726590" y="4886532"/>
            <a:ext cx="1905000" cy="186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639210" y="6025531"/>
            <a:ext cx="2331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Bilge Yildiz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</a:p>
        </p:txBody>
      </p:sp>
      <p:pic>
        <p:nvPicPr>
          <p:cNvPr id="181252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l="21305" t="9128" r="17157" b="22335"/>
          <a:stretch/>
        </p:blipFill>
        <p:spPr bwMode="auto">
          <a:xfrm>
            <a:off x="6216258" y="5186584"/>
            <a:ext cx="1172307" cy="163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511411" y="6014832"/>
            <a:ext cx="2194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Dennis Whyte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09491" y="4536529"/>
            <a:ext cx="1584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Nuclear Materials @ MIT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202" name="Picture 2" descr="Zachary Hartwi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2"/>
          <a:stretch/>
        </p:blipFill>
        <p:spPr bwMode="auto">
          <a:xfrm>
            <a:off x="116840" y="213103"/>
            <a:ext cx="1905000" cy="16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017329" y="1248794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Zachary </a:t>
            </a:r>
            <a:r>
              <a:rPr lang="en-US" sz="2000" dirty="0" err="1" smtClean="0">
                <a:solidFill>
                  <a:srgbClr val="000000"/>
                </a:solidFill>
              </a:rPr>
              <a:t>Hartwig</a:t>
            </a:r>
            <a:r>
              <a:rPr lang="en-US" sz="2000" dirty="0" smtClean="0">
                <a:solidFill>
                  <a:srgbClr val="000000"/>
                </a:solidFill>
              </a:rPr>
              <a:t> 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07204" name="Picture 4" descr="https://engnano.mit.edu/sites/default/files/images/MingdaLI201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8" t="12326" r="21424" b="20483"/>
          <a:stretch/>
        </p:blipFill>
        <p:spPr bwMode="auto">
          <a:xfrm>
            <a:off x="4137310" y="171801"/>
            <a:ext cx="1328142" cy="178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494895" y="1296442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Mingda</a:t>
            </a:r>
            <a:r>
              <a:rPr lang="en-US" sz="2000" dirty="0" smtClean="0">
                <a:solidFill>
                  <a:srgbClr val="000000"/>
                </a:solidFill>
              </a:rPr>
              <a:t>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57596" y="5972630"/>
            <a:ext cx="245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Ju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12322" name="Picture 2" descr="Ju Li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9" r="19551" b="27385"/>
          <a:stretch/>
        </p:blipFill>
        <p:spPr bwMode="auto">
          <a:xfrm>
            <a:off x="133830" y="4993564"/>
            <a:ext cx="1242646" cy="172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Koroush Shirvan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2" r="18789" b="20736"/>
          <a:stretch/>
        </p:blipFill>
        <p:spPr bwMode="auto">
          <a:xfrm>
            <a:off x="281229" y="2501648"/>
            <a:ext cx="1304144" cy="18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23934" y="3632070"/>
            <a:ext cx="2490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Koroush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Shirvan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0DF780E-073C-4B71-885D-E3DF9E8674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" y="1160246"/>
            <a:ext cx="9265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Energy</a:t>
            </a:r>
            <a:r>
              <a:rPr lang="en-US" b="1" dirty="0">
                <a:solidFill>
                  <a:srgbClr val="000000"/>
                </a:solidFill>
                <a:latin typeface="Georgia" panose="02040502050405020303" pitchFamily="18" charset="0"/>
              </a:rPr>
              <a:t> Source           </a:t>
            </a:r>
            <a:r>
              <a:rPr lang="en-US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Mortality </a:t>
            </a:r>
            <a:r>
              <a:rPr lang="en-US" b="1" dirty="0">
                <a:solidFill>
                  <a:srgbClr val="000000"/>
                </a:solidFill>
                <a:latin typeface="Georgia" panose="02040502050405020303" pitchFamily="18" charset="0"/>
              </a:rPr>
              <a:t>Rate (</a:t>
            </a:r>
            <a:r>
              <a:rPr lang="en-US" b="1" dirty="0" smtClean="0">
                <a:solidFill>
                  <a:srgbClr val="000000"/>
                </a:solidFill>
                <a:latin typeface="Georgia" panose="02040502050405020303" pitchFamily="18" charset="0"/>
              </a:rPr>
              <a:t>deaths/trillion kWh)</a:t>
            </a:r>
            <a:endParaRPr lang="en-US" b="1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Coal – global average         100,000    (41% global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Coal – China                         </a:t>
            </a:r>
            <a:r>
              <a:rPr lang="en-US" u="sng" dirty="0">
                <a:solidFill>
                  <a:srgbClr val="000000"/>
                </a:solidFill>
                <a:latin typeface="Georgia" panose="02040502050405020303" pitchFamily="18" charset="0"/>
              </a:rPr>
              <a:t>170,000   (75% China’s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Coal – U.S.                               10,000    (32% U.S.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Oil                                               36,000    (33% of energy, 8% of </a:t>
            </a:r>
            <a:r>
              <a:rPr lang="en-US" dirty="0" smtClean="0">
                <a:solidFill>
                  <a:srgbClr val="000000"/>
                </a:solidFill>
                <a:latin typeface="Georgia" panose="02040502050405020303" pitchFamily="18" charset="0"/>
              </a:rPr>
              <a:t>								    electricity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Natural Gas                                4,000    (22% global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Biofuel/Biomass                    24,000    (21% global energy)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Solar (rooftop)                              </a:t>
            </a:r>
            <a:r>
              <a:rPr lang="en-US" u="sng" dirty="0">
                <a:solidFill>
                  <a:srgbClr val="000000"/>
                </a:solidFill>
                <a:latin typeface="Georgia" panose="02040502050405020303" pitchFamily="18" charset="0"/>
              </a:rPr>
              <a:t>440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    (&lt; 1% global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Wind                                                 150    (2% global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Hydro – global average          1,400    (16% global 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Hydro – U.S.                                     5    (6% U.S. electricity)</a:t>
            </a: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Nuclear – global average              </a:t>
            </a:r>
            <a:r>
              <a:rPr lang="en-US" u="sng" dirty="0">
                <a:solidFill>
                  <a:srgbClr val="000000"/>
                </a:solidFill>
                <a:latin typeface="Georgia" panose="02040502050405020303" pitchFamily="18" charset="0"/>
              </a:rPr>
              <a:t>90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    (11%  global electricity </a:t>
            </a:r>
            <a:r>
              <a:rPr lang="en-US" dirty="0" smtClean="0">
                <a:solidFill>
                  <a:srgbClr val="000000"/>
                </a:solidFill>
                <a:latin typeface="Georgia" panose="02040502050405020303" pitchFamily="18" charset="0"/>
              </a:rPr>
              <a:t>					</a:t>
            </a:r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Georgia" panose="02040502050405020303" pitchFamily="18" charset="0"/>
              </a:rPr>
              <a:t>                   w/</a:t>
            </a:r>
            <a:r>
              <a:rPr lang="en-US" dirty="0" err="1" smtClean="0">
                <a:solidFill>
                  <a:srgbClr val="000000"/>
                </a:solidFill>
                <a:latin typeface="Georgia" panose="02040502050405020303" pitchFamily="18" charset="0"/>
              </a:rPr>
              <a:t>Chernobyl&amp;Fukushima</a:t>
            </a:r>
            <a:r>
              <a:rPr lang="en-US" dirty="0" smtClean="0">
                <a:solidFill>
                  <a:srgbClr val="000000"/>
                </a:solidFill>
                <a:latin typeface="Georgia" panose="02040502050405020303" pitchFamily="18" charset="0"/>
              </a:rPr>
              <a:t>)</a:t>
            </a:r>
            <a:endParaRPr lang="en-US" dirty="0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r>
              <a:rPr lang="en-US" dirty="0">
                <a:solidFill>
                  <a:srgbClr val="000000"/>
                </a:solidFill>
                <a:latin typeface="Georgia" panose="02040502050405020303" pitchFamily="18" charset="0"/>
              </a:rPr>
              <a:t>Nuclear – U.S.                                0.1    (19% U.S. electricity)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54355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C00000"/>
                </a:solidFill>
              </a:rPr>
              <a:t>2014 World electricity generation : 24 Trillion kWh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" y="50111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	</a:t>
            </a:r>
            <a:r>
              <a:rPr lang="en-US" altLang="zh-CN" b="1" dirty="0"/>
              <a:t> </a:t>
            </a:r>
            <a:r>
              <a:rPr lang="en-US" altLang="zh-CN" b="1" dirty="0" smtClean="0"/>
              <a:t>          </a:t>
            </a:r>
            <a:r>
              <a:rPr lang="en-US" altLang="zh-CN" sz="3600" b="1" dirty="0"/>
              <a:t>e</a:t>
            </a:r>
            <a:r>
              <a:rPr lang="en-US" altLang="zh-CN" sz="3600" b="1" dirty="0" smtClean="0"/>
              <a:t>nergy has BIG COST</a:t>
            </a:r>
            <a:r>
              <a:rPr lang="en-US" altLang="zh-CN" dirty="0" smtClean="0"/>
              <a:t>		</a:t>
            </a:r>
            <a:r>
              <a:rPr lang="en-US" i="1" dirty="0" smtClean="0"/>
              <a:t>Forbes.com</a:t>
            </a:r>
            <a:endParaRPr lang="en-US" i="1" dirty="0"/>
          </a:p>
        </p:txBody>
      </p:sp>
      <p:pic>
        <p:nvPicPr>
          <p:cNvPr id="34818" name="Picture 2" descr="See the source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815" y="462986"/>
            <a:ext cx="718185" cy="71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3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2814638"/>
            <a:ext cx="661035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4225925" y="6386513"/>
            <a:ext cx="2381250" cy="471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6149" name="Rectangle 29"/>
          <p:cNvSpPr>
            <a:spLocks noChangeArrowheads="1"/>
          </p:cNvSpPr>
          <p:nvPr/>
        </p:nvSpPr>
        <p:spPr bwMode="auto">
          <a:xfrm>
            <a:off x="4795838" y="6500813"/>
            <a:ext cx="32702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Zinkle, Busby, </a:t>
            </a: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Materials Today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12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(Nov 2009) 12</a:t>
            </a:r>
          </a:p>
        </p:txBody>
      </p:sp>
      <p:sp>
        <p:nvSpPr>
          <p:cNvPr id="6150" name="Rectangle 30"/>
          <p:cNvSpPr>
            <a:spLocks noChangeArrowheads="1"/>
          </p:cNvSpPr>
          <p:nvPr/>
        </p:nvSpPr>
        <p:spPr bwMode="auto">
          <a:xfrm>
            <a:off x="6108700" y="3324225"/>
            <a:ext cx="26511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Both fission and fusion reactors seek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radiation-resistant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and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high-temperature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load-bearing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materials</a:t>
            </a:r>
          </a:p>
        </p:txBody>
      </p:sp>
      <p:sp>
        <p:nvSpPr>
          <p:cNvPr id="6151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F0364E4-B1A4-4661-B8FC-C7E3131E1AE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17475" y="2276475"/>
            <a:ext cx="8909050" cy="346075"/>
          </a:xfrm>
          <a:prstGeom prst="roundRect">
            <a:avLst/>
          </a:prstGeom>
          <a:solidFill>
            <a:srgbClr val="00CC99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5329555" y="77561"/>
            <a:ext cx="1564304" cy="2118792"/>
          </a:xfrm>
          <a:prstGeom prst="roundRect">
            <a:avLst/>
          </a:prstGeom>
          <a:solidFill>
            <a:srgbClr val="00CC99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322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121252" y="6351799"/>
            <a:ext cx="35750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ASTM E8 tensile specimen</a:t>
            </a:r>
          </a:p>
        </p:txBody>
      </p:sp>
      <p:pic>
        <p:nvPicPr>
          <p:cNvPr id="27" name="Picture 5" descr="D:\연구자료\계면 강화\Al2O3\사진\120424\After extrusion 01wt%-Al2O3CNT-02.jpg"/>
          <p:cNvPicPr>
            <a:picLocks noChangeAspect="1" noChangeArrowheads="1"/>
          </p:cNvPicPr>
          <p:nvPr/>
        </p:nvPicPr>
        <p:blipFill>
          <a:blip r:embed="rId2"/>
          <a:srcRect t="25883" r="8685" b="30110"/>
          <a:stretch>
            <a:fillRect/>
          </a:stretch>
        </p:blipFill>
        <p:spPr bwMode="auto">
          <a:xfrm>
            <a:off x="2327936" y="3892606"/>
            <a:ext cx="6661310" cy="2394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2302346" y="4450971"/>
            <a:ext cx="8226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HY견고딕" pitchFamily="18" charset="-127"/>
                <a:cs typeface="Times New Roman" panose="02020603050405020304" pitchFamily="18" charset="0"/>
              </a:rPr>
              <a:t>3cm</a:t>
            </a:r>
            <a:endParaRPr kumimoji="0" lang="en-US" altLang="ko-KR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29" name="직사각형 33"/>
          <p:cNvSpPr/>
          <p:nvPr/>
        </p:nvSpPr>
        <p:spPr bwMode="auto">
          <a:xfrm rot="5400000">
            <a:off x="1830441" y="5467901"/>
            <a:ext cx="1296726" cy="18653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1" t="19551" r="12019" b="21794"/>
          <a:stretch>
            <a:fillRect/>
          </a:stretch>
        </p:blipFill>
        <p:spPr bwMode="auto">
          <a:xfrm>
            <a:off x="99173" y="1064860"/>
            <a:ext cx="2603746" cy="1671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Users\VanLuan\Desktop\EXtrusion-01.tif"/>
          <p:cNvPicPr>
            <a:picLocks noChangeAspect="1" noChangeArrowheads="1"/>
          </p:cNvPicPr>
          <p:nvPr/>
        </p:nvPicPr>
        <p:blipFill>
          <a:blip r:embed="rId4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90"/>
          <a:stretch>
            <a:fillRect/>
          </a:stretch>
        </p:blipFill>
        <p:spPr bwMode="auto">
          <a:xfrm>
            <a:off x="5993345" y="1034653"/>
            <a:ext cx="3038710" cy="2066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" descr="C:\Users\VanLuan\Desktop\Consolidation-01.tif"/>
          <p:cNvPicPr>
            <a:picLocks noChangeAspect="1" noChangeArrowheads="1"/>
          </p:cNvPicPr>
          <p:nvPr/>
        </p:nvPicPr>
        <p:blipFill>
          <a:blip r:embed="rId5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9" t="15750" r="14362" b="13376"/>
          <a:stretch>
            <a:fillRect/>
          </a:stretch>
        </p:blipFill>
        <p:spPr bwMode="auto">
          <a:xfrm>
            <a:off x="3252666" y="1262205"/>
            <a:ext cx="1969423" cy="153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오른쪽 화살표 22"/>
          <p:cNvSpPr/>
          <p:nvPr/>
        </p:nvSpPr>
        <p:spPr bwMode="auto">
          <a:xfrm>
            <a:off x="2755276" y="1854240"/>
            <a:ext cx="366498" cy="181235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" name="오른쪽 화살표 22"/>
          <p:cNvSpPr/>
          <p:nvPr/>
        </p:nvSpPr>
        <p:spPr bwMode="auto">
          <a:xfrm>
            <a:off x="5377146" y="1854240"/>
            <a:ext cx="364484" cy="181235"/>
          </a:xfrm>
          <a:prstGeom prst="rightArrow">
            <a:avLst/>
          </a:prstGeom>
          <a:ln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33" name="그룹 34"/>
          <p:cNvGrpSpPr>
            <a:grpSpLocks/>
          </p:cNvGrpSpPr>
          <p:nvPr/>
        </p:nvGrpSpPr>
        <p:grpSpPr bwMode="auto">
          <a:xfrm>
            <a:off x="1200681" y="2242888"/>
            <a:ext cx="1610980" cy="833682"/>
            <a:chOff x="827088" y="1000125"/>
            <a:chExt cx="1270000" cy="657225"/>
          </a:xfrm>
        </p:grpSpPr>
        <p:pic>
          <p:nvPicPr>
            <p:cNvPr id="34" name="Picture 8" descr="D:\연구자료\계면 강화\Al2O3\SEM\120427\CM95-Al-mixer 20min-03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007" t="19185" r="2605" b="71704"/>
            <a:stretch>
              <a:fillRect/>
            </a:stretch>
          </p:blipFill>
          <p:spPr bwMode="auto">
            <a:xfrm>
              <a:off x="1149350" y="1046163"/>
              <a:ext cx="874713" cy="61118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>
              <a:off x="1199464" y="1574800"/>
              <a:ext cx="271463" cy="349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ko-KR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endParaRPr>
            </a:p>
          </p:txBody>
        </p:sp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1072026" y="1367524"/>
              <a:ext cx="81121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HY견고딕" pitchFamily="18" charset="-127"/>
                  <a:cs typeface="Arial" charset="0"/>
                </a:rPr>
                <a:t>100</a:t>
              </a:r>
              <a:r>
                <a:rPr kumimoji="0" lang="en-US" altLang="ko-KR" sz="11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HY견고딕" pitchFamily="18" charset="-127"/>
                  <a:cs typeface="Arial" charset="0"/>
                </a:rPr>
                <a:t>㎚</a:t>
              </a:r>
              <a:endParaRPr kumimoji="0" lang="en-US" altLang="ko-KR" sz="1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Y견고딕" pitchFamily="18" charset="-127"/>
                <a:cs typeface="Arial" charset="0"/>
              </a:endParaRPr>
            </a:p>
          </p:txBody>
        </p:sp>
        <p:sp>
          <p:nvSpPr>
            <p:cNvPr id="37" name="TextBox 9"/>
            <p:cNvSpPr txBox="1">
              <a:spLocks noChangeArrowheads="1"/>
            </p:cNvSpPr>
            <p:nvPr/>
          </p:nvSpPr>
          <p:spPr bwMode="auto">
            <a:xfrm>
              <a:off x="827088" y="1000125"/>
              <a:ext cx="12700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12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휴먼모음T" pitchFamily="18" charset="-127"/>
                  <a:cs typeface="Arial" charset="0"/>
                </a:rPr>
                <a:t>CNT</a:t>
              </a:r>
              <a:endParaRPr kumimoji="1" lang="ko-KR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endParaRPr>
            </a:p>
          </p:txBody>
        </p:sp>
        <p:cxnSp>
          <p:nvCxnSpPr>
            <p:cNvPr id="38" name="직선 화살표 연결선 23"/>
            <p:cNvCxnSpPr/>
            <p:nvPr/>
          </p:nvCxnSpPr>
          <p:spPr>
            <a:xfrm>
              <a:off x="1633538" y="1184275"/>
              <a:ext cx="207962" cy="207963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9"/>
          <p:cNvSpPr txBox="1">
            <a:spLocks noChangeArrowheads="1"/>
          </p:cNvSpPr>
          <p:nvPr/>
        </p:nvSpPr>
        <p:spPr bwMode="auto">
          <a:xfrm rot="20909873">
            <a:off x="5856412" y="1244080"/>
            <a:ext cx="1610980" cy="332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5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휴먼모음T" pitchFamily="18" charset="-127"/>
                <a:cs typeface="Arial" pitchFamily="34" charset="0"/>
              </a:rPr>
              <a:t>CNT align</a:t>
            </a:r>
            <a:endParaRPr kumimoji="0" lang="ko-KR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휴먼모음T" pitchFamily="18" charset="-127"/>
              <a:cs typeface="Arial" pitchFamily="34" charset="0"/>
            </a:endParaRPr>
          </a:p>
        </p:txBody>
      </p:sp>
      <p:cxnSp>
        <p:nvCxnSpPr>
          <p:cNvPr id="40" name="직선 화살표 연결선 25"/>
          <p:cNvCxnSpPr/>
          <p:nvPr/>
        </p:nvCxnSpPr>
        <p:spPr>
          <a:xfrm rot="10800000" flipV="1">
            <a:off x="6305472" y="1491769"/>
            <a:ext cx="785353" cy="155056"/>
          </a:xfrm>
          <a:prstGeom prst="straightConnector1">
            <a:avLst/>
          </a:prstGeom>
          <a:ln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99173" y="3197393"/>
            <a:ext cx="30387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rPr>
              <a:t>Declustered</a:t>
            </a:r>
            <a:r>
              <a:rPr kumimoji="1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rPr>
              <a:t> CNTs on Al</a:t>
            </a:r>
            <a:endParaRPr kumimoji="1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휴먼모음T" pitchFamily="18" charset="-127"/>
              <a:cs typeface="Arial" charset="0"/>
            </a:endParaRPr>
          </a:p>
        </p:txBody>
      </p:sp>
      <p:sp>
        <p:nvSpPr>
          <p:cNvPr id="42" name="TextBox 9"/>
          <p:cNvSpPr txBox="1">
            <a:spLocks noChangeArrowheads="1"/>
          </p:cNvSpPr>
          <p:nvPr/>
        </p:nvSpPr>
        <p:spPr bwMode="auto">
          <a:xfrm>
            <a:off x="2934497" y="3020185"/>
            <a:ext cx="27890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rPr>
              <a:t>Encapsulation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rPr>
              <a:t>&amp; consolidation </a:t>
            </a:r>
            <a:endParaRPr kumimoji="1" lang="ko-KR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휴먼모음T" pitchFamily="18" charset="-127"/>
              <a:cs typeface="Arial" charset="0"/>
            </a:endParaRP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6082216" y="3165174"/>
            <a:ext cx="23681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charset="-127"/>
                <a:ea typeface="굴림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휴먼모음T" pitchFamily="18" charset="-127"/>
                <a:cs typeface="Arial" charset="0"/>
              </a:rPr>
              <a:t>Extrusion</a:t>
            </a:r>
            <a:endParaRPr kumimoji="1" lang="ko-KR" altLang="en-US" sz="18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휴먼모음T" pitchFamily="18" charset="-127"/>
              <a:cs typeface="Arial" charset="0"/>
            </a:endParaRPr>
          </a:p>
        </p:txBody>
      </p:sp>
      <p:grpSp>
        <p:nvGrpSpPr>
          <p:cNvPr id="44" name="그룹 33"/>
          <p:cNvGrpSpPr>
            <a:grpSpLocks/>
          </p:cNvGrpSpPr>
          <p:nvPr/>
        </p:nvGrpSpPr>
        <p:grpSpPr bwMode="auto">
          <a:xfrm>
            <a:off x="171667" y="2663757"/>
            <a:ext cx="1612994" cy="557801"/>
            <a:chOff x="2128364" y="1264084"/>
            <a:chExt cx="1270999" cy="439856"/>
          </a:xfrm>
        </p:grpSpPr>
        <p:grpSp>
          <p:nvGrpSpPr>
            <p:cNvPr id="45" name="그룹 34"/>
            <p:cNvGrpSpPr>
              <a:grpSpLocks/>
            </p:cNvGrpSpPr>
            <p:nvPr/>
          </p:nvGrpSpPr>
          <p:grpSpPr bwMode="auto">
            <a:xfrm>
              <a:off x="2128364" y="1264084"/>
              <a:ext cx="1270999" cy="439856"/>
              <a:chOff x="-176868" y="3135884"/>
              <a:chExt cx="1270001" cy="440876"/>
            </a:xfrm>
          </p:grpSpPr>
          <p:sp>
            <p:nvSpPr>
              <p:cNvPr id="47" name="TextBox 9"/>
              <p:cNvSpPr txBox="1">
                <a:spLocks noChangeArrowheads="1"/>
              </p:cNvSpPr>
              <p:nvPr/>
            </p:nvSpPr>
            <p:spPr bwMode="auto">
              <a:xfrm>
                <a:off x="-176868" y="3135884"/>
                <a:ext cx="1270001" cy="246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휴먼모음T" pitchFamily="18" charset="-127"/>
                    <a:cs typeface="Arial" charset="0"/>
                  </a:rPr>
                  <a:t>Al particle</a:t>
                </a:r>
                <a:endPara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휴먼모음T" pitchFamily="18" charset="-127"/>
                  <a:cs typeface="Arial" charset="0"/>
                </a:endParaRPr>
              </a:p>
            </p:txBody>
          </p:sp>
          <p:pic>
            <p:nvPicPr>
              <p:cNvPr id="48" name="Picture 7" descr="D:\연구자료\Declustering\3D max\Al ptivles.tif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484" t="29323" r="35033" b="29126"/>
              <a:stretch>
                <a:fillRect/>
              </a:stretch>
            </p:blipFill>
            <p:spPr bwMode="auto">
              <a:xfrm>
                <a:off x="-94830" y="3149559"/>
                <a:ext cx="228869" cy="2195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9" name="TextBox 9"/>
              <p:cNvSpPr txBox="1">
                <a:spLocks noChangeArrowheads="1"/>
              </p:cNvSpPr>
              <p:nvPr/>
            </p:nvSpPr>
            <p:spPr bwMode="auto">
              <a:xfrm>
                <a:off x="-151487" y="3329968"/>
                <a:ext cx="921015" cy="246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굴림" charset="-127"/>
                    <a:ea typeface="굴림" charset="-127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휴먼모음T" pitchFamily="18" charset="-127"/>
                    <a:cs typeface="Arial" charset="0"/>
                  </a:rPr>
                  <a:t>CNT</a:t>
                </a:r>
                <a:endPara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휴먼모음T" pitchFamily="18" charset="-127"/>
                  <a:cs typeface="Arial" charset="0"/>
                </a:endParaRPr>
              </a:p>
            </p:txBody>
          </p:sp>
        </p:grpSp>
        <p:pic>
          <p:nvPicPr>
            <p:cNvPr id="46" name="Picture 5" descr="D:\연구자료\Declustering\3D max\CNT-01.t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54" t="41176" r="38425" b="41177"/>
            <a:stretch>
              <a:fillRect/>
            </a:stretch>
          </p:blipFill>
          <p:spPr bwMode="auto">
            <a:xfrm>
              <a:off x="2227778" y="1517107"/>
              <a:ext cx="199719" cy="129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Rectangle 1"/>
          <p:cNvSpPr/>
          <p:nvPr/>
        </p:nvSpPr>
        <p:spPr>
          <a:xfrm>
            <a:off x="0" y="340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Aluminum/Carbon Nanotube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composite</a:t>
            </a: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127" y="5210629"/>
            <a:ext cx="1045616" cy="1547324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117602" y="6291941"/>
            <a:ext cx="1494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Dr.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KangPyo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So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Li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&amp;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Short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groups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1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1" y="-145143"/>
            <a:ext cx="10432138" cy="72426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798" y="3389884"/>
            <a:ext cx="3693700" cy="2285202"/>
          </a:xfrm>
          <a:prstGeom prst="rect">
            <a:avLst/>
          </a:prstGeom>
        </p:spPr>
      </p:pic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0" y="6350"/>
            <a:ext cx="9070975" cy="52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Superior Mechanical Performance</a:t>
            </a:r>
            <a:endParaRPr kumimoji="0" lang="en-US" sz="31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5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1868" t="26776" r="1244" b="1418"/>
          <a:stretch/>
        </p:blipFill>
        <p:spPr>
          <a:xfrm>
            <a:off x="82374" y="14080"/>
            <a:ext cx="9037864" cy="547116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51259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With Prof. Young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Hee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Lee at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Sungkyunkwan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University: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“Ton-scale metal-carbon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nanotube composite: The mechanism of strengthening while retaining tensile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ductility,”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Kang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Pyo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et al,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Extreme 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Mechanics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Letters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8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(2016)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245</a:t>
            </a:r>
          </a:p>
        </p:txBody>
      </p:sp>
    </p:spTree>
    <p:extLst>
      <p:ext uri="{BB962C8B-B14F-4D97-AF65-F5344CB8AC3E}">
        <p14:creationId xmlns:p14="http://schemas.microsoft.com/office/powerpoint/2010/main" val="209005753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모서리가 둥근 직사각형 25"/>
          <p:cNvSpPr/>
          <p:nvPr/>
        </p:nvSpPr>
        <p:spPr bwMode="auto">
          <a:xfrm>
            <a:off x="148560" y="4084320"/>
            <a:ext cx="8858280" cy="2672080"/>
          </a:xfrm>
          <a:prstGeom prst="roundRect">
            <a:avLst/>
          </a:prstGeom>
          <a:solidFill>
            <a:schemeClr val="tx2">
              <a:lumMod val="20000"/>
              <a:lumOff val="80000"/>
              <a:alpha val="40000"/>
            </a:schemeClr>
          </a:solidFill>
          <a:ln>
            <a:noFill/>
          </a:ln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50" b="0" i="0" u="none" strike="noStrike" kern="0" cap="none" spc="0" normalizeH="0" baseline="0" noProof="0" dirty="0">
              <a:ln>
                <a:noFill/>
              </a:ln>
              <a:solidFill>
                <a:srgbClr val="E9E5DC"/>
              </a:solidFill>
              <a:effectLst/>
              <a:uLnTx/>
              <a:uFillTx/>
              <a:latin typeface="HY헤드라인M" pitchFamily="18" charset="-127"/>
              <a:ea typeface="HY헤드라인M" pitchFamily="18" charset="-127"/>
              <a:cs typeface="Arial"/>
            </a:endParaRPr>
          </a:p>
        </p:txBody>
      </p:sp>
      <p:pic>
        <p:nvPicPr>
          <p:cNvPr id="50181" name="Picture 8" descr="일진-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27100"/>
            <a:ext cx="1103313" cy="809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2" name="Picture 11" descr="EAMW-1-5-1-HT-MWCNT-5wt%-12h-Al-CNT-melt blending 800C-1h-10"/>
          <p:cNvPicPr>
            <a:picLocks noChangeAspect="1" noChangeArrowheads="1"/>
          </p:cNvPicPr>
          <p:nvPr/>
        </p:nvPicPr>
        <p:blipFill>
          <a:blip r:embed="rId4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2" t="21547" r="652" b="6866"/>
          <a:stretch>
            <a:fillRect/>
          </a:stretch>
        </p:blipFill>
        <p:spPr bwMode="auto">
          <a:xfrm>
            <a:off x="6572250" y="1285875"/>
            <a:ext cx="2312988" cy="13604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183" name="Rectangle 13"/>
          <p:cNvSpPr>
            <a:spLocks noChangeArrowheads="1"/>
          </p:cNvSpPr>
          <p:nvPr/>
        </p:nvSpPr>
        <p:spPr bwMode="auto">
          <a:xfrm>
            <a:off x="2928938" y="855663"/>
            <a:ext cx="1671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Melt blending</a:t>
            </a:r>
          </a:p>
        </p:txBody>
      </p:sp>
      <p:pic>
        <p:nvPicPr>
          <p:cNvPr id="50184" name="Picture 2" descr="D:\연구자료\project\Al-CNT composite\사진\20080208\S630046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3" t="27724" r="6708" b="27390"/>
          <a:stretch>
            <a:fillRect/>
          </a:stretch>
        </p:blipFill>
        <p:spPr bwMode="auto">
          <a:xfrm>
            <a:off x="3000375" y="1284288"/>
            <a:ext cx="1500188" cy="1185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5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29"/>
          <a:stretch>
            <a:fillRect/>
          </a:stretch>
        </p:blipFill>
        <p:spPr bwMode="auto">
          <a:xfrm>
            <a:off x="0" y="2498725"/>
            <a:ext cx="20891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15" descr="S6300407"/>
          <p:cNvPicPr>
            <a:picLocks noChangeAspect="1" noChangeArrowheads="1"/>
          </p:cNvPicPr>
          <p:nvPr/>
        </p:nvPicPr>
        <p:blipFill>
          <a:blip r:embed="rId7">
            <a:lum brigh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25734" r="19005" b="13028"/>
          <a:stretch>
            <a:fillRect/>
          </a:stretch>
        </p:blipFill>
        <p:spPr bwMode="auto">
          <a:xfrm>
            <a:off x="6435090" y="4655820"/>
            <a:ext cx="2159000" cy="1597025"/>
          </a:xfrm>
          <a:prstGeom prst="rect">
            <a:avLst/>
          </a:prstGeom>
          <a:noFill/>
          <a:ln w="127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오른쪽 화살표 26"/>
          <p:cNvSpPr/>
          <p:nvPr/>
        </p:nvSpPr>
        <p:spPr>
          <a:xfrm>
            <a:off x="1785938" y="1784350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8" name="오른쪽 화살표 27"/>
          <p:cNvSpPr/>
          <p:nvPr/>
        </p:nvSpPr>
        <p:spPr>
          <a:xfrm>
            <a:off x="5072063" y="1571625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9" name="오른쪽 화살표 28"/>
          <p:cNvSpPr/>
          <p:nvPr/>
        </p:nvSpPr>
        <p:spPr>
          <a:xfrm>
            <a:off x="1291590" y="5370195"/>
            <a:ext cx="571500" cy="357188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50190" name="Text Box 8"/>
          <p:cNvSpPr txBox="1">
            <a:spLocks noChangeArrowheads="1"/>
          </p:cNvSpPr>
          <p:nvPr/>
        </p:nvSpPr>
        <p:spPr bwMode="auto">
          <a:xfrm>
            <a:off x="2201228" y="6299795"/>
            <a:ext cx="48568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</a:rPr>
              <a:t>CNT was successfully dispersed in Al melt</a:t>
            </a:r>
          </a:p>
        </p:txBody>
      </p:sp>
      <p:sp>
        <p:nvSpPr>
          <p:cNvPr id="50191" name="Rectangle 13"/>
          <p:cNvSpPr>
            <a:spLocks noChangeArrowheads="1"/>
          </p:cNvSpPr>
          <p:nvPr/>
        </p:nvSpPr>
        <p:spPr bwMode="auto">
          <a:xfrm>
            <a:off x="7215188" y="857250"/>
            <a:ext cx="13636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Failed !!</a:t>
            </a:r>
          </a:p>
        </p:txBody>
      </p:sp>
      <p:sp>
        <p:nvSpPr>
          <p:cNvPr id="50192" name="Rectangle 13"/>
          <p:cNvSpPr>
            <a:spLocks noChangeArrowheads="1"/>
          </p:cNvSpPr>
          <p:nvPr/>
        </p:nvSpPr>
        <p:spPr bwMode="auto">
          <a:xfrm>
            <a:off x="6292215" y="4122420"/>
            <a:ext cx="256192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CNT dispersed!!</a:t>
            </a:r>
          </a:p>
        </p:txBody>
      </p:sp>
      <p:sp>
        <p:nvSpPr>
          <p:cNvPr id="50193" name="Rectangle 13"/>
          <p:cNvSpPr>
            <a:spLocks noChangeArrowheads="1"/>
          </p:cNvSpPr>
          <p:nvPr/>
        </p:nvSpPr>
        <p:spPr bwMode="auto">
          <a:xfrm>
            <a:off x="635953" y="4584383"/>
            <a:ext cx="1673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Introduce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8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SiC coating !!</a:t>
            </a:r>
          </a:p>
        </p:txBody>
      </p:sp>
      <p:sp>
        <p:nvSpPr>
          <p:cNvPr id="50194" name="Rectangle 13"/>
          <p:cNvSpPr>
            <a:spLocks noChangeArrowheads="1"/>
          </p:cNvSpPr>
          <p:nvPr/>
        </p:nvSpPr>
        <p:spPr bwMode="auto">
          <a:xfrm>
            <a:off x="714375" y="1855788"/>
            <a:ext cx="425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3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휴먼모음T"/>
              </a:rPr>
              <a:t>+</a:t>
            </a:r>
          </a:p>
        </p:txBody>
      </p:sp>
      <p:sp>
        <p:nvSpPr>
          <p:cNvPr id="50195" name="직사각형 22"/>
          <p:cNvSpPr>
            <a:spLocks noChangeArrowheads="1"/>
          </p:cNvSpPr>
          <p:nvPr/>
        </p:nvSpPr>
        <p:spPr bwMode="auto">
          <a:xfrm>
            <a:off x="2714625" y="2998788"/>
            <a:ext cx="18891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  <a:hlinkClick r:id="rId8"/>
              </a:rPr>
              <a:t>http://www.acusim.com/</a:t>
            </a:r>
            <a:endParaRPr kumimoji="1" lang="en-US" altLang="ko-KR" sz="11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휴먼모음T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1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휴먼모음T"/>
                <a:cs typeface="Arial" panose="020B0604020202020204" pitchFamily="34" charset="0"/>
              </a:rPr>
              <a:t>images/gallery/startup.gif</a:t>
            </a:r>
            <a:endParaRPr kumimoji="1" lang="ko-KR" altLang="en-US" sz="1100" b="1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휴먼모음T"/>
              <a:cs typeface="Arial" panose="020B0604020202020204" pitchFamily="34" charset="0"/>
            </a:endParaRPr>
          </a:p>
        </p:txBody>
      </p:sp>
      <p:sp>
        <p:nvSpPr>
          <p:cNvPr id="24" name="오른쪽 화살표 23"/>
          <p:cNvSpPr/>
          <p:nvPr/>
        </p:nvSpPr>
        <p:spPr>
          <a:xfrm>
            <a:off x="5292090" y="5298758"/>
            <a:ext cx="571500" cy="357187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none" anchor="ctr"/>
          <a:lstStyle/>
          <a:p>
            <a:pPr marL="0" marR="0" lvl="0" indent="0" algn="ctr" defTabSz="914400" rtl="0" eaLnBrk="0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1200" cap="none" spc="-150" normalizeH="0" baseline="0" noProof="0" dirty="0">
              <a:ln w="11430"/>
              <a:solidFill>
                <a:prstClr val="black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pic>
        <p:nvPicPr>
          <p:cNvPr id="50197" name="그림 30" descr="startup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214563"/>
            <a:ext cx="1138237" cy="776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8" name="그림 31" descr="startup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215" y="4727258"/>
            <a:ext cx="8524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1" t="31905" r="17830" b="39948"/>
          <a:stretch>
            <a:fillRect/>
          </a:stretch>
        </p:blipFill>
        <p:spPr bwMode="auto">
          <a:xfrm>
            <a:off x="2942590" y="5487670"/>
            <a:ext cx="16398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직사각형 12"/>
          <p:cNvSpPr/>
          <p:nvPr/>
        </p:nvSpPr>
        <p:spPr bwMode="auto">
          <a:xfrm>
            <a:off x="4271328" y="6176645"/>
            <a:ext cx="280987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0201" name="TextBox 66"/>
          <p:cNvSpPr txBox="1">
            <a:spLocks noChangeArrowheads="1"/>
          </p:cNvSpPr>
          <p:nvPr/>
        </p:nvSpPr>
        <p:spPr bwMode="auto">
          <a:xfrm>
            <a:off x="4025265" y="591947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10 nm</a:t>
            </a:r>
            <a:endParaRPr kumimoji="0" lang="ko-KR" altLang="en-US" sz="1200" b="1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sp>
        <p:nvSpPr>
          <p:cNvPr id="50202" name="TextBox 66"/>
          <p:cNvSpPr txBox="1">
            <a:spLocks noChangeArrowheads="1"/>
          </p:cNvSpPr>
          <p:nvPr/>
        </p:nvSpPr>
        <p:spPr bwMode="auto">
          <a:xfrm rot="567688">
            <a:off x="4053840" y="5775008"/>
            <a:ext cx="461963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CNT</a:t>
            </a:r>
            <a:endParaRPr kumimoji="0" lang="ko-KR" altLang="en-US" sz="1000" b="1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pic>
        <p:nvPicPr>
          <p:cNvPr id="50203" name="Picture 4" descr="D:\연구자료\계면 강화\SiC intermediate\Figure 1 3D max\b-08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69" r="8757" b="19559"/>
          <a:stretch>
            <a:fillRect/>
          </a:stretch>
        </p:blipFill>
        <p:spPr bwMode="auto">
          <a:xfrm>
            <a:off x="2880678" y="4684395"/>
            <a:ext cx="1611312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204" name="TextBox 66"/>
          <p:cNvSpPr txBox="1">
            <a:spLocks noChangeArrowheads="1"/>
          </p:cNvSpPr>
          <p:nvPr/>
        </p:nvSpPr>
        <p:spPr bwMode="auto">
          <a:xfrm>
            <a:off x="3810953" y="5363845"/>
            <a:ext cx="8064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itchFamily="50" charset="-127"/>
                <a:ea typeface="Arial Unicode MS" pitchFamily="50" charset="-127"/>
                <a:cs typeface="Arial"/>
              </a:rPr>
              <a:t>SiC layer</a:t>
            </a:r>
            <a:endParaRPr kumimoji="0" lang="ko-KR" altLang="en-US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itchFamily="50" charset="-127"/>
              <a:ea typeface="Arial Unicode MS" pitchFamily="50" charset="-127"/>
              <a:cs typeface="Arial"/>
            </a:endParaRPr>
          </a:p>
        </p:txBody>
      </p:sp>
      <p:cxnSp>
        <p:nvCxnSpPr>
          <p:cNvPr id="36" name="직선 화살표 연결선 116"/>
          <p:cNvCxnSpPr/>
          <p:nvPr/>
        </p:nvCxnSpPr>
        <p:spPr bwMode="auto">
          <a:xfrm flipH="1" flipV="1">
            <a:off x="3625215" y="5176520"/>
            <a:ext cx="246063" cy="249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120"/>
          <p:cNvCxnSpPr/>
          <p:nvPr/>
        </p:nvCxnSpPr>
        <p:spPr bwMode="auto">
          <a:xfrm flipH="1">
            <a:off x="4057015" y="5549583"/>
            <a:ext cx="123825" cy="12223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207" name="Rectangle 88"/>
          <p:cNvSpPr>
            <a:spLocks noChangeArrowheads="1"/>
          </p:cNvSpPr>
          <p:nvPr/>
        </p:nvSpPr>
        <p:spPr bwMode="auto">
          <a:xfrm>
            <a:off x="-11114" y="22225"/>
            <a:ext cx="91551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굴림" pitchFamily="50" charset="-127"/>
                <a:cs typeface="Arial"/>
              </a:rPr>
              <a:t>Wettability is Critical for Dispersion of CNT into Al</a:t>
            </a:r>
          </a:p>
        </p:txBody>
      </p:sp>
    </p:spTree>
    <p:extLst>
      <p:ext uri="{BB962C8B-B14F-4D97-AF65-F5344CB8AC3E}">
        <p14:creationId xmlns:p14="http://schemas.microsoft.com/office/powerpoint/2010/main" val="1744084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 descr="G:\MIT\Nulear cladding\SEM\2014.05.17_CNT-Al\Al_0008.t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58" t="3256" r="29896" b="40389"/>
          <a:stretch/>
        </p:blipFill>
        <p:spPr bwMode="auto">
          <a:xfrm>
            <a:off x="1928910" y="55662"/>
            <a:ext cx="2654500" cy="228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4101571" y="1975315"/>
            <a:ext cx="463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1 ㎛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pic>
        <p:nvPicPr>
          <p:cNvPr id="20" name="Picture 5" descr="G:\MIT\Nulear cladding\SEM\2014.05.17_CNT-Al\5wt_CNT_0001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76"/>
          <a:stretch/>
        </p:blipFill>
        <p:spPr bwMode="auto">
          <a:xfrm>
            <a:off x="4646265" y="54028"/>
            <a:ext cx="2649937" cy="228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직사각형 21"/>
          <p:cNvSpPr/>
          <p:nvPr/>
        </p:nvSpPr>
        <p:spPr bwMode="auto">
          <a:xfrm>
            <a:off x="4130154" y="2230119"/>
            <a:ext cx="414000" cy="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itchFamily="34" charset="0"/>
            </a:endParaRPr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6818925" y="1979261"/>
            <a:ext cx="46358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HY견고딕" pitchFamily="18" charset="-127"/>
                <a:cs typeface="Arial" panose="020B0604020202020204" pitchFamily="34" charset="0"/>
              </a:rPr>
              <a:t>1 ㎛</a:t>
            </a:r>
            <a:endParaRPr kumimoji="0" lang="en-US" altLang="ko-KR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HY견고딕" pitchFamily="18" charset="-127"/>
              <a:cs typeface="Arial" panose="020B0604020202020204" pitchFamily="34" charset="0"/>
            </a:endParaRPr>
          </a:p>
        </p:txBody>
      </p:sp>
      <p:sp>
        <p:nvSpPr>
          <p:cNvPr id="27" name="직사각형 21"/>
          <p:cNvSpPr/>
          <p:nvPr/>
        </p:nvSpPr>
        <p:spPr bwMode="auto">
          <a:xfrm>
            <a:off x="6847508" y="2234065"/>
            <a:ext cx="414000" cy="72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맑은 고딕" panose="020B0503020000020004" pitchFamily="34" charset="-127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1238250" y="2025363"/>
          <a:ext cx="6974913" cy="4872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04" name="Graph" r:id="rId6" imgW="4154760" imgH="2901600" progId="Origin50.Graph">
                  <p:embed/>
                </p:oleObj>
              </mc:Choice>
              <mc:Fallback>
                <p:oleObj name="Graph" r:id="rId6" imgW="4154760" imgH="2901600" progId="Origin50.Graph">
                  <p:embed/>
                  <p:pic>
                    <p:nvPicPr>
                      <p:cNvPr id="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8250" y="2025363"/>
                        <a:ext cx="6974913" cy="48720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2365183" y="54028"/>
            <a:ext cx="14997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control Al </a:t>
            </a:r>
          </a:p>
        </p:txBody>
      </p:sp>
      <p:sp>
        <p:nvSpPr>
          <p:cNvPr id="5" name="Rectangle 4"/>
          <p:cNvSpPr/>
          <p:nvPr/>
        </p:nvSpPr>
        <p:spPr>
          <a:xfrm>
            <a:off x="5619750" y="-12647"/>
            <a:ext cx="16859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CNT 0.5wt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%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9560" y="5448608"/>
            <a:ext cx="8778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Energy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(2016)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319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0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816915" y="0"/>
            <a:ext cx="6090624" cy="6778487"/>
            <a:chOff x="4433110" y="2785597"/>
            <a:chExt cx="2797200" cy="26172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-1" b="6480"/>
            <a:stretch/>
          </p:blipFill>
          <p:spPr>
            <a:xfrm>
              <a:off x="4433110" y="2785597"/>
              <a:ext cx="2797200" cy="2617200"/>
            </a:xfrm>
            <a:prstGeom prst="rect">
              <a:avLst/>
            </a:prstGeom>
          </p:spPr>
        </p:pic>
        <p:sp>
          <p:nvSpPr>
            <p:cNvPr id="5" name="TextBox 99"/>
            <p:cNvSpPr txBox="1">
              <a:spLocks noChangeArrowheads="1"/>
            </p:cNvSpPr>
            <p:nvPr/>
          </p:nvSpPr>
          <p:spPr bwMode="auto">
            <a:xfrm>
              <a:off x="5007309" y="3230614"/>
              <a:ext cx="1167986" cy="216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3200" tIns="0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Al</a:t>
              </a:r>
              <a:r>
                <a:rPr kumimoji="1" lang="en-US" altLang="ko-KR" sz="24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4</a:t>
              </a: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C</a:t>
              </a:r>
              <a:r>
                <a:rPr kumimoji="1" lang="en-US" altLang="ko-KR" sz="2400" b="1" i="0" u="none" strike="noStrike" kern="1200" cap="none" spc="0" normalizeH="0" baseline="-2500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3</a:t>
              </a:r>
              <a:r>
                <a:rPr kumimoji="1" lang="en-US" altLang="ko-KR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 </a:t>
              </a:r>
              <a:r>
                <a:rPr kumimoji="1" lang="en-US" altLang="ko-KR" sz="2400" b="1" i="0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휴먼모음T" pitchFamily="18" charset="-127"/>
                  <a:cs typeface="Arial" panose="020B0604020202020204" pitchFamily="34" charset="0"/>
                </a:rPr>
                <a:t>nanorod</a:t>
              </a:r>
              <a:endParaRPr kumimoji="1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휴먼모음T" pitchFamily="18" charset="-127"/>
                <a:cs typeface="Arial" panose="020B0604020202020204" pitchFamily="34" charset="0"/>
              </a:endParaRPr>
            </a:p>
          </p:txBody>
        </p:sp>
        <p:cxnSp>
          <p:nvCxnSpPr>
            <p:cNvPr id="6" name="직선 화살표 연결선 13"/>
            <p:cNvCxnSpPr/>
            <p:nvPr/>
          </p:nvCxnSpPr>
          <p:spPr bwMode="auto">
            <a:xfrm flipH="1">
              <a:off x="5588192" y="3446638"/>
              <a:ext cx="84122" cy="238813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71452" y="523758"/>
            <a:ext cx="243839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Al self-ion radiation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panose="02010600030101010101" pitchFamily="2" charset="-122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宋体" panose="02010600030101010101" pitchFamily="2" charset="-122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Carbon nanotube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↓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宋体" panose="02010600030101010101" pitchFamily="2" charset="-122"/>
                <a:cs typeface="Arial" charset="0"/>
              </a:rPr>
              <a:t>Tubular carbide</a:t>
            </a:r>
          </a:p>
        </p:txBody>
      </p:sp>
      <p:sp>
        <p:nvSpPr>
          <p:cNvPr id="9" name="Rectangle 8"/>
          <p:cNvSpPr/>
          <p:nvPr/>
        </p:nvSpPr>
        <p:spPr>
          <a:xfrm>
            <a:off x="101600" y="5819448"/>
            <a:ext cx="2484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Energy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22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(2016)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319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7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pic>
        <p:nvPicPr>
          <p:cNvPr id="21" name="Picture 20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04" t="5493" r="50589" b="49320"/>
          <a:stretch/>
        </p:blipFill>
        <p:spPr bwMode="auto">
          <a:xfrm>
            <a:off x="394937" y="932150"/>
            <a:ext cx="8022945" cy="5866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5867400"/>
            <a:ext cx="731520" cy="6705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34611" y="154134"/>
            <a:ext cx="6274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Enhanced Creep Resistance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03514" y="3198168"/>
            <a:ext cx="3388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/>
              <a:t>Advanced Science </a:t>
            </a:r>
            <a:r>
              <a:rPr lang="en-US" sz="1800" dirty="0"/>
              <a:t>(2018) </a:t>
            </a:r>
            <a:r>
              <a:rPr lang="en-US" sz="1800" dirty="0" smtClean="0"/>
              <a:t>1800115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5477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D814536-818E-4926-8357-1A8EE649E86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-110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-110" charset="0"/>
              <a:ea typeface="+mn-ea"/>
              <a:cs typeface="Arial" charset="0"/>
            </a:endParaRPr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0"/>
            <a:ext cx="421798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0550" y="0"/>
            <a:ext cx="4476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" y="4414838"/>
            <a:ext cx="3505200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TextBox 7"/>
          <p:cNvSpPr txBox="1">
            <a:spLocks noChangeArrowheads="1"/>
          </p:cNvSpPr>
          <p:nvPr/>
        </p:nvSpPr>
        <p:spPr bwMode="auto">
          <a:xfrm>
            <a:off x="76200" y="3683000"/>
            <a:ext cx="88735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Can one trust man-made materials for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10</a:t>
            </a:r>
            <a:r>
              <a:rPr kumimoji="0" lang="en-US" sz="32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4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years?</a:t>
            </a:r>
          </a:p>
        </p:txBody>
      </p:sp>
      <p:pic>
        <p:nvPicPr>
          <p:cNvPr id="32775" name="Picture 5"/>
          <p:cNvPicPr>
            <a:picLocks noChangeAspect="1" noChangeArrowheads="1"/>
          </p:cNvPicPr>
          <p:nvPr/>
        </p:nvPicPr>
        <p:blipFill>
          <a:blip r:embed="rId5" cstate="print"/>
          <a:srcRect l="11551" t="2480"/>
          <a:stretch>
            <a:fillRect/>
          </a:stretch>
        </p:blipFill>
        <p:spPr bwMode="auto">
          <a:xfrm>
            <a:off x="5143500" y="4602163"/>
            <a:ext cx="39528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Rectangle 9"/>
          <p:cNvSpPr>
            <a:spLocks noChangeArrowheads="1"/>
          </p:cNvSpPr>
          <p:nvPr/>
        </p:nvSpPr>
        <p:spPr bwMode="auto">
          <a:xfrm>
            <a:off x="8153400" y="6257925"/>
            <a:ext cx="11811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Andresen, Gordon, Lu, JOM (2005) 27</a:t>
            </a:r>
          </a:p>
        </p:txBody>
      </p:sp>
      <p:sp>
        <p:nvSpPr>
          <p:cNvPr id="32777" name="TextBox 10"/>
          <p:cNvSpPr txBox="1">
            <a:spLocks noChangeArrowheads="1"/>
          </p:cNvSpPr>
          <p:nvPr/>
        </p:nvSpPr>
        <p:spPr bwMode="auto">
          <a:xfrm>
            <a:off x="3695700" y="4264025"/>
            <a:ext cx="152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  </a:t>
            </a: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&gt; 100°C for                </a:t>
            </a:r>
            <a:r>
              <a:rPr kumimoji="0" lang="en-US" sz="1100" b="0" i="1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several hundred years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Brine film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Radiation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welded container with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316 stainless steel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(low C-high N-Fe-18Cr-12Ni-2.5Mo) inside 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alloy 22 (Ni-22Cr-13Mo-4Fe-3W) outside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&amp; drip shield of a      Ti-0.15Pd alloy </a:t>
            </a:r>
          </a:p>
        </p:txBody>
      </p:sp>
    </p:spTree>
    <p:extLst>
      <p:ext uri="{BB962C8B-B14F-4D97-AF65-F5344CB8AC3E}">
        <p14:creationId xmlns:p14="http://schemas.microsoft.com/office/powerpoint/2010/main" val="107286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59080"/>
            <a:ext cx="9218612" cy="1143000"/>
          </a:xfrm>
        </p:spPr>
        <p:txBody>
          <a:bodyPr/>
          <a:lstStyle/>
          <a:p>
            <a:r>
              <a:rPr lang="en-US" b="1" dirty="0"/>
              <a:t>Nuclear Materials </a:t>
            </a:r>
            <a:r>
              <a:rPr lang="en-US" sz="3600" dirty="0" smtClean="0"/>
              <a:t>Field </a:t>
            </a:r>
            <a:r>
              <a:rPr lang="en-US" sz="3600" dirty="0"/>
              <a:t>of </a:t>
            </a:r>
            <a:r>
              <a:rPr lang="en-US" sz="3600" dirty="0" smtClean="0"/>
              <a:t>Specialization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22.14 Materials </a:t>
            </a:r>
            <a:r>
              <a:rPr lang="en-US" dirty="0"/>
              <a:t>in Nuclear Engineering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22.71J Physical Metallurgy</a:t>
            </a:r>
          </a:p>
          <a:p>
            <a:r>
              <a:rPr lang="en-US" dirty="0" smtClean="0"/>
              <a:t>3.20 Thermodynamics </a:t>
            </a:r>
          </a:p>
          <a:p>
            <a:r>
              <a:rPr lang="en-US" dirty="0" smtClean="0"/>
              <a:t>one </a:t>
            </a:r>
            <a:r>
              <a:rPr lang="en-US" dirty="0"/>
              <a:t>of (</a:t>
            </a:r>
            <a:r>
              <a:rPr lang="en-US" dirty="0" smtClean="0"/>
              <a:t>22.72J </a:t>
            </a:r>
            <a:r>
              <a:rPr lang="en-US" dirty="0"/>
              <a:t>Corrosion</a:t>
            </a:r>
            <a:r>
              <a:rPr lang="en-US" dirty="0" smtClean="0"/>
              <a:t>, </a:t>
            </a:r>
            <a:r>
              <a:rPr lang="en-US" dirty="0"/>
              <a:t>22.74 Radiation Damage </a:t>
            </a:r>
            <a:r>
              <a:rPr lang="en-US" dirty="0" smtClean="0"/>
              <a:t>or </a:t>
            </a:r>
            <a:r>
              <a:rPr lang="en-US" dirty="0"/>
              <a:t>3.21 </a:t>
            </a:r>
            <a:r>
              <a:rPr lang="en-US" dirty="0" smtClean="0"/>
              <a:t>Kinetics  of Materials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2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0" y="-82671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MS PGothic" panose="020B0600070205080204" pitchFamily="34" charset="-128"/>
                <a:cs typeface="Arial"/>
              </a:rPr>
              <a:t>Extending the Timescales</a:t>
            </a:r>
            <a:endParaRPr kumimoji="0" lang="en-US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MS PGothic" panose="020B0600070205080204" pitchFamily="34" charset="-128"/>
              <a:cs typeface="Arial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773339" y="969315"/>
            <a:ext cx="0" cy="5529942"/>
          </a:xfrm>
          <a:prstGeom prst="line">
            <a:avLst/>
          </a:prstGeom>
          <a:ln w="28575">
            <a:solidFill>
              <a:schemeClr val="tx1"/>
            </a:solidFill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821385" y="798554"/>
            <a:ext cx="1915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Lengthscale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910999" y="2361597"/>
            <a:ext cx="0" cy="8275320"/>
          </a:xfrm>
          <a:prstGeom prst="line">
            <a:avLst/>
          </a:prstGeom>
          <a:ln w="28575">
            <a:solidFill>
              <a:schemeClr val="tx1"/>
            </a:solidFill>
            <a:head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7521128" y="6433691"/>
            <a:ext cx="16435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Timescale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138289" y="641845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940169" y="6385560"/>
            <a:ext cx="458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475849" y="641845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38689" y="6385560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rot="5400000">
            <a:off x="825304" y="3858131"/>
            <a:ext cx="0" cy="65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8742" y="3530990"/>
            <a:ext cx="595035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</a:t>
            </a:r>
          </a:p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58087" y="2649414"/>
            <a:ext cx="2354036" cy="3720905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Molecular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Dynamics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439507" y="2195431"/>
            <a:ext cx="2430215" cy="284071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In situ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TEM</a:t>
            </a:r>
            <a:endParaRPr kumimoji="0" lang="en-US" sz="3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 rot="3930291">
            <a:off x="2492355" y="1116258"/>
            <a:ext cx="3014441" cy="6511861"/>
          </a:xfrm>
          <a:prstGeom prst="ellipse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Arial"/>
              </a:rPr>
              <a:t>Extended timescale atomistic simulation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+mn-ea"/>
              <a:cs typeface="Arial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402928" y="2885700"/>
            <a:ext cx="1388389" cy="1601751"/>
            <a:chOff x="7402928" y="2885700"/>
            <a:chExt cx="1388389" cy="1601751"/>
          </a:xfrm>
        </p:grpSpPr>
        <p:sp>
          <p:nvSpPr>
            <p:cNvPr id="6" name="Right Arrow 5"/>
            <p:cNvSpPr/>
            <p:nvPr/>
          </p:nvSpPr>
          <p:spPr>
            <a:xfrm>
              <a:off x="7402928" y="2885700"/>
              <a:ext cx="1247734" cy="749129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Arial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03897" y="3656454"/>
              <a:ext cx="13874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to years,         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Arial" charset="0"/>
                </a:rPr>
                <a:t>millennia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476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9883" y="0"/>
            <a:ext cx="9147203" cy="592623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144" y="5992660"/>
            <a:ext cx="59710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Helium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Nanobubbles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Enhance Ductility in Submicron-Sized Single-Crystalline Copper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60184" y="6216904"/>
            <a:ext cx="19628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Prof.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Weizhong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Han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Xian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Jiaotong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Univ.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2" name="nl6b00864_si_00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3849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226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D4A6FE-4E19-4868-98CD-CBD29BE19E5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8637" y="2917784"/>
            <a:ext cx="5019988" cy="39402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36" y="131662"/>
            <a:ext cx="8949369" cy="278515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087" y="5988724"/>
            <a:ext cx="44504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Letters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16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(2016) 4118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54369" y="291682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22921" y="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15290" y="0"/>
            <a:ext cx="289367" cy="393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167153"/>
            <a:ext cx="366775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 marshmallow like deformation: Radiation enhanced ductility in small structures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1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図 3" descr="IMG00726-20111019-0638.jpg"/>
          <p:cNvPicPr>
            <a:picLocks noChangeAspect="1"/>
          </p:cNvPicPr>
          <p:nvPr/>
        </p:nvPicPr>
        <p:blipFill rotWithShape="1">
          <a:blip r:embed="rId2" cstate="print"/>
          <a:srcRect l="13578" t="40867" r="26357" b="42281"/>
          <a:stretch/>
        </p:blipFill>
        <p:spPr bwMode="auto">
          <a:xfrm>
            <a:off x="0" y="-15562"/>
            <a:ext cx="5188562" cy="1095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テキスト ボックス 4"/>
          <p:cNvSpPr txBox="1">
            <a:spLocks noChangeArrowheads="1"/>
          </p:cNvSpPr>
          <p:nvPr/>
        </p:nvSpPr>
        <p:spPr bwMode="auto">
          <a:xfrm>
            <a:off x="217488" y="775336"/>
            <a:ext cx="3124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Nanofactory STM-TEM holder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7284" name="図 5" descr="Chip_mounted_holder_3D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19588" y="4415156"/>
            <a:ext cx="48101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285" name="図 6" descr="TEM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1470660"/>
            <a:ext cx="1968500" cy="530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6" name="テキスト ボックス 8"/>
          <p:cNvSpPr txBox="1">
            <a:spLocks noChangeArrowheads="1"/>
          </p:cNvSpPr>
          <p:nvPr/>
        </p:nvSpPr>
        <p:spPr bwMode="auto">
          <a:xfrm>
            <a:off x="1685701" y="4045812"/>
            <a:ext cx="18710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STM-TEM </a:t>
            </a: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holder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7287" name="テキスト ボックス 9"/>
          <p:cNvSpPr txBox="1">
            <a:spLocks noChangeArrowheads="1"/>
          </p:cNvSpPr>
          <p:nvPr/>
        </p:nvSpPr>
        <p:spPr bwMode="auto">
          <a:xfrm>
            <a:off x="2743200" y="6492558"/>
            <a:ext cx="12747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Potentiostat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フリーフォーム 10"/>
          <p:cNvSpPr/>
          <p:nvPr/>
        </p:nvSpPr>
        <p:spPr>
          <a:xfrm>
            <a:off x="1963738" y="4428173"/>
            <a:ext cx="1036637" cy="1320800"/>
          </a:xfrm>
          <a:custGeom>
            <a:avLst/>
            <a:gdLst>
              <a:gd name="connsiteX0" fmla="*/ 0 w 1036698"/>
              <a:gd name="connsiteY0" fmla="*/ 0 h 1321712"/>
              <a:gd name="connsiteX1" fmla="*/ 557225 w 1036698"/>
              <a:gd name="connsiteY1" fmla="*/ 259160 h 1321712"/>
              <a:gd name="connsiteX2" fmla="*/ 933028 w 1036698"/>
              <a:gd name="connsiteY2" fmla="*/ 1062553 h 1321712"/>
              <a:gd name="connsiteX3" fmla="*/ 1036698 w 1036698"/>
              <a:gd name="connsiteY3" fmla="*/ 1321712 h 1321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8" h="1321712">
                <a:moveTo>
                  <a:pt x="0" y="0"/>
                </a:moveTo>
                <a:cubicBezTo>
                  <a:pt x="200860" y="41034"/>
                  <a:pt x="401720" y="82068"/>
                  <a:pt x="557225" y="259160"/>
                </a:cubicBezTo>
                <a:cubicBezTo>
                  <a:pt x="712730" y="436252"/>
                  <a:pt x="853116" y="885461"/>
                  <a:pt x="933028" y="1062553"/>
                </a:cubicBezTo>
                <a:cubicBezTo>
                  <a:pt x="1012940" y="1239645"/>
                  <a:pt x="1036698" y="1321712"/>
                  <a:pt x="1036698" y="1321712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1963738" y="4505960"/>
            <a:ext cx="712787" cy="1230313"/>
          </a:xfrm>
          <a:custGeom>
            <a:avLst/>
            <a:gdLst>
              <a:gd name="connsiteX0" fmla="*/ 0 w 712730"/>
              <a:gd name="connsiteY0" fmla="*/ 0 h 1231006"/>
              <a:gd name="connsiteX1" fmla="*/ 259174 w 712730"/>
              <a:gd name="connsiteY1" fmla="*/ 103664 h 1231006"/>
              <a:gd name="connsiteX2" fmla="*/ 388762 w 712730"/>
              <a:gd name="connsiteY2" fmla="*/ 233243 h 1231006"/>
              <a:gd name="connsiteX3" fmla="*/ 518349 w 712730"/>
              <a:gd name="connsiteY3" fmla="*/ 492403 h 1231006"/>
              <a:gd name="connsiteX4" fmla="*/ 673854 w 712730"/>
              <a:gd name="connsiteY4" fmla="*/ 984805 h 1231006"/>
              <a:gd name="connsiteX5" fmla="*/ 712730 w 712730"/>
              <a:gd name="connsiteY5" fmla="*/ 1231006 h 123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2730" h="1231006">
                <a:moveTo>
                  <a:pt x="0" y="0"/>
                </a:moveTo>
                <a:cubicBezTo>
                  <a:pt x="97190" y="32395"/>
                  <a:pt x="194380" y="64790"/>
                  <a:pt x="259174" y="103664"/>
                </a:cubicBezTo>
                <a:cubicBezTo>
                  <a:pt x="323968" y="142538"/>
                  <a:pt x="345566" y="168453"/>
                  <a:pt x="388762" y="233243"/>
                </a:cubicBezTo>
                <a:cubicBezTo>
                  <a:pt x="431958" y="298033"/>
                  <a:pt x="470834" y="367143"/>
                  <a:pt x="518349" y="492403"/>
                </a:cubicBezTo>
                <a:cubicBezTo>
                  <a:pt x="565864" y="617663"/>
                  <a:pt x="641457" y="861704"/>
                  <a:pt x="673854" y="984805"/>
                </a:cubicBezTo>
                <a:cubicBezTo>
                  <a:pt x="706251" y="1107906"/>
                  <a:pt x="712730" y="1231006"/>
                  <a:pt x="712730" y="1231006"/>
                </a:cubicBezTo>
              </a:path>
            </a:pathLst>
          </a:cu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97290" name="図 7" descr="potentiostat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0300" y="5726748"/>
            <a:ext cx="1590675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図形グループ 20"/>
          <p:cNvGrpSpPr>
            <a:grpSpLocks noChangeAspect="1"/>
          </p:cNvGrpSpPr>
          <p:nvPr/>
        </p:nvGrpSpPr>
        <p:grpSpPr bwMode="auto">
          <a:xfrm>
            <a:off x="5379085" y="0"/>
            <a:ext cx="3764915" cy="2120265"/>
            <a:chOff x="3577927" y="1982682"/>
            <a:chExt cx="5377901" cy="3028413"/>
          </a:xfrm>
        </p:grpSpPr>
        <p:pic>
          <p:nvPicPr>
            <p:cNvPr id="22" name="図 12" descr="SNAP-161614-0013.jpg"/>
            <p:cNvPicPr>
              <a:picLocks noChangeAspect="1"/>
            </p:cNvPicPr>
            <p:nvPr/>
          </p:nvPicPr>
          <p:blipFill>
            <a:blip r:embed="rId6" cstate="print"/>
            <a:srcRect t="4549"/>
            <a:stretch>
              <a:fillRect/>
            </a:stretch>
          </p:blipFill>
          <p:spPr bwMode="auto">
            <a:xfrm>
              <a:off x="4484269" y="1988913"/>
              <a:ext cx="2129867" cy="1505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図 13" descr="SNAP-161614-0013.jpg"/>
            <p:cNvPicPr>
              <a:picLocks noChangeAspect="1"/>
            </p:cNvPicPr>
            <p:nvPr/>
          </p:nvPicPr>
          <p:blipFill>
            <a:blip r:embed="rId7" cstate="print"/>
            <a:srcRect r="2872"/>
            <a:stretch>
              <a:fillRect/>
            </a:stretch>
          </p:blipFill>
          <p:spPr bwMode="auto">
            <a:xfrm>
              <a:off x="6106963" y="1982682"/>
              <a:ext cx="2068694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図 14" descr="SNAP-161614-0013.jpg"/>
            <p:cNvPicPr>
              <a:picLocks noChangeAspect="1"/>
            </p:cNvPicPr>
            <p:nvPr/>
          </p:nvPicPr>
          <p:blipFill>
            <a:blip r:embed="rId8" cstate="print"/>
            <a:srcRect b="5009"/>
            <a:stretch>
              <a:fillRect/>
            </a:stretch>
          </p:blipFill>
          <p:spPr bwMode="auto">
            <a:xfrm>
              <a:off x="6051329" y="3512449"/>
              <a:ext cx="2129865" cy="1497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図 15" descr="SNAP-161614-0013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508315" y="3434176"/>
              <a:ext cx="2129864" cy="1576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" name="図 17" descr="SNAP-161614-0013.jp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577927" y="2667341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図 18" descr="SNAP-161614-0013.jpg"/>
            <p:cNvPicPr>
              <a:picLocks noChangeAspect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25963" y="2813539"/>
              <a:ext cx="2129865" cy="1576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テキスト ボックス 23"/>
          <p:cNvSpPr txBox="1">
            <a:spLocks noChangeArrowheads="1"/>
          </p:cNvSpPr>
          <p:nvPr/>
        </p:nvSpPr>
        <p:spPr bwMode="auto">
          <a:xfrm>
            <a:off x="5701569" y="434346"/>
            <a:ext cx="10733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Conducting epoxy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1"/>
          <p:cNvSpPr txBox="1">
            <a:spLocks noChangeArrowheads="1"/>
          </p:cNvSpPr>
          <p:nvPr/>
        </p:nvSpPr>
        <p:spPr bwMode="auto">
          <a:xfrm>
            <a:off x="8448318" y="1112056"/>
            <a:ext cx="7826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>
                <a:ln>
                  <a:noFill/>
                </a:ln>
                <a:solidFill>
                  <a:srgbClr val="05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Au wire</a:t>
            </a:r>
            <a:endParaRPr kumimoji="1" lang="ja-JP" altLang="en-US" sz="1400" b="0" i="0" u="none" strike="noStrike" kern="1200" cap="none" spc="0" normalizeH="0" baseline="0" noProof="0">
              <a:ln>
                <a:noFill/>
              </a:ln>
              <a:solidFill>
                <a:srgbClr val="05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5" name="図 3" descr="LCC.png"/>
          <p:cNvPicPr>
            <a:picLocks noChangeAspect="1"/>
          </p:cNvPicPr>
          <p:nvPr/>
        </p:nvPicPr>
        <p:blipFill rotWithShape="1">
          <a:blip r:embed="rId12" cstate="print"/>
          <a:srcRect l="-714" t="56957" r="47907"/>
          <a:stretch/>
        </p:blipFill>
        <p:spPr bwMode="auto">
          <a:xfrm>
            <a:off x="5378431" y="2101636"/>
            <a:ext cx="3819387" cy="298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8350250" y="3136900"/>
            <a:ext cx="79375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7313" y="1582063"/>
            <a:ext cx="33527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Lab-on-a-chip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Liquid Cell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lectrochemical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n situ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 TEM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5771" y="2510976"/>
            <a:ext cx="1378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Transmission Electron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anose="02020603050405020304" pitchFamily="18" charset="0"/>
              </a:rPr>
              <a:t>Microscope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49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ideoplayback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251" y="0"/>
            <a:ext cx="6860109" cy="68601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98511" y="625033"/>
            <a:ext cx="2384385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Solid-Liquid-Gas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riple-phase boundary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Boiling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Surface Fouling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Erosion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Catalysis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t nanoscale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Adv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Mater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29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(2017)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1605902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2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2548"/>
          <a:stretch/>
        </p:blipFill>
        <p:spPr bwMode="auto">
          <a:xfrm>
            <a:off x="1" y="1973688"/>
            <a:ext cx="6939280" cy="459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0" y="453073"/>
            <a:ext cx="476504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Hitachi H-9500 high resolution TEM 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5888" y="5915660"/>
            <a:ext cx="26479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ttp://www.campnano.org/web/uploads/allimg/130722/13_130722104715_1.jpg"/>
          <p:cNvPicPr>
            <a:picLocks noChangeAspect="1" noChangeArrowheads="1"/>
          </p:cNvPicPr>
          <p:nvPr/>
        </p:nvPicPr>
        <p:blipFill>
          <a:blip r:embed="rId4" cstate="print"/>
          <a:srcRect l="42880" t="10027" r="45600" b="68640"/>
          <a:stretch>
            <a:fillRect/>
          </a:stretch>
        </p:blipFill>
        <p:spPr bwMode="auto">
          <a:xfrm>
            <a:off x="7686040" y="3183267"/>
            <a:ext cx="1234439" cy="1714499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7514150" y="4828848"/>
            <a:ext cx="1522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Yang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Yang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313613" y="6619875"/>
            <a:ext cx="1905000" cy="457200"/>
          </a:xfr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503FD0F-2753-4CDC-9BEC-9A0B9C11977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8" name="Picture 2" descr="http://li.mit.edu/Archive/Papers/17/Li17XieNC-front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1" r="58403" b="49930"/>
          <a:stretch/>
        </p:blipFill>
        <p:spPr bwMode="auto">
          <a:xfrm>
            <a:off x="4866273" y="0"/>
            <a:ext cx="4277727" cy="229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99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NSE Expo 2018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5B7DB59-3088-5F4F-8346-CC715ECBF9A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7" name="Supplementary Movie S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525" y="-11668"/>
            <a:ext cx="9134475" cy="70792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6057" y="1020792"/>
            <a:ext cx="223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Aluminum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9658" y="2218996"/>
            <a:ext cx="171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Oxygen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188200" y="1511300"/>
            <a:ext cx="369225" cy="707696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634550" y="2926692"/>
            <a:ext cx="1" cy="984908"/>
          </a:xfrm>
          <a:prstGeom prst="straightConnector1">
            <a:avLst/>
          </a:prstGeom>
          <a:ln w="31750">
            <a:solidFill>
              <a:schemeClr val="bg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304670" y="4505753"/>
            <a:ext cx="2806861" cy="233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Reactive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Chemomechanics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“Liquid-Like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, Self-Healing Aluminum Oxide during Deformation at Room Temperature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,” Yang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Yang, Akihiro Kushima,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Weizhong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Han,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Huolin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Xin and Ju Li,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Nano Letters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18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 (2018)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t>2492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6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 rotWithShape="1">
          <a:blip r:embed="rId2" cstate="print"/>
          <a:srcRect b="18862"/>
          <a:stretch/>
        </p:blipFill>
        <p:spPr bwMode="auto">
          <a:xfrm>
            <a:off x="4079523" y="2456711"/>
            <a:ext cx="1905000" cy="1932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976903" y="3650693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Michael Short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Associate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 rotWithShape="1">
          <a:blip r:embed="rId3" cstate="print"/>
          <a:srcRect b="21615"/>
          <a:stretch/>
        </p:blipFill>
        <p:spPr bwMode="auto">
          <a:xfrm>
            <a:off x="2726590" y="4886532"/>
            <a:ext cx="1905000" cy="1866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639210" y="6025531"/>
            <a:ext cx="2331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Bilge Yildiz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</a:p>
        </p:txBody>
      </p:sp>
      <p:pic>
        <p:nvPicPr>
          <p:cNvPr id="181252" name="Picture 4"/>
          <p:cNvPicPr>
            <a:picLocks noChangeAspect="1" noChangeArrowheads="1"/>
          </p:cNvPicPr>
          <p:nvPr/>
        </p:nvPicPr>
        <p:blipFill rotWithShape="1">
          <a:blip r:embed="rId4" cstate="print"/>
          <a:srcRect l="21305" t="9128" r="17157" b="22335"/>
          <a:stretch/>
        </p:blipFill>
        <p:spPr bwMode="auto">
          <a:xfrm>
            <a:off x="6216258" y="5186584"/>
            <a:ext cx="1172307" cy="163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511411" y="6014832"/>
            <a:ext cx="2194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Dennis Whyte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09491" y="4536529"/>
            <a:ext cx="1584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Nuclear Materials @ MIT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307202" name="Picture 2" descr="Zachary Hartwi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2"/>
          <a:stretch/>
        </p:blipFill>
        <p:spPr bwMode="auto">
          <a:xfrm>
            <a:off x="116840" y="213103"/>
            <a:ext cx="1905000" cy="16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2017329" y="1248794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Zachary </a:t>
            </a:r>
            <a:r>
              <a:rPr lang="en-US" sz="2000" dirty="0" err="1" smtClean="0">
                <a:solidFill>
                  <a:srgbClr val="000000"/>
                </a:solidFill>
              </a:rPr>
              <a:t>Hartwig</a:t>
            </a:r>
            <a:r>
              <a:rPr lang="en-US" sz="2000" dirty="0" smtClean="0">
                <a:solidFill>
                  <a:srgbClr val="000000"/>
                </a:solidFill>
              </a:rPr>
              <a:t> 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07204" name="Picture 4" descr="https://engnano.mit.edu/sites/default/files/images/MingdaLI201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8" t="12326" r="21424" b="20483"/>
          <a:stretch/>
        </p:blipFill>
        <p:spPr bwMode="auto">
          <a:xfrm>
            <a:off x="4137310" y="171801"/>
            <a:ext cx="1328142" cy="178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5494895" y="1296442"/>
            <a:ext cx="257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000000"/>
                </a:solidFill>
              </a:rPr>
              <a:t>Mingda</a:t>
            </a:r>
            <a:r>
              <a:rPr lang="en-US" sz="2000" dirty="0" smtClean="0">
                <a:solidFill>
                  <a:srgbClr val="000000"/>
                </a:solidFill>
              </a:rPr>
              <a:t>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457596" y="5972630"/>
            <a:ext cx="2453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Ju Li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12322" name="Picture 2" descr="Ju Li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9" r="19551" b="27385"/>
          <a:stretch/>
        </p:blipFill>
        <p:spPr bwMode="auto">
          <a:xfrm>
            <a:off x="133830" y="4993564"/>
            <a:ext cx="1242646" cy="172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Koroush Shirvan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2" r="18789" b="20736"/>
          <a:stretch/>
        </p:blipFill>
        <p:spPr bwMode="auto">
          <a:xfrm>
            <a:off x="281229" y="2501648"/>
            <a:ext cx="1304144" cy="18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1623934" y="3632070"/>
            <a:ext cx="24908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solidFill>
                  <a:srgbClr val="000000"/>
                </a:solidFill>
              </a:rPr>
              <a:t>Koroush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Shirvan</a:t>
            </a:r>
            <a:endParaRPr lang="en-US" sz="2000" dirty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Assistant Professor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580536" y="23143"/>
            <a:ext cx="20089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/>
              <a:t>Questions?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068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789222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0000"/>
                </a:solidFill>
              </a:rPr>
              <a:t>Zachary </a:t>
            </a:r>
            <a:r>
              <a:rPr lang="en-US" sz="3200" b="1" dirty="0" err="1">
                <a:solidFill>
                  <a:srgbClr val="000000"/>
                </a:solidFill>
              </a:rPr>
              <a:t>Hartwig</a:t>
            </a:r>
            <a:r>
              <a:rPr lang="en-US" sz="3200" b="1" dirty="0">
                <a:solidFill>
                  <a:srgbClr val="000000"/>
                </a:solidFill>
              </a:rPr>
              <a:t>,  </a:t>
            </a:r>
            <a:r>
              <a:rPr lang="en-US" sz="3200" b="1" dirty="0" smtClean="0">
                <a:solidFill>
                  <a:srgbClr val="000000"/>
                </a:solidFill>
              </a:rPr>
              <a:t>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05856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development and application of </a:t>
            </a:r>
            <a:r>
              <a:rPr lang="en-US" dirty="0" smtClean="0">
                <a:solidFill>
                  <a:srgbClr val="000000"/>
                </a:solidFill>
              </a:rPr>
              <a:t>accelerators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detectors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transport simulations to magnetic fusion energy </a:t>
            </a: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radiation </a:t>
            </a:r>
            <a:r>
              <a:rPr lang="en-US" dirty="0">
                <a:solidFill>
                  <a:srgbClr val="000000"/>
                </a:solidFill>
              </a:rPr>
              <a:t>damage in nuclear </a:t>
            </a:r>
            <a:r>
              <a:rPr lang="en-US" dirty="0" smtClean="0">
                <a:solidFill>
                  <a:srgbClr val="000000"/>
                </a:solidFill>
              </a:rPr>
              <a:t>materials, including high-field superconductors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7" name="Picture 2" descr="Zachary Hartwi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2"/>
          <a:stretch/>
        </p:blipFill>
        <p:spPr bwMode="auto">
          <a:xfrm>
            <a:off x="116840" y="675274"/>
            <a:ext cx="1905000" cy="169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279937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</a:rPr>
              <a:t>Mingda</a:t>
            </a:r>
            <a:r>
              <a:rPr lang="en-US" sz="3200" b="1" dirty="0" smtClean="0">
                <a:solidFill>
                  <a:srgbClr val="000000"/>
                </a:solidFill>
              </a:rPr>
              <a:t> Li,  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8" name="Picture 4" descr="https://engnano.mit.edu/sites/default/files/images/MingdaLI20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8" t="12326" r="21424" b="20483"/>
          <a:stretch/>
        </p:blipFill>
        <p:spPr bwMode="auto">
          <a:xfrm>
            <a:off x="693698" y="60515"/>
            <a:ext cx="1328142" cy="178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348" name="Picture 4" descr="https://engnano.mit.edu/sites/default/files/images/GroupStructur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8931"/>
            <a:ext cx="9167446" cy="461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0505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1840" y="1279937"/>
            <a:ext cx="6948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solidFill>
                  <a:srgbClr val="000000"/>
                </a:solidFill>
              </a:rPr>
              <a:t>Koroush</a:t>
            </a:r>
            <a:r>
              <a:rPr lang="en-US" sz="3200" b="1" dirty="0">
                <a:solidFill>
                  <a:srgbClr val="000000"/>
                </a:solidFill>
              </a:rPr>
              <a:t> </a:t>
            </a:r>
            <a:r>
              <a:rPr lang="en-US" sz="3200" b="1" dirty="0" err="1">
                <a:solidFill>
                  <a:srgbClr val="000000"/>
                </a:solidFill>
              </a:rPr>
              <a:t>Shirvan</a:t>
            </a:r>
            <a:r>
              <a:rPr lang="en-US" sz="3200" b="1" dirty="0">
                <a:solidFill>
                  <a:srgbClr val="000000"/>
                </a:solidFill>
              </a:rPr>
              <a:t>,  </a:t>
            </a:r>
            <a:r>
              <a:rPr lang="en-US" sz="3200" b="1" dirty="0" smtClean="0">
                <a:solidFill>
                  <a:srgbClr val="000000"/>
                </a:solidFill>
              </a:rPr>
              <a:t>Assistant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pic>
        <p:nvPicPr>
          <p:cNvPr id="311298" name="Picture 2" descr="Koroush Shirva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46"/>
          <a:stretch/>
        </p:blipFill>
        <p:spPr bwMode="auto">
          <a:xfrm>
            <a:off x="116840" y="0"/>
            <a:ext cx="1905000" cy="18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5815" y="2644170"/>
            <a:ext cx="84545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nuclear </a:t>
            </a:r>
            <a:r>
              <a:rPr lang="en-US" dirty="0"/>
              <a:t>fuel performance </a:t>
            </a:r>
            <a:r>
              <a:rPr lang="en-US" dirty="0" smtClean="0"/>
              <a:t>(</a:t>
            </a:r>
            <a:r>
              <a:rPr lang="en-US" dirty="0"/>
              <a:t>both cladding and fuel) </a:t>
            </a:r>
          </a:p>
          <a:p>
            <a:endParaRPr lang="en-US" dirty="0"/>
          </a:p>
          <a:p>
            <a:r>
              <a:rPr lang="en-US" dirty="0" smtClean="0"/>
              <a:t>accident </a:t>
            </a:r>
            <a:r>
              <a:rPr lang="en-US" dirty="0"/>
              <a:t>tolerant fuels in LWR reactors with conventional and innovative fuels such as </a:t>
            </a:r>
            <a:r>
              <a:rPr lang="en-US" dirty="0" err="1"/>
              <a:t>SiC</a:t>
            </a:r>
            <a:r>
              <a:rPr lang="en-US" dirty="0"/>
              <a:t>/</a:t>
            </a:r>
            <a:r>
              <a:rPr lang="en-US" dirty="0" err="1"/>
              <a:t>SiC</a:t>
            </a:r>
            <a:r>
              <a:rPr lang="en-US" dirty="0"/>
              <a:t>, UN, </a:t>
            </a:r>
            <a:r>
              <a:rPr lang="en-US" dirty="0" err="1"/>
              <a:t>FeCrAl</a:t>
            </a:r>
            <a:r>
              <a:rPr lang="en-US" dirty="0"/>
              <a:t> and </a:t>
            </a:r>
            <a:r>
              <a:rPr lang="en-US" dirty="0" smtClean="0"/>
              <a:t>UO</a:t>
            </a:r>
            <a:r>
              <a:rPr lang="en-US" baseline="-25000" dirty="0" smtClean="0"/>
              <a:t>2</a:t>
            </a:r>
            <a:r>
              <a:rPr lang="en-US" dirty="0" smtClean="0"/>
              <a:t>-BeO</a:t>
            </a:r>
          </a:p>
          <a:p>
            <a:endParaRPr lang="en-US" dirty="0"/>
          </a:p>
          <a:p>
            <a:r>
              <a:rPr lang="en-US" dirty="0"/>
              <a:t>design of LWR cores using coupled multi-physics analysis.</a:t>
            </a:r>
          </a:p>
        </p:txBody>
      </p:sp>
    </p:spTree>
    <p:extLst>
      <p:ext uri="{BB962C8B-B14F-4D97-AF65-F5344CB8AC3E}">
        <p14:creationId xmlns:p14="http://schemas.microsoft.com/office/powerpoint/2010/main" val="200324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460" y="125095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021840" y="1789222"/>
            <a:ext cx="64211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Michael Short,  Associate Professor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0585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Quantification of radiation damage by stored energy </a:t>
            </a:r>
            <a:r>
              <a:rPr lang="en-US" dirty="0" smtClean="0"/>
              <a:t>fingerprints (</a:t>
            </a:r>
            <a:r>
              <a:rPr lang="en-US" dirty="0"/>
              <a:t>NSF CAREER award</a:t>
            </a:r>
            <a:r>
              <a:rPr lang="en-US" dirty="0" smtClean="0"/>
              <a:t>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/>
              <a:t>Non-contact, non-destructive measurement of irradiated material properties using transient grating spectroscopy (TGS</a:t>
            </a:r>
            <a:r>
              <a:rPr lang="en-US" dirty="0" smtClean="0"/>
              <a:t>)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Corrosion Deposits (CRUD) in PWRs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Composite Alloys for Increasing Fuel Performance of Next-Generation Reactors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10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" y="424685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106592" y="570561"/>
            <a:ext cx="6869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Bilge Yildiz, Professor</a:t>
            </a:r>
          </a:p>
          <a:p>
            <a:r>
              <a:rPr lang="en-US" sz="2800" b="1" dirty="0" smtClean="0">
                <a:solidFill>
                  <a:srgbClr val="000000"/>
                </a:solidFill>
              </a:rPr>
              <a:t>Co-director, MIT Energy Initiative Low-Carbon Energy Center on </a:t>
            </a:r>
          </a:p>
          <a:p>
            <a:r>
              <a:rPr lang="en-US" sz="2800" b="1" i="1" dirty="0" smtClean="0">
                <a:solidFill>
                  <a:srgbClr val="000000"/>
                </a:solidFill>
              </a:rPr>
              <a:t>Materials in Energy and Extreme Environments </a:t>
            </a:r>
            <a:r>
              <a:rPr lang="en-US" sz="2800" b="1" dirty="0" smtClean="0">
                <a:solidFill>
                  <a:srgbClr val="000000"/>
                </a:solidFill>
              </a:rPr>
              <a:t>(CME)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2926405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electrocatalytic activity on high temperature oxides for fuels and electricity production (fuel cells and electrolysis) </a:t>
            </a:r>
            <a:r>
              <a:rPr lang="en-US" dirty="0"/>
              <a:t>(NSF CAREER award)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metal corrosion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transport and reactivity of charged defects on solid state ionic nanoscale thin films: probing of surface atomic and electronic structure using scanning tunneling microscopy in harsh </a:t>
            </a:r>
            <a:r>
              <a:rPr lang="en-US" dirty="0" err="1" smtClean="0">
                <a:solidFill>
                  <a:srgbClr val="000000"/>
                </a:solidFill>
              </a:rPr>
              <a:t>operando</a:t>
            </a:r>
            <a:r>
              <a:rPr lang="en-US" dirty="0" smtClean="0">
                <a:solidFill>
                  <a:srgbClr val="000000"/>
                </a:solidFill>
              </a:rPr>
              <a:t> conditions. On the computational front, her group is advancing multiscale methods to overcome the timescale limitation of traditional atomistic methods.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D4A6FE-4E19-4868-98CD-CBD29BE19E5C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4072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Plasma-Surface Interactions: basic physics of plasma-material interfaces, dynamic measurement techniques for material evolution under plasma bombardment, implications of plasma-surface interactions in magnetic fusion reactors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Accelerators and Surface Analysis: low-energy nuclear scattering techniques for material analysis and damage, development of in-situ surface diagnostic methods for magnetic fusion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973580" y="1393436"/>
            <a:ext cx="6290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Dennis G. Whyte, Professor and Department Head</a:t>
            </a:r>
            <a:endParaRPr lang="en-US" sz="3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1AB864A-DAC1-400F-8CCA-A99A3E08F1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imes New Roman" pitchFamily="18" charset="0"/>
              <a:ea typeface="+mn-ea"/>
              <a:cs typeface="Arial" charset="0"/>
            </a:endParaRPr>
          </a:p>
        </p:txBody>
      </p:sp>
      <p:pic>
        <p:nvPicPr>
          <p:cNvPr id="33794" name="Picture 2" descr="See the source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308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0" y="6091839"/>
            <a:ext cx="9143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b="1" dirty="0" smtClean="0"/>
              <a:t>Energy is BIG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1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0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34271</TotalTime>
  <Words>783</Words>
  <Application>Microsoft Office PowerPoint</Application>
  <PresentationFormat>On-screen Show (4:3)</PresentationFormat>
  <Paragraphs>222</Paragraphs>
  <Slides>28</Slides>
  <Notes>5</Notes>
  <HiddenSlides>0</HiddenSlides>
  <MMClips>3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50" baseType="lpstr">
      <vt:lpstr>Arial Unicode MS</vt:lpstr>
      <vt:lpstr>굴림</vt:lpstr>
      <vt:lpstr>HY견고딕</vt:lpstr>
      <vt:lpstr>HY헤드라인M</vt:lpstr>
      <vt:lpstr>맑은 고딕</vt:lpstr>
      <vt:lpstr>휴먼모음T</vt:lpstr>
      <vt:lpstr>MS PGothic</vt:lpstr>
      <vt:lpstr>宋体</vt:lpstr>
      <vt:lpstr>Arial</vt:lpstr>
      <vt:lpstr>Arial Black</vt:lpstr>
      <vt:lpstr>Calibri</vt:lpstr>
      <vt:lpstr>Calibri Light</vt:lpstr>
      <vt:lpstr>Georgia</vt:lpstr>
      <vt:lpstr>Times New Roman</vt:lpstr>
      <vt:lpstr>Default Design</vt:lpstr>
      <vt:lpstr>Custom Design</vt:lpstr>
      <vt:lpstr>7_Default Design</vt:lpstr>
      <vt:lpstr>8_Default Design</vt:lpstr>
      <vt:lpstr>1_Custom Design</vt:lpstr>
      <vt:lpstr>10_Default Design</vt:lpstr>
      <vt:lpstr>16_Default Design</vt:lpstr>
      <vt:lpstr>Graph</vt:lpstr>
      <vt:lpstr>PowerPoint Presentation</vt:lpstr>
      <vt:lpstr>Nuclear Materials Field of Specialization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liju</dc:creator>
  <cp:lastModifiedBy>Ju Li</cp:lastModifiedBy>
  <cp:revision>3007</cp:revision>
  <cp:lastPrinted>2014-12-07T16:26:57Z</cp:lastPrinted>
  <dcterms:created xsi:type="dcterms:W3CDTF">1601-01-01T00:00:00Z</dcterms:created>
  <dcterms:modified xsi:type="dcterms:W3CDTF">2018-09-10T18:04:56Z</dcterms:modified>
</cp:coreProperties>
</file>