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theme/theme8.xml" ContentType="application/vnd.openxmlformats-officedocument.theme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316" r:id="rId2"/>
    <p:sldMasterId id="2147484365" r:id="rId3"/>
    <p:sldMasterId id="2147484420" r:id="rId4"/>
    <p:sldMasterId id="2147484421" r:id="rId5"/>
    <p:sldMasterId id="2147484422" r:id="rId6"/>
    <p:sldMasterId id="2147484426" r:id="rId7"/>
    <p:sldMasterId id="2147484428" r:id="rId8"/>
    <p:sldMasterId id="2147484430" r:id="rId9"/>
    <p:sldMasterId id="2147484433" r:id="rId10"/>
    <p:sldMasterId id="2147484435" r:id="rId11"/>
  </p:sldMasterIdLst>
  <p:notesMasterIdLst>
    <p:notesMasterId r:id="rId38"/>
  </p:notesMasterIdLst>
  <p:handoutMasterIdLst>
    <p:handoutMasterId r:id="rId39"/>
  </p:handoutMasterIdLst>
  <p:sldIdLst>
    <p:sldId id="1009" r:id="rId12"/>
    <p:sldId id="1026" r:id="rId13"/>
    <p:sldId id="1010" r:id="rId14"/>
    <p:sldId id="1027" r:id="rId15"/>
    <p:sldId id="1042" r:id="rId16"/>
    <p:sldId id="1025" r:id="rId17"/>
    <p:sldId id="1011" r:id="rId18"/>
    <p:sldId id="1012" r:id="rId19"/>
    <p:sldId id="1013" r:id="rId20"/>
    <p:sldId id="1028" r:id="rId21"/>
    <p:sldId id="1036" r:id="rId22"/>
    <p:sldId id="1041" r:id="rId23"/>
    <p:sldId id="1045" r:id="rId24"/>
    <p:sldId id="1043" r:id="rId25"/>
    <p:sldId id="1044" r:id="rId26"/>
    <p:sldId id="1040" r:id="rId27"/>
    <p:sldId id="1039" r:id="rId28"/>
    <p:sldId id="1038" r:id="rId29"/>
    <p:sldId id="1029" r:id="rId30"/>
    <p:sldId id="1030" r:id="rId31"/>
    <p:sldId id="1031" r:id="rId32"/>
    <p:sldId id="1032" r:id="rId33"/>
    <p:sldId id="1033" r:id="rId34"/>
    <p:sldId id="1035" r:id="rId35"/>
    <p:sldId id="1034" r:id="rId36"/>
    <p:sldId id="1022" r:id="rId3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FF"/>
    <a:srgbClr val="00CC99"/>
    <a:srgbClr val="286898"/>
    <a:srgbClr val="800080"/>
    <a:srgbClr val="7D7D7D"/>
    <a:srgbClr val="828282"/>
    <a:srgbClr val="8C8C8C"/>
    <a:srgbClr val="969696"/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16" autoAdjust="0"/>
    <p:restoredTop sz="93412" autoAdjust="0"/>
  </p:normalViewPr>
  <p:slideViewPr>
    <p:cSldViewPr snapToGrid="0">
      <p:cViewPr>
        <p:scale>
          <a:sx n="33" d="100"/>
          <a:sy n="33" d="100"/>
        </p:scale>
        <p:origin x="1104" y="43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155" y="-86"/>
      </p:cViewPr>
      <p:guideLst>
        <p:guide orient="horz" pos="3024"/>
        <p:guide pos="230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fld id="{B9DD9F63-BEE8-4675-B514-111CA78A2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085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fld id="{1CDB29B5-F8C7-470D-A480-5F8D1DAF9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144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62BD0B-83D5-458C-88C0-59760483AD3F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605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494FBC-584A-4781-8E8A-94001F40698E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charset="0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734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20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2F4739-F4C1-4EBE-B770-C4717FE34F51}" type="slidenum">
              <a:rPr kumimoji="1" lang="en-US" altLang="ko-K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휴먼모음T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en-US" altLang="ko-KR" sz="1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휴먼모음T"/>
            </a:endParaRPr>
          </a:p>
        </p:txBody>
      </p:sp>
    </p:spTree>
    <p:extLst>
      <p:ext uri="{BB962C8B-B14F-4D97-AF65-F5344CB8AC3E}">
        <p14:creationId xmlns:p14="http://schemas.microsoft.com/office/powerpoint/2010/main" val="1566611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46BE75-54A0-4A5F-870B-0591BEDEEC2A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250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B33C8C-6A43-4186-A344-1E9C29316187}" type="slidenum">
              <a:rPr lang="en-US" smtClean="0">
                <a:solidFill>
                  <a:srgbClr val="000000"/>
                </a:solidFill>
              </a:rPr>
              <a:pPr/>
              <a:t>26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3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DE44F-16AB-4A5F-BA08-9E0C116A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E58D-BE94-4600-966D-9FDD7629C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C5638-9950-4761-B2B2-B89B320C5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DE44F-16AB-4A5F-BA08-9E0C116AA8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50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7D148C-A7ED-40A0-BDEA-893A888C1422}" type="datetime1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9/1/2017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005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54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98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75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8028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88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8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4A6FE-4E19-4868-98CD-CBD29BE19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02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782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527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565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199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91842" y="6481992"/>
            <a:ext cx="19050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AB864A-DAC1-400F-8CCA-A99A3E08F1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92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743950" y="6565900"/>
            <a:ext cx="40005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굴림" panose="020B0600000101010101" pitchFamily="34" charset="-127"/>
                <a:ea typeface="굴림" panose="020B0600000101010101" pitchFamily="34" charset="-127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9FAEE0-0533-4DDD-81B4-F0994FC0D21A}" type="slidenum">
              <a:rPr kumimoji="1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굴림" panose="020B0600000101010101" pitchFamily="34" charset="-127"/>
                <a:cs typeface="Arial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ko-KR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굴림" panose="020B0600000101010101" pitchFamily="34" charset="-127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83096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159273-1706-4616-AC1D-E54EFACDD7F7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9/1/2017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EAED8C-D8BE-4C0A-A0D3-02713B330C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3365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45A47-60F0-48BA-B324-D4D3C069D43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7454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5B931D-EBBF-4006-9C82-C02937FD27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9/1/2017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B9BFB9-96C6-4476-867D-6F8BB4ECA6A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857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8459A-092E-4ACA-BAAF-7A6EF9174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F8B6BF-3972-4527-AC6F-40776C05BA6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3613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D5700A-C1C7-4625-8231-C19BD0BF7608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27467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5F3E01-FEEC-47D5-A14D-F0DFCF1FF96A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63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AAC8D-934B-4AAB-9B62-684C24118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C5DBA-3470-4424-ACF7-6120838D0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14EF1-367A-4013-AD2D-960CFF5E6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D32AC-9C2A-475B-8F26-18C735452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6DD29-3FF4-4939-BC61-0A0DAAA42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33186-75F9-48BB-89D4-5261C87E9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1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3613" y="6619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fld id="{558D9455-F67E-430D-B6AB-C72AE7707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3613" y="6619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F92D81-7842-4CE1-98F2-B9638EF461E0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530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50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3450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3450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2025" y="65976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319098-691E-4806-A03B-52771F9AA3EC}" type="slidenum"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01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3613" y="6619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fld id="{C90E24B1-876B-4498-B7AE-113EAB3B40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32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59273-1706-4616-AC1D-E54EFACDD7F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69147" y="65885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6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74" r:id="rId9"/>
    <p:sldLayoutId id="2147484375" r:id="rId10"/>
    <p:sldLayoutId id="21474843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147378" y="656680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52B3C-DCDF-46EE-9653-67024549B9C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56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4" r:id="rId1"/>
    <p:sldLayoutId id="214748442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147378" y="656680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52B3C-DCDF-46EE-9653-67024549B9C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81290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159273-1706-4616-AC1D-E54EFACDD7F7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9/1/2017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69147" y="65885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EAED8C-D8BE-4C0A-A0D3-02713B330C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55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3613" y="6619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10A197-AE07-4E42-9771-C8B5C51D6EB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39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5B931D-EBBF-4006-9C82-C02937FD270B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B9BFB9-96C6-4476-867D-6F8BB4ECA6A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18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  <p:sp>
        <p:nvSpPr>
          <p:cNvPr id="395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  <p:sp>
        <p:nvSpPr>
          <p:cNvPr id="395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9963" y="65928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F61005-74D6-47E4-BB71-5F5A98F4AE75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02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i.mit.edu/im3d" TargetMode="Externa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12" Type="http://schemas.openxmlformats.org/officeDocument/2006/relationships/image" Target="../media/image32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9.jpe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usim.com/" TargetMode="External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8.png"/><Relationship Id="rId11" Type="http://schemas.openxmlformats.org/officeDocument/2006/relationships/image" Target="../media/image42.png"/><Relationship Id="rId5" Type="http://schemas.openxmlformats.org/officeDocument/2006/relationships/image" Target="../media/image37.jpeg"/><Relationship Id="rId10" Type="http://schemas.openxmlformats.org/officeDocument/2006/relationships/image" Target="../media/image41.png"/><Relationship Id="rId4" Type="http://schemas.openxmlformats.org/officeDocument/2006/relationships/image" Target="../media/image36.jpeg"/><Relationship Id="rId9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7.tiff"/><Relationship Id="rId4" Type="http://schemas.openxmlformats.org/officeDocument/2006/relationships/image" Target="../media/image46.tif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li.mit.ed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hyperlink" Target="http://li.mit.edu/n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81249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b="18862"/>
          <a:stretch/>
        </p:blipFill>
        <p:spPr bwMode="auto">
          <a:xfrm>
            <a:off x="147603" y="2456711"/>
            <a:ext cx="1905000" cy="193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044983" y="3650693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Michael Short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b="21615"/>
          <a:stretch/>
        </p:blipFill>
        <p:spPr bwMode="auto">
          <a:xfrm>
            <a:off x="4407913" y="2438296"/>
            <a:ext cx="1905000" cy="186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320533" y="3410147"/>
            <a:ext cx="2331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Bilge Yildiz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Associate Professor</a:t>
            </a:r>
          </a:p>
          <a:p>
            <a:r>
              <a:rPr lang="en-US" sz="2000" dirty="0">
                <a:solidFill>
                  <a:srgbClr val="000000"/>
                </a:solidFill>
              </a:rPr>
              <a:t>w</a:t>
            </a:r>
            <a:r>
              <a:rPr lang="en-US" sz="2000" dirty="0" smtClean="0">
                <a:solidFill>
                  <a:srgbClr val="000000"/>
                </a:solidFill>
              </a:rPr>
              <a:t>ith tenure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81251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24636" t="14213" r="17517" b="18783"/>
          <a:stretch/>
        </p:blipFill>
        <p:spPr bwMode="auto">
          <a:xfrm>
            <a:off x="3071449" y="5186584"/>
            <a:ext cx="1101970" cy="1595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213271" y="5984352"/>
            <a:ext cx="2453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Ron Ballinger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Professor 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81252" name="Picture 4"/>
          <p:cNvPicPr>
            <a:picLocks noChangeAspect="1" noChangeArrowheads="1"/>
          </p:cNvPicPr>
          <p:nvPr/>
        </p:nvPicPr>
        <p:blipFill rotWithShape="1">
          <a:blip r:embed="rId5" cstate="print"/>
          <a:srcRect l="21305" t="9128" r="17157" b="22335"/>
          <a:stretch/>
        </p:blipFill>
        <p:spPr bwMode="auto">
          <a:xfrm>
            <a:off x="6049108" y="5186584"/>
            <a:ext cx="1172307" cy="163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7344261" y="6014832"/>
            <a:ext cx="2194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Dennis </a:t>
            </a:r>
            <a:r>
              <a:rPr lang="en-US" sz="2000" dirty="0" smtClean="0">
                <a:solidFill>
                  <a:srgbClr val="000000"/>
                </a:solidFill>
              </a:rPr>
              <a:t>Whyte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09491" y="4536529"/>
            <a:ext cx="1584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Nuclear Materials @ MIT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07202" name="Picture 2" descr="Zachary Hartwi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2"/>
          <a:stretch/>
        </p:blipFill>
        <p:spPr bwMode="auto">
          <a:xfrm>
            <a:off x="116840" y="213103"/>
            <a:ext cx="1905000" cy="169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017329" y="1248794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Zachary </a:t>
            </a:r>
            <a:r>
              <a:rPr lang="en-US" sz="2000" dirty="0" err="1" smtClean="0">
                <a:solidFill>
                  <a:srgbClr val="000000"/>
                </a:solidFill>
              </a:rPr>
              <a:t>Hartwig</a:t>
            </a:r>
            <a:r>
              <a:rPr lang="en-US" sz="2000" dirty="0" smtClean="0">
                <a:solidFill>
                  <a:srgbClr val="000000"/>
                </a:solidFill>
              </a:rPr>
              <a:t> 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07204" name="Picture 4" descr="https://engnano.mit.edu/sites/default/files/images/MingdaLI201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8" t="12326" r="21424" b="20483"/>
          <a:stretch/>
        </p:blipFill>
        <p:spPr bwMode="auto">
          <a:xfrm>
            <a:off x="4137310" y="171801"/>
            <a:ext cx="1328142" cy="178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494895" y="1296442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Mingda</a:t>
            </a:r>
            <a:r>
              <a:rPr lang="en-US" sz="2000" dirty="0" smtClean="0">
                <a:solidFill>
                  <a:srgbClr val="000000"/>
                </a:solidFill>
              </a:rPr>
              <a:t> Li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75582" y="5972630"/>
            <a:ext cx="2453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Ju Li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12322" name="Picture 2" descr="Ju Li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9" r="19551" b="27385"/>
          <a:stretch/>
        </p:blipFill>
        <p:spPr bwMode="auto">
          <a:xfrm>
            <a:off x="251816" y="4993564"/>
            <a:ext cx="1242646" cy="172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Koroush Shirvan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2" r="18789" b="20736"/>
          <a:stretch/>
        </p:blipFill>
        <p:spPr bwMode="auto">
          <a:xfrm>
            <a:off x="7789469" y="63248"/>
            <a:ext cx="1304144" cy="188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933295" y="1935350"/>
            <a:ext cx="1327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</a:rPr>
              <a:t>Koroush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err="1" smtClean="0">
                <a:solidFill>
                  <a:srgbClr val="000000"/>
                </a:solidFill>
              </a:rPr>
              <a:t>Shirvan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Assistant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2" y="381965"/>
            <a:ext cx="9085943" cy="6476034"/>
          </a:xfrm>
        </p:spPr>
        <p:txBody>
          <a:bodyPr>
            <a:normAutofit/>
          </a:bodyPr>
          <a:lstStyle/>
          <a:p>
            <a:pPr marL="914400" indent="-914400" algn="ctr">
              <a:buAutoNum type="arabicPeriod"/>
            </a:pPr>
            <a:r>
              <a:rPr lang="en-US" altLang="zh-CN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 Radiation Damage</a:t>
            </a:r>
          </a:p>
          <a:p>
            <a:pPr marL="914400" indent="-914400" algn="ctr">
              <a:buAutoNum type="arabicPeriod"/>
            </a:pPr>
            <a:endParaRPr lang="en-US" altLang="zh-CN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914400" algn="ctr">
              <a:buAutoNum type="arabicPeriod"/>
            </a:pPr>
            <a:r>
              <a:rPr lang="en-US" altLang="zh-CN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Nanoscale Characterization of Radiation and Environment Effects</a:t>
            </a:r>
          </a:p>
          <a:p>
            <a:pPr marL="914400" indent="-914400" algn="ctr">
              <a:buAutoNum type="arabicPeriod"/>
            </a:pPr>
            <a:endParaRPr lang="en-US" altLang="zh-CN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914400" algn="ctr">
              <a:buAutoNum type="arabicPeriod"/>
            </a:pPr>
            <a:r>
              <a:rPr lang="en-US" altLang="zh-CN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Radiation-resistant Materials at Bulk scale</a:t>
            </a:r>
          </a:p>
          <a:p>
            <a:pPr marL="0" indent="0" algn="ctr">
              <a:buNone/>
            </a:pPr>
            <a:endParaRPr lang="en-US" altLang="zh-CN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25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57" y="736845"/>
            <a:ext cx="9085943" cy="46504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altLang="zh-CN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IM3D</a:t>
            </a:r>
            <a:r>
              <a:rPr lang="en-US" altLang="zh-C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</a:t>
            </a:r>
            <a:r>
              <a:rPr lang="en-US" altLang="zh-C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Monte Carlo </a:t>
            </a:r>
            <a:r>
              <a:rPr lang="en-US" altLang="zh-CN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 for </a:t>
            </a:r>
            <a:r>
              <a:rPr lang="en-US" altLang="zh-C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efficient simulations of </a:t>
            </a:r>
            <a:r>
              <a:rPr lang="en-US" altLang="zh-CN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radiation </a:t>
            </a:r>
            <a:r>
              <a:rPr lang="en-US" altLang="zh-C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displacements </a:t>
            </a:r>
            <a:r>
              <a:rPr lang="en-US" altLang="zh-CN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damage </a:t>
            </a:r>
            <a:r>
              <a:rPr lang="en-US" altLang="zh-C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</a:p>
          <a:p>
            <a:pPr marL="0" indent="0" algn="ctr">
              <a:buNone/>
            </a:pP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zh-CN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SRIM replacement: </a:t>
            </a:r>
            <a:r>
              <a:rPr lang="en-US" altLang="zh-CN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open-source</a:t>
            </a:r>
            <a:r>
              <a:rPr lang="en-US" altLang="zh-CN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buNone/>
            </a:pPr>
            <a:r>
              <a:rPr lang="en-US" altLang="zh-CN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 ~10</a:t>
            </a:r>
            <a:r>
              <a:rPr lang="en-US" altLang="zh-CN" sz="4800" baseline="30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 </a:t>
            </a:r>
            <a:r>
              <a:rPr lang="en-US" altLang="zh-CN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faster, 3D</a:t>
            </a:r>
            <a:endParaRPr lang="en-US" altLang="zh-CN" sz="4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8408" y="5330052"/>
            <a:ext cx="81655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Yong Gang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Li, Yang Yang,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Michael P.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Short,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Ze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Jun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Ding,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Zhi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Zeng,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Ju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Li</a:t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</a:b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Scientific Reports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5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(2015) 18130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  <a:hlinkClick r:id="rId2"/>
              </a:rPr>
              <a:t>http://Li.mit.edu/im3d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8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313613" y="6619875"/>
            <a:ext cx="19050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1FE1D-580A-41BF-9329-F1B4BDFAD49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67" t="2958"/>
          <a:stretch/>
        </p:blipFill>
        <p:spPr>
          <a:xfrm>
            <a:off x="0" y="76200"/>
            <a:ext cx="9136226" cy="3088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513" b="2256"/>
          <a:stretch/>
        </p:blipFill>
        <p:spPr>
          <a:xfrm>
            <a:off x="137160" y="3255350"/>
            <a:ext cx="8929850" cy="35660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3124200"/>
            <a:ext cx="45719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97880" y="3124200"/>
            <a:ext cx="320039" cy="39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6299" y="69449"/>
            <a:ext cx="9025822" cy="6771190"/>
          </a:xfrm>
          <a:custGeom>
            <a:avLst/>
            <a:gdLst>
              <a:gd name="connsiteX0" fmla="*/ 3148314 w 9016678"/>
              <a:gd name="connsiteY0" fmla="*/ 0 h 6794339"/>
              <a:gd name="connsiteX1" fmla="*/ 3148314 w 9016678"/>
              <a:gd name="connsiteY1" fmla="*/ 3194612 h 6794339"/>
              <a:gd name="connsiteX2" fmla="*/ 0 w 9016678"/>
              <a:gd name="connsiteY2" fmla="*/ 3194612 h 6794339"/>
              <a:gd name="connsiteX3" fmla="*/ 34724 w 9016678"/>
              <a:gd name="connsiteY3" fmla="*/ 6794339 h 6794339"/>
              <a:gd name="connsiteX4" fmla="*/ 9016678 w 9016678"/>
              <a:gd name="connsiteY4" fmla="*/ 6748040 h 6794339"/>
              <a:gd name="connsiteX5" fmla="*/ 8935655 w 9016678"/>
              <a:gd name="connsiteY5" fmla="*/ 3240911 h 6794339"/>
              <a:gd name="connsiteX6" fmla="*/ 6053559 w 9016678"/>
              <a:gd name="connsiteY6" fmla="*/ 3229336 h 6794339"/>
              <a:gd name="connsiteX7" fmla="*/ 6030410 w 9016678"/>
              <a:gd name="connsiteY7" fmla="*/ 46298 h 6794339"/>
              <a:gd name="connsiteX8" fmla="*/ 6030410 w 9016678"/>
              <a:gd name="connsiteY8" fmla="*/ 46298 h 6794339"/>
              <a:gd name="connsiteX9" fmla="*/ 3148314 w 9016678"/>
              <a:gd name="connsiteY9" fmla="*/ 0 h 6794339"/>
              <a:gd name="connsiteX0" fmla="*/ 3148314 w 8943526"/>
              <a:gd name="connsiteY0" fmla="*/ 0 h 6794339"/>
              <a:gd name="connsiteX1" fmla="*/ 3148314 w 8943526"/>
              <a:gd name="connsiteY1" fmla="*/ 3194612 h 6794339"/>
              <a:gd name="connsiteX2" fmla="*/ 0 w 8943526"/>
              <a:gd name="connsiteY2" fmla="*/ 3194612 h 6794339"/>
              <a:gd name="connsiteX3" fmla="*/ 34724 w 8943526"/>
              <a:gd name="connsiteY3" fmla="*/ 6794339 h 6794339"/>
              <a:gd name="connsiteX4" fmla="*/ 8943526 w 8943526"/>
              <a:gd name="connsiteY4" fmla="*/ 6748040 h 6794339"/>
              <a:gd name="connsiteX5" fmla="*/ 8935655 w 8943526"/>
              <a:gd name="connsiteY5" fmla="*/ 3240911 h 6794339"/>
              <a:gd name="connsiteX6" fmla="*/ 6053559 w 8943526"/>
              <a:gd name="connsiteY6" fmla="*/ 3229336 h 6794339"/>
              <a:gd name="connsiteX7" fmla="*/ 6030410 w 8943526"/>
              <a:gd name="connsiteY7" fmla="*/ 46298 h 6794339"/>
              <a:gd name="connsiteX8" fmla="*/ 6030410 w 8943526"/>
              <a:gd name="connsiteY8" fmla="*/ 46298 h 6794339"/>
              <a:gd name="connsiteX9" fmla="*/ 3148314 w 8943526"/>
              <a:gd name="connsiteY9" fmla="*/ 0 h 6794339"/>
              <a:gd name="connsiteX0" fmla="*/ 3148314 w 8999744"/>
              <a:gd name="connsiteY0" fmla="*/ 0 h 6794339"/>
              <a:gd name="connsiteX1" fmla="*/ 3148314 w 8999744"/>
              <a:gd name="connsiteY1" fmla="*/ 3194612 h 6794339"/>
              <a:gd name="connsiteX2" fmla="*/ 0 w 8999744"/>
              <a:gd name="connsiteY2" fmla="*/ 3194612 h 6794339"/>
              <a:gd name="connsiteX3" fmla="*/ 34724 w 8999744"/>
              <a:gd name="connsiteY3" fmla="*/ 6794339 h 6794339"/>
              <a:gd name="connsiteX4" fmla="*/ 8943526 w 8999744"/>
              <a:gd name="connsiteY4" fmla="*/ 6748040 h 6794339"/>
              <a:gd name="connsiteX5" fmla="*/ 8999663 w 8999744"/>
              <a:gd name="connsiteY5" fmla="*/ 3277487 h 6794339"/>
              <a:gd name="connsiteX6" fmla="*/ 6053559 w 8999744"/>
              <a:gd name="connsiteY6" fmla="*/ 3229336 h 6794339"/>
              <a:gd name="connsiteX7" fmla="*/ 6030410 w 8999744"/>
              <a:gd name="connsiteY7" fmla="*/ 46298 h 6794339"/>
              <a:gd name="connsiteX8" fmla="*/ 6030410 w 8999744"/>
              <a:gd name="connsiteY8" fmla="*/ 46298 h 6794339"/>
              <a:gd name="connsiteX9" fmla="*/ 3148314 w 8999744"/>
              <a:gd name="connsiteY9" fmla="*/ 0 h 6794339"/>
              <a:gd name="connsiteX0" fmla="*/ 3148314 w 9025822"/>
              <a:gd name="connsiteY0" fmla="*/ 0 h 6794339"/>
              <a:gd name="connsiteX1" fmla="*/ 3148314 w 9025822"/>
              <a:gd name="connsiteY1" fmla="*/ 3194612 h 6794339"/>
              <a:gd name="connsiteX2" fmla="*/ 0 w 9025822"/>
              <a:gd name="connsiteY2" fmla="*/ 3194612 h 6794339"/>
              <a:gd name="connsiteX3" fmla="*/ 34724 w 9025822"/>
              <a:gd name="connsiteY3" fmla="*/ 6794339 h 6794339"/>
              <a:gd name="connsiteX4" fmla="*/ 9025822 w 9025822"/>
              <a:gd name="connsiteY4" fmla="*/ 6766328 h 6794339"/>
              <a:gd name="connsiteX5" fmla="*/ 8999663 w 9025822"/>
              <a:gd name="connsiteY5" fmla="*/ 3277487 h 6794339"/>
              <a:gd name="connsiteX6" fmla="*/ 6053559 w 9025822"/>
              <a:gd name="connsiteY6" fmla="*/ 3229336 h 6794339"/>
              <a:gd name="connsiteX7" fmla="*/ 6030410 w 9025822"/>
              <a:gd name="connsiteY7" fmla="*/ 46298 h 6794339"/>
              <a:gd name="connsiteX8" fmla="*/ 6030410 w 9025822"/>
              <a:gd name="connsiteY8" fmla="*/ 46298 h 6794339"/>
              <a:gd name="connsiteX9" fmla="*/ 3148314 w 9025822"/>
              <a:gd name="connsiteY9" fmla="*/ 0 h 6794339"/>
              <a:gd name="connsiteX0" fmla="*/ 3148314 w 9025822"/>
              <a:gd name="connsiteY0" fmla="*/ 0 h 6794339"/>
              <a:gd name="connsiteX1" fmla="*/ 3009418 w 9025822"/>
              <a:gd name="connsiteY1" fmla="*/ 3183038 h 6794339"/>
              <a:gd name="connsiteX2" fmla="*/ 0 w 9025822"/>
              <a:gd name="connsiteY2" fmla="*/ 3194612 h 6794339"/>
              <a:gd name="connsiteX3" fmla="*/ 34724 w 9025822"/>
              <a:gd name="connsiteY3" fmla="*/ 6794339 h 6794339"/>
              <a:gd name="connsiteX4" fmla="*/ 9025822 w 9025822"/>
              <a:gd name="connsiteY4" fmla="*/ 6766328 h 6794339"/>
              <a:gd name="connsiteX5" fmla="*/ 8999663 w 9025822"/>
              <a:gd name="connsiteY5" fmla="*/ 3277487 h 6794339"/>
              <a:gd name="connsiteX6" fmla="*/ 6053559 w 9025822"/>
              <a:gd name="connsiteY6" fmla="*/ 3229336 h 6794339"/>
              <a:gd name="connsiteX7" fmla="*/ 6030410 w 9025822"/>
              <a:gd name="connsiteY7" fmla="*/ 46298 h 6794339"/>
              <a:gd name="connsiteX8" fmla="*/ 6030410 w 9025822"/>
              <a:gd name="connsiteY8" fmla="*/ 46298 h 6794339"/>
              <a:gd name="connsiteX9" fmla="*/ 3148314 w 9025822"/>
              <a:gd name="connsiteY9" fmla="*/ 0 h 6794339"/>
              <a:gd name="connsiteX0" fmla="*/ 3032567 w 9025822"/>
              <a:gd name="connsiteY0" fmla="*/ 0 h 6771190"/>
              <a:gd name="connsiteX1" fmla="*/ 3009418 w 9025822"/>
              <a:gd name="connsiteY1" fmla="*/ 3159889 h 6771190"/>
              <a:gd name="connsiteX2" fmla="*/ 0 w 9025822"/>
              <a:gd name="connsiteY2" fmla="*/ 3171463 h 6771190"/>
              <a:gd name="connsiteX3" fmla="*/ 34724 w 9025822"/>
              <a:gd name="connsiteY3" fmla="*/ 6771190 h 6771190"/>
              <a:gd name="connsiteX4" fmla="*/ 9025822 w 9025822"/>
              <a:gd name="connsiteY4" fmla="*/ 6743179 h 6771190"/>
              <a:gd name="connsiteX5" fmla="*/ 8999663 w 9025822"/>
              <a:gd name="connsiteY5" fmla="*/ 3254338 h 6771190"/>
              <a:gd name="connsiteX6" fmla="*/ 6053559 w 9025822"/>
              <a:gd name="connsiteY6" fmla="*/ 3206187 h 6771190"/>
              <a:gd name="connsiteX7" fmla="*/ 6030410 w 9025822"/>
              <a:gd name="connsiteY7" fmla="*/ 23149 h 6771190"/>
              <a:gd name="connsiteX8" fmla="*/ 6030410 w 9025822"/>
              <a:gd name="connsiteY8" fmla="*/ 23149 h 6771190"/>
              <a:gd name="connsiteX9" fmla="*/ 3032567 w 9025822"/>
              <a:gd name="connsiteY9" fmla="*/ 0 h 6771190"/>
              <a:gd name="connsiteX0" fmla="*/ 3032567 w 9025822"/>
              <a:gd name="connsiteY0" fmla="*/ 0 h 6771190"/>
              <a:gd name="connsiteX1" fmla="*/ 3009418 w 9025822"/>
              <a:gd name="connsiteY1" fmla="*/ 3159889 h 6771190"/>
              <a:gd name="connsiteX2" fmla="*/ 0 w 9025822"/>
              <a:gd name="connsiteY2" fmla="*/ 3171463 h 6771190"/>
              <a:gd name="connsiteX3" fmla="*/ 34724 w 9025822"/>
              <a:gd name="connsiteY3" fmla="*/ 6771190 h 6771190"/>
              <a:gd name="connsiteX4" fmla="*/ 9025822 w 9025822"/>
              <a:gd name="connsiteY4" fmla="*/ 6743179 h 6771190"/>
              <a:gd name="connsiteX5" fmla="*/ 8999663 w 9025822"/>
              <a:gd name="connsiteY5" fmla="*/ 3254338 h 6771190"/>
              <a:gd name="connsiteX6" fmla="*/ 6053559 w 9025822"/>
              <a:gd name="connsiteY6" fmla="*/ 3264061 h 6771190"/>
              <a:gd name="connsiteX7" fmla="*/ 6030410 w 9025822"/>
              <a:gd name="connsiteY7" fmla="*/ 23149 h 6771190"/>
              <a:gd name="connsiteX8" fmla="*/ 6030410 w 9025822"/>
              <a:gd name="connsiteY8" fmla="*/ 23149 h 6771190"/>
              <a:gd name="connsiteX9" fmla="*/ 3032567 w 9025822"/>
              <a:gd name="connsiteY9" fmla="*/ 0 h 6771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25822" h="6771190">
                <a:moveTo>
                  <a:pt x="3032567" y="0"/>
                </a:moveTo>
                <a:lnTo>
                  <a:pt x="3009418" y="3159889"/>
                </a:lnTo>
                <a:lnTo>
                  <a:pt x="0" y="3171463"/>
                </a:lnTo>
                <a:lnTo>
                  <a:pt x="34724" y="6771190"/>
                </a:lnTo>
                <a:lnTo>
                  <a:pt x="9025822" y="6743179"/>
                </a:lnTo>
                <a:cubicBezTo>
                  <a:pt x="9023198" y="5574136"/>
                  <a:pt x="9002287" y="4423381"/>
                  <a:pt x="8999663" y="3254338"/>
                </a:cubicBezTo>
                <a:lnTo>
                  <a:pt x="6053559" y="3264061"/>
                </a:lnTo>
                <a:lnTo>
                  <a:pt x="6030410" y="23149"/>
                </a:lnTo>
                <a:lnTo>
                  <a:pt x="6030410" y="23149"/>
                </a:lnTo>
                <a:lnTo>
                  <a:pt x="3032567" y="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6096" y="3557016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He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87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71FD4D-FAAC-40E3-8ECC-0DD2C3A241FB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6563" name="Text Box 8"/>
          <p:cNvSpPr txBox="1">
            <a:spLocks noChangeArrowheads="1"/>
          </p:cNvSpPr>
          <p:nvPr/>
        </p:nvSpPr>
        <p:spPr bwMode="auto">
          <a:xfrm>
            <a:off x="1588" y="11113"/>
            <a:ext cx="91011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Timescale Challenge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: Atomistic simulations are </a:t>
            </a:r>
            <a:r>
              <a:rPr kumimoji="0" lang="en-US" alt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not</a:t>
            </a:r>
            <a:r>
              <a:rPr kumimoji="0" lang="en-US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just molecular dynamics 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track long-timescale structural/damage evolution</a:t>
            </a:r>
          </a:p>
        </p:txBody>
      </p:sp>
      <p:pic>
        <p:nvPicPr>
          <p:cNvPr id="6656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01738"/>
            <a:ext cx="4078288" cy="537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5" y="1201738"/>
            <a:ext cx="4224338" cy="537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6" name="Rectangle 12"/>
          <p:cNvSpPr>
            <a:spLocks noChangeArrowheads="1"/>
          </p:cNvSpPr>
          <p:nvPr/>
        </p:nvSpPr>
        <p:spPr bwMode="auto">
          <a:xfrm>
            <a:off x="277813" y="3468688"/>
            <a:ext cx="11842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PNAS</a:t>
            </a:r>
            <a:r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  </a:t>
            </a:r>
            <a:r>
              <a:rPr kumimoji="0" lang="en-US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104</a:t>
            </a:r>
            <a:r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(2007) 3031</a:t>
            </a:r>
          </a:p>
        </p:txBody>
      </p:sp>
      <p:sp>
        <p:nvSpPr>
          <p:cNvPr id="66567" name="Rectangle 13"/>
          <p:cNvSpPr>
            <a:spLocks noChangeArrowheads="1"/>
          </p:cNvSpPr>
          <p:nvPr/>
        </p:nvSpPr>
        <p:spPr bwMode="auto">
          <a:xfrm>
            <a:off x="4725988" y="5478463"/>
            <a:ext cx="1689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alt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Phys. Rev. Lett</a:t>
            </a:r>
            <a:r>
              <a:rPr kumimoji="0" lang="nb-NO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  <a:r>
              <a:rPr kumimoji="0" lang="nb-NO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100</a:t>
            </a:r>
            <a:r>
              <a:rPr kumimoji="0" lang="nb-NO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 (2008) 025502</a:t>
            </a:r>
            <a:endParaRPr kumimoji="0" lang="en-US" alt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6568" name="Text Box 9"/>
          <p:cNvSpPr txBox="1">
            <a:spLocks noChangeArrowheads="1"/>
          </p:cNvSpPr>
          <p:nvPr/>
        </p:nvSpPr>
        <p:spPr bwMode="auto">
          <a:xfrm>
            <a:off x="7221538" y="3160713"/>
            <a:ext cx="164147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6nm Cu nanowire</a:t>
            </a:r>
          </a:p>
        </p:txBody>
      </p:sp>
    </p:spTree>
    <p:extLst>
      <p:ext uri="{BB962C8B-B14F-4D97-AF65-F5344CB8AC3E}">
        <p14:creationId xmlns:p14="http://schemas.microsoft.com/office/powerpoint/2010/main" val="167662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14536-818E-4926-8357-1A8EE649E86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0"/>
            <a:ext cx="421798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0550" y="0"/>
            <a:ext cx="44767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" y="4414838"/>
            <a:ext cx="3505200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76200" y="3683000"/>
            <a:ext cx="88735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Can one trust man-made materials for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10</a:t>
            </a:r>
            <a:r>
              <a:rPr kumimoji="0" lang="en-US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4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years?</a:t>
            </a:r>
          </a:p>
        </p:txBody>
      </p:sp>
      <p:pic>
        <p:nvPicPr>
          <p:cNvPr id="32775" name="Picture 5"/>
          <p:cNvPicPr>
            <a:picLocks noChangeAspect="1" noChangeArrowheads="1"/>
          </p:cNvPicPr>
          <p:nvPr/>
        </p:nvPicPr>
        <p:blipFill>
          <a:blip r:embed="rId5" cstate="print"/>
          <a:srcRect l="11551" t="2480"/>
          <a:stretch>
            <a:fillRect/>
          </a:stretch>
        </p:blipFill>
        <p:spPr bwMode="auto">
          <a:xfrm>
            <a:off x="5143500" y="4602163"/>
            <a:ext cx="39528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Rectangle 9"/>
          <p:cNvSpPr>
            <a:spLocks noChangeArrowheads="1"/>
          </p:cNvSpPr>
          <p:nvPr/>
        </p:nvSpPr>
        <p:spPr bwMode="auto">
          <a:xfrm>
            <a:off x="8153400" y="6257925"/>
            <a:ext cx="11811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Andresen, Gordon, Lu, JOM (2005) 27</a:t>
            </a:r>
          </a:p>
        </p:txBody>
      </p:sp>
      <p:sp>
        <p:nvSpPr>
          <p:cNvPr id="32777" name="TextBox 10"/>
          <p:cNvSpPr txBox="1">
            <a:spLocks noChangeArrowheads="1"/>
          </p:cNvSpPr>
          <p:nvPr/>
        </p:nvSpPr>
        <p:spPr bwMode="auto">
          <a:xfrm>
            <a:off x="3695700" y="4264025"/>
            <a:ext cx="152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T  </a:t>
            </a: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&gt; 100°C for                </a:t>
            </a:r>
            <a:r>
              <a:rPr kumimoji="0" lang="en-US" sz="11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several hundred years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Brine film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Radiation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welded container with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316 stainless steel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(low C-high N-Fe-18Cr-12Ni-2.5Mo) inside and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alloy 22 (Ni-22Cr-13Mo-4Fe-3W) outside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&amp; drip shield of a      Ti-0.15Pd alloy </a:t>
            </a:r>
          </a:p>
        </p:txBody>
      </p:sp>
    </p:spTree>
    <p:extLst>
      <p:ext uri="{BB962C8B-B14F-4D97-AF65-F5344CB8AC3E}">
        <p14:creationId xmlns:p14="http://schemas.microsoft.com/office/powerpoint/2010/main" val="155475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5"/>
          <p:cNvSpPr txBox="1">
            <a:spLocks noChangeArrowheads="1"/>
          </p:cNvSpPr>
          <p:nvPr/>
        </p:nvSpPr>
        <p:spPr bwMode="auto">
          <a:xfrm>
            <a:off x="0" y="-82671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/>
              </a:rPr>
              <a:t>Extending the Timescales</a:t>
            </a:r>
            <a:endParaRPr kumimoji="0" lang="en-US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73339" y="969315"/>
            <a:ext cx="0" cy="5529942"/>
          </a:xfrm>
          <a:prstGeom prst="line">
            <a:avLst/>
          </a:prstGeom>
          <a:ln w="28575">
            <a:solidFill>
              <a:schemeClr val="tx1"/>
            </a:solidFill>
            <a:head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21385" y="798554"/>
            <a:ext cx="1915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Lengthscale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4910999" y="2361597"/>
            <a:ext cx="0" cy="8275320"/>
          </a:xfrm>
          <a:prstGeom prst="line">
            <a:avLst/>
          </a:prstGeom>
          <a:ln w="28575">
            <a:solidFill>
              <a:schemeClr val="tx1"/>
            </a:solidFill>
            <a:head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521128" y="6433691"/>
            <a:ext cx="1643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Timescale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138289" y="6418451"/>
            <a:ext cx="0" cy="65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940169" y="6385560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475849" y="6418451"/>
            <a:ext cx="0" cy="65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38689" y="638556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825304" y="3858131"/>
            <a:ext cx="0" cy="65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8742" y="3530990"/>
            <a:ext cx="595035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58087" y="2649414"/>
            <a:ext cx="2354036" cy="372090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Molecular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Dynamics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439507" y="2195431"/>
            <a:ext cx="2430215" cy="284071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In situ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TEM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 rot="3930291">
            <a:off x="2492355" y="1116258"/>
            <a:ext cx="3014441" cy="6511861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Extended timescale atomistic simulation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402928" y="2885700"/>
            <a:ext cx="1388389" cy="1601751"/>
            <a:chOff x="7402928" y="2885700"/>
            <a:chExt cx="1388389" cy="1601751"/>
          </a:xfrm>
        </p:grpSpPr>
        <p:sp>
          <p:nvSpPr>
            <p:cNvPr id="6" name="Right Arrow 5"/>
            <p:cNvSpPr/>
            <p:nvPr/>
          </p:nvSpPr>
          <p:spPr>
            <a:xfrm>
              <a:off x="7402928" y="2885700"/>
              <a:ext cx="1247734" cy="749129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403897" y="3656454"/>
              <a:ext cx="13874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to years,         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millennia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465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D4A6FE-4E19-4868-98CD-CBD29BE19E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883" y="0"/>
            <a:ext cx="9147203" cy="59262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" y="5992660"/>
            <a:ext cx="5971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Helium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Nanobubbles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Enhance Ductility in Submicron-Sized Single-Crystalline Copper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60184" y="6216904"/>
            <a:ext cx="1962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Prof.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Weizhong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Han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Xian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Jiaotong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Univ.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1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D4A6FE-4E19-4868-98CD-CBD29BE19E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2" name="nl6b00864_si_00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3849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12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D4A6FE-4E19-4868-98CD-CBD29BE19E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637" y="2917784"/>
            <a:ext cx="5019988" cy="39402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36" y="131662"/>
            <a:ext cx="8949369" cy="278515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087" y="5988724"/>
            <a:ext cx="4450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 Letters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16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(2016) 4118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54369" y="2916820"/>
            <a:ext cx="289367" cy="393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2921" y="0"/>
            <a:ext cx="289367" cy="393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5290" y="0"/>
            <a:ext cx="289367" cy="393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167153"/>
            <a:ext cx="36677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 marshmallow like deformation: Radiation enhanced ductility in small structures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4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図 3" descr="IMG00726-20111019-0638.jpg"/>
          <p:cNvPicPr>
            <a:picLocks noChangeAspect="1"/>
          </p:cNvPicPr>
          <p:nvPr/>
        </p:nvPicPr>
        <p:blipFill rotWithShape="1">
          <a:blip r:embed="rId2" cstate="print"/>
          <a:srcRect l="13578" t="40867" r="26357" b="42281"/>
          <a:stretch/>
        </p:blipFill>
        <p:spPr bwMode="auto">
          <a:xfrm>
            <a:off x="0" y="-15562"/>
            <a:ext cx="5188562" cy="109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テキスト ボックス 4"/>
          <p:cNvSpPr txBox="1">
            <a:spLocks noChangeArrowheads="1"/>
          </p:cNvSpPr>
          <p:nvPr/>
        </p:nvSpPr>
        <p:spPr bwMode="auto">
          <a:xfrm>
            <a:off x="217488" y="775336"/>
            <a:ext cx="3124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Nanofactory STM-TEM holder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7284" name="図 5" descr="Chip_mounted_holder_3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9588" y="4415156"/>
            <a:ext cx="48101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5" name="図 6" descr="TE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1470660"/>
            <a:ext cx="196850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6" name="テキスト ボックス 8"/>
          <p:cNvSpPr txBox="1">
            <a:spLocks noChangeArrowheads="1"/>
          </p:cNvSpPr>
          <p:nvPr/>
        </p:nvSpPr>
        <p:spPr bwMode="auto">
          <a:xfrm>
            <a:off x="1685701" y="4045812"/>
            <a:ext cx="1871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STM-TEM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holder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7287" name="テキスト ボックス 9"/>
          <p:cNvSpPr txBox="1">
            <a:spLocks noChangeArrowheads="1"/>
          </p:cNvSpPr>
          <p:nvPr/>
        </p:nvSpPr>
        <p:spPr bwMode="auto">
          <a:xfrm>
            <a:off x="2743200" y="6492558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Potentiostat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フリーフォーム 10"/>
          <p:cNvSpPr/>
          <p:nvPr/>
        </p:nvSpPr>
        <p:spPr>
          <a:xfrm>
            <a:off x="1963738" y="4428173"/>
            <a:ext cx="1036637" cy="1320800"/>
          </a:xfrm>
          <a:custGeom>
            <a:avLst/>
            <a:gdLst>
              <a:gd name="connsiteX0" fmla="*/ 0 w 1036698"/>
              <a:gd name="connsiteY0" fmla="*/ 0 h 1321712"/>
              <a:gd name="connsiteX1" fmla="*/ 557225 w 1036698"/>
              <a:gd name="connsiteY1" fmla="*/ 259160 h 1321712"/>
              <a:gd name="connsiteX2" fmla="*/ 933028 w 1036698"/>
              <a:gd name="connsiteY2" fmla="*/ 1062553 h 1321712"/>
              <a:gd name="connsiteX3" fmla="*/ 1036698 w 1036698"/>
              <a:gd name="connsiteY3" fmla="*/ 1321712 h 132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698" h="1321712">
                <a:moveTo>
                  <a:pt x="0" y="0"/>
                </a:moveTo>
                <a:cubicBezTo>
                  <a:pt x="200860" y="41034"/>
                  <a:pt x="401720" y="82068"/>
                  <a:pt x="557225" y="259160"/>
                </a:cubicBezTo>
                <a:cubicBezTo>
                  <a:pt x="712730" y="436252"/>
                  <a:pt x="853116" y="885461"/>
                  <a:pt x="933028" y="1062553"/>
                </a:cubicBezTo>
                <a:cubicBezTo>
                  <a:pt x="1012940" y="1239645"/>
                  <a:pt x="1036698" y="1321712"/>
                  <a:pt x="1036698" y="1321712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1963738" y="4505960"/>
            <a:ext cx="712787" cy="1230313"/>
          </a:xfrm>
          <a:custGeom>
            <a:avLst/>
            <a:gdLst>
              <a:gd name="connsiteX0" fmla="*/ 0 w 712730"/>
              <a:gd name="connsiteY0" fmla="*/ 0 h 1231006"/>
              <a:gd name="connsiteX1" fmla="*/ 259174 w 712730"/>
              <a:gd name="connsiteY1" fmla="*/ 103664 h 1231006"/>
              <a:gd name="connsiteX2" fmla="*/ 388762 w 712730"/>
              <a:gd name="connsiteY2" fmla="*/ 233243 h 1231006"/>
              <a:gd name="connsiteX3" fmla="*/ 518349 w 712730"/>
              <a:gd name="connsiteY3" fmla="*/ 492403 h 1231006"/>
              <a:gd name="connsiteX4" fmla="*/ 673854 w 712730"/>
              <a:gd name="connsiteY4" fmla="*/ 984805 h 1231006"/>
              <a:gd name="connsiteX5" fmla="*/ 712730 w 712730"/>
              <a:gd name="connsiteY5" fmla="*/ 1231006 h 1231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2730" h="1231006">
                <a:moveTo>
                  <a:pt x="0" y="0"/>
                </a:moveTo>
                <a:cubicBezTo>
                  <a:pt x="97190" y="32395"/>
                  <a:pt x="194380" y="64790"/>
                  <a:pt x="259174" y="103664"/>
                </a:cubicBezTo>
                <a:cubicBezTo>
                  <a:pt x="323968" y="142538"/>
                  <a:pt x="345566" y="168453"/>
                  <a:pt x="388762" y="233243"/>
                </a:cubicBezTo>
                <a:cubicBezTo>
                  <a:pt x="431958" y="298033"/>
                  <a:pt x="470834" y="367143"/>
                  <a:pt x="518349" y="492403"/>
                </a:cubicBezTo>
                <a:cubicBezTo>
                  <a:pt x="565864" y="617663"/>
                  <a:pt x="641457" y="861704"/>
                  <a:pt x="673854" y="984805"/>
                </a:cubicBezTo>
                <a:cubicBezTo>
                  <a:pt x="706251" y="1107906"/>
                  <a:pt x="712730" y="1231006"/>
                  <a:pt x="712730" y="1231006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7290" name="図 7" descr="potentiostat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00300" y="5726748"/>
            <a:ext cx="1590675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図形グループ 20"/>
          <p:cNvGrpSpPr>
            <a:grpSpLocks noChangeAspect="1"/>
          </p:cNvGrpSpPr>
          <p:nvPr/>
        </p:nvGrpSpPr>
        <p:grpSpPr bwMode="auto">
          <a:xfrm>
            <a:off x="5379085" y="0"/>
            <a:ext cx="3764915" cy="2120265"/>
            <a:chOff x="3577927" y="1982682"/>
            <a:chExt cx="5377901" cy="3028413"/>
          </a:xfrm>
        </p:grpSpPr>
        <p:pic>
          <p:nvPicPr>
            <p:cNvPr id="22" name="図 12" descr="SNAP-161614-0013.jpg"/>
            <p:cNvPicPr>
              <a:picLocks noChangeAspect="1"/>
            </p:cNvPicPr>
            <p:nvPr/>
          </p:nvPicPr>
          <p:blipFill>
            <a:blip r:embed="rId6" cstate="print"/>
            <a:srcRect t="4549"/>
            <a:stretch>
              <a:fillRect/>
            </a:stretch>
          </p:blipFill>
          <p:spPr bwMode="auto">
            <a:xfrm>
              <a:off x="4484269" y="1988913"/>
              <a:ext cx="2129867" cy="1505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図 13" descr="SNAP-161614-0013.jpg"/>
            <p:cNvPicPr>
              <a:picLocks noChangeAspect="1"/>
            </p:cNvPicPr>
            <p:nvPr/>
          </p:nvPicPr>
          <p:blipFill>
            <a:blip r:embed="rId7" cstate="print"/>
            <a:srcRect r="2872"/>
            <a:stretch>
              <a:fillRect/>
            </a:stretch>
          </p:blipFill>
          <p:spPr bwMode="auto">
            <a:xfrm>
              <a:off x="6106963" y="1982682"/>
              <a:ext cx="2068694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図 14" descr="SNAP-161614-0013.jpg"/>
            <p:cNvPicPr>
              <a:picLocks noChangeAspect="1"/>
            </p:cNvPicPr>
            <p:nvPr/>
          </p:nvPicPr>
          <p:blipFill>
            <a:blip r:embed="rId8" cstate="print"/>
            <a:srcRect b="5009"/>
            <a:stretch>
              <a:fillRect/>
            </a:stretch>
          </p:blipFill>
          <p:spPr bwMode="auto">
            <a:xfrm>
              <a:off x="6051329" y="3512449"/>
              <a:ext cx="2129865" cy="1497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図 15" descr="SNAP-161614-0013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508315" y="3434176"/>
              <a:ext cx="2129864" cy="1576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図 17" descr="SNAP-161614-0013.jpg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77927" y="2667341"/>
              <a:ext cx="2129865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図 18" descr="SNAP-161614-0013.jpg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825963" y="2813539"/>
              <a:ext cx="2129865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" name="テキスト ボックス 23"/>
          <p:cNvSpPr txBox="1">
            <a:spLocks noChangeArrowheads="1"/>
          </p:cNvSpPr>
          <p:nvPr/>
        </p:nvSpPr>
        <p:spPr bwMode="auto">
          <a:xfrm>
            <a:off x="5701569" y="434346"/>
            <a:ext cx="1073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Conducting epoxy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1"/>
          <p:cNvSpPr txBox="1">
            <a:spLocks noChangeArrowheads="1"/>
          </p:cNvSpPr>
          <p:nvPr/>
        </p:nvSpPr>
        <p:spPr bwMode="auto">
          <a:xfrm>
            <a:off x="8448318" y="1112056"/>
            <a:ext cx="782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5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Au wire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srgbClr val="05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図 3" descr="LCC.png"/>
          <p:cNvPicPr>
            <a:picLocks noChangeAspect="1"/>
          </p:cNvPicPr>
          <p:nvPr/>
        </p:nvPicPr>
        <p:blipFill rotWithShape="1">
          <a:blip r:embed="rId12" cstate="print"/>
          <a:srcRect l="-714" t="56957" r="47907"/>
          <a:stretch/>
        </p:blipFill>
        <p:spPr bwMode="auto">
          <a:xfrm>
            <a:off x="5378431" y="2101636"/>
            <a:ext cx="3819387" cy="298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350250" y="3136900"/>
            <a:ext cx="79375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7313" y="1582063"/>
            <a:ext cx="33527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Lab-on-a-chip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Liquid Cell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lectrochemical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n situ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TEM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5771" y="2510976"/>
            <a:ext cx="1378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Transmission Electron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Microscope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2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59080"/>
            <a:ext cx="9218612" cy="1143000"/>
          </a:xfrm>
        </p:spPr>
        <p:txBody>
          <a:bodyPr/>
          <a:lstStyle/>
          <a:p>
            <a:r>
              <a:rPr lang="en-US" b="1" dirty="0"/>
              <a:t>Nuclear Materials </a:t>
            </a:r>
            <a:r>
              <a:rPr lang="en-US" sz="3600" dirty="0" smtClean="0"/>
              <a:t>Field </a:t>
            </a:r>
            <a:r>
              <a:rPr lang="en-US" sz="3600" dirty="0"/>
              <a:t>of </a:t>
            </a:r>
            <a:r>
              <a:rPr lang="en-US" sz="3600" dirty="0" smtClean="0"/>
              <a:t>Specialization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22.14 Materials </a:t>
            </a:r>
            <a:r>
              <a:rPr lang="en-US" dirty="0"/>
              <a:t>in Nuclear Engineering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22.71J </a:t>
            </a:r>
            <a:r>
              <a:rPr lang="en-US" dirty="0" smtClean="0"/>
              <a:t>Physical Metallurgy</a:t>
            </a:r>
          </a:p>
          <a:p>
            <a:r>
              <a:rPr lang="en-US" dirty="0" smtClean="0"/>
              <a:t>3.20 Thermodynamics </a:t>
            </a:r>
          </a:p>
          <a:p>
            <a:r>
              <a:rPr lang="en-US" dirty="0" smtClean="0"/>
              <a:t>one </a:t>
            </a:r>
            <a:r>
              <a:rPr lang="en-US" dirty="0"/>
              <a:t>of (</a:t>
            </a:r>
            <a:r>
              <a:rPr lang="en-US" dirty="0" smtClean="0"/>
              <a:t>22.72J </a:t>
            </a:r>
            <a:r>
              <a:rPr lang="en-US" dirty="0"/>
              <a:t>Corrosion</a:t>
            </a:r>
            <a:r>
              <a:rPr lang="en-US" dirty="0" smtClean="0"/>
              <a:t>, </a:t>
            </a:r>
            <a:r>
              <a:rPr lang="en-US" dirty="0"/>
              <a:t>22.74 Radiation Damage </a:t>
            </a:r>
            <a:r>
              <a:rPr lang="en-US" dirty="0" smtClean="0"/>
              <a:t>or </a:t>
            </a:r>
            <a:r>
              <a:rPr lang="en-US" dirty="0"/>
              <a:t>3.21 </a:t>
            </a:r>
            <a:r>
              <a:rPr lang="en-US" dirty="0" smtClean="0"/>
              <a:t>Kinetics  of Materials 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2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図形グループ 20"/>
          <p:cNvGrpSpPr>
            <a:grpSpLocks/>
          </p:cNvGrpSpPr>
          <p:nvPr/>
        </p:nvGrpSpPr>
        <p:grpSpPr bwMode="auto">
          <a:xfrm>
            <a:off x="6944966" y="3343718"/>
            <a:ext cx="2151435" cy="1130877"/>
            <a:chOff x="3577927" y="1982682"/>
            <a:chExt cx="5377901" cy="3028413"/>
          </a:xfrm>
        </p:grpSpPr>
        <p:pic>
          <p:nvPicPr>
            <p:cNvPr id="6" name="図 12" descr="SNAP-161614-0013.jpg"/>
            <p:cNvPicPr>
              <a:picLocks noChangeAspect="1"/>
            </p:cNvPicPr>
            <p:nvPr/>
          </p:nvPicPr>
          <p:blipFill>
            <a:blip r:embed="rId4" cstate="print"/>
            <a:srcRect t="4549"/>
            <a:stretch>
              <a:fillRect/>
            </a:stretch>
          </p:blipFill>
          <p:spPr bwMode="auto">
            <a:xfrm>
              <a:off x="4484269" y="1988913"/>
              <a:ext cx="2129867" cy="1505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図 13" descr="SNAP-161614-0013.jpg"/>
            <p:cNvPicPr>
              <a:picLocks noChangeAspect="1"/>
            </p:cNvPicPr>
            <p:nvPr/>
          </p:nvPicPr>
          <p:blipFill>
            <a:blip r:embed="rId5" cstate="print"/>
            <a:srcRect r="2872"/>
            <a:stretch>
              <a:fillRect/>
            </a:stretch>
          </p:blipFill>
          <p:spPr bwMode="auto">
            <a:xfrm>
              <a:off x="6106963" y="1982682"/>
              <a:ext cx="2068694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図 14" descr="SNAP-161614-0013.jpg"/>
            <p:cNvPicPr>
              <a:picLocks noChangeAspect="1"/>
            </p:cNvPicPr>
            <p:nvPr/>
          </p:nvPicPr>
          <p:blipFill>
            <a:blip r:embed="rId6" cstate="print"/>
            <a:srcRect b="5009"/>
            <a:stretch>
              <a:fillRect/>
            </a:stretch>
          </p:blipFill>
          <p:spPr bwMode="auto">
            <a:xfrm>
              <a:off x="6051329" y="3512449"/>
              <a:ext cx="2129865" cy="1497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図 15" descr="SNAP-161614-0013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08315" y="3434176"/>
              <a:ext cx="2129864" cy="1576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図 17" descr="SNAP-161614-0013.jp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77927" y="2667341"/>
              <a:ext cx="2129865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図 18" descr="SNAP-161614-0013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25963" y="2813539"/>
              <a:ext cx="2129865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図 3" descr="LCC.png"/>
          <p:cNvPicPr>
            <a:picLocks noChangeAspect="1"/>
          </p:cNvPicPr>
          <p:nvPr/>
        </p:nvPicPr>
        <p:blipFill rotWithShape="1">
          <a:blip r:embed="rId10" cstate="print"/>
          <a:srcRect l="-714" t="56957" r="47907"/>
          <a:stretch/>
        </p:blipFill>
        <p:spPr bwMode="auto">
          <a:xfrm>
            <a:off x="7021512" y="-57150"/>
            <a:ext cx="2213428" cy="172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図 3" descr="LCC.png"/>
          <p:cNvPicPr>
            <a:picLocks noChangeAspect="1"/>
          </p:cNvPicPr>
          <p:nvPr/>
        </p:nvPicPr>
        <p:blipFill rotWithShape="1">
          <a:blip r:embed="rId10" cstate="print"/>
          <a:srcRect l="54460" t="58812"/>
          <a:stretch/>
        </p:blipFill>
        <p:spPr bwMode="auto">
          <a:xfrm>
            <a:off x="7089031" y="1573977"/>
            <a:ext cx="2069874" cy="1792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182024" y="-16310"/>
            <a:ext cx="932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Arial" charset="0"/>
              </a:rPr>
              <a:t>@ MIT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82704" y="4662815"/>
            <a:ext cx="2518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Volatile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Liquid cell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696325" y="425743"/>
            <a:ext cx="538615" cy="4791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pic>
        <p:nvPicPr>
          <p:cNvPr id="4" name="particle_growth_-3.5V_discharge_x10-contrast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-15365" y="587"/>
            <a:ext cx="6898475" cy="68574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11214" y="5660574"/>
            <a:ext cx="22525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DMSO +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1M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LiTFSI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bubbled with O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905625" y="1499935"/>
            <a:ext cx="1527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Letters     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15</a:t>
            </a:r>
            <a:r>
              <a:rPr kumimoji="0" lang="en-US" altLang="zh-CN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(2015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)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8260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5785" y="20738"/>
            <a:ext cx="4572000" cy="14957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Lithium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peroxide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(Li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O</a:t>
            </a:r>
            <a:r>
              <a:rPr kumimoji="0" lang="en-US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) dendrite</a:t>
            </a: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f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or Li-Air </a:t>
            </a: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battery</a:t>
            </a:r>
          </a:p>
        </p:txBody>
      </p:sp>
    </p:spTree>
    <p:extLst>
      <p:ext uri="{BB962C8B-B14F-4D97-AF65-F5344CB8AC3E}">
        <p14:creationId xmlns:p14="http://schemas.microsoft.com/office/powerpoint/2010/main" val="195084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10676" y="0"/>
            <a:ext cx="6860109" cy="6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9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모서리가 둥근 직사각형 25"/>
          <p:cNvSpPr/>
          <p:nvPr/>
        </p:nvSpPr>
        <p:spPr bwMode="auto">
          <a:xfrm>
            <a:off x="148560" y="4084320"/>
            <a:ext cx="8858280" cy="2672080"/>
          </a:xfrm>
          <a:prstGeom prst="round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50" b="0" i="0" u="none" strike="noStrike" kern="0" cap="none" spc="0" normalizeH="0" baseline="0" noProof="0" dirty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Arial"/>
            </a:endParaRPr>
          </a:p>
        </p:txBody>
      </p:sp>
      <p:pic>
        <p:nvPicPr>
          <p:cNvPr id="50181" name="Picture 8" descr="일진-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27100"/>
            <a:ext cx="1103313" cy="809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2" name="Picture 11" descr="EAMW-1-5-1-HT-MWCNT-5wt%-12h-Al-CNT-melt blending 800C-1h-10"/>
          <p:cNvPicPr>
            <a:picLocks noChangeAspect="1" noChangeArrowheads="1"/>
          </p:cNvPicPr>
          <p:nvPr/>
        </p:nvPicPr>
        <p:blipFill>
          <a:blip r:embed="rId4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2" t="21547" r="652" b="6866"/>
          <a:stretch>
            <a:fillRect/>
          </a:stretch>
        </p:blipFill>
        <p:spPr bwMode="auto">
          <a:xfrm>
            <a:off x="6572250" y="1285875"/>
            <a:ext cx="2312988" cy="13604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3" name="Rectangle 13"/>
          <p:cNvSpPr>
            <a:spLocks noChangeArrowheads="1"/>
          </p:cNvSpPr>
          <p:nvPr/>
        </p:nvSpPr>
        <p:spPr bwMode="auto">
          <a:xfrm>
            <a:off x="2928938" y="855663"/>
            <a:ext cx="1671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Melt blending</a:t>
            </a:r>
          </a:p>
        </p:txBody>
      </p:sp>
      <p:pic>
        <p:nvPicPr>
          <p:cNvPr id="50184" name="Picture 2" descr="D:\연구자료\project\Al-CNT composite\사진\20080208\S63004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3" t="27724" r="6708" b="27390"/>
          <a:stretch>
            <a:fillRect/>
          </a:stretch>
        </p:blipFill>
        <p:spPr bwMode="auto">
          <a:xfrm>
            <a:off x="3000375" y="1284288"/>
            <a:ext cx="1500188" cy="1185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5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9"/>
          <a:stretch>
            <a:fillRect/>
          </a:stretch>
        </p:blipFill>
        <p:spPr bwMode="auto">
          <a:xfrm>
            <a:off x="0" y="2498725"/>
            <a:ext cx="20891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6" name="Picture 15" descr="S6300407"/>
          <p:cNvPicPr>
            <a:picLocks noChangeAspect="1" noChangeArrowheads="1"/>
          </p:cNvPicPr>
          <p:nvPr/>
        </p:nvPicPr>
        <p:blipFill>
          <a:blip r:embed="rId7">
            <a:lum brigh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25734" r="19005" b="13028"/>
          <a:stretch>
            <a:fillRect/>
          </a:stretch>
        </p:blipFill>
        <p:spPr bwMode="auto">
          <a:xfrm>
            <a:off x="6435090" y="4655820"/>
            <a:ext cx="2159000" cy="1597025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오른쪽 화살표 26"/>
          <p:cNvSpPr/>
          <p:nvPr/>
        </p:nvSpPr>
        <p:spPr>
          <a:xfrm>
            <a:off x="1785938" y="1784350"/>
            <a:ext cx="571500" cy="357188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1200" cap="none" spc="-150" normalizeH="0" baseline="0" noProof="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8" name="오른쪽 화살표 27"/>
          <p:cNvSpPr/>
          <p:nvPr/>
        </p:nvSpPr>
        <p:spPr>
          <a:xfrm>
            <a:off x="5072063" y="1571625"/>
            <a:ext cx="571500" cy="357188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1200" cap="none" spc="-150" normalizeH="0" baseline="0" noProof="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9" name="오른쪽 화살표 28"/>
          <p:cNvSpPr/>
          <p:nvPr/>
        </p:nvSpPr>
        <p:spPr>
          <a:xfrm>
            <a:off x="1291590" y="5370195"/>
            <a:ext cx="571500" cy="357188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1200" cap="none" spc="-150" normalizeH="0" baseline="0" noProof="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50190" name="Text Box 8"/>
          <p:cNvSpPr txBox="1">
            <a:spLocks noChangeArrowheads="1"/>
          </p:cNvSpPr>
          <p:nvPr/>
        </p:nvSpPr>
        <p:spPr bwMode="auto">
          <a:xfrm>
            <a:off x="2201228" y="6299795"/>
            <a:ext cx="48568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휴먼모음T"/>
                <a:cs typeface="Arial" panose="020B0604020202020204" pitchFamily="34" charset="0"/>
              </a:rPr>
              <a:t>CNT was successfully dispersed in Al melt</a:t>
            </a:r>
          </a:p>
        </p:txBody>
      </p:sp>
      <p:sp>
        <p:nvSpPr>
          <p:cNvPr id="50191" name="Rectangle 13"/>
          <p:cNvSpPr>
            <a:spLocks noChangeArrowheads="1"/>
          </p:cNvSpPr>
          <p:nvPr/>
        </p:nvSpPr>
        <p:spPr bwMode="auto">
          <a:xfrm>
            <a:off x="7215188" y="857250"/>
            <a:ext cx="1363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Failed !!</a:t>
            </a:r>
          </a:p>
        </p:txBody>
      </p:sp>
      <p:sp>
        <p:nvSpPr>
          <p:cNvPr id="50192" name="Rectangle 13"/>
          <p:cNvSpPr>
            <a:spLocks noChangeArrowheads="1"/>
          </p:cNvSpPr>
          <p:nvPr/>
        </p:nvSpPr>
        <p:spPr bwMode="auto">
          <a:xfrm>
            <a:off x="6292215" y="4122420"/>
            <a:ext cx="25619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CNT dispersed!!</a:t>
            </a:r>
          </a:p>
        </p:txBody>
      </p:sp>
      <p:sp>
        <p:nvSpPr>
          <p:cNvPr id="50193" name="Rectangle 13"/>
          <p:cNvSpPr>
            <a:spLocks noChangeArrowheads="1"/>
          </p:cNvSpPr>
          <p:nvPr/>
        </p:nvSpPr>
        <p:spPr bwMode="auto">
          <a:xfrm>
            <a:off x="635953" y="4584383"/>
            <a:ext cx="1673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Introduce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SiC coating !!</a:t>
            </a:r>
          </a:p>
        </p:txBody>
      </p:sp>
      <p:sp>
        <p:nvSpPr>
          <p:cNvPr id="50194" name="Rectangle 13"/>
          <p:cNvSpPr>
            <a:spLocks noChangeArrowheads="1"/>
          </p:cNvSpPr>
          <p:nvPr/>
        </p:nvSpPr>
        <p:spPr bwMode="auto">
          <a:xfrm>
            <a:off x="714375" y="1855788"/>
            <a:ext cx="425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+</a:t>
            </a:r>
          </a:p>
        </p:txBody>
      </p:sp>
      <p:sp>
        <p:nvSpPr>
          <p:cNvPr id="50195" name="직사각형 22"/>
          <p:cNvSpPr>
            <a:spLocks noChangeArrowheads="1"/>
          </p:cNvSpPr>
          <p:nvPr/>
        </p:nvSpPr>
        <p:spPr bwMode="auto">
          <a:xfrm>
            <a:off x="2714625" y="2998788"/>
            <a:ext cx="1889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휴먼모음T"/>
                <a:cs typeface="Arial" panose="020B0604020202020204" pitchFamily="34" charset="0"/>
                <a:hlinkClick r:id="rId8"/>
              </a:rPr>
              <a:t>http://www.acusim.com/</a:t>
            </a:r>
            <a:endParaRPr kumimoji="1" lang="en-US" altLang="ko-KR" sz="11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휴먼모음T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휴먼모음T"/>
                <a:cs typeface="Arial" panose="020B0604020202020204" pitchFamily="34" charset="0"/>
              </a:rPr>
              <a:t>images/gallery/startup.gif</a:t>
            </a:r>
            <a:endParaRPr kumimoji="1" lang="ko-KR" altLang="en-US" sz="11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휴먼모음T"/>
              <a:cs typeface="Arial" panose="020B0604020202020204" pitchFamily="34" charset="0"/>
            </a:endParaRPr>
          </a:p>
        </p:txBody>
      </p:sp>
      <p:sp>
        <p:nvSpPr>
          <p:cNvPr id="24" name="오른쪽 화살표 23"/>
          <p:cNvSpPr/>
          <p:nvPr/>
        </p:nvSpPr>
        <p:spPr>
          <a:xfrm>
            <a:off x="5292090" y="5298758"/>
            <a:ext cx="571500" cy="357187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1200" cap="none" spc="-150" normalizeH="0" baseline="0" noProof="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50197" name="그림 30" descr="startup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214563"/>
            <a:ext cx="113823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8" name="그림 31" descr="startup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215" y="4727258"/>
            <a:ext cx="8524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1" t="31905" r="17830" b="39948"/>
          <a:stretch>
            <a:fillRect/>
          </a:stretch>
        </p:blipFill>
        <p:spPr bwMode="auto">
          <a:xfrm>
            <a:off x="2942590" y="5487670"/>
            <a:ext cx="16398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직사각형 12"/>
          <p:cNvSpPr/>
          <p:nvPr/>
        </p:nvSpPr>
        <p:spPr bwMode="auto">
          <a:xfrm>
            <a:off x="4271328" y="6176645"/>
            <a:ext cx="280987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0201" name="TextBox 66"/>
          <p:cNvSpPr txBox="1">
            <a:spLocks noChangeArrowheads="1"/>
          </p:cNvSpPr>
          <p:nvPr/>
        </p:nvSpPr>
        <p:spPr bwMode="auto">
          <a:xfrm>
            <a:off x="4025265" y="591947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"/>
              </a:rPr>
              <a:t>10 nm</a:t>
            </a:r>
            <a:endParaRPr kumimoji="0" lang="ko-KR" altLang="en-US" sz="1200" b="1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"/>
            </a:endParaRPr>
          </a:p>
        </p:txBody>
      </p:sp>
      <p:sp>
        <p:nvSpPr>
          <p:cNvPr id="50202" name="TextBox 66"/>
          <p:cNvSpPr txBox="1">
            <a:spLocks noChangeArrowheads="1"/>
          </p:cNvSpPr>
          <p:nvPr/>
        </p:nvSpPr>
        <p:spPr bwMode="auto">
          <a:xfrm rot="567688">
            <a:off x="4053840" y="5775008"/>
            <a:ext cx="461963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"/>
              </a:rPr>
              <a:t>CNT</a:t>
            </a:r>
            <a:endParaRPr kumimoji="0" lang="ko-KR" altLang="en-US" sz="1000" b="1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"/>
            </a:endParaRPr>
          </a:p>
        </p:txBody>
      </p:sp>
      <p:pic>
        <p:nvPicPr>
          <p:cNvPr id="50203" name="Picture 4" descr="D:\연구자료\계면 강화\SiC intermediate\Figure 1 3D max\b-08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9" r="8757" b="19559"/>
          <a:stretch>
            <a:fillRect/>
          </a:stretch>
        </p:blipFill>
        <p:spPr bwMode="auto">
          <a:xfrm>
            <a:off x="2880678" y="4684395"/>
            <a:ext cx="1611312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204" name="TextBox 66"/>
          <p:cNvSpPr txBox="1">
            <a:spLocks noChangeArrowheads="1"/>
          </p:cNvSpPr>
          <p:nvPr/>
        </p:nvSpPr>
        <p:spPr bwMode="auto">
          <a:xfrm>
            <a:off x="3810953" y="5363845"/>
            <a:ext cx="806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"/>
              </a:rPr>
              <a:t>SiC layer</a:t>
            </a:r>
            <a:endParaRPr kumimoji="0" lang="ko-KR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"/>
            </a:endParaRPr>
          </a:p>
        </p:txBody>
      </p:sp>
      <p:cxnSp>
        <p:nvCxnSpPr>
          <p:cNvPr id="36" name="직선 화살표 연결선 116"/>
          <p:cNvCxnSpPr/>
          <p:nvPr/>
        </p:nvCxnSpPr>
        <p:spPr bwMode="auto">
          <a:xfrm flipH="1" flipV="1">
            <a:off x="3625215" y="5176520"/>
            <a:ext cx="246063" cy="249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120"/>
          <p:cNvCxnSpPr/>
          <p:nvPr/>
        </p:nvCxnSpPr>
        <p:spPr bwMode="auto">
          <a:xfrm flipH="1">
            <a:off x="4057015" y="5549583"/>
            <a:ext cx="123825" cy="122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07" name="Rectangle 88"/>
          <p:cNvSpPr>
            <a:spLocks noChangeArrowheads="1"/>
          </p:cNvSpPr>
          <p:nvPr/>
        </p:nvSpPr>
        <p:spPr bwMode="auto">
          <a:xfrm>
            <a:off x="-11114" y="22225"/>
            <a:ext cx="9155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굴림" pitchFamily="50" charset="-127"/>
                <a:cs typeface="Arial"/>
              </a:rPr>
              <a:t>Wettability is Critical for Dispersion of CNT into Al</a:t>
            </a:r>
          </a:p>
        </p:txBody>
      </p:sp>
    </p:spTree>
    <p:extLst>
      <p:ext uri="{BB962C8B-B14F-4D97-AF65-F5344CB8AC3E}">
        <p14:creationId xmlns:p14="http://schemas.microsoft.com/office/powerpoint/2010/main" val="3002475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45A47-60F0-48BA-B324-D4D3C069D43B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3" name="melting proces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59080"/>
            <a:ext cx="916649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G:\MIT\Nulear cladding\SEM\2014.05.17_CNT-Al\Al_0008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8" t="3256" r="29896" b="40389"/>
          <a:stretch/>
        </p:blipFill>
        <p:spPr bwMode="auto">
          <a:xfrm>
            <a:off x="1928910" y="55662"/>
            <a:ext cx="2654500" cy="228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101571" y="1975315"/>
            <a:ext cx="4635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1 ㎛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20" name="Picture 5" descr="G:\MIT\Nulear cladding\SEM\2014.05.17_CNT-Al\5wt_CNT_0001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6"/>
          <a:stretch/>
        </p:blipFill>
        <p:spPr bwMode="auto">
          <a:xfrm>
            <a:off x="4646265" y="54028"/>
            <a:ext cx="2649937" cy="22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21"/>
          <p:cNvSpPr/>
          <p:nvPr/>
        </p:nvSpPr>
        <p:spPr bwMode="auto">
          <a:xfrm>
            <a:off x="4130154" y="2230119"/>
            <a:ext cx="414000" cy="7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itchFamily="34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818925" y="1979261"/>
            <a:ext cx="4635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1 ㎛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7" name="직사각형 21"/>
          <p:cNvSpPr/>
          <p:nvPr/>
        </p:nvSpPr>
        <p:spPr bwMode="auto">
          <a:xfrm>
            <a:off x="6847508" y="2234065"/>
            <a:ext cx="414000" cy="7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925630"/>
              </p:ext>
            </p:extLst>
          </p:nvPr>
        </p:nvGraphicFramePr>
        <p:xfrm>
          <a:off x="1238250" y="2025363"/>
          <a:ext cx="6974913" cy="4872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84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2025363"/>
                        <a:ext cx="6974913" cy="48720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365183" y="54028"/>
            <a:ext cx="1499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control Al </a:t>
            </a:r>
          </a:p>
        </p:txBody>
      </p:sp>
      <p:sp>
        <p:nvSpPr>
          <p:cNvPr id="5" name="Rectangle 4"/>
          <p:cNvSpPr/>
          <p:nvPr/>
        </p:nvSpPr>
        <p:spPr>
          <a:xfrm>
            <a:off x="5619750" y="-12647"/>
            <a:ext cx="16859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CNT 0.5wt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%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9560" y="5448608"/>
            <a:ext cx="8778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 Energy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(2016)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319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8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16915" y="0"/>
            <a:ext cx="6090624" cy="6778487"/>
            <a:chOff x="4433110" y="2785597"/>
            <a:chExt cx="2797200" cy="26172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-1" b="6480"/>
            <a:stretch/>
          </p:blipFill>
          <p:spPr>
            <a:xfrm>
              <a:off x="4433110" y="2785597"/>
              <a:ext cx="2797200" cy="2617200"/>
            </a:xfrm>
            <a:prstGeom prst="rect">
              <a:avLst/>
            </a:prstGeom>
          </p:spPr>
        </p:pic>
        <p:sp>
          <p:nvSpPr>
            <p:cNvPr id="5" name="TextBox 99"/>
            <p:cNvSpPr txBox="1">
              <a:spLocks noChangeArrowheads="1"/>
            </p:cNvSpPr>
            <p:nvPr/>
          </p:nvSpPr>
          <p:spPr bwMode="auto">
            <a:xfrm>
              <a:off x="5007309" y="3230614"/>
              <a:ext cx="1167986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3200" tIns="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Al</a:t>
              </a:r>
              <a:r>
                <a:rPr kumimoji="1" lang="en-US" altLang="ko-KR" sz="2400" b="1" i="0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4</a:t>
              </a:r>
              <a:r>
                <a:rPr kumimoji="1" lang="en-US" altLang="ko-KR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C</a:t>
              </a:r>
              <a:r>
                <a:rPr kumimoji="1" lang="en-US" altLang="ko-KR" sz="2400" b="1" i="0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3</a:t>
              </a:r>
              <a:r>
                <a:rPr kumimoji="1" lang="en-US" altLang="ko-KR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 </a:t>
              </a:r>
              <a:r>
                <a:rPr kumimoji="1" lang="en-US" altLang="ko-KR" sz="2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nanorod</a:t>
              </a:r>
              <a:endParaRPr kumimoji="1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휴먼모음T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6" name="직선 화살표 연결선 13"/>
            <p:cNvCxnSpPr/>
            <p:nvPr/>
          </p:nvCxnSpPr>
          <p:spPr bwMode="auto">
            <a:xfrm flipH="1">
              <a:off x="5588192" y="3446638"/>
              <a:ext cx="84122" cy="238813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71452" y="523758"/>
            <a:ext cx="24383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Arial" charset="0"/>
              </a:rPr>
              <a:t>Al self-ion radiation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宋体" panose="02010600030101010101" pitchFamily="2" charset="-122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宋体" panose="02010600030101010101" pitchFamily="2" charset="-122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Arial" charset="0"/>
              </a:rPr>
              <a:t>Carbon nanotube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Arial" charset="0"/>
              </a:rPr>
              <a:t>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Arial" charset="0"/>
              </a:rPr>
              <a:t>Tubular carbide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1600" y="5819448"/>
            <a:ext cx="2484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 Energy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(2016)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319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62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73369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Thank you!</a:t>
            </a:r>
          </a:p>
          <a:p>
            <a:pPr algn="ctr"/>
            <a:endParaRPr lang="en-US" sz="3600" dirty="0">
              <a:solidFill>
                <a:srgbClr val="002060"/>
              </a:solidFill>
            </a:endParaRPr>
          </a:p>
          <a:p>
            <a:pPr algn="ctr"/>
            <a:r>
              <a:rPr lang="en-US" sz="3600" dirty="0" smtClean="0">
                <a:solidFill>
                  <a:srgbClr val="002060"/>
                </a:solidFill>
                <a:hlinkClick r:id="rId3"/>
              </a:rPr>
              <a:t>http</a:t>
            </a:r>
            <a:r>
              <a:rPr lang="en-US" sz="3600" dirty="0" smtClean="0">
                <a:solidFill>
                  <a:srgbClr val="002060"/>
                </a:solidFill>
                <a:hlinkClick r:id="rId3"/>
              </a:rPr>
              <a:t>://Li.mit.edu</a:t>
            </a:r>
            <a:endParaRPr lang="en-US" sz="3600" dirty="0" smtClean="0">
              <a:solidFill>
                <a:srgbClr val="002060"/>
              </a:solidFill>
            </a:endParaRPr>
          </a:p>
          <a:p>
            <a:pPr algn="ctr"/>
            <a:r>
              <a:rPr lang="en-US" sz="3600" dirty="0" smtClean="0">
                <a:solidFill>
                  <a:srgbClr val="002060"/>
                </a:solidFill>
                <a:hlinkClick r:id="rId4"/>
              </a:rPr>
              <a:t>http</a:t>
            </a:r>
            <a:r>
              <a:rPr lang="en-US" sz="3600" dirty="0">
                <a:solidFill>
                  <a:srgbClr val="002060"/>
                </a:solidFill>
                <a:hlinkClick r:id="rId4"/>
              </a:rPr>
              <a:t>://</a:t>
            </a:r>
            <a:r>
              <a:rPr lang="en-US" sz="3600" dirty="0" smtClean="0">
                <a:solidFill>
                  <a:srgbClr val="002060"/>
                </a:solidFill>
                <a:hlinkClick r:id="rId4"/>
              </a:rPr>
              <a:t>Li.mit.edu/nm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endParaRPr lang="en-US" sz="36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1103" descr="Red se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5387975"/>
            <a:ext cx="14859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59700" y="5618163"/>
            <a:ext cx="1208088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1840" y="1789222"/>
            <a:ext cx="6948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</a:rPr>
              <a:t>Zachary </a:t>
            </a:r>
            <a:r>
              <a:rPr lang="en-US" sz="3200" b="1" dirty="0" err="1">
                <a:solidFill>
                  <a:srgbClr val="000000"/>
                </a:solidFill>
              </a:rPr>
              <a:t>Hartwig</a:t>
            </a:r>
            <a:r>
              <a:rPr lang="en-US" sz="3200" b="1" dirty="0">
                <a:solidFill>
                  <a:srgbClr val="000000"/>
                </a:solidFill>
              </a:rPr>
              <a:t>,  </a:t>
            </a:r>
            <a:r>
              <a:rPr lang="en-US" sz="3200" b="1" dirty="0" smtClean="0">
                <a:solidFill>
                  <a:srgbClr val="000000"/>
                </a:solidFill>
              </a:rPr>
              <a:t>Assistant Professor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805856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development and application of </a:t>
            </a:r>
            <a:r>
              <a:rPr lang="en-US" dirty="0" smtClean="0">
                <a:solidFill>
                  <a:srgbClr val="000000"/>
                </a:solidFill>
              </a:rPr>
              <a:t>accelerators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radiation detectors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radiation transport simulations to magnetic fusion energy 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radiation </a:t>
            </a:r>
            <a:r>
              <a:rPr lang="en-US" dirty="0">
                <a:solidFill>
                  <a:srgbClr val="000000"/>
                </a:solidFill>
              </a:rPr>
              <a:t>damage in nuclear </a:t>
            </a:r>
            <a:r>
              <a:rPr lang="en-US" dirty="0" smtClean="0">
                <a:solidFill>
                  <a:srgbClr val="000000"/>
                </a:solidFill>
              </a:rPr>
              <a:t>materials, including high-field superconductors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2" descr="Zachary Hartwi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2"/>
          <a:stretch/>
        </p:blipFill>
        <p:spPr bwMode="auto">
          <a:xfrm>
            <a:off x="116840" y="675274"/>
            <a:ext cx="1905000" cy="169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1840" y="1279937"/>
            <a:ext cx="6948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</a:rPr>
              <a:t>Mingda</a:t>
            </a:r>
            <a:r>
              <a:rPr lang="en-US" sz="3200" b="1" dirty="0" smtClean="0">
                <a:solidFill>
                  <a:srgbClr val="000000"/>
                </a:solidFill>
              </a:rPr>
              <a:t> Li,  Assistant Professor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308226" name="Picture 2" descr="https://engnano.mit.edu/sites/default/files/images/GroupStru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46" y="2080720"/>
            <a:ext cx="8646289" cy="432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engnano.mit.edu/sites/default/files/images/MingdaLI201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8" t="12326" r="21424" b="20483"/>
          <a:stretch/>
        </p:blipFill>
        <p:spPr bwMode="auto">
          <a:xfrm>
            <a:off x="693698" y="60515"/>
            <a:ext cx="1328142" cy="178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50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1840" y="1279937"/>
            <a:ext cx="6948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000000"/>
                </a:solidFill>
              </a:rPr>
              <a:t>Koroush</a:t>
            </a:r>
            <a:r>
              <a:rPr lang="en-US" sz="3200" b="1" dirty="0">
                <a:solidFill>
                  <a:srgbClr val="000000"/>
                </a:solidFill>
              </a:rPr>
              <a:t> </a:t>
            </a:r>
            <a:r>
              <a:rPr lang="en-US" sz="3200" b="1" dirty="0" err="1">
                <a:solidFill>
                  <a:srgbClr val="000000"/>
                </a:solidFill>
              </a:rPr>
              <a:t>Shirvan</a:t>
            </a:r>
            <a:r>
              <a:rPr lang="en-US" sz="3200" b="1" dirty="0">
                <a:solidFill>
                  <a:srgbClr val="000000"/>
                </a:solidFill>
              </a:rPr>
              <a:t>,  </a:t>
            </a:r>
            <a:r>
              <a:rPr lang="en-US" sz="3200" b="1" dirty="0" smtClean="0">
                <a:solidFill>
                  <a:srgbClr val="000000"/>
                </a:solidFill>
              </a:rPr>
              <a:t>Assistant Professor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311298" name="Picture 2" descr="Koroush Shirva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6"/>
          <a:stretch/>
        </p:blipFill>
        <p:spPr bwMode="auto">
          <a:xfrm>
            <a:off x="116840" y="0"/>
            <a:ext cx="1905000" cy="189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5815" y="2644170"/>
            <a:ext cx="84545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nuclear </a:t>
            </a:r>
            <a:r>
              <a:rPr lang="en-US" dirty="0"/>
              <a:t>fuel performance </a:t>
            </a:r>
            <a:r>
              <a:rPr lang="en-US" dirty="0" smtClean="0"/>
              <a:t>(</a:t>
            </a:r>
            <a:r>
              <a:rPr lang="en-US" dirty="0"/>
              <a:t>both cladding and fuel) </a:t>
            </a:r>
          </a:p>
          <a:p>
            <a:endParaRPr lang="en-US" dirty="0"/>
          </a:p>
          <a:p>
            <a:r>
              <a:rPr lang="en-US" dirty="0" smtClean="0"/>
              <a:t>accident </a:t>
            </a:r>
            <a:r>
              <a:rPr lang="en-US" dirty="0"/>
              <a:t>tolerant fuels in LWR reactors with conventional and innovative fuels such as </a:t>
            </a:r>
            <a:r>
              <a:rPr lang="en-US" dirty="0" err="1"/>
              <a:t>SiC</a:t>
            </a:r>
            <a:r>
              <a:rPr lang="en-US" dirty="0"/>
              <a:t>/</a:t>
            </a:r>
            <a:r>
              <a:rPr lang="en-US" dirty="0" err="1"/>
              <a:t>SiC</a:t>
            </a:r>
            <a:r>
              <a:rPr lang="en-US" dirty="0"/>
              <a:t>, UN, </a:t>
            </a:r>
            <a:r>
              <a:rPr lang="en-US" dirty="0" err="1"/>
              <a:t>FeCrAl</a:t>
            </a:r>
            <a:r>
              <a:rPr lang="en-US" dirty="0"/>
              <a:t> and </a:t>
            </a:r>
            <a:r>
              <a:rPr lang="en-US" dirty="0" smtClean="0"/>
              <a:t>UO</a:t>
            </a:r>
            <a:r>
              <a:rPr lang="en-US" baseline="-25000" dirty="0" smtClean="0"/>
              <a:t>2</a:t>
            </a:r>
            <a:r>
              <a:rPr lang="en-US" dirty="0" smtClean="0"/>
              <a:t>-BeO</a:t>
            </a:r>
          </a:p>
          <a:p>
            <a:endParaRPr lang="en-US" dirty="0"/>
          </a:p>
          <a:p>
            <a:r>
              <a:rPr lang="en-US" dirty="0"/>
              <a:t>design of LWR cores using coupled multi-physics analysis.</a:t>
            </a:r>
          </a:p>
        </p:txBody>
      </p:sp>
    </p:spTree>
    <p:extLst>
      <p:ext uri="{BB962C8B-B14F-4D97-AF65-F5344CB8AC3E}">
        <p14:creationId xmlns:p14="http://schemas.microsoft.com/office/powerpoint/2010/main" val="200324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812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460" y="125095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021840" y="1789222"/>
            <a:ext cx="6421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Michael Short,  Assistant Professor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805856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Quantification of radiation damage by stored energy </a:t>
            </a:r>
            <a:r>
              <a:rPr lang="en-US" dirty="0" smtClean="0"/>
              <a:t>fingerprints (</a:t>
            </a:r>
            <a:r>
              <a:rPr lang="en-US" dirty="0"/>
              <a:t>NSF CAREER award</a:t>
            </a:r>
            <a:r>
              <a:rPr lang="en-US" dirty="0" smtClean="0"/>
              <a:t>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/>
              <a:t>Non-contact, non-destructive measurement of irradiated material properties using transient grating spectroscopy (TGS</a:t>
            </a:r>
            <a:r>
              <a:rPr lang="en-US" dirty="0" smtClean="0"/>
              <a:t>)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Corrosion Deposits (CRUD) in PWRs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Composite Alloys for Increasing Fuel Performance of Next-Generation Reactors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10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" y="424685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106592" y="570561"/>
            <a:ext cx="6869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Bilge Yildiz, Associate Professor</a:t>
            </a:r>
          </a:p>
          <a:p>
            <a:r>
              <a:rPr lang="en-US" sz="2800" b="1" dirty="0" smtClean="0">
                <a:solidFill>
                  <a:srgbClr val="000000"/>
                </a:solidFill>
              </a:rPr>
              <a:t>Co-director, MIT Energy Initiative Low-Carbon Energy Center on </a:t>
            </a:r>
          </a:p>
          <a:p>
            <a:r>
              <a:rPr lang="en-US" sz="2800" b="1" i="1" dirty="0" smtClean="0">
                <a:solidFill>
                  <a:srgbClr val="000000"/>
                </a:solidFill>
              </a:rPr>
              <a:t>Materials in Energy and Extreme Environments </a:t>
            </a:r>
            <a:r>
              <a:rPr lang="en-US" sz="2800" b="1" dirty="0" smtClean="0">
                <a:solidFill>
                  <a:srgbClr val="000000"/>
                </a:solidFill>
              </a:rPr>
              <a:t>(CME)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2926405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electrocatalytic activity on high temperature oxides for fuels and electricity production (fuel cells and electrolysis) </a:t>
            </a:r>
            <a:r>
              <a:rPr lang="en-US" dirty="0"/>
              <a:t>(NSF CAREER award)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metal corrosion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transport and reactivity of charged defects on solid state ionic nanoscale thin films: probing of surface atomic and electronic structure using scanning tunneling microscopy in harsh </a:t>
            </a:r>
            <a:r>
              <a:rPr lang="en-US" dirty="0" err="1" smtClean="0">
                <a:solidFill>
                  <a:srgbClr val="000000"/>
                </a:solidFill>
              </a:rPr>
              <a:t>operando</a:t>
            </a:r>
            <a:r>
              <a:rPr lang="en-US" dirty="0" smtClean="0">
                <a:solidFill>
                  <a:srgbClr val="000000"/>
                </a:solidFill>
              </a:rPr>
              <a:t> conditions. On the computational front, her group is advancing multiscale methods to overcome the timescale limitation of traditional atomistic methods.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812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973579" y="1582847"/>
            <a:ext cx="63138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Ronald G. Ballinger, Professor 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9286" y="2484790"/>
            <a:ext cx="86347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Environmental effects on materials behavior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Electrochemistry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Corrosion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Advanced materials for fusion systems advanced statistical and experimental techniques for experimental analysis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Nuclear fuel performance analysis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340724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Plasma-Surface Interactions: basic physics of plasma-material interfaces, dynamic measurement techniques for material evolution under plasma bombardment, implications of plasma-surface interactions in magnetic fusion reactors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Accelerators and Surface Analysis: low-energy nuclear scattering techniques for material analysis and damage, development of in-situ surface diagnostic methods for magnetic fusion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973580" y="1393436"/>
            <a:ext cx="6290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Dennis G. Whyte, Professor and Department Head</a:t>
            </a:r>
            <a:endParaRPr lang="en-US" sz="3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8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3300"/>
        </a:hlink>
        <a:folHlink>
          <a:srgbClr val="00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34168</TotalTime>
  <Words>741</Words>
  <Application>Microsoft Office PowerPoint</Application>
  <PresentationFormat>On-screen Show (4:3)</PresentationFormat>
  <Paragraphs>190</Paragraphs>
  <Slides>26</Slides>
  <Notes>5</Notes>
  <HiddenSlides>0</HiddenSlides>
  <MMClips>4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54" baseType="lpstr">
      <vt:lpstr>Arial Unicode MS</vt:lpstr>
      <vt:lpstr>굴림</vt:lpstr>
      <vt:lpstr>HY견고딕</vt:lpstr>
      <vt:lpstr>HY헤드라인M</vt:lpstr>
      <vt:lpstr>KaiTi</vt:lpstr>
      <vt:lpstr>맑은 고딕</vt:lpstr>
      <vt:lpstr>휴먼모음T</vt:lpstr>
      <vt:lpstr>MS PGothic</vt:lpstr>
      <vt:lpstr>MS PGothic</vt:lpstr>
      <vt:lpstr>宋体</vt:lpstr>
      <vt:lpstr>Arial</vt:lpstr>
      <vt:lpstr>Arial Black</vt:lpstr>
      <vt:lpstr>Calibri</vt:lpstr>
      <vt:lpstr>Calibri Light</vt:lpstr>
      <vt:lpstr>Symbol</vt:lpstr>
      <vt:lpstr>Times New Roman</vt:lpstr>
      <vt:lpstr>Default Design</vt:lpstr>
      <vt:lpstr>10_Default Design</vt:lpstr>
      <vt:lpstr>Custom Design</vt:lpstr>
      <vt:lpstr>7_Default Design</vt:lpstr>
      <vt:lpstr>8_Default Design</vt:lpstr>
      <vt:lpstr>1_Custom Design</vt:lpstr>
      <vt:lpstr>15_Default Design</vt:lpstr>
      <vt:lpstr>4_Office Theme</vt:lpstr>
      <vt:lpstr>9_Default Design</vt:lpstr>
      <vt:lpstr>16_Default Design</vt:lpstr>
      <vt:lpstr>18_Default Design</vt:lpstr>
      <vt:lpstr>Graph</vt:lpstr>
      <vt:lpstr>PowerPoint Presentation</vt:lpstr>
      <vt:lpstr>Nuclear Materials Field of Specialization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liju</dc:creator>
  <cp:lastModifiedBy>Ju Li</cp:lastModifiedBy>
  <cp:revision>2999</cp:revision>
  <cp:lastPrinted>2014-12-07T16:26:57Z</cp:lastPrinted>
  <dcterms:created xsi:type="dcterms:W3CDTF">1601-01-01T00:00:00Z</dcterms:created>
  <dcterms:modified xsi:type="dcterms:W3CDTF">2017-09-01T13:54:13Z</dcterms:modified>
</cp:coreProperties>
</file>