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58" r:id="rId4"/>
    <p:sldId id="259" r:id="rId5"/>
    <p:sldId id="260" r:id="rId6"/>
    <p:sldId id="265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10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sh\Downloads\Default%20Datase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2108486439194"/>
          <c:y val="5.3211395128349083E-2"/>
          <c:w val="0.82953076698745987"/>
          <c:h val="0.82198661525588623"/>
        </c:manualLayout>
      </c:layout>
      <c:scatterChart>
        <c:scatterStyle val="lineMarker"/>
        <c:varyColors val="0"/>
        <c:ser>
          <c:idx val="0"/>
          <c:order val="0"/>
          <c:tx>
            <c:v>60-year</c:v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'[Default Dataset.xlsx]Default Dataset'!$A$1:$A$23</c:f>
              <c:numCache>
                <c:formatCode>0</c:formatCode>
                <c:ptCount val="23"/>
                <c:pt idx="0">
                  <c:v>2015</c:v>
                </c:pt>
                <c:pt idx="1">
                  <c:v>2018.38709677419</c:v>
                </c:pt>
                <c:pt idx="2">
                  <c:v>2019.9395161290299</c:v>
                </c:pt>
                <c:pt idx="3">
                  <c:v>2028.5483870967701</c:v>
                </c:pt>
                <c:pt idx="4">
                  <c:v>2030.10080645161</c:v>
                </c:pt>
                <c:pt idx="5">
                  <c:v>2031.3004032258</c:v>
                </c:pt>
                <c:pt idx="6">
                  <c:v>2032.5705645161199</c:v>
                </c:pt>
                <c:pt idx="7">
                  <c:v>2033.3467741935401</c:v>
                </c:pt>
                <c:pt idx="8">
                  <c:v>2035.2520161290299</c:v>
                </c:pt>
                <c:pt idx="9">
                  <c:v>2036.38104838709</c:v>
                </c:pt>
                <c:pt idx="10">
                  <c:v>2037.15725806451</c:v>
                </c:pt>
                <c:pt idx="11">
                  <c:v>2038.4979838709601</c:v>
                </c:pt>
                <c:pt idx="12">
                  <c:v>2040.0504032258</c:v>
                </c:pt>
                <c:pt idx="13">
                  <c:v>2041.25</c:v>
                </c:pt>
                <c:pt idx="14">
                  <c:v>2043.15524193548</c:v>
                </c:pt>
                <c:pt idx="15">
                  <c:v>2046.33064516129</c:v>
                </c:pt>
                <c:pt idx="16">
                  <c:v>2047.9536290322501</c:v>
                </c:pt>
                <c:pt idx="17">
                  <c:v>2049.9294354838698</c:v>
                </c:pt>
                <c:pt idx="18">
                  <c:v>2052.1169354838698</c:v>
                </c:pt>
                <c:pt idx="19">
                  <c:v>2052.96370967741</c:v>
                </c:pt>
                <c:pt idx="20">
                  <c:v>2055.15120967741</c:v>
                </c:pt>
                <c:pt idx="21">
                  <c:v>2055.8568548387002</c:v>
                </c:pt>
                <c:pt idx="22">
                  <c:v>2075</c:v>
                </c:pt>
              </c:numCache>
            </c:numRef>
          </c:xVal>
          <c:yVal>
            <c:numRef>
              <c:f>'[Default Dataset.xlsx]Default Dataset'!$B$1:$B$23</c:f>
              <c:numCache>
                <c:formatCode>0.0</c:formatCode>
                <c:ptCount val="23"/>
                <c:pt idx="0">
                  <c:v>98.184570414448203</c:v>
                </c:pt>
                <c:pt idx="1">
                  <c:v>98.162647457980995</c:v>
                </c:pt>
                <c:pt idx="2">
                  <c:v>96.338866269965493</c:v>
                </c:pt>
                <c:pt idx="3">
                  <c:v>96.016285624804198</c:v>
                </c:pt>
                <c:pt idx="4">
                  <c:v>93.674705084037996</c:v>
                </c:pt>
                <c:pt idx="5">
                  <c:v>91.3357344190416</c:v>
                </c:pt>
                <c:pt idx="6">
                  <c:v>84.077147927758602</c:v>
                </c:pt>
                <c:pt idx="7">
                  <c:v>82.000208790061507</c:v>
                </c:pt>
                <c:pt idx="8">
                  <c:v>65.934335525628896</c:v>
                </c:pt>
                <c:pt idx="9">
                  <c:v>63.078087483035802</c:v>
                </c:pt>
                <c:pt idx="10">
                  <c:v>57.894352228833803</c:v>
                </c:pt>
                <c:pt idx="11">
                  <c:v>54.777638584403299</c:v>
                </c:pt>
                <c:pt idx="12">
                  <c:v>52.953857396387903</c:v>
                </c:pt>
                <c:pt idx="13">
                  <c:v>48.025889967637497</c:v>
                </c:pt>
                <c:pt idx="14">
                  <c:v>44.905000521975097</c:v>
                </c:pt>
                <c:pt idx="15">
                  <c:v>20.544942060757801</c:v>
                </c:pt>
                <c:pt idx="16">
                  <c:v>8.1057521661968899</c:v>
                </c:pt>
                <c:pt idx="17">
                  <c:v>1.61864495250026</c:v>
                </c:pt>
                <c:pt idx="18">
                  <c:v>1.8613633991022001</c:v>
                </c:pt>
                <c:pt idx="19">
                  <c:v>0.301701639001976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A0F-D143-B152-AB4657FC4022}"/>
            </c:ext>
          </c:extLst>
        </c:ser>
        <c:ser>
          <c:idx val="1"/>
          <c:order val="1"/>
          <c:tx>
            <c:v>80-year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'[Default Dataset.xlsx]Default Dataset'!$C$1:$C$31</c:f>
              <c:numCache>
                <c:formatCode>0</c:formatCode>
                <c:ptCount val="31"/>
                <c:pt idx="0">
                  <c:v>2015</c:v>
                </c:pt>
                <c:pt idx="1">
                  <c:v>2018.38709677419</c:v>
                </c:pt>
                <c:pt idx="2">
                  <c:v>2019.9395161290299</c:v>
                </c:pt>
                <c:pt idx="3">
                  <c:v>2028.5483870967701</c:v>
                </c:pt>
                <c:pt idx="4">
                  <c:v>2031.3709677419299</c:v>
                </c:pt>
                <c:pt idx="5">
                  <c:v>2032.4294354838701</c:v>
                </c:pt>
                <c:pt idx="6">
                  <c:v>2034.19354838709</c:v>
                </c:pt>
                <c:pt idx="7">
                  <c:v>2035.3225806451601</c:v>
                </c:pt>
                <c:pt idx="8">
                  <c:v>2038.9919354838701</c:v>
                </c:pt>
                <c:pt idx="9">
                  <c:v>2040.4032258064501</c:v>
                </c:pt>
                <c:pt idx="10">
                  <c:v>2041.1088709677399</c:v>
                </c:pt>
                <c:pt idx="11">
                  <c:v>2049.22379032258</c:v>
                </c:pt>
                <c:pt idx="12">
                  <c:v>2050.21169354838</c:v>
                </c:pt>
                <c:pt idx="13">
                  <c:v>2051.1290322580599</c:v>
                </c:pt>
                <c:pt idx="14">
                  <c:v>2052.1169354838698</c:v>
                </c:pt>
                <c:pt idx="15">
                  <c:v>2053.1048387096698</c:v>
                </c:pt>
                <c:pt idx="16">
                  <c:v>2054.0221774193501</c:v>
                </c:pt>
                <c:pt idx="17">
                  <c:v>2055.2217741935401</c:v>
                </c:pt>
                <c:pt idx="18">
                  <c:v>2056.0685483870898</c:v>
                </c:pt>
                <c:pt idx="19">
                  <c:v>2056.9858870967701</c:v>
                </c:pt>
                <c:pt idx="20">
                  <c:v>2057.8326612903202</c:v>
                </c:pt>
                <c:pt idx="21">
                  <c:v>2059.0322580645102</c:v>
                </c:pt>
                <c:pt idx="22">
                  <c:v>2060.9375</c:v>
                </c:pt>
                <c:pt idx="23">
                  <c:v>2061.9959677419301</c:v>
                </c:pt>
                <c:pt idx="24">
                  <c:v>2063.0544354838698</c:v>
                </c:pt>
                <c:pt idx="25">
                  <c:v>2066.0181451612898</c:v>
                </c:pt>
                <c:pt idx="26">
                  <c:v>2067.8528225806399</c:v>
                </c:pt>
                <c:pt idx="27">
                  <c:v>2069.7580645161202</c:v>
                </c:pt>
                <c:pt idx="28">
                  <c:v>2071.9455645161202</c:v>
                </c:pt>
                <c:pt idx="29">
                  <c:v>2072.7923387096698</c:v>
                </c:pt>
                <c:pt idx="30">
                  <c:v>2075</c:v>
                </c:pt>
              </c:numCache>
            </c:numRef>
          </c:xVal>
          <c:yVal>
            <c:numRef>
              <c:f>'[Default Dataset.xlsx]Default Dataset'!$D$1:$D$31</c:f>
              <c:numCache>
                <c:formatCode>0.0</c:formatCode>
                <c:ptCount val="31"/>
                <c:pt idx="0">
                  <c:v>98.184570414448203</c:v>
                </c:pt>
                <c:pt idx="1">
                  <c:v>98.162647457980995</c:v>
                </c:pt>
                <c:pt idx="2">
                  <c:v>96.338866269965493</c:v>
                </c:pt>
                <c:pt idx="3">
                  <c:v>96.016285624804198</c:v>
                </c:pt>
                <c:pt idx="4">
                  <c:v>94.183108884017102</c:v>
                </c:pt>
                <c:pt idx="5">
                  <c:v>91.327382816577895</c:v>
                </c:pt>
                <c:pt idx="6">
                  <c:v>89.760935379475896</c:v>
                </c:pt>
                <c:pt idx="7">
                  <c:v>84.833489925879505</c:v>
                </c:pt>
                <c:pt idx="8">
                  <c:v>81.181751748616705</c:v>
                </c:pt>
                <c:pt idx="9">
                  <c:v>81.430211921912502</c:v>
                </c:pt>
                <c:pt idx="10">
                  <c:v>80.648293141246398</c:v>
                </c:pt>
                <c:pt idx="11">
                  <c:v>80.588265998538404</c:v>
                </c:pt>
                <c:pt idx="12">
                  <c:v>77.474162229877805</c:v>
                </c:pt>
                <c:pt idx="13">
                  <c:v>76.172878170998999</c:v>
                </c:pt>
                <c:pt idx="14">
                  <c:v>73.0587744023384</c:v>
                </c:pt>
                <c:pt idx="15">
                  <c:v>70.721369662803994</c:v>
                </c:pt>
                <c:pt idx="16">
                  <c:v>62.947593694540103</c:v>
                </c:pt>
                <c:pt idx="17">
                  <c:v>59.573024324042102</c:v>
                </c:pt>
                <c:pt idx="18">
                  <c:v>58.272262240317303</c:v>
                </c:pt>
                <c:pt idx="19">
                  <c:v>53.346382712182802</c:v>
                </c:pt>
                <c:pt idx="20">
                  <c:v>52.045620628458003</c:v>
                </c:pt>
                <c:pt idx="21">
                  <c:v>52.036747050840297</c:v>
                </c:pt>
                <c:pt idx="22">
                  <c:v>46.585760517799301</c:v>
                </c:pt>
                <c:pt idx="23">
                  <c:v>45.542332184987899</c:v>
                </c:pt>
                <c:pt idx="24">
                  <c:v>43.463305146674998</c:v>
                </c:pt>
                <c:pt idx="25">
                  <c:v>20.1404113164213</c:v>
                </c:pt>
                <c:pt idx="26">
                  <c:v>6.6640567908967503</c:v>
                </c:pt>
                <c:pt idx="27">
                  <c:v>1.4719699342311101</c:v>
                </c:pt>
                <c:pt idx="28">
                  <c:v>1.71468838083308</c:v>
                </c:pt>
                <c:pt idx="29">
                  <c:v>0.413926297108275</c:v>
                </c:pt>
                <c:pt idx="30">
                  <c:v>0.39722309218080898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A0F-D143-B152-AB4657FC40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4114832"/>
        <c:axId val="704115224"/>
      </c:scatterChart>
      <c:valAx>
        <c:axId val="704114832"/>
        <c:scaling>
          <c:orientation val="minMax"/>
          <c:max val="2075"/>
          <c:min val="2015"/>
        </c:scaling>
        <c:delete val="0"/>
        <c:axPos val="b"/>
        <c:majorGridlines>
          <c:spPr>
            <a:ln w="9525" cap="flat" cmpd="sng" algn="ctr">
              <a:solidFill>
                <a:schemeClr val="accent1">
                  <a:shade val="50000"/>
                </a:schemeClr>
              </a:solidFill>
              <a:prstDash val="dash"/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4115224"/>
        <c:crosses val="autoZero"/>
        <c:crossBetween val="midCat"/>
        <c:majorUnit val="5"/>
      </c:valAx>
      <c:valAx>
        <c:axId val="704115224"/>
        <c:scaling>
          <c:orientation val="minMax"/>
          <c:max val="120"/>
          <c:min val="-0.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/>
                  <a:t>Generation</a:t>
                </a:r>
                <a:r>
                  <a:rPr lang="en-US" sz="1600" baseline="0"/>
                  <a:t> Capacity (GW)</a:t>
                </a:r>
                <a:endParaRPr lang="en-US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04114832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2657742782152231"/>
          <c:y val="0.66103437129286358"/>
          <c:w val="0.20240069991251095"/>
          <c:h val="0.198244238327015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latin typeface="+mn-lt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0.65325</cdr:x>
      <cdr:y>0.34903</cdr:y>
    </cdr:from>
    <cdr:to>
      <cdr:x>0.69808</cdr:x>
      <cdr:y>0.41396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5254582" y="1384557"/>
          <a:ext cx="360608" cy="257578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accent6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0.67627</cdr:x>
      <cdr:y>0.22757</cdr:y>
    </cdr:from>
    <cdr:to>
      <cdr:x>0.9728</cdr:x>
      <cdr:y>0.49329</cdr:y>
    </cdr:to>
    <cdr:sp macro="" textlink="">
      <cdr:nvSpPr>
        <cdr:cNvPr id="5" name="Text Box 4"/>
        <cdr:cNvSpPr txBox="1"/>
      </cdr:nvSpPr>
      <cdr:spPr>
        <a:xfrm xmlns:a="http://schemas.openxmlformats.org/drawingml/2006/main">
          <a:off x="4637837" y="735697"/>
          <a:ext cx="2033626" cy="859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i="1" dirty="0"/>
            <a:t>Assumes 80% of fleet applies for</a:t>
          </a:r>
          <a:r>
            <a:rPr lang="en-US" sz="1600" b="1" i="1" baseline="0" dirty="0"/>
            <a:t> 80 </a:t>
          </a:r>
          <a:r>
            <a:rPr lang="en-US" sz="1600" b="1" i="1" baseline="0" dirty="0" smtClean="0"/>
            <a:t>renewal</a:t>
          </a:r>
          <a:r>
            <a:rPr lang="en-US" sz="1600" b="1" i="1" dirty="0" smtClean="0"/>
            <a:t> [Very Ambitious]</a:t>
          </a:r>
          <a:endParaRPr lang="en-US" sz="1600" b="1" i="1" dirty="0"/>
        </a:p>
      </cdr:txBody>
    </cdr:sp>
  </cdr:relSizeAnchor>
  <cdr:relSizeAnchor xmlns:cdr="http://schemas.openxmlformats.org/drawingml/2006/chartDrawing">
    <cdr:from>
      <cdr:x>0.1792</cdr:x>
      <cdr:y>0.05883</cdr:y>
    </cdr:from>
    <cdr:to>
      <cdr:x>0.2592</cdr:x>
      <cdr:y>0.11993</cdr:y>
    </cdr:to>
    <cdr:sp macro="" textlink="">
      <cdr:nvSpPr>
        <cdr:cNvPr id="7" name="Text Box 6"/>
        <cdr:cNvSpPr txBox="1"/>
      </cdr:nvSpPr>
      <cdr:spPr>
        <a:xfrm xmlns:a="http://schemas.openxmlformats.org/drawingml/2006/main">
          <a:off x="1228953" y="190195"/>
          <a:ext cx="548640" cy="1975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0.4672</cdr:x>
      <cdr:y>0.01131</cdr:y>
    </cdr:from>
    <cdr:to>
      <cdr:x>0.4672</cdr:x>
      <cdr:y>0.50675</cdr:y>
    </cdr:to>
    <cdr:cxnSp macro="">
      <cdr:nvCxnSpPr>
        <cdr:cNvPr id="26" name="Straight Connector 25"/>
        <cdr:cNvCxnSpPr/>
      </cdr:nvCxnSpPr>
      <cdr:spPr>
        <a:xfrm xmlns:a="http://schemas.openxmlformats.org/drawingml/2006/main" flipH="1" flipV="1">
          <a:off x="3204057" y="36576"/>
          <a:ext cx="1" cy="1601622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0.45256</cdr:x>
      <cdr:y>0</cdr:y>
    </cdr:from>
    <cdr:to>
      <cdr:x>0.67832</cdr:x>
      <cdr:y>0.34188</cdr:y>
    </cdr:to>
    <cdr:sp macro="" textlink="">
      <cdr:nvSpPr>
        <cdr:cNvPr id="28" name="Text Box 27"/>
        <cdr:cNvSpPr txBox="1"/>
      </cdr:nvSpPr>
      <cdr:spPr>
        <a:xfrm xmlns:a="http://schemas.openxmlformats.org/drawingml/2006/main">
          <a:off x="3640316" y="0"/>
          <a:ext cx="1815967" cy="13561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i="1" dirty="0"/>
            <a:t>Advanced Reactor Deployment </a:t>
          </a:r>
          <a:r>
            <a:rPr lang="en-US" sz="1600" b="1" i="1" dirty="0" smtClean="0"/>
            <a:t>Target</a:t>
          </a:r>
        </a:p>
        <a:p xmlns:a="http://schemas.openxmlformats.org/drawingml/2006/main">
          <a:pPr algn="ctr"/>
          <a:r>
            <a:rPr lang="en-US" sz="1600" b="1" i="1" dirty="0" smtClean="0"/>
            <a:t>[Practically Unrealistic]</a:t>
          </a:r>
          <a:endParaRPr lang="en-US" sz="1600" b="1" i="1" dirty="0"/>
        </a:p>
      </cdr:txBody>
    </cdr:sp>
  </cdr:relSizeAnchor>
  <cdr:relSizeAnchor xmlns:cdr="http://schemas.openxmlformats.org/drawingml/2006/chartDrawing">
    <cdr:from>
      <cdr:x>0.11129</cdr:x>
      <cdr:y>0.5</cdr:y>
    </cdr:from>
    <cdr:to>
      <cdr:x>0.46578</cdr:x>
      <cdr:y>0.62206</cdr:y>
    </cdr:to>
    <cdr:sp macro="" textlink="">
      <cdr:nvSpPr>
        <cdr:cNvPr id="30" name="Text Box 29"/>
        <cdr:cNvSpPr txBox="1"/>
      </cdr:nvSpPr>
      <cdr:spPr>
        <a:xfrm xmlns:a="http://schemas.openxmlformats.org/drawingml/2006/main">
          <a:off x="895226" y="1983440"/>
          <a:ext cx="2851444" cy="4841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000" b="1" i="1" dirty="0">
              <a:solidFill>
                <a:schemeClr val="accent6">
                  <a:lumMod val="75000"/>
                </a:schemeClr>
              </a:solidFill>
            </a:rPr>
            <a:t>Time is</a:t>
          </a:r>
          <a:r>
            <a:rPr lang="en-US" sz="2000" b="1" i="1" baseline="0" dirty="0">
              <a:solidFill>
                <a:schemeClr val="accent6">
                  <a:lumMod val="75000"/>
                </a:schemeClr>
              </a:solidFill>
            </a:rPr>
            <a:t> Running Out</a:t>
          </a:r>
          <a:endParaRPr lang="en-US" sz="2000" b="1" i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0.52231</cdr:x>
      <cdr:y>0.58607</cdr:y>
    </cdr:from>
    <cdr:to>
      <cdr:x>0.5504</cdr:x>
      <cdr:y>0.60845</cdr:y>
    </cdr:to>
    <cdr:cxnSp macro="">
      <cdr:nvCxnSpPr>
        <cdr:cNvPr id="31" name="Straight Arrow Connector 30"/>
        <cdr:cNvCxnSpPr/>
      </cdr:nvCxnSpPr>
      <cdr:spPr>
        <a:xfrm xmlns:a="http://schemas.openxmlformats.org/drawingml/2006/main" flipH="1">
          <a:off x="3582010" y="1894637"/>
          <a:ext cx="192633" cy="72339"/>
        </a:xfrm>
        <a:prstGeom xmlns:a="http://schemas.openxmlformats.org/drawingml/2006/main" prst="straightConnector1">
          <a:avLst/>
        </a:prstGeom>
        <a:ln xmlns:a="http://schemas.openxmlformats.org/drawingml/2006/main" w="41275">
          <a:solidFill>
            <a:schemeClr val="accent6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0.53547</cdr:x>
      <cdr:y>0.46034</cdr:y>
    </cdr:from>
    <cdr:to>
      <cdr:x>0.69007</cdr:x>
      <cdr:y>0.85407</cdr:y>
    </cdr:to>
    <cdr:sp macro="" textlink="">
      <cdr:nvSpPr>
        <cdr:cNvPr id="33" name="Text Box 32"/>
        <cdr:cNvSpPr txBox="1"/>
      </cdr:nvSpPr>
      <cdr:spPr>
        <a:xfrm xmlns:a="http://schemas.openxmlformats.org/drawingml/2006/main">
          <a:off x="4307210" y="1826114"/>
          <a:ext cx="1243586" cy="1561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i="1" dirty="0"/>
            <a:t>Funds</a:t>
          </a:r>
          <a:r>
            <a:rPr lang="en-US" sz="1600" b="1" i="1" baseline="0" dirty="0"/>
            <a:t> R&amp;D/NRC INPO/EPRI/NEI</a:t>
          </a:r>
          <a:endParaRPr lang="en-US" sz="1600" b="1" i="1" dirty="0"/>
        </a:p>
      </cdr:txBody>
    </cdr:sp>
  </cdr:relSizeAnchor>
  <cdr:relSizeAnchor xmlns:cdr="http://schemas.openxmlformats.org/drawingml/2006/chartDrawing">
    <cdr:from>
      <cdr:x>0.6816</cdr:x>
      <cdr:y>0.50675</cdr:y>
    </cdr:from>
    <cdr:to>
      <cdr:x>0.70933</cdr:x>
      <cdr:y>0.52724</cdr:y>
    </cdr:to>
    <cdr:cxnSp macro="">
      <cdr:nvCxnSpPr>
        <cdr:cNvPr id="34" name="Straight Arrow Connector 33"/>
        <cdr:cNvCxnSpPr/>
      </cdr:nvCxnSpPr>
      <cdr:spPr>
        <a:xfrm xmlns:a="http://schemas.openxmlformats.org/drawingml/2006/main" flipV="1">
          <a:off x="4674412" y="1638199"/>
          <a:ext cx="190196" cy="66242"/>
        </a:xfrm>
        <a:prstGeom xmlns:a="http://schemas.openxmlformats.org/drawingml/2006/main" prst="straightConnector1">
          <a:avLst/>
        </a:prstGeom>
        <a:ln xmlns:a="http://schemas.openxmlformats.org/drawingml/2006/main" w="44450">
          <a:solidFill>
            <a:schemeClr val="accent6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A850D-F71B-4ED7-80A8-15E160408D7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E5F30-FCF3-4BCB-8E96-91862B03D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79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90563"/>
            <a:ext cx="4559300" cy="3419475"/>
          </a:xfrm>
          <a:ln cap="flat">
            <a:solidFill>
              <a:schemeClr val="tx1"/>
            </a:solidFill>
          </a:ln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158" y="4340902"/>
            <a:ext cx="5030132" cy="411292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25" tIns="43711" rIns="88925" bIns="43711"/>
          <a:lstStyle/>
          <a:p>
            <a:pPr defTabSz="930015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642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NSE_ppTemplate_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0" y="3043238"/>
            <a:ext cx="6934200" cy="6096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419600"/>
            <a:ext cx="6858000" cy="1447800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248400"/>
            <a:ext cx="1219200" cy="381000"/>
          </a:xfrm>
        </p:spPr>
        <p:txBody>
          <a:bodyPr tIns="0" bIns="0" anchor="b"/>
          <a:lstStyle>
            <a:lvl1pPr>
              <a:defRPr>
                <a:solidFill>
                  <a:schemeClr val="bg1"/>
                </a:solidFill>
                <a:latin typeface="GillSans Light" pitchFamily="-32" charset="0"/>
              </a:defRPr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5410200" cy="381000"/>
          </a:xfrm>
        </p:spPr>
        <p:txBody>
          <a:bodyPr lIns="0" tIns="0" rIns="0" bIns="0" anchor="b"/>
          <a:lstStyle>
            <a:lvl1pPr>
              <a:defRPr>
                <a:solidFill>
                  <a:schemeClr val="bg1"/>
                </a:solidFill>
                <a:latin typeface="GillSans Light" pitchFamily="-32" charset="0"/>
              </a:defRPr>
            </a:lvl1pPr>
          </a:lstStyle>
          <a:p>
            <a:endParaRPr lang="en-US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048000" y="50292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3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1219200"/>
            <a:ext cx="20193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219200"/>
            <a:ext cx="59055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71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32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07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0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8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6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8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3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3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6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0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219200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2286000"/>
            <a:ext cx="806608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2113" y="62484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748E8F4-2B78-4ADD-93FF-EED96367F117}" type="datetimeFigureOut">
              <a:rPr lang="en-US" smtClean="0"/>
              <a:t>8/30/2018</a:t>
            </a:fld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248400"/>
            <a:ext cx="563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84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  <p:pic>
        <p:nvPicPr>
          <p:cNvPr id="21512" name="Picture 8" descr="NSE_ppTemplate-P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Fission Research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Benoit Forget</a:t>
            </a:r>
          </a:p>
          <a:p>
            <a:r>
              <a:rPr lang="en-US" dirty="0" smtClean="0"/>
              <a:t>Associate Professor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6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MIT Nuclear Reactor Laboratory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1981200"/>
            <a:ext cx="5334000" cy="4114800"/>
          </a:xfrm>
        </p:spPr>
        <p:txBody>
          <a:bodyPr/>
          <a:lstStyle/>
          <a:p>
            <a:r>
              <a:rPr lang="en-US" dirty="0" smtClean="0"/>
              <a:t>6 MW light water reactor</a:t>
            </a:r>
          </a:p>
          <a:p>
            <a:pPr lvl="1"/>
            <a:r>
              <a:rPr lang="en-US" dirty="0" smtClean="0"/>
              <a:t>HEU fuel</a:t>
            </a:r>
          </a:p>
          <a:p>
            <a:endParaRPr lang="en-US" dirty="0"/>
          </a:p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Student operators</a:t>
            </a:r>
          </a:p>
          <a:p>
            <a:pPr lvl="1"/>
            <a:r>
              <a:rPr lang="en-US" dirty="0" smtClean="0"/>
              <a:t>Lab experiments using beam ports</a:t>
            </a:r>
          </a:p>
          <a:p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LEU conversion</a:t>
            </a:r>
          </a:p>
          <a:p>
            <a:pPr lvl="1"/>
            <a:r>
              <a:rPr lang="en-US" dirty="0" smtClean="0"/>
              <a:t>FHR salt-irradiation</a:t>
            </a:r>
          </a:p>
          <a:p>
            <a:pPr lvl="1"/>
            <a:r>
              <a:rPr lang="en-US" dirty="0" smtClean="0"/>
              <a:t>Accident tolerant fuels and cladding</a:t>
            </a:r>
          </a:p>
          <a:p>
            <a:pPr lvl="1"/>
            <a:r>
              <a:rPr lang="en-US" dirty="0" smtClean="0"/>
              <a:t>Beam optics</a:t>
            </a:r>
          </a:p>
        </p:txBody>
      </p:sp>
      <p:pic>
        <p:nvPicPr>
          <p:cNvPr id="2052" name="Picture 4" descr="Image result for mit nuclear rea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752600"/>
            <a:ext cx="22479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eam por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2857500" cy="264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05200" y="6419089"/>
            <a:ext cx="5426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Drs. Hu, </a:t>
            </a:r>
            <a:r>
              <a:rPr lang="en-US" b="1" dirty="0" err="1" smtClean="0">
                <a:solidFill>
                  <a:srgbClr val="032EE3"/>
                </a:solidFill>
                <a:latin typeface="Calibri" panose="020F0502020204030204" pitchFamily="34" charset="0"/>
              </a:rPr>
              <a:t>Kohse</a:t>
            </a:r>
            <a:r>
              <a:rPr lang="en-US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, Sun, Carpenter, Moncton, Khaykovich…</a:t>
            </a:r>
            <a:endParaRPr lang="en-US" sz="3200" b="1" kern="0" dirty="0">
              <a:solidFill>
                <a:srgbClr val="032EE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Fission Faculty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133600"/>
            <a:ext cx="3341078" cy="135731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257800" y="2133600"/>
            <a:ext cx="2057400" cy="1357314"/>
            <a:chOff x="5181600" y="3487071"/>
            <a:chExt cx="3429000" cy="2133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1600" y="3487071"/>
              <a:ext cx="1704975" cy="2133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6575" y="3487071"/>
              <a:ext cx="1724025" cy="213360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556239" y="4572000"/>
            <a:ext cx="2057400" cy="1385886"/>
            <a:chOff x="1066800" y="4191000"/>
            <a:chExt cx="3429000" cy="2133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6800" y="4191000"/>
              <a:ext cx="1714500" cy="2133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1300" y="4191000"/>
              <a:ext cx="1714500" cy="213360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269326" y="4572000"/>
            <a:ext cx="2057400" cy="1371600"/>
            <a:chOff x="4800600" y="4038600"/>
            <a:chExt cx="3457575" cy="212407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00600" y="4038600"/>
              <a:ext cx="1714500" cy="210502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15100" y="4038600"/>
              <a:ext cx="1743075" cy="21240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591291" y="3505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Thermohydraulic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345864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Reactor Physics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0" y="5931299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Reactor Design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55838" y="5931299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54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71993"/>
            <a:ext cx="1731126" cy="1759638"/>
          </a:xfrm>
          <a:prstGeom prst="rect">
            <a:avLst/>
          </a:prstGeom>
          <a:gradFill rotWithShape="0">
            <a:gsLst>
              <a:gs pos="0">
                <a:srgbClr val="F0E3E8"/>
              </a:gs>
              <a:gs pos="100000">
                <a:srgbClr val="C0889F"/>
              </a:gs>
            </a:gsLst>
            <a:lin ang="0" scaled="1"/>
          </a:gradFill>
          <a:ln>
            <a:noFill/>
          </a:ln>
          <a:effectLst>
            <a:outerShdw dist="53882" dir="2700000" algn="ctr" rotWithShape="0">
              <a:srgbClr val="5F5F5F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4"/>
          <p:cNvSpPr txBox="1">
            <a:spLocks noChangeArrowheads="1"/>
          </p:cNvSpPr>
          <p:nvPr/>
        </p:nvSpPr>
        <p:spPr bwMode="auto">
          <a:xfrm>
            <a:off x="202302" y="1202275"/>
            <a:ext cx="8641721" cy="67011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2800" b="1" kern="0" dirty="0" smtClean="0">
                <a:latin typeface="+mj-lt"/>
                <a:ea typeface="ＭＳ Ｐゴシック" pitchFamily="-84" charset="-128"/>
              </a:rPr>
              <a:t>Fluoride-Salt-Cooled </a:t>
            </a:r>
            <a:r>
              <a:rPr lang="en-US" sz="2800" b="1" kern="0" dirty="0">
                <a:latin typeface="+mj-lt"/>
                <a:ea typeface="ＭＳ Ｐゴシック" pitchFamily="-84" charset="-128"/>
              </a:rPr>
              <a:t>High-Temperature </a:t>
            </a:r>
            <a:r>
              <a:rPr lang="en-US" sz="2800" b="1" kern="0" dirty="0" smtClean="0">
                <a:latin typeface="+mj-lt"/>
                <a:ea typeface="ＭＳ Ｐゴシック" pitchFamily="-84" charset="-128"/>
              </a:rPr>
              <a:t>Reactor</a:t>
            </a:r>
            <a:endParaRPr lang="en-US" altLang="en-US" sz="3400" b="1" dirty="0">
              <a:latin typeface="+mj-lt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989089" y="3962400"/>
            <a:ext cx="456175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/>
            <a:r>
              <a:rPr lang="en-US" b="1" dirty="0">
                <a:solidFill>
                  <a:srgbClr val="25260F"/>
                </a:solidFill>
                <a:latin typeface="Arial" charset="0"/>
              </a:rPr>
              <a:t>Fuel:</a:t>
            </a:r>
            <a:r>
              <a:rPr lang="en-US" dirty="0">
                <a:solidFill>
                  <a:srgbClr val="25260F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rgbClr val="25260F"/>
                </a:solidFill>
                <a:latin typeface="Arial" charset="0"/>
              </a:rPr>
              <a:t>TRISO particle fuel, 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</a:rPr>
              <a:t>no failure up to ~1650°C, strongly negative Doppler feedback</a:t>
            </a:r>
          </a:p>
          <a:p>
            <a:endParaRPr lang="en-US" b="1" dirty="0" smtClean="0">
              <a:solidFill>
                <a:srgbClr val="25260F"/>
              </a:solidFill>
              <a:latin typeface="Arial" charset="0"/>
            </a:endParaRPr>
          </a:p>
        </p:txBody>
      </p:sp>
      <p:pic>
        <p:nvPicPr>
          <p:cNvPr id="13" name="Picture 11" descr="tris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578" y="2121841"/>
            <a:ext cx="1634338" cy="1659941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97479" y="5059381"/>
            <a:ext cx="2686733" cy="1474600"/>
            <a:chOff x="132667" y="4980493"/>
            <a:chExt cx="2686733" cy="1474600"/>
          </a:xfrm>
        </p:grpSpPr>
        <p:pic>
          <p:nvPicPr>
            <p:cNvPr id="10" name="Picture 15" descr="GE7001f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67" y="4980493"/>
              <a:ext cx="2547036" cy="147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762000" y="5993428"/>
              <a:ext cx="2057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lvl="1" algn="ctr">
                <a:spcBef>
                  <a:spcPct val="20000"/>
                </a:spcBef>
                <a:buClr>
                  <a:srgbClr val="00673E"/>
                </a:buClr>
                <a:buFont typeface="Symbol" panose="05050102010706020507" pitchFamily="18" charset="2"/>
                <a:buNone/>
              </a:pPr>
              <a:r>
                <a:rPr lang="en-US" altLang="en-US" sz="1200" b="1" dirty="0">
                  <a:solidFill>
                    <a:srgbClr val="030305"/>
                  </a:solidFill>
                </a:rPr>
                <a:t>GE Power Systems MS7001FB</a:t>
              </a:r>
            </a:p>
          </p:txBody>
        </p:sp>
      </p:grp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3" y="2336952"/>
            <a:ext cx="1978385" cy="247298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989089" y="4881966"/>
            <a:ext cx="600999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r>
              <a:rPr lang="en-US" b="1" dirty="0" smtClean="0">
                <a:solidFill>
                  <a:srgbClr val="25260F"/>
                </a:solidFill>
                <a:latin typeface="Arial" charset="0"/>
              </a:rPr>
              <a:t>Coolant</a:t>
            </a:r>
            <a:r>
              <a:rPr lang="en-US" b="1" dirty="0">
                <a:solidFill>
                  <a:srgbClr val="25260F"/>
                </a:solidFill>
                <a:latin typeface="Arial" charset="0"/>
              </a:rPr>
              <a:t>:</a:t>
            </a:r>
            <a:r>
              <a:rPr lang="en-US" dirty="0">
                <a:solidFill>
                  <a:srgbClr val="25260F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25260F"/>
                </a:solidFill>
                <a:latin typeface="Arial" charset="0"/>
              </a:rPr>
              <a:t>FLiBe</a:t>
            </a:r>
            <a:r>
              <a:rPr lang="en-US" dirty="0" smtClean="0">
                <a:solidFill>
                  <a:srgbClr val="25260F"/>
                </a:solidFill>
                <a:latin typeface="Arial" charset="0"/>
              </a:rPr>
              <a:t> liquid salt, low-pressure, chemically inert, </a:t>
            </a:r>
            <a:r>
              <a:rPr lang="en-US" dirty="0" smtClean="0">
                <a:solidFill>
                  <a:srgbClr val="25260F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large </a:t>
            </a:r>
            <a:r>
              <a:rPr lang="en-US" dirty="0">
                <a:solidFill>
                  <a:srgbClr val="25260F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margin to boiling </a:t>
            </a:r>
            <a:r>
              <a:rPr lang="en-US" dirty="0" smtClean="0">
                <a:solidFill>
                  <a:srgbClr val="25260F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1430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anose="05050102010706020507" pitchFamily="18" charset="2"/>
              </a:rPr>
              <a:t>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C), </a:t>
            </a:r>
            <a:r>
              <a:rPr lang="en-US" dirty="0" smtClean="0">
                <a:solidFill>
                  <a:srgbClr val="25260F"/>
                </a:solidFill>
                <a:latin typeface="Arial" charset="0"/>
              </a:rPr>
              <a:t>high </a:t>
            </a:r>
            <a:r>
              <a:rPr lang="en-US" dirty="0">
                <a:solidFill>
                  <a:srgbClr val="25260F"/>
                </a:solidFill>
                <a:latin typeface="Arial" charset="0"/>
              </a:rPr>
              <a:t>heat </a:t>
            </a:r>
            <a:r>
              <a:rPr lang="en-US" dirty="0" smtClean="0">
                <a:solidFill>
                  <a:srgbClr val="25260F"/>
                </a:solidFill>
                <a:latin typeface="Arial" charset="0"/>
              </a:rPr>
              <a:t>capacity, enables </a:t>
            </a:r>
            <a:r>
              <a:rPr lang="en-US" altLang="en-US" dirty="0" smtClean="0">
                <a:solidFill>
                  <a:srgbClr val="25260F"/>
                </a:solidFill>
                <a:latin typeface="Arial" charset="0"/>
              </a:rPr>
              <a:t>power </a:t>
            </a:r>
            <a:r>
              <a:rPr lang="en-US" altLang="en-US" dirty="0">
                <a:solidFill>
                  <a:srgbClr val="25260F"/>
                </a:solidFill>
                <a:latin typeface="Arial" charset="0"/>
              </a:rPr>
              <a:t>density </a:t>
            </a:r>
            <a:r>
              <a:rPr lang="en-US" altLang="en-US" dirty="0" smtClean="0">
                <a:solidFill>
                  <a:srgbClr val="25260F"/>
                </a:solidFill>
                <a:latin typeface="Arial" charset="0"/>
              </a:rPr>
              <a:t>up to 10x gas-cooled reactors</a:t>
            </a:r>
          </a:p>
          <a:p>
            <a:endParaRPr lang="en-US" sz="1200" b="1" dirty="0" smtClean="0">
              <a:solidFill>
                <a:srgbClr val="25260F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Power </a:t>
            </a:r>
            <a:r>
              <a:rPr lang="en-US" b="1" dirty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Cycle</a:t>
            </a:r>
            <a:r>
              <a:rPr lang="en-US" dirty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: Modified 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natural-gas air </a:t>
            </a:r>
            <a:r>
              <a:rPr lang="en-US" dirty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Brayton 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power cycle </a:t>
            </a:r>
            <a:r>
              <a:rPr lang="en-US" dirty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with General Electric 7FB </a:t>
            </a:r>
            <a:r>
              <a:rPr lang="en-US" dirty="0" smtClean="0">
                <a:solidFill>
                  <a:srgbClr val="25260F"/>
                </a:solidFill>
                <a:latin typeface="Arial" pitchFamily="34" charset="0"/>
                <a:cs typeface="Arial" pitchFamily="34" charset="0"/>
              </a:rPr>
              <a:t>turbo-compressor</a:t>
            </a:r>
            <a:endParaRPr lang="en-US" dirty="0">
              <a:solidFill>
                <a:srgbClr val="25260F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rgbClr val="25260F"/>
              </a:solidFill>
              <a:latin typeface="Arial" charset="0"/>
            </a:endParaRPr>
          </a:p>
          <a:p>
            <a:pPr marL="0" lvl="1"/>
            <a:endParaRPr lang="en-US" dirty="0" smtClean="0">
              <a:solidFill>
                <a:srgbClr val="25260F"/>
              </a:solidFill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68305" y="6519446"/>
            <a:ext cx="20468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Drs. </a:t>
            </a:r>
            <a:r>
              <a:rPr lang="en-US" sz="1600" b="1" dirty="0">
                <a:solidFill>
                  <a:srgbClr val="032EE3"/>
                </a:solidFill>
                <a:latin typeface="Calibri" panose="020F0502020204030204" pitchFamily="34" charset="0"/>
              </a:rPr>
              <a:t>C. </a:t>
            </a:r>
            <a:r>
              <a:rPr lang="en-US" sz="1600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Forsberg, L. Hu</a:t>
            </a:r>
            <a:endParaRPr lang="en-US" sz="1600" b="1" kern="0" dirty="0">
              <a:solidFill>
                <a:srgbClr val="032EE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8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1" y="1061803"/>
            <a:ext cx="8477966" cy="762000"/>
          </a:xfrm>
        </p:spPr>
        <p:txBody>
          <a:bodyPr/>
          <a:lstStyle/>
          <a:p>
            <a:pPr algn="l" eaLnBrk="1" hangingPunct="1"/>
            <a:r>
              <a:rPr lang="en-US" sz="2400" b="1" dirty="0" smtClean="0">
                <a:solidFill>
                  <a:schemeClr val="tx1"/>
                </a:solidFill>
              </a:rPr>
              <a:t>Engineered surface </a:t>
            </a:r>
            <a:r>
              <a:rPr lang="en-US" sz="2400" b="1" dirty="0" err="1" smtClean="0">
                <a:solidFill>
                  <a:schemeClr val="tx1"/>
                </a:solidFill>
              </a:rPr>
              <a:t>nano</a:t>
            </a:r>
            <a:r>
              <a:rPr lang="en-US" sz="2400" b="1" dirty="0" smtClean="0">
                <a:solidFill>
                  <a:schemeClr val="tx1"/>
                </a:solidFill>
              </a:rPr>
              <a:t>- and micro-scale features (coatings, pores, posts, patterns, …) enhance CHF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62000" y="5674327"/>
            <a:ext cx="75713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Increases design-basis and beyond-design-basis safety 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margins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and/or enables power uprates in LWRs</a:t>
            </a:r>
            <a:endParaRPr lang="en-US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3335339" y="6477000"/>
            <a:ext cx="58086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600" b="1" dirty="0" smtClean="0">
                <a:solidFill>
                  <a:srgbClr val="032EE3"/>
                </a:solidFill>
                <a:latin typeface="+mj-lt"/>
              </a:rPr>
              <a:t>Profs. J. Buongiorno, M. Bucci</a:t>
            </a:r>
            <a:endParaRPr lang="en-US" sz="1600" b="1" dirty="0">
              <a:solidFill>
                <a:srgbClr val="032EE3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500568"/>
            <a:ext cx="3846909" cy="3042168"/>
          </a:xfrm>
          <a:prstGeom prst="rect">
            <a:avLst/>
          </a:prstGeom>
        </p:spPr>
      </p:pic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735762" y="2570062"/>
            <a:ext cx="34082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120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G=1000 </a:t>
            </a:r>
            <a:r>
              <a:rPr lang="en-US" sz="1200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kg/m</a:t>
            </a:r>
            <a:r>
              <a:rPr lang="en-US" sz="1200" baseline="30000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s, x</a:t>
            </a:r>
            <a:r>
              <a:rPr lang="en-US" sz="1200" baseline="-25000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200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~0, SS316 surface</a:t>
            </a:r>
            <a:endParaRPr lang="en-US" sz="1200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2" y="2033294"/>
            <a:ext cx="4511902" cy="360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26" y="1171105"/>
            <a:ext cx="8652293" cy="706437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High-fidelity Monte Carlo simulations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2" y="1923807"/>
            <a:ext cx="4701593" cy="409019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</a:rPr>
              <a:t>Focus on high performance computing in particle transport, improved physical models, and open source software for research and education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500" dirty="0" smtClean="0">
                <a:solidFill>
                  <a:schemeClr val="bg1">
                    <a:lumMod val="10000"/>
                  </a:schemeClr>
                </a:solidFill>
              </a:rPr>
              <a:t>On-the-fly Doppler Broadening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500" dirty="0" smtClean="0">
                <a:solidFill>
                  <a:schemeClr val="bg1">
                    <a:lumMod val="10000"/>
                  </a:schemeClr>
                </a:solidFill>
              </a:rPr>
              <a:t>Time-dependent Monte Carlo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500" dirty="0" smtClean="0">
                <a:solidFill>
                  <a:schemeClr val="bg1">
                    <a:lumMod val="10000"/>
                  </a:schemeClr>
                </a:solidFill>
              </a:rPr>
              <a:t>Multi-physics coupling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500" dirty="0" smtClean="0">
                <a:solidFill>
                  <a:schemeClr val="bg1">
                    <a:lumMod val="10000"/>
                  </a:schemeClr>
                </a:solidFill>
              </a:rPr>
              <a:t>Acceleration and convergence analysis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500" dirty="0" smtClean="0">
                <a:solidFill>
                  <a:schemeClr val="bg1">
                    <a:lumMod val="10000"/>
                  </a:schemeClr>
                </a:solidFill>
              </a:rPr>
              <a:t>Efficient parallelization algorithms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endParaRPr lang="en-US" sz="1500" dirty="0" smtClean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51990" y="3927812"/>
            <a:ext cx="2272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10000"/>
                  </a:schemeClr>
                </a:solidFill>
              </a:rPr>
              <a:t>TREAT Reactor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6062" b="5598"/>
          <a:stretch/>
        </p:blipFill>
        <p:spPr>
          <a:xfrm>
            <a:off x="4843835" y="4731509"/>
            <a:ext cx="3987130" cy="199270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43835" y="4452927"/>
            <a:ext cx="4088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10000"/>
                  </a:schemeClr>
                </a:solidFill>
              </a:rPr>
              <a:t>Integration in multi-physics environment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026" name="Picture 2" descr="http://regmedia.co.uk/2012/10/27/oak_ridge_titan_supercompu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65936"/>
            <a:ext cx="4079195" cy="156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3835" y="1960306"/>
            <a:ext cx="3660278" cy="20579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450" y="645571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1600" b="1" dirty="0">
                <a:solidFill>
                  <a:srgbClr val="032EE3"/>
                </a:solidFill>
                <a:latin typeface="+mj-lt"/>
              </a:rPr>
              <a:t>Profs. </a:t>
            </a:r>
            <a:r>
              <a:rPr lang="en-US" sz="1600" b="1" dirty="0" smtClean="0">
                <a:solidFill>
                  <a:srgbClr val="032EE3"/>
                </a:solidFill>
                <a:latin typeface="+mj-lt"/>
              </a:rPr>
              <a:t>B. </a:t>
            </a:r>
            <a:r>
              <a:rPr lang="en-US" sz="1600" b="1" dirty="0">
                <a:solidFill>
                  <a:srgbClr val="032EE3"/>
                </a:solidFill>
                <a:latin typeface="+mj-lt"/>
              </a:rPr>
              <a:t>Forget and </a:t>
            </a:r>
            <a:r>
              <a:rPr lang="en-US" sz="1600" b="1" dirty="0" smtClean="0">
                <a:solidFill>
                  <a:srgbClr val="032EE3"/>
                </a:solidFill>
                <a:latin typeface="+mj-lt"/>
              </a:rPr>
              <a:t>K. </a:t>
            </a:r>
            <a:r>
              <a:rPr lang="en-US" sz="1600" b="1" dirty="0">
                <a:solidFill>
                  <a:srgbClr val="032EE3"/>
                </a:solidFill>
                <a:latin typeface="+mj-lt"/>
              </a:rPr>
              <a:t>Smith</a:t>
            </a:r>
          </a:p>
        </p:txBody>
      </p:sp>
    </p:spTree>
    <p:extLst>
      <p:ext uri="{BB962C8B-B14F-4D97-AF65-F5344CB8AC3E}">
        <p14:creationId xmlns:p14="http://schemas.microsoft.com/office/powerpoint/2010/main" val="29738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26" y="1171105"/>
            <a:ext cx="8652293" cy="706437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MIT Graphite Pile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65179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en-US" sz="1600" b="1" dirty="0">
                <a:solidFill>
                  <a:srgbClr val="032EE3"/>
                </a:solidFill>
                <a:latin typeface="+mj-lt"/>
              </a:rPr>
              <a:t>Profs. </a:t>
            </a:r>
            <a:r>
              <a:rPr lang="en-US" sz="1600" b="1" dirty="0" err="1" smtClean="0">
                <a:solidFill>
                  <a:srgbClr val="032EE3"/>
                </a:solidFill>
                <a:latin typeface="+mj-lt"/>
              </a:rPr>
              <a:t>K.Smith</a:t>
            </a:r>
            <a:r>
              <a:rPr lang="en-US" sz="1600" b="1" dirty="0" smtClean="0">
                <a:solidFill>
                  <a:srgbClr val="032EE3"/>
                </a:solidFill>
                <a:latin typeface="+mj-lt"/>
              </a:rPr>
              <a:t> and </a:t>
            </a:r>
            <a:r>
              <a:rPr lang="en-US" sz="1600" b="1" dirty="0" err="1" smtClean="0">
                <a:solidFill>
                  <a:srgbClr val="032EE3"/>
                </a:solidFill>
                <a:latin typeface="+mj-lt"/>
              </a:rPr>
              <a:t>B.Forget</a:t>
            </a:r>
            <a:endParaRPr lang="en-US" sz="1600" b="1" dirty="0">
              <a:solidFill>
                <a:srgbClr val="032EE3"/>
              </a:solidFill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0" y="2057400"/>
            <a:ext cx="4038600" cy="4038600"/>
          </a:xfrm>
        </p:spPr>
        <p:txBody>
          <a:bodyPr/>
          <a:lstStyle/>
          <a:p>
            <a:r>
              <a:rPr lang="en-US" dirty="0" smtClean="0"/>
              <a:t>25 MT of graphite</a:t>
            </a:r>
          </a:p>
          <a:p>
            <a:r>
              <a:rPr lang="en-US" dirty="0" smtClean="0"/>
              <a:t>2.5 MT of natural uranium</a:t>
            </a:r>
          </a:p>
          <a:p>
            <a:endParaRPr lang="en-US" dirty="0" smtClean="0"/>
          </a:p>
          <a:p>
            <a:r>
              <a:rPr lang="en-US" dirty="0" smtClean="0"/>
              <a:t>Education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Approach to critical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Spatial flux distribution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Rod </a:t>
            </a:r>
            <a:r>
              <a:rPr lang="en-US" sz="1800" dirty="0" smtClean="0"/>
              <a:t>worth</a:t>
            </a:r>
            <a:endParaRPr lang="en-US" sz="1800" dirty="0" smtClean="0"/>
          </a:p>
          <a:p>
            <a:r>
              <a:rPr lang="en-US" dirty="0" smtClean="0"/>
              <a:t>Research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Validation of graphite S(</a:t>
            </a:r>
            <a:r>
              <a:rPr lang="en-US" sz="1800" dirty="0" err="1" smtClean="0"/>
              <a:t>a,b</a:t>
            </a:r>
            <a:r>
              <a:rPr lang="en-US" sz="18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Validation of high-fidelity simulation tools </a:t>
            </a:r>
            <a:endParaRPr lang="en-US" sz="1800" dirty="0"/>
          </a:p>
          <a:p>
            <a:endParaRPr lang="en-US" dirty="0"/>
          </a:p>
        </p:txBody>
      </p:sp>
      <p:pic>
        <p:nvPicPr>
          <p:cNvPr id="1026" name="Picture 2" descr="Image result for mit graphite p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842320" cy="363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7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itt.edu/~slb126/Westinghous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54693" y="4652603"/>
            <a:ext cx="1116278" cy="29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423642" y="1134392"/>
            <a:ext cx="8415558" cy="994954"/>
          </a:xfrm>
        </p:spPr>
        <p:txBody>
          <a:bodyPr/>
          <a:lstStyle/>
          <a:p>
            <a:pPr algn="ctr"/>
            <a:r>
              <a:rPr lang="en-US" altLang="en-US" sz="2800" b="1" dirty="0" smtClean="0">
                <a:solidFill>
                  <a:schemeClr val="tx1"/>
                </a:solidFill>
              </a:rPr>
              <a:t>High-fidelity simulations of coolant flow in reactor core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051" y="2448545"/>
            <a:ext cx="6410325" cy="1055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720"/>
              </a:spcAft>
              <a:defRPr/>
            </a:pPr>
            <a:r>
              <a:rPr lang="en-US" sz="1700" b="1" dirty="0">
                <a:solidFill>
                  <a:srgbClr val="25260F"/>
                </a:solidFill>
                <a:latin typeface="+mj-lt"/>
              </a:rPr>
              <a:t>Objective: </a:t>
            </a:r>
            <a:r>
              <a:rPr lang="en-US" sz="1700" i="1" dirty="0">
                <a:solidFill>
                  <a:srgbClr val="25260F"/>
                </a:solidFill>
                <a:latin typeface="+mj-lt"/>
              </a:rPr>
              <a:t>High fidelity flow-thermal simulations of reactor cores</a:t>
            </a:r>
          </a:p>
          <a:p>
            <a:pPr>
              <a:spcAft>
                <a:spcPts val="720"/>
              </a:spcAft>
              <a:defRPr/>
            </a:pPr>
            <a:r>
              <a:rPr lang="en-US" sz="1700" b="1" dirty="0">
                <a:solidFill>
                  <a:srgbClr val="25260F"/>
                </a:solidFill>
                <a:latin typeface="+mj-lt"/>
              </a:rPr>
              <a:t>Challenge:</a:t>
            </a:r>
            <a:r>
              <a:rPr lang="en-US" sz="1700" dirty="0">
                <a:solidFill>
                  <a:srgbClr val="25260F"/>
                </a:solidFill>
                <a:latin typeface="+mj-lt"/>
              </a:rPr>
              <a:t> </a:t>
            </a:r>
            <a:r>
              <a:rPr lang="en-US" sz="1700" i="1" dirty="0">
                <a:solidFill>
                  <a:srgbClr val="25260F"/>
                </a:solidFill>
                <a:latin typeface="+mj-lt"/>
              </a:rPr>
              <a:t>Complex turbulence / computational requirements</a:t>
            </a:r>
          </a:p>
          <a:p>
            <a:pPr>
              <a:spcAft>
                <a:spcPts val="720"/>
              </a:spcAft>
              <a:defRPr/>
            </a:pPr>
            <a:r>
              <a:rPr lang="en-US" sz="1700" b="1" dirty="0">
                <a:solidFill>
                  <a:srgbClr val="25260F"/>
                </a:solidFill>
                <a:latin typeface="+mj-lt"/>
              </a:rPr>
              <a:t>Approach:</a:t>
            </a:r>
            <a:r>
              <a:rPr lang="en-US" sz="1700" dirty="0">
                <a:solidFill>
                  <a:srgbClr val="25260F"/>
                </a:solidFill>
                <a:latin typeface="+mj-lt"/>
              </a:rPr>
              <a:t> </a:t>
            </a:r>
            <a:r>
              <a:rPr lang="en-US" sz="1700" i="1" dirty="0" err="1">
                <a:solidFill>
                  <a:srgbClr val="25260F"/>
                </a:solidFill>
                <a:latin typeface="+mj-lt"/>
              </a:rPr>
              <a:t>STRUCTure</a:t>
            </a:r>
            <a:r>
              <a:rPr lang="en-US" sz="1700" i="1" dirty="0">
                <a:solidFill>
                  <a:srgbClr val="25260F"/>
                </a:solidFill>
                <a:latin typeface="+mj-lt"/>
              </a:rPr>
              <a:t>-based hybrid turbulence modeling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843713" y="6496050"/>
            <a:ext cx="23002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32EE3"/>
                </a:solidFill>
                <a:latin typeface="Calibri" panose="020F0502020204030204" pitchFamily="34" charset="0"/>
              </a:rPr>
              <a:t>Prof. E. Baglietto</a:t>
            </a:r>
            <a:endParaRPr lang="en-US" sz="3200" b="1" kern="0" dirty="0">
              <a:solidFill>
                <a:srgbClr val="032EE3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52400" y="2245519"/>
            <a:ext cx="7435850" cy="4606925"/>
            <a:chOff x="-349250" y="1295400"/>
            <a:chExt cx="9263063" cy="5673725"/>
          </a:xfrm>
        </p:grpSpPr>
        <p:pic>
          <p:nvPicPr>
            <p:cNvPr id="38916" name="Picture 3" descr="D:\UGM\JAPAN\frontStreamlinesNoCore3D_1a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9250" y="1295400"/>
              <a:ext cx="3175000" cy="567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7" name="Picture 4" descr="D:\Documnts\CFD\CFD\nuclear hub\watts-bar-vessel\ANC-power\wbpp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8725" y="3170238"/>
              <a:ext cx="2395538" cy="3589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8" name="Picture 2" descr="FigF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9" r="31287"/>
            <a:stretch>
              <a:fillRect/>
            </a:stretch>
          </p:blipFill>
          <p:spPr bwMode="auto">
            <a:xfrm>
              <a:off x="4757738" y="3003550"/>
              <a:ext cx="1833562" cy="367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58775" y="3736975"/>
              <a:ext cx="2009775" cy="2379663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88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2422525" y="3498850"/>
              <a:ext cx="531813" cy="227013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54275" y="6146800"/>
              <a:ext cx="566738" cy="142875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300538" y="3281363"/>
              <a:ext cx="979487" cy="33496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070350" y="3956050"/>
              <a:ext cx="1133475" cy="2398713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5430838" y="4953000"/>
              <a:ext cx="501650" cy="652463"/>
            </a:xfrm>
            <a:prstGeom prst="rect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88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5972175" y="3378200"/>
              <a:ext cx="763588" cy="1528763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24563" y="5626100"/>
              <a:ext cx="733425" cy="86995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arallelogram 26"/>
            <p:cNvSpPr/>
            <p:nvPr/>
          </p:nvSpPr>
          <p:spPr>
            <a:xfrm rot="1124613">
              <a:off x="3722688" y="3589338"/>
              <a:ext cx="488950" cy="277812"/>
            </a:xfrm>
            <a:prstGeom prst="parallelogram">
              <a:avLst>
                <a:gd name="adj" fmla="val 59968"/>
              </a:avLst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880"/>
            </a:p>
          </p:txBody>
        </p:sp>
        <p:pic>
          <p:nvPicPr>
            <p:cNvPr id="38931" name="test1">
              <a:hlinkClick r:id="" action="ppaction://media"/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7" t="2876" r="5002"/>
            <a:stretch>
              <a:fillRect/>
            </a:stretch>
          </p:blipFill>
          <p:spPr bwMode="auto">
            <a:xfrm>
              <a:off x="6731000" y="3170238"/>
              <a:ext cx="2182813" cy="3316287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978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45521"/>
            <a:ext cx="5097490" cy="45467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Testing and Modeling of Nuclear Fuels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114" y="1981605"/>
            <a:ext cx="5259486" cy="4496478"/>
          </a:xfrm>
        </p:spPr>
        <p:txBody>
          <a:bodyPr>
            <a:normAutofit fontScale="85000" lnSpcReduction="20000"/>
          </a:bodyPr>
          <a:lstStyle/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sz="2200" dirty="0" smtClean="0">
                <a:solidFill>
                  <a:prstClr val="black"/>
                </a:solidFill>
                <a:latin typeface="Perpetua"/>
              </a:rPr>
              <a:t>Objective: Improve Economics and Safety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Impact of Fuels on System Level</a:t>
            </a:r>
          </a:p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sz="2200" dirty="0">
                <a:solidFill>
                  <a:prstClr val="black"/>
                </a:solidFill>
                <a:latin typeface="Perpetua"/>
              </a:rPr>
              <a:t>Experimental Effort (Steady &amp; Accidents</a:t>
            </a:r>
            <a:r>
              <a:rPr lang="en-US" sz="2200" dirty="0" smtClean="0">
                <a:solidFill>
                  <a:prstClr val="black"/>
                </a:solidFill>
                <a:latin typeface="Perpetua"/>
              </a:rPr>
              <a:t>): 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Fuel Cladding: Zirc-4, Coatings, </a:t>
            </a:r>
            <a:r>
              <a:rPr lang="en-US" dirty="0" err="1" smtClean="0">
                <a:solidFill>
                  <a:prstClr val="black"/>
                </a:solidFill>
                <a:latin typeface="Perpetua"/>
              </a:rPr>
              <a:t>SiC</a:t>
            </a:r>
            <a:r>
              <a:rPr lang="en-US" dirty="0" smtClean="0">
                <a:solidFill>
                  <a:prstClr val="black"/>
                </a:solidFill>
                <a:latin typeface="Perpetua"/>
              </a:rPr>
              <a:t> Composites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Fuel Pellet: UO</a:t>
            </a:r>
            <a:r>
              <a:rPr lang="en-US" baseline="-25000" dirty="0" smtClean="0">
                <a:solidFill>
                  <a:prstClr val="black"/>
                </a:solidFill>
                <a:latin typeface="Perpetua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Perpetua"/>
              </a:rPr>
              <a:t>, UN 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Unique High Temperature (up to 2000 </a:t>
            </a:r>
            <a:r>
              <a:rPr lang="en-US" baseline="30000" dirty="0" smtClean="0">
                <a:solidFill>
                  <a:prstClr val="black"/>
                </a:solidFill>
                <a:latin typeface="Perpetua"/>
              </a:rPr>
              <a:t>o</a:t>
            </a:r>
            <a:r>
              <a:rPr lang="en-US" dirty="0" smtClean="0">
                <a:solidFill>
                  <a:prstClr val="black"/>
                </a:solidFill>
                <a:latin typeface="Perpetua"/>
              </a:rPr>
              <a:t>C) &amp; High Pressure Testing Capability</a:t>
            </a:r>
          </a:p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sz="2200" dirty="0" smtClean="0">
                <a:solidFill>
                  <a:prstClr val="black"/>
                </a:solidFill>
                <a:latin typeface="Perpetua"/>
              </a:rPr>
              <a:t>Simulation Effort (Steady &amp; Accidents): </a:t>
            </a:r>
            <a:endParaRPr lang="en-US" sz="2200" dirty="0">
              <a:solidFill>
                <a:prstClr val="black"/>
              </a:solidFill>
              <a:latin typeface="Perpetua"/>
            </a:endParaRP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Reactor Physics Analysis (Application)</a:t>
            </a:r>
          </a:p>
          <a:p>
            <a:pPr marL="1577340" lvl="3" indent="-342900">
              <a:spcBef>
                <a:spcPts val="370"/>
              </a:spcBef>
              <a:buClr>
                <a:srgbClr val="9B2D1F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Proven/Commercial Tools - STUDSVIK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Thermal Hydraulics Development and Analysis</a:t>
            </a:r>
          </a:p>
          <a:p>
            <a:pPr marL="1577340" lvl="3" indent="-342900">
              <a:spcBef>
                <a:spcPts val="370"/>
              </a:spcBef>
              <a:buClr>
                <a:srgbClr val="9B2D1F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Advanced Simulation Tools - TRACE</a:t>
            </a:r>
            <a:endParaRPr lang="en-US" dirty="0">
              <a:solidFill>
                <a:prstClr val="black"/>
              </a:solidFill>
              <a:latin typeface="Perpetua"/>
            </a:endParaRP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Structural Mechanics Development and Analysis</a:t>
            </a:r>
          </a:p>
          <a:p>
            <a:pPr marL="1577340" lvl="3" indent="-342900">
              <a:spcBef>
                <a:spcPts val="370"/>
              </a:spcBef>
              <a:buClr>
                <a:srgbClr val="9B2D1F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High Fidelity Tools – MOOSE/BISON</a:t>
            </a:r>
            <a:endParaRPr lang="en-US" dirty="0">
              <a:solidFill>
                <a:prstClr val="black"/>
              </a:solidFill>
              <a:latin typeface="Perpetua"/>
            </a:endParaRPr>
          </a:p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  <a:buFont typeface="Wingdings" panose="05000000000000000000" pitchFamily="2" charset="2"/>
              <a:buChar char="ü"/>
            </a:pPr>
            <a:endParaRPr lang="en-US" i="1" dirty="0">
              <a:solidFill>
                <a:prstClr val="black"/>
              </a:solidFill>
              <a:latin typeface="Perpetu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93444" y="6433107"/>
            <a:ext cx="14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Prof. Shirvan</a:t>
            </a:r>
            <a:endParaRPr lang="en-US" sz="3200" b="1" kern="0" dirty="0">
              <a:solidFill>
                <a:srgbClr val="032EE3"/>
              </a:solidFill>
              <a:latin typeface="Calibri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280" y="1964145"/>
            <a:ext cx="1229742" cy="935218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5" t="6939" r="2598" b="6239"/>
          <a:stretch/>
        </p:blipFill>
        <p:spPr bwMode="auto">
          <a:xfrm>
            <a:off x="5774818" y="1082592"/>
            <a:ext cx="1156434" cy="90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3049" y="2720693"/>
            <a:ext cx="1158204" cy="879035"/>
          </a:xfrm>
          <a:prstGeom prst="rect">
            <a:avLst/>
          </a:prstGeom>
        </p:spPr>
      </p:pic>
      <p:pic>
        <p:nvPicPr>
          <p:cNvPr id="21" name="图片 2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242" y="3393879"/>
            <a:ext cx="1877629" cy="1841677"/>
          </a:xfrm>
          <a:prstGeom prst="rect">
            <a:avLst/>
          </a:prstGeom>
          <a:noFill/>
        </p:spPr>
      </p:pic>
      <p:sp>
        <p:nvSpPr>
          <p:cNvPr id="22" name="object 8"/>
          <p:cNvSpPr/>
          <p:nvPr/>
        </p:nvSpPr>
        <p:spPr>
          <a:xfrm>
            <a:off x="5773049" y="5126501"/>
            <a:ext cx="3282149" cy="130660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8689" y="1082592"/>
            <a:ext cx="1796509" cy="2420341"/>
          </a:xfrm>
          <a:prstGeom prst="rect">
            <a:avLst/>
          </a:prstGeom>
          <a:effectLst>
            <a:outerShdw blurRad="800100" dist="50800" dir="5400000" algn="ctr" rotWithShape="0">
              <a:srgbClr val="000000">
                <a:alpha val="83000"/>
              </a:srgb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6931252" y="1041583"/>
            <a:ext cx="363205" cy="2509746"/>
          </a:xfrm>
          <a:prstGeom prst="rect">
            <a:avLst/>
          </a:prstGeom>
          <a:effectLst>
            <a:outerShdw blurRad="800100" dist="50800" dir="5400000" algn="ctr" rotWithShape="0">
              <a:srgbClr val="000000">
                <a:alpha val="8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70106" y="3546703"/>
            <a:ext cx="1553135" cy="157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8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368" y="1143000"/>
            <a:ext cx="4495800" cy="5715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Improving Economics of Reactors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260" y="1665285"/>
            <a:ext cx="8174017" cy="1335330"/>
          </a:xfrm>
        </p:spPr>
        <p:txBody>
          <a:bodyPr>
            <a:normAutofit fontScale="85000" lnSpcReduction="20000"/>
          </a:bodyPr>
          <a:lstStyle/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Objective</a:t>
            </a:r>
            <a:r>
              <a:rPr lang="en-US" dirty="0">
                <a:solidFill>
                  <a:prstClr val="black"/>
                </a:solidFill>
                <a:latin typeface="Perpetua"/>
              </a:rPr>
              <a:t>: Acceleration of Innovative Technology R&amp;D to Reduce Nuclear </a:t>
            </a:r>
            <a:r>
              <a:rPr lang="en-US" dirty="0" smtClean="0">
                <a:solidFill>
                  <a:prstClr val="black"/>
                </a:solidFill>
                <a:latin typeface="Perpetua"/>
              </a:rPr>
              <a:t>Cost</a:t>
            </a:r>
          </a:p>
          <a:p>
            <a:pPr marL="662940" lvl="1" indent="-34290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dirty="0" smtClean="0">
                <a:solidFill>
                  <a:prstClr val="black"/>
                </a:solidFill>
                <a:latin typeface="Perpetua"/>
              </a:rPr>
              <a:t>Projects Focus on Design and Economics Modeling with Uncertainty for Advanced Reactors (including light water SMRs and power cycles)</a:t>
            </a:r>
          </a:p>
          <a:p>
            <a:pPr marL="1062990" lvl="2" indent="-285750">
              <a:spcBef>
                <a:spcPts val="370"/>
              </a:spcBef>
              <a:buClr>
                <a:srgbClr val="9B2D1F"/>
              </a:buClr>
              <a:buSzPct val="85000"/>
            </a:pPr>
            <a:r>
              <a:rPr lang="en-US" i="1" dirty="0" smtClean="0">
                <a:solidFill>
                  <a:prstClr val="black"/>
                </a:solidFill>
                <a:latin typeface="Perpetua"/>
              </a:rPr>
              <a:t>Sponsored by ARPA-E, DOE, EDF, TEPCO</a:t>
            </a:r>
          </a:p>
          <a:p>
            <a:pPr marL="777240" lvl="2" indent="0">
              <a:spcBef>
                <a:spcPts val="370"/>
              </a:spcBef>
              <a:buClr>
                <a:srgbClr val="9B2D1F"/>
              </a:buClr>
              <a:buSzPct val="85000"/>
              <a:buNone/>
            </a:pPr>
            <a:endParaRPr lang="en-US" i="1" dirty="0" smtClean="0">
              <a:solidFill>
                <a:prstClr val="black"/>
              </a:solidFill>
              <a:latin typeface="Perpetua"/>
            </a:endParaRPr>
          </a:p>
          <a:p>
            <a:pPr marL="1120140" lvl="2" indent="-342900">
              <a:spcBef>
                <a:spcPts val="370"/>
              </a:spcBef>
              <a:buClr>
                <a:srgbClr val="9B2D1F"/>
              </a:buClr>
              <a:buSzPct val="85000"/>
              <a:buFont typeface="Wingdings" panose="05000000000000000000" pitchFamily="2" charset="2"/>
              <a:buChar char="Ø"/>
            </a:pPr>
            <a:endParaRPr lang="en-US" i="1" dirty="0" smtClean="0">
              <a:solidFill>
                <a:prstClr val="black"/>
              </a:solidFill>
              <a:latin typeface="Perpetu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93444" y="6433107"/>
            <a:ext cx="14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32EE3"/>
                </a:solidFill>
                <a:latin typeface="Calibri" panose="020F0502020204030204" pitchFamily="34" charset="0"/>
              </a:rPr>
              <a:t>Prof. Shirvan</a:t>
            </a:r>
            <a:endParaRPr lang="en-US" sz="3200" b="1" kern="0" dirty="0">
              <a:solidFill>
                <a:srgbClr val="032EE3"/>
              </a:solidFill>
              <a:latin typeface="Calibri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6BA7AE2-5326-734E-A96A-A6EF0D2971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660421"/>
              </p:ext>
            </p:extLst>
          </p:nvPr>
        </p:nvGraphicFramePr>
        <p:xfrm>
          <a:off x="1219200" y="2971800"/>
          <a:ext cx="7354336" cy="3577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790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SE_Template">
  <a:themeElements>
    <a:clrScheme name="Circle Strokes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rcle Strokes">
      <a:majorFont>
        <a:latin typeface="GillSans"/>
        <a:ea typeface="ＭＳ Ｐゴシック"/>
        <a:cs typeface=""/>
      </a:majorFont>
      <a:minorFont>
        <a:latin typeface="GillSan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-32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-32" charset="0"/>
            <a:ea typeface="ＭＳ Ｐゴシック" pitchFamily="34" charset="-128"/>
          </a:defRPr>
        </a:defPPr>
      </a:lstStyle>
    </a:lnDef>
  </a:objectDefaults>
  <a:extraClrSchemeLst>
    <a:extraClrScheme>
      <a:clrScheme name="Circle Strok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DNSE-Forget-2014</Template>
  <TotalTime>424</TotalTime>
  <Words>488</Words>
  <Application>Microsoft Office PowerPoint</Application>
  <PresentationFormat>On-screen Show (4:3)</PresentationFormat>
  <Paragraphs>85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ＭＳ Ｐゴシック</vt:lpstr>
      <vt:lpstr>Arial</vt:lpstr>
      <vt:lpstr>Calibri</vt:lpstr>
      <vt:lpstr>GillSans</vt:lpstr>
      <vt:lpstr>GillSans Light</vt:lpstr>
      <vt:lpstr>Perpetua</vt:lpstr>
      <vt:lpstr>Symbol</vt:lpstr>
      <vt:lpstr>Times</vt:lpstr>
      <vt:lpstr>Times New Roman</vt:lpstr>
      <vt:lpstr>Wingdings</vt:lpstr>
      <vt:lpstr>NSE_Template</vt:lpstr>
      <vt:lpstr>Fission Research Overview</vt:lpstr>
      <vt:lpstr>Fission Faculty</vt:lpstr>
      <vt:lpstr>PowerPoint Presentation</vt:lpstr>
      <vt:lpstr>Engineered surface nano- and micro-scale features (coatings, pores, posts, patterns, …) enhance CHF</vt:lpstr>
      <vt:lpstr>High-fidelity Monte Carlo simulations</vt:lpstr>
      <vt:lpstr>MIT Graphite Pile</vt:lpstr>
      <vt:lpstr>High-fidelity simulations of coolant flow in reactor core</vt:lpstr>
      <vt:lpstr>Testing and Modeling of Nuclear Fuels</vt:lpstr>
      <vt:lpstr>Improving Economics of Reactors</vt:lpstr>
      <vt:lpstr>MIT Nuclear Reactor Laboratory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bforget</dc:creator>
  <cp:lastModifiedBy>bforget</cp:lastModifiedBy>
  <cp:revision>30</cp:revision>
  <dcterms:created xsi:type="dcterms:W3CDTF">2014-09-18T20:55:59Z</dcterms:created>
  <dcterms:modified xsi:type="dcterms:W3CDTF">2018-08-31T02:43:12Z</dcterms:modified>
</cp:coreProperties>
</file>