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embeddings/oleObject1.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44"/>
  </p:notesMasterIdLst>
  <p:handoutMasterIdLst>
    <p:handoutMasterId r:id="rId45"/>
  </p:handoutMasterIdLst>
  <p:sldIdLst>
    <p:sldId id="851" r:id="rId2"/>
    <p:sldId id="847" r:id="rId3"/>
    <p:sldId id="848" r:id="rId4"/>
    <p:sldId id="852" r:id="rId5"/>
    <p:sldId id="853" r:id="rId6"/>
    <p:sldId id="854" r:id="rId7"/>
    <p:sldId id="849" r:id="rId8"/>
    <p:sldId id="857" r:id="rId9"/>
    <p:sldId id="850" r:id="rId10"/>
    <p:sldId id="846" r:id="rId11"/>
    <p:sldId id="842" r:id="rId12"/>
    <p:sldId id="855" r:id="rId13"/>
    <p:sldId id="858" r:id="rId14"/>
    <p:sldId id="859" r:id="rId15"/>
    <p:sldId id="856" r:id="rId16"/>
    <p:sldId id="795" r:id="rId17"/>
    <p:sldId id="746" r:id="rId18"/>
    <p:sldId id="799" r:id="rId19"/>
    <p:sldId id="796" r:id="rId20"/>
    <p:sldId id="798" r:id="rId21"/>
    <p:sldId id="797" r:id="rId22"/>
    <p:sldId id="808" r:id="rId23"/>
    <p:sldId id="806" r:id="rId24"/>
    <p:sldId id="810" r:id="rId25"/>
    <p:sldId id="809" r:id="rId26"/>
    <p:sldId id="805" r:id="rId27"/>
    <p:sldId id="802" r:id="rId28"/>
    <p:sldId id="803" r:id="rId29"/>
    <p:sldId id="845" r:id="rId30"/>
    <p:sldId id="836" r:id="rId31"/>
    <p:sldId id="837" r:id="rId32"/>
    <p:sldId id="838" r:id="rId33"/>
    <p:sldId id="839" r:id="rId34"/>
    <p:sldId id="840" r:id="rId35"/>
    <p:sldId id="841" r:id="rId36"/>
    <p:sldId id="816" r:id="rId37"/>
    <p:sldId id="817" r:id="rId38"/>
    <p:sldId id="818" r:id="rId39"/>
    <p:sldId id="813" r:id="rId40"/>
    <p:sldId id="827" r:id="rId41"/>
    <p:sldId id="828" r:id="rId42"/>
    <p:sldId id="829" r:id="rId43"/>
  </p:sldIdLst>
  <p:sldSz cx="9144000" cy="6858000" type="screen4x3"/>
  <p:notesSz cx="6946900" cy="9220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04" userDrawn="1">
          <p15:clr>
            <a:srgbClr val="A4A3A4"/>
          </p15:clr>
        </p15:guide>
        <p15:guide id="2" pos="218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260F"/>
    <a:srgbClr val="032EE3"/>
    <a:srgbClr val="FFFFFF"/>
    <a:srgbClr val="C08319"/>
    <a:srgbClr val="006666"/>
    <a:srgbClr val="008080"/>
    <a:srgbClr val="565682"/>
    <a:srgbClr val="1A07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698" autoAdjust="0"/>
  </p:normalViewPr>
  <p:slideViewPr>
    <p:cSldViewPr>
      <p:cViewPr varScale="1">
        <p:scale>
          <a:sx n="106" d="100"/>
          <a:sy n="106" d="100"/>
        </p:scale>
        <p:origin x="-1024" y="-11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p:cViewPr varScale="1">
        <p:scale>
          <a:sx n="41" d="100"/>
          <a:sy n="41" d="100"/>
        </p:scale>
        <p:origin x="1459" y="43"/>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en-US" sz="1800"/>
              <a:t>Revenue per MWe installed (normalized)</a:t>
            </a:r>
          </a:p>
        </c:rich>
      </c:tx>
      <c:layout>
        <c:manualLayout>
          <c:xMode val="edge"/>
          <c:yMode val="edge"/>
          <c:x val="0.120003135966482"/>
          <c:y val="0.00895775940339912"/>
        </c:manualLayout>
      </c:layout>
      <c:overlay val="0"/>
    </c:title>
    <c:autoTitleDeleted val="0"/>
    <c:plotArea>
      <c:layout>
        <c:manualLayout>
          <c:layoutTarget val="inner"/>
          <c:xMode val="edge"/>
          <c:yMode val="edge"/>
          <c:x val="0.152408806797656"/>
          <c:y val="0.119882599589722"/>
          <c:w val="0.554182106461172"/>
          <c:h val="0.696170037219411"/>
        </c:manualLayout>
      </c:layout>
      <c:scatterChart>
        <c:scatterStyle val="smoothMarker"/>
        <c:varyColors val="0"/>
        <c:ser>
          <c:idx val="0"/>
          <c:order val="0"/>
          <c:tx>
            <c:strRef>
              <c:f>Figures!$I$2</c:f>
              <c:strCache>
                <c:ptCount val="1"/>
                <c:pt idx="0">
                  <c:v>Nuclear with FIRES</c:v>
                </c:pt>
              </c:strCache>
            </c:strRef>
          </c:tx>
          <c:spPr>
            <a:ln>
              <a:solidFill>
                <a:srgbClr val="FF6600"/>
              </a:solidFill>
            </a:ln>
            <a:effectLst/>
          </c:spPr>
          <c:marker>
            <c:symbol val="plus"/>
            <c:size val="7"/>
            <c:spPr>
              <a:ln>
                <a:solidFill>
                  <a:srgbClr val="FF6600"/>
                </a:solidFill>
              </a:ln>
              <a:effectLst/>
            </c:spPr>
          </c:marker>
          <c:xVal>
            <c:numRef>
              <c:f>Figures!$G$17:$G$25</c:f>
              <c:numCache>
                <c:formatCode>General</c:formatCode>
                <c:ptCount val="9"/>
                <c:pt idx="0">
                  <c:v>0.0</c:v>
                </c:pt>
                <c:pt idx="1">
                  <c:v>3.0</c:v>
                </c:pt>
                <c:pt idx="2">
                  <c:v>10.0</c:v>
                </c:pt>
                <c:pt idx="3">
                  <c:v>20.0</c:v>
                </c:pt>
                <c:pt idx="4">
                  <c:v>30.0</c:v>
                </c:pt>
                <c:pt idx="5">
                  <c:v>40.0</c:v>
                </c:pt>
                <c:pt idx="6">
                  <c:v>50.0</c:v>
                </c:pt>
                <c:pt idx="7">
                  <c:v>70.0</c:v>
                </c:pt>
                <c:pt idx="8">
                  <c:v>100.0</c:v>
                </c:pt>
              </c:numCache>
            </c:numRef>
          </c:xVal>
          <c:yVal>
            <c:numRef>
              <c:f>Figures!$I$17:$I$25</c:f>
              <c:numCache>
                <c:formatCode>0.00E+00</c:formatCode>
                <c:ptCount val="9"/>
                <c:pt idx="0">
                  <c:v>1.0</c:v>
                </c:pt>
                <c:pt idx="1">
                  <c:v>0.98518839667515</c:v>
                </c:pt>
                <c:pt idx="2">
                  <c:v>0.962321611932742</c:v>
                </c:pt>
                <c:pt idx="3">
                  <c:v>0.945028176878766</c:v>
                </c:pt>
                <c:pt idx="4">
                  <c:v>0.924596191378661</c:v>
                </c:pt>
                <c:pt idx="5">
                  <c:v>0.899216640788277</c:v>
                </c:pt>
                <c:pt idx="6">
                  <c:v>0.875184618293491</c:v>
                </c:pt>
                <c:pt idx="7">
                  <c:v>0.845609233266299</c:v>
                </c:pt>
                <c:pt idx="8">
                  <c:v>0.823419053460155</c:v>
                </c:pt>
              </c:numCache>
            </c:numRef>
          </c:yVal>
          <c:smooth val="1"/>
        </c:ser>
        <c:ser>
          <c:idx val="1"/>
          <c:order val="1"/>
          <c:tx>
            <c:strRef>
              <c:f>Figures!$J$2</c:f>
              <c:strCache>
                <c:ptCount val="1"/>
                <c:pt idx="0">
                  <c:v>Solar with FIRES</c:v>
                </c:pt>
              </c:strCache>
            </c:strRef>
          </c:tx>
          <c:spPr>
            <a:ln>
              <a:solidFill>
                <a:srgbClr val="FFFF00"/>
              </a:solidFill>
            </a:ln>
            <a:effectLst/>
          </c:spPr>
          <c:marker>
            <c:symbol val="plus"/>
            <c:size val="7"/>
            <c:spPr>
              <a:solidFill>
                <a:srgbClr val="FFFF00"/>
              </a:solidFill>
              <a:ln>
                <a:solidFill>
                  <a:srgbClr val="FFFF00"/>
                </a:solidFill>
              </a:ln>
              <a:effectLst/>
            </c:spPr>
          </c:marker>
          <c:xVal>
            <c:numRef>
              <c:f>Figures!$G$18:$G$25</c:f>
              <c:numCache>
                <c:formatCode>General</c:formatCode>
                <c:ptCount val="8"/>
                <c:pt idx="0">
                  <c:v>3.0</c:v>
                </c:pt>
                <c:pt idx="1">
                  <c:v>10.0</c:v>
                </c:pt>
                <c:pt idx="2">
                  <c:v>20.0</c:v>
                </c:pt>
                <c:pt idx="3">
                  <c:v>30.0</c:v>
                </c:pt>
                <c:pt idx="4">
                  <c:v>40.0</c:v>
                </c:pt>
                <c:pt idx="5">
                  <c:v>50.0</c:v>
                </c:pt>
                <c:pt idx="6">
                  <c:v>70.0</c:v>
                </c:pt>
                <c:pt idx="7">
                  <c:v>100.0</c:v>
                </c:pt>
              </c:numCache>
            </c:numRef>
          </c:xVal>
          <c:yVal>
            <c:numRef>
              <c:f>Figures!$J$18:$J$25</c:f>
              <c:numCache>
                <c:formatCode>0.00E+00</c:formatCode>
                <c:ptCount val="8"/>
                <c:pt idx="0">
                  <c:v>1.0</c:v>
                </c:pt>
                <c:pt idx="1">
                  <c:v>0.930904062213669</c:v>
                </c:pt>
                <c:pt idx="2">
                  <c:v>0.882823618628938</c:v>
                </c:pt>
                <c:pt idx="3">
                  <c:v>0.806587344128227</c:v>
                </c:pt>
                <c:pt idx="4">
                  <c:v>0.717713641839096</c:v>
                </c:pt>
                <c:pt idx="5">
                  <c:v>0.645886239691756</c:v>
                </c:pt>
                <c:pt idx="6">
                  <c:v>0.577294664327015</c:v>
                </c:pt>
                <c:pt idx="7">
                  <c:v>0.54239845748146</c:v>
                </c:pt>
              </c:numCache>
            </c:numRef>
          </c:yVal>
          <c:smooth val="1"/>
        </c:ser>
        <c:ser>
          <c:idx val="2"/>
          <c:order val="2"/>
          <c:tx>
            <c:strRef>
              <c:f>Figures!$N$1</c:f>
              <c:strCache>
                <c:ptCount val="1"/>
                <c:pt idx="0">
                  <c:v>Nuclear wihout FIRES</c:v>
                </c:pt>
              </c:strCache>
            </c:strRef>
          </c:tx>
          <c:spPr>
            <a:ln>
              <a:solidFill>
                <a:srgbClr val="FF6600"/>
              </a:solidFill>
              <a:prstDash val="sysDash"/>
            </a:ln>
            <a:effectLst/>
          </c:spPr>
          <c:marker>
            <c:symbol val="diamond"/>
            <c:size val="7"/>
            <c:spPr>
              <a:solidFill>
                <a:srgbClr val="FF6600"/>
              </a:solidFill>
              <a:ln>
                <a:solidFill>
                  <a:srgbClr val="FF6600"/>
                </a:solidFill>
              </a:ln>
              <a:effectLst/>
            </c:spPr>
          </c:marker>
          <c:xVal>
            <c:numRef>
              <c:f>Figures!$G$17:$G$26</c:f>
              <c:numCache>
                <c:formatCode>General</c:formatCode>
                <c:ptCount val="10"/>
                <c:pt idx="0">
                  <c:v>0.0</c:v>
                </c:pt>
                <c:pt idx="1">
                  <c:v>3.0</c:v>
                </c:pt>
                <c:pt idx="2">
                  <c:v>10.0</c:v>
                </c:pt>
                <c:pt idx="3">
                  <c:v>20.0</c:v>
                </c:pt>
                <c:pt idx="4">
                  <c:v>30.0</c:v>
                </c:pt>
                <c:pt idx="5">
                  <c:v>40.0</c:v>
                </c:pt>
                <c:pt idx="6">
                  <c:v>50.0</c:v>
                </c:pt>
                <c:pt idx="7">
                  <c:v>70.0</c:v>
                </c:pt>
                <c:pt idx="8">
                  <c:v>100.0</c:v>
                </c:pt>
              </c:numCache>
            </c:numRef>
          </c:xVal>
          <c:yVal>
            <c:numRef>
              <c:f>Figures!$N$17:$N$25</c:f>
              <c:numCache>
                <c:formatCode>0.00E+00</c:formatCode>
                <c:ptCount val="9"/>
                <c:pt idx="0">
                  <c:v>1.0</c:v>
                </c:pt>
                <c:pt idx="1">
                  <c:v>0.98518839667515</c:v>
                </c:pt>
                <c:pt idx="2">
                  <c:v>0.962321611932742</c:v>
                </c:pt>
                <c:pt idx="3">
                  <c:v>0.94485837034256</c:v>
                </c:pt>
                <c:pt idx="4">
                  <c:v>0.916451320191315</c:v>
                </c:pt>
                <c:pt idx="5">
                  <c:v>0.87036301977907</c:v>
                </c:pt>
                <c:pt idx="6">
                  <c:v>0.821301372691924</c:v>
                </c:pt>
                <c:pt idx="7">
                  <c:v>0.750759009822027</c:v>
                </c:pt>
                <c:pt idx="8">
                  <c:v>0.698083600144527</c:v>
                </c:pt>
              </c:numCache>
            </c:numRef>
          </c:yVal>
          <c:smooth val="1"/>
        </c:ser>
        <c:ser>
          <c:idx val="3"/>
          <c:order val="3"/>
          <c:tx>
            <c:strRef>
              <c:f>Figures!$O$16</c:f>
              <c:strCache>
                <c:ptCount val="1"/>
                <c:pt idx="0">
                  <c:v>Solar without FIRES</c:v>
                </c:pt>
              </c:strCache>
            </c:strRef>
          </c:tx>
          <c:spPr>
            <a:ln>
              <a:solidFill>
                <a:srgbClr val="FFFF00"/>
              </a:solidFill>
              <a:prstDash val="sysDash"/>
            </a:ln>
            <a:effectLst/>
          </c:spPr>
          <c:marker>
            <c:symbol val="plus"/>
            <c:size val="7"/>
            <c:spPr>
              <a:ln>
                <a:solidFill>
                  <a:srgbClr val="FFFF00"/>
                </a:solidFill>
              </a:ln>
              <a:effectLst/>
            </c:spPr>
          </c:marker>
          <c:xVal>
            <c:numRef>
              <c:f>Figures!$G$18:$G$25</c:f>
              <c:numCache>
                <c:formatCode>General</c:formatCode>
                <c:ptCount val="8"/>
                <c:pt idx="0">
                  <c:v>3.0</c:v>
                </c:pt>
                <c:pt idx="1">
                  <c:v>10.0</c:v>
                </c:pt>
                <c:pt idx="2">
                  <c:v>20.0</c:v>
                </c:pt>
                <c:pt idx="3">
                  <c:v>30.0</c:v>
                </c:pt>
                <c:pt idx="4">
                  <c:v>40.0</c:v>
                </c:pt>
                <c:pt idx="5">
                  <c:v>50.0</c:v>
                </c:pt>
                <c:pt idx="6">
                  <c:v>70.0</c:v>
                </c:pt>
                <c:pt idx="7">
                  <c:v>100.0</c:v>
                </c:pt>
              </c:numCache>
            </c:numRef>
          </c:xVal>
          <c:yVal>
            <c:numRef>
              <c:f>Figures!$O$18:$O$25</c:f>
              <c:numCache>
                <c:formatCode>0.00E+00</c:formatCode>
                <c:ptCount val="8"/>
                <c:pt idx="0">
                  <c:v>1.0</c:v>
                </c:pt>
                <c:pt idx="1">
                  <c:v>0.930904062171871</c:v>
                </c:pt>
                <c:pt idx="2">
                  <c:v>0.882823618489811</c:v>
                </c:pt>
                <c:pt idx="3">
                  <c:v>0.795979170034879</c:v>
                </c:pt>
                <c:pt idx="4">
                  <c:v>0.640936095117396</c:v>
                </c:pt>
                <c:pt idx="5">
                  <c:v>0.479024238341509</c:v>
                </c:pt>
                <c:pt idx="6">
                  <c:v>0.268073850639918</c:v>
                </c:pt>
                <c:pt idx="7">
                  <c:v>0.14943794798417</c:v>
                </c:pt>
              </c:numCache>
            </c:numRef>
          </c:yVal>
          <c:smooth val="1"/>
        </c:ser>
        <c:dLbls>
          <c:showLegendKey val="0"/>
          <c:showVal val="0"/>
          <c:showCatName val="0"/>
          <c:showSerName val="0"/>
          <c:showPercent val="0"/>
          <c:showBubbleSize val="0"/>
        </c:dLbls>
        <c:axId val="2143800440"/>
        <c:axId val="2143807304"/>
      </c:scatterChart>
      <c:valAx>
        <c:axId val="2143800440"/>
        <c:scaling>
          <c:orientation val="minMax"/>
          <c:max val="100.0"/>
        </c:scaling>
        <c:delete val="0"/>
        <c:axPos val="b"/>
        <c:majorGridlines/>
        <c:title>
          <c:tx>
            <c:rich>
              <a:bodyPr/>
              <a:lstStyle/>
              <a:p>
                <a:pPr>
                  <a:defRPr/>
                </a:pPr>
                <a:r>
                  <a:rPr lang="en-US" dirty="0" smtClean="0"/>
                  <a:t>Added solar </a:t>
                </a:r>
                <a:r>
                  <a:rPr lang="en-US" dirty="0"/>
                  <a:t>generation capacity (</a:t>
                </a:r>
                <a:r>
                  <a:rPr lang="en-US" dirty="0" err="1"/>
                  <a:t>GWe</a:t>
                </a:r>
                <a:r>
                  <a:rPr lang="en-US" dirty="0"/>
                  <a:t>) </a:t>
                </a:r>
              </a:p>
            </c:rich>
          </c:tx>
          <c:layout>
            <c:manualLayout>
              <c:xMode val="edge"/>
              <c:yMode val="edge"/>
              <c:x val="0.0537145457624249"/>
              <c:y val="0.887132231517171"/>
            </c:manualLayout>
          </c:layout>
          <c:overlay val="0"/>
        </c:title>
        <c:numFmt formatCode="General" sourceLinked="1"/>
        <c:majorTickMark val="out"/>
        <c:minorTickMark val="none"/>
        <c:tickLblPos val="nextTo"/>
        <c:crossAx val="2143807304"/>
        <c:crosses val="autoZero"/>
        <c:crossBetween val="midCat"/>
      </c:valAx>
      <c:valAx>
        <c:axId val="2143807304"/>
        <c:scaling>
          <c:orientation val="minMax"/>
          <c:max val="1.0"/>
          <c:min val="0.0"/>
        </c:scaling>
        <c:delete val="0"/>
        <c:axPos val="l"/>
        <c:majorGridlines/>
        <c:numFmt formatCode="#,##0.0" sourceLinked="0"/>
        <c:majorTickMark val="out"/>
        <c:minorTickMark val="none"/>
        <c:tickLblPos val="nextTo"/>
        <c:crossAx val="2143800440"/>
        <c:crosses val="autoZero"/>
        <c:crossBetween val="midCat"/>
      </c:valAx>
      <c:spPr>
        <a:noFill/>
      </c:spPr>
    </c:plotArea>
    <c:legend>
      <c:legendPos val="r"/>
      <c:layout>
        <c:manualLayout>
          <c:xMode val="edge"/>
          <c:yMode val="edge"/>
          <c:x val="0.708116453955183"/>
          <c:y val="0.260837786791572"/>
          <c:w val="0.284967669045344"/>
          <c:h val="0.480104869265205"/>
        </c:manualLayout>
      </c:layout>
      <c:overlay val="0"/>
      <c:txPr>
        <a:bodyPr/>
        <a:lstStyle/>
        <a:p>
          <a:pPr>
            <a:defRPr sz="1600"/>
          </a:pPr>
          <a:endParaRPr lang="en-US"/>
        </a:p>
      </c:txPr>
    </c:legend>
    <c:plotVisOnly val="1"/>
    <c:dispBlanksAs val="gap"/>
    <c:showDLblsOverMax val="0"/>
  </c:chart>
  <c:spPr>
    <a:ln>
      <a:noFill/>
    </a:ln>
  </c:spPr>
  <c:txPr>
    <a:bodyPr/>
    <a:lstStyle/>
    <a:p>
      <a:pPr>
        <a:defRPr sz="1800">
          <a:solidFill>
            <a:schemeClr val="bg1">
              <a:lumMod val="10000"/>
            </a:schemeClr>
          </a:solidFill>
          <a:latin typeface="Times New Roman"/>
          <a:cs typeface="Times New Roman"/>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0625" cy="461925"/>
          </a:xfrm>
          <a:prstGeom prst="rect">
            <a:avLst/>
          </a:prstGeom>
        </p:spPr>
        <p:txBody>
          <a:bodyPr vert="horz" lIns="87389" tIns="43695" rIns="87389" bIns="43695" rtlCol="0"/>
          <a:lstStyle>
            <a:lvl1pPr algn="l">
              <a:defRPr sz="1100">
                <a:latin typeface="Times" panose="02020603060405020304" pitchFamily="18" charset="0"/>
              </a:defRPr>
            </a:lvl1pPr>
          </a:lstStyle>
          <a:p>
            <a:pPr>
              <a:defRPr/>
            </a:pPr>
            <a:endParaRPr lang="en-US"/>
          </a:p>
        </p:txBody>
      </p:sp>
      <p:sp>
        <p:nvSpPr>
          <p:cNvPr id="3" name="Date Placeholder 2"/>
          <p:cNvSpPr>
            <a:spLocks noGrp="1"/>
          </p:cNvSpPr>
          <p:nvPr>
            <p:ph type="dt" sz="quarter" idx="1"/>
          </p:nvPr>
        </p:nvSpPr>
        <p:spPr>
          <a:xfrm>
            <a:off x="3934768" y="1"/>
            <a:ext cx="3010625" cy="461925"/>
          </a:xfrm>
          <a:prstGeom prst="rect">
            <a:avLst/>
          </a:prstGeom>
        </p:spPr>
        <p:txBody>
          <a:bodyPr vert="horz" lIns="87389" tIns="43695" rIns="87389" bIns="43695" rtlCol="0"/>
          <a:lstStyle>
            <a:lvl1pPr algn="r">
              <a:defRPr sz="1100">
                <a:latin typeface="Times" panose="02020603060405020304" pitchFamily="18" charset="0"/>
              </a:defRPr>
            </a:lvl1pPr>
          </a:lstStyle>
          <a:p>
            <a:pPr>
              <a:defRPr/>
            </a:pPr>
            <a:fld id="{2608F955-0210-4B6F-BD74-9960ACE2362C}" type="datetimeFigureOut">
              <a:rPr lang="en-US"/>
              <a:pPr>
                <a:defRPr/>
              </a:pPr>
              <a:t>9/1/17</a:t>
            </a:fld>
            <a:endParaRPr lang="en-US"/>
          </a:p>
        </p:txBody>
      </p:sp>
      <p:sp>
        <p:nvSpPr>
          <p:cNvPr id="4" name="Footer Placeholder 3"/>
          <p:cNvSpPr>
            <a:spLocks noGrp="1"/>
          </p:cNvSpPr>
          <p:nvPr>
            <p:ph type="ftr" sz="quarter" idx="2"/>
          </p:nvPr>
        </p:nvSpPr>
        <p:spPr>
          <a:xfrm>
            <a:off x="0" y="8758276"/>
            <a:ext cx="3010625" cy="461924"/>
          </a:xfrm>
          <a:prstGeom prst="rect">
            <a:avLst/>
          </a:prstGeom>
        </p:spPr>
        <p:txBody>
          <a:bodyPr vert="horz" lIns="87389" tIns="43695" rIns="87389" bIns="43695" rtlCol="0" anchor="b"/>
          <a:lstStyle>
            <a:lvl1pPr algn="l">
              <a:defRPr sz="1100">
                <a:latin typeface="Times" panose="02020603060405020304" pitchFamily="18" charset="0"/>
              </a:defRPr>
            </a:lvl1pPr>
          </a:lstStyle>
          <a:p>
            <a:pPr>
              <a:defRPr/>
            </a:pPr>
            <a:endParaRPr lang="en-US"/>
          </a:p>
        </p:txBody>
      </p:sp>
      <p:sp>
        <p:nvSpPr>
          <p:cNvPr id="5" name="Slide Number Placeholder 4"/>
          <p:cNvSpPr>
            <a:spLocks noGrp="1"/>
          </p:cNvSpPr>
          <p:nvPr>
            <p:ph type="sldNum" sz="quarter" idx="3"/>
          </p:nvPr>
        </p:nvSpPr>
        <p:spPr>
          <a:xfrm>
            <a:off x="3934768" y="8758276"/>
            <a:ext cx="3010625" cy="461924"/>
          </a:xfrm>
          <a:prstGeom prst="rect">
            <a:avLst/>
          </a:prstGeom>
        </p:spPr>
        <p:txBody>
          <a:bodyPr vert="horz" lIns="87389" tIns="43695" rIns="87389" bIns="43695" rtlCol="0" anchor="b"/>
          <a:lstStyle>
            <a:lvl1pPr algn="r">
              <a:defRPr sz="1100">
                <a:latin typeface="Times" panose="02020603060405020304" pitchFamily="18" charset="0"/>
              </a:defRPr>
            </a:lvl1pPr>
          </a:lstStyle>
          <a:p>
            <a:pPr>
              <a:defRPr/>
            </a:pPr>
            <a:fld id="{52963770-B9BA-457E-A0C1-2197C6555808}" type="slidenum">
              <a:rPr lang="en-US"/>
              <a:pPr>
                <a:defRPr/>
              </a:pPr>
              <a:t>‹#›</a:t>
            </a:fld>
            <a:endParaRPr lang="en-US"/>
          </a:p>
        </p:txBody>
      </p:sp>
    </p:spTree>
    <p:extLst>
      <p:ext uri="{BB962C8B-B14F-4D97-AF65-F5344CB8AC3E}">
        <p14:creationId xmlns:p14="http://schemas.microsoft.com/office/powerpoint/2010/main" val="14503712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3010625" cy="460400"/>
          </a:xfrm>
          <a:prstGeom prst="rect">
            <a:avLst/>
          </a:prstGeom>
          <a:noFill/>
          <a:ln w="9525">
            <a:noFill/>
            <a:miter lim="800000"/>
            <a:headEnd/>
            <a:tailEnd/>
          </a:ln>
          <a:effectLst/>
        </p:spPr>
        <p:txBody>
          <a:bodyPr vert="horz" wrap="square" lIns="92379" tIns="46190" rIns="92379" bIns="46190" numCol="1" anchor="t" anchorCtr="0" compatLnSpc="1">
            <a:prstTxWarp prst="textNoShape">
              <a:avLst/>
            </a:prstTxWarp>
          </a:bodyPr>
          <a:lstStyle>
            <a:lvl1pPr defTabSz="923959">
              <a:defRPr sz="1200">
                <a:latin typeface="Times" pitchFamily="18" charset="0"/>
              </a:defRPr>
            </a:lvl1pPr>
          </a:lstStyle>
          <a:p>
            <a:pPr>
              <a:defRPr/>
            </a:pPr>
            <a:endParaRPr lang="en-US">
              <a:latin typeface="Times" panose="02020603060405020304" pitchFamily="18" charset="0"/>
            </a:endParaRPr>
          </a:p>
        </p:txBody>
      </p:sp>
      <p:sp>
        <p:nvSpPr>
          <p:cNvPr id="3075" name="Rectangle 3"/>
          <p:cNvSpPr>
            <a:spLocks noGrp="1" noChangeArrowheads="1"/>
          </p:cNvSpPr>
          <p:nvPr>
            <p:ph type="dt" idx="1"/>
          </p:nvPr>
        </p:nvSpPr>
        <p:spPr bwMode="auto">
          <a:xfrm>
            <a:off x="3936276" y="1"/>
            <a:ext cx="3010624" cy="460400"/>
          </a:xfrm>
          <a:prstGeom prst="rect">
            <a:avLst/>
          </a:prstGeom>
          <a:noFill/>
          <a:ln w="9525">
            <a:noFill/>
            <a:miter lim="800000"/>
            <a:headEnd/>
            <a:tailEnd/>
          </a:ln>
          <a:effectLst/>
        </p:spPr>
        <p:txBody>
          <a:bodyPr vert="horz" wrap="square" lIns="92379" tIns="46190" rIns="92379" bIns="46190" numCol="1" anchor="t" anchorCtr="0" compatLnSpc="1">
            <a:prstTxWarp prst="textNoShape">
              <a:avLst/>
            </a:prstTxWarp>
          </a:bodyPr>
          <a:lstStyle>
            <a:lvl1pPr algn="r" defTabSz="923959">
              <a:defRPr sz="1200">
                <a:latin typeface="Times" pitchFamily="18" charset="0"/>
              </a:defRPr>
            </a:lvl1pPr>
          </a:lstStyle>
          <a:p>
            <a:pPr>
              <a:defRPr/>
            </a:pPr>
            <a:endParaRPr lang="en-US">
              <a:latin typeface="Times" panose="02020603060405020304" pitchFamily="18" charset="0"/>
            </a:endParaRPr>
          </a:p>
        </p:txBody>
      </p:sp>
      <p:sp>
        <p:nvSpPr>
          <p:cNvPr id="17412" name="Rectangle 4"/>
          <p:cNvSpPr>
            <a:spLocks noGrp="1" noRot="1" noChangeAspect="1" noChangeArrowheads="1" noTextEdit="1"/>
          </p:cNvSpPr>
          <p:nvPr>
            <p:ph type="sldImg" idx="2"/>
          </p:nvPr>
        </p:nvSpPr>
        <p:spPr bwMode="auto">
          <a:xfrm>
            <a:off x="1168400" y="692150"/>
            <a:ext cx="4610100" cy="3457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25651" y="4379901"/>
            <a:ext cx="5095599" cy="4148175"/>
          </a:xfrm>
          <a:prstGeom prst="rect">
            <a:avLst/>
          </a:prstGeom>
          <a:noFill/>
          <a:ln w="9525">
            <a:noFill/>
            <a:miter lim="800000"/>
            <a:headEnd/>
            <a:tailEnd/>
          </a:ln>
          <a:effectLst/>
        </p:spPr>
        <p:txBody>
          <a:bodyPr vert="horz" wrap="square" lIns="92379" tIns="46190" rIns="92379" bIns="4619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759800"/>
            <a:ext cx="3010625" cy="460400"/>
          </a:xfrm>
          <a:prstGeom prst="rect">
            <a:avLst/>
          </a:prstGeom>
          <a:noFill/>
          <a:ln w="9525">
            <a:noFill/>
            <a:miter lim="800000"/>
            <a:headEnd/>
            <a:tailEnd/>
          </a:ln>
          <a:effectLst/>
        </p:spPr>
        <p:txBody>
          <a:bodyPr vert="horz" wrap="square" lIns="92379" tIns="46190" rIns="92379" bIns="46190" numCol="1" anchor="b" anchorCtr="0" compatLnSpc="1">
            <a:prstTxWarp prst="textNoShape">
              <a:avLst/>
            </a:prstTxWarp>
          </a:bodyPr>
          <a:lstStyle>
            <a:lvl1pPr defTabSz="923959">
              <a:defRPr sz="1200">
                <a:latin typeface="Times" pitchFamily="18" charset="0"/>
              </a:defRPr>
            </a:lvl1pPr>
          </a:lstStyle>
          <a:p>
            <a:pPr>
              <a:defRPr/>
            </a:pPr>
            <a:endParaRPr lang="en-US">
              <a:latin typeface="Times" panose="02020603060405020304" pitchFamily="18" charset="0"/>
            </a:endParaRPr>
          </a:p>
        </p:txBody>
      </p:sp>
      <p:sp>
        <p:nvSpPr>
          <p:cNvPr id="3079" name="Rectangle 7"/>
          <p:cNvSpPr>
            <a:spLocks noGrp="1" noChangeArrowheads="1"/>
          </p:cNvSpPr>
          <p:nvPr>
            <p:ph type="sldNum" sz="quarter" idx="5"/>
          </p:nvPr>
        </p:nvSpPr>
        <p:spPr bwMode="auto">
          <a:xfrm>
            <a:off x="3936276" y="8759800"/>
            <a:ext cx="3010624" cy="460400"/>
          </a:xfrm>
          <a:prstGeom prst="rect">
            <a:avLst/>
          </a:prstGeom>
          <a:noFill/>
          <a:ln w="9525">
            <a:noFill/>
            <a:miter lim="800000"/>
            <a:headEnd/>
            <a:tailEnd/>
          </a:ln>
          <a:effectLst/>
        </p:spPr>
        <p:txBody>
          <a:bodyPr vert="horz" wrap="square" lIns="92379" tIns="46190" rIns="92379" bIns="46190" numCol="1" anchor="b" anchorCtr="0" compatLnSpc="1">
            <a:prstTxWarp prst="textNoShape">
              <a:avLst/>
            </a:prstTxWarp>
          </a:bodyPr>
          <a:lstStyle>
            <a:lvl1pPr algn="r" defTabSz="923959">
              <a:defRPr sz="1200">
                <a:latin typeface="Times" panose="02020603060405020304" pitchFamily="18" charset="0"/>
              </a:defRPr>
            </a:lvl1pPr>
          </a:lstStyle>
          <a:p>
            <a:pPr>
              <a:defRPr/>
            </a:pPr>
            <a:fld id="{562D688D-BA00-4991-A64D-FBB17B8CF638}" type="slidenum">
              <a:rPr lang="en-US" altLang="en-US"/>
              <a:pPr>
                <a:defRPr/>
              </a:pPr>
              <a:t>‹#›</a:t>
            </a:fld>
            <a:endParaRPr lang="en-US" altLang="en-US"/>
          </a:p>
        </p:txBody>
      </p:sp>
    </p:spTree>
    <p:extLst>
      <p:ext uri="{BB962C8B-B14F-4D97-AF65-F5344CB8AC3E}">
        <p14:creationId xmlns:p14="http://schemas.microsoft.com/office/powerpoint/2010/main" val="5292559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23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Much of this is captured in this diagram, which I showed last time, which describes the shift from three relatively disconnected areas to a more unitary whole, with a strong scientific core supporting research and education in three kinds of engineered systems, and with the societal interface identified more explicitly.</a:t>
            </a:r>
          </a:p>
          <a:p>
            <a:r>
              <a:rPr lang="en-US" dirty="0">
                <a:latin typeface="Calibri" charset="0"/>
              </a:rPr>
              <a:t>Science. Systems. Society. </a:t>
            </a:r>
          </a:p>
        </p:txBody>
      </p:sp>
      <p:sp>
        <p:nvSpPr>
          <p:cNvPr id="4" name="Slide Number Placeholder 3"/>
          <p:cNvSpPr>
            <a:spLocks noGrp="1"/>
          </p:cNvSpPr>
          <p:nvPr>
            <p:ph type="sldNum" sz="quarter" idx="5"/>
          </p:nvPr>
        </p:nvSpPr>
        <p:spPr/>
        <p:txBody>
          <a:bodyPr/>
          <a:lstStyle/>
          <a:p>
            <a:pPr>
              <a:defRPr/>
            </a:pPr>
            <a:fld id="{2F979FDD-4A3B-1B46-8C9B-4A528707A7E7}" type="slidenum">
              <a:rPr lang="en-US" smtClean="0"/>
              <a:pPr>
                <a:defRPr/>
              </a:pPr>
              <a:t>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0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We have lost headcount in some of the traditional application areas, but over the same period, we’ve been building new cross-department networks in the core areas of computation, materials, and radiation sources. </a:t>
            </a:r>
          </a:p>
          <a:p>
            <a:pPr eaLnBrk="1" hangingPunct="1"/>
            <a:endParaRPr lang="en-US">
              <a:latin typeface="Calibri" charset="0"/>
            </a:endParaRPr>
          </a:p>
        </p:txBody>
      </p:sp>
      <p:sp>
        <p:nvSpPr>
          <p:cNvPr id="4" name="Slide Number Placeholder 3"/>
          <p:cNvSpPr>
            <a:spLocks noGrp="1"/>
          </p:cNvSpPr>
          <p:nvPr>
            <p:ph type="sldNum" sz="quarter" idx="5"/>
          </p:nvPr>
        </p:nvSpPr>
        <p:spPr/>
        <p:txBody>
          <a:bodyPr/>
          <a:lstStyle/>
          <a:p>
            <a:pPr>
              <a:defRPr/>
            </a:pPr>
            <a:fld id="{C73D3BCF-F6BD-BD41-B376-2A8344091960}" type="slidenum">
              <a:rPr lang="en-US" smtClean="0"/>
              <a:pPr>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4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NOTE THAT WE’VE MADE MORE PROGRESS IN THE FIRST TWO THAN THE THIRD</a:t>
            </a:r>
          </a:p>
          <a:p>
            <a:pPr eaLnBrk="1" hangingPunct="1">
              <a:spcBef>
                <a:spcPct val="0"/>
              </a:spcBef>
            </a:pPr>
            <a:endParaRPr lang="en-US">
              <a:latin typeface="Calibri" charset="0"/>
            </a:endParaRPr>
          </a:p>
          <a:p>
            <a:pPr eaLnBrk="1" hangingPunct="1">
              <a:spcBef>
                <a:spcPct val="0"/>
              </a:spcBef>
            </a:pPr>
            <a:r>
              <a:rPr lang="en-US">
                <a:latin typeface="Calibri" charset="0"/>
              </a:rPr>
              <a:t>In this figure I’ve added in the faculty in the integration areas:   systems engineering, design, management, and policy.</a:t>
            </a:r>
          </a:p>
          <a:p>
            <a:pPr eaLnBrk="1" hangingPunct="1">
              <a:spcBef>
                <a:spcPct val="0"/>
              </a:spcBef>
            </a:pPr>
            <a:endParaRPr lang="en-US">
              <a:latin typeface="Calibri" charset="0"/>
            </a:endParaRPr>
          </a:p>
          <a:p>
            <a:pPr eaLnBrk="1" hangingPunct="1">
              <a:spcBef>
                <a:spcPct val="0"/>
              </a:spcBef>
            </a:pPr>
            <a:r>
              <a:rPr lang="en-US">
                <a:latin typeface="Calibri" charset="0"/>
              </a:rPr>
              <a:t>These cross-departmental groupings, in addition to building cohesion within the department, are also strengthening our connections with other parts of the Institute.</a:t>
            </a:r>
          </a:p>
          <a:p>
            <a:pPr eaLnBrk="1" hangingPunct="1">
              <a:spcBef>
                <a:spcPct val="0"/>
              </a:spcBef>
            </a:pPr>
            <a:r>
              <a:rPr lang="en-US">
                <a:latin typeface="Calibri" charset="0"/>
              </a:rPr>
              <a:t>  </a:t>
            </a:r>
          </a:p>
          <a:p>
            <a:pPr eaLnBrk="1" hangingPunct="1">
              <a:spcBef>
                <a:spcPct val="0"/>
              </a:spcBef>
            </a:pPr>
            <a:r>
              <a:rPr lang="en-US">
                <a:latin typeface="Calibri" charset="0"/>
              </a:rPr>
              <a:t>SO, for example, there is a natural bridge developing between our computation and simulation faculty and the School-wide center for computational engineering, which we believe will create new opportunities for us to attract outstanding graduate students in the computational area.</a:t>
            </a:r>
          </a:p>
        </p:txBody>
      </p:sp>
      <p:sp>
        <p:nvSpPr>
          <p:cNvPr id="164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50602" indent="-288693" eaLnBrk="0" hangingPunct="0">
              <a:defRPr sz="2400">
                <a:solidFill>
                  <a:schemeClr val="tx1"/>
                </a:solidFill>
                <a:latin typeface="Calibri" charset="0"/>
                <a:ea typeface="ＭＳ Ｐゴシック" charset="0"/>
              </a:defRPr>
            </a:lvl2pPr>
            <a:lvl3pPr marL="1154773" indent="-230955" eaLnBrk="0" hangingPunct="0">
              <a:defRPr sz="2400">
                <a:solidFill>
                  <a:schemeClr val="tx1"/>
                </a:solidFill>
                <a:latin typeface="Calibri" charset="0"/>
                <a:ea typeface="ＭＳ Ｐゴシック" charset="0"/>
              </a:defRPr>
            </a:lvl3pPr>
            <a:lvl4pPr marL="1616682" indent="-230955" eaLnBrk="0" hangingPunct="0">
              <a:defRPr sz="2400">
                <a:solidFill>
                  <a:schemeClr val="tx1"/>
                </a:solidFill>
                <a:latin typeface="Calibri" charset="0"/>
                <a:ea typeface="ＭＳ Ｐゴシック" charset="0"/>
              </a:defRPr>
            </a:lvl4pPr>
            <a:lvl5pPr marL="2078591" indent="-230955" eaLnBrk="0" hangingPunct="0">
              <a:defRPr sz="2400">
                <a:solidFill>
                  <a:schemeClr val="tx1"/>
                </a:solidFill>
                <a:latin typeface="Calibri" charset="0"/>
                <a:ea typeface="ＭＳ Ｐゴシック" charset="0"/>
              </a:defRPr>
            </a:lvl5pPr>
            <a:lvl6pPr marL="2540500" indent="-230955" eaLnBrk="0" fontAlgn="base" hangingPunct="0">
              <a:spcBef>
                <a:spcPct val="0"/>
              </a:spcBef>
              <a:spcAft>
                <a:spcPct val="0"/>
              </a:spcAft>
              <a:defRPr sz="2400">
                <a:solidFill>
                  <a:schemeClr val="tx1"/>
                </a:solidFill>
                <a:latin typeface="Calibri" charset="0"/>
                <a:ea typeface="ＭＳ Ｐゴシック" charset="0"/>
              </a:defRPr>
            </a:lvl6pPr>
            <a:lvl7pPr marL="3002410" indent="-230955" eaLnBrk="0" fontAlgn="base" hangingPunct="0">
              <a:spcBef>
                <a:spcPct val="0"/>
              </a:spcBef>
              <a:spcAft>
                <a:spcPct val="0"/>
              </a:spcAft>
              <a:defRPr sz="2400">
                <a:solidFill>
                  <a:schemeClr val="tx1"/>
                </a:solidFill>
                <a:latin typeface="Calibri" charset="0"/>
                <a:ea typeface="ＭＳ Ｐゴシック" charset="0"/>
              </a:defRPr>
            </a:lvl7pPr>
            <a:lvl8pPr marL="3464319" indent="-230955" eaLnBrk="0" fontAlgn="base" hangingPunct="0">
              <a:spcBef>
                <a:spcPct val="0"/>
              </a:spcBef>
              <a:spcAft>
                <a:spcPct val="0"/>
              </a:spcAft>
              <a:defRPr sz="2400">
                <a:solidFill>
                  <a:schemeClr val="tx1"/>
                </a:solidFill>
                <a:latin typeface="Calibri" charset="0"/>
                <a:ea typeface="ＭＳ Ｐゴシック" charset="0"/>
              </a:defRPr>
            </a:lvl8pPr>
            <a:lvl9pPr marL="3926228" indent="-230955" eaLnBrk="0" fontAlgn="base" hangingPunct="0">
              <a:spcBef>
                <a:spcPct val="0"/>
              </a:spcBef>
              <a:spcAft>
                <a:spcPct val="0"/>
              </a:spcAft>
              <a:defRPr sz="2400">
                <a:solidFill>
                  <a:schemeClr val="tx1"/>
                </a:solidFill>
                <a:latin typeface="Calibri" charset="0"/>
                <a:ea typeface="ＭＳ Ｐゴシック" charset="0"/>
              </a:defRPr>
            </a:lvl9pPr>
          </a:lstStyle>
          <a:p>
            <a:pPr fontAlgn="base">
              <a:spcBef>
                <a:spcPct val="0"/>
              </a:spcBef>
              <a:spcAft>
                <a:spcPct val="0"/>
              </a:spcAft>
            </a:pPr>
            <a:fld id="{49D32E4F-20CA-0E44-B44D-E798C858A8A1}" type="slidenum">
              <a:rPr lang="en-US" sz="1200">
                <a:solidFill>
                  <a:srgbClr val="000000"/>
                </a:solidFill>
                <a:latin typeface="GillSans" charset="0"/>
              </a:rPr>
              <a:pPr fontAlgn="base">
                <a:spcBef>
                  <a:spcPct val="0"/>
                </a:spcBef>
                <a:spcAft>
                  <a:spcPct val="0"/>
                </a:spcAft>
              </a:pPr>
              <a:t>6</a:t>
            </a:fld>
            <a:endParaRPr lang="en-US" sz="1200">
              <a:solidFill>
                <a:srgbClr val="000000"/>
              </a:solidFill>
              <a:latin typeface="GillSans"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0404579-67E5-BE49-8CA2-D0C05FDEC7E6}" type="slidenum">
              <a:rPr lang="en-US"/>
              <a:pPr>
                <a:defRPr/>
              </a:pPr>
              <a:t>10</a:t>
            </a:fld>
            <a:endParaRPr lang="en-US"/>
          </a:p>
        </p:txBody>
      </p:sp>
      <p:sp>
        <p:nvSpPr>
          <p:cNvPr id="716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168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Technology</a:t>
            </a:r>
            <a:r>
              <a:rPr lang="en-US" baseline="0" dirty="0" smtClean="0"/>
              <a:t> is not widely commercial yet. SOFC has been commercialized, at scale of home-use, for example in Japan and in some European countries. SOEC for electrolysis of H2O and CO2 is rather developmental stage now, in the US supported by DOE and NASA.</a:t>
            </a:r>
          </a:p>
          <a:p>
            <a:endParaRPr lang="en-US" baseline="0" dirty="0" smtClean="0"/>
          </a:p>
          <a:p>
            <a:r>
              <a:rPr lang="en-US" baseline="0" dirty="0" smtClean="0"/>
              <a:t>Also, the same picture could be drawn by replacing the SOEC with a thermochemical splitting of H2O and CO2, only by taking the high temperature heat from the nuclear, concentrated solar etc. While I was skeptical to it earlier, there has been recent developments using almost exactly the same materials as in SOECs. I am working on a related activity with Ahmed Ghoniem, for example.</a:t>
            </a:r>
            <a:endParaRPr lang="en-US" dirty="0"/>
          </a:p>
        </p:txBody>
      </p:sp>
      <p:sp>
        <p:nvSpPr>
          <p:cNvPr id="4" name="Slide Number Placeholder 3"/>
          <p:cNvSpPr>
            <a:spLocks noGrp="1"/>
          </p:cNvSpPr>
          <p:nvPr>
            <p:ph type="sldNum" sz="quarter" idx="10"/>
          </p:nvPr>
        </p:nvSpPr>
        <p:spPr/>
        <p:txBody>
          <a:bodyPr/>
          <a:lstStyle/>
          <a:p>
            <a:fld id="{45CB9154-A719-4A2E-A495-743581D1EB2E}" type="slidenum">
              <a:rPr lang="en-US" smtClean="0"/>
              <a:t>33</a:t>
            </a:fld>
            <a:endParaRPr lang="en-US"/>
          </a:p>
        </p:txBody>
      </p:sp>
    </p:spTree>
    <p:extLst>
      <p:ext uri="{BB962C8B-B14F-4D97-AF65-F5344CB8AC3E}">
        <p14:creationId xmlns:p14="http://schemas.microsoft.com/office/powerpoint/2010/main" val="3391741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9064">
              <a:spcBef>
                <a:spcPct val="30000"/>
              </a:spcBef>
              <a:defRPr sz="1100">
                <a:solidFill>
                  <a:schemeClr val="tx1"/>
                </a:solidFill>
                <a:latin typeface="Times" panose="02020603050405020304" pitchFamily="18" charset="0"/>
              </a:defRPr>
            </a:lvl1pPr>
            <a:lvl2pPr marL="684246" indent="-262472" defTabSz="889064">
              <a:spcBef>
                <a:spcPct val="30000"/>
              </a:spcBef>
              <a:defRPr sz="1100">
                <a:solidFill>
                  <a:schemeClr val="tx1"/>
                </a:solidFill>
                <a:latin typeface="Times" panose="02020603050405020304" pitchFamily="18" charset="0"/>
              </a:defRPr>
            </a:lvl2pPr>
            <a:lvl3pPr marL="1051402" indent="-209370" defTabSz="889064">
              <a:spcBef>
                <a:spcPct val="30000"/>
              </a:spcBef>
              <a:defRPr sz="1100">
                <a:solidFill>
                  <a:schemeClr val="tx1"/>
                </a:solidFill>
                <a:latin typeface="Times" panose="02020603050405020304" pitchFamily="18" charset="0"/>
              </a:defRPr>
            </a:lvl3pPr>
            <a:lvl4pPr marL="1473176" indent="-209370" defTabSz="889064">
              <a:spcBef>
                <a:spcPct val="30000"/>
              </a:spcBef>
              <a:defRPr sz="1100">
                <a:solidFill>
                  <a:schemeClr val="tx1"/>
                </a:solidFill>
                <a:latin typeface="Times" panose="02020603050405020304" pitchFamily="18" charset="0"/>
              </a:defRPr>
            </a:lvl4pPr>
            <a:lvl5pPr marL="1894950" indent="-209370" defTabSz="889064">
              <a:spcBef>
                <a:spcPct val="30000"/>
              </a:spcBef>
              <a:defRPr sz="1100">
                <a:solidFill>
                  <a:schemeClr val="tx1"/>
                </a:solidFill>
                <a:latin typeface="Times" panose="02020603050405020304" pitchFamily="18" charset="0"/>
              </a:defRPr>
            </a:lvl5pPr>
            <a:lvl6pPr marL="2331897" indent="-209370" defTabSz="889064" eaLnBrk="0" fontAlgn="base" hangingPunct="0">
              <a:spcBef>
                <a:spcPct val="30000"/>
              </a:spcBef>
              <a:spcAft>
                <a:spcPct val="0"/>
              </a:spcAft>
              <a:defRPr sz="1100">
                <a:solidFill>
                  <a:schemeClr val="tx1"/>
                </a:solidFill>
                <a:latin typeface="Times" panose="02020603050405020304" pitchFamily="18" charset="0"/>
              </a:defRPr>
            </a:lvl6pPr>
            <a:lvl7pPr marL="2768843" indent="-209370" defTabSz="889064" eaLnBrk="0" fontAlgn="base" hangingPunct="0">
              <a:spcBef>
                <a:spcPct val="30000"/>
              </a:spcBef>
              <a:spcAft>
                <a:spcPct val="0"/>
              </a:spcAft>
              <a:defRPr sz="1100">
                <a:solidFill>
                  <a:schemeClr val="tx1"/>
                </a:solidFill>
                <a:latin typeface="Times" panose="02020603050405020304" pitchFamily="18" charset="0"/>
              </a:defRPr>
            </a:lvl7pPr>
            <a:lvl8pPr marL="3205789" indent="-209370" defTabSz="889064" eaLnBrk="0" fontAlgn="base" hangingPunct="0">
              <a:spcBef>
                <a:spcPct val="30000"/>
              </a:spcBef>
              <a:spcAft>
                <a:spcPct val="0"/>
              </a:spcAft>
              <a:defRPr sz="1100">
                <a:solidFill>
                  <a:schemeClr val="tx1"/>
                </a:solidFill>
                <a:latin typeface="Times" panose="02020603050405020304" pitchFamily="18" charset="0"/>
              </a:defRPr>
            </a:lvl8pPr>
            <a:lvl9pPr marL="3642735" indent="-209370" defTabSz="889064" eaLnBrk="0" fontAlgn="base" hangingPunct="0">
              <a:spcBef>
                <a:spcPct val="30000"/>
              </a:spcBef>
              <a:spcAft>
                <a:spcPct val="0"/>
              </a:spcAft>
              <a:defRPr sz="1100">
                <a:solidFill>
                  <a:schemeClr val="tx1"/>
                </a:solidFill>
                <a:latin typeface="Times" panose="02020603050405020304" pitchFamily="18" charset="0"/>
              </a:defRPr>
            </a:lvl9pPr>
          </a:lstStyle>
          <a:p>
            <a:pPr>
              <a:spcBef>
                <a:spcPct val="0"/>
              </a:spcBef>
            </a:pPr>
            <a:fld id="{2E0776CC-E955-4FA2-9D97-F9BABCD56308}" type="slidenum">
              <a:rPr lang="en-US" altLang="en-US" smtClean="0"/>
              <a:pPr>
                <a:spcBef>
                  <a:spcPct val="0"/>
                </a:spcBef>
              </a:pPr>
              <a:t>38</a:t>
            </a:fld>
            <a:endParaRPr lang="en-US" altLang="en-US" smtClean="0"/>
          </a:p>
        </p:txBody>
      </p:sp>
    </p:spTree>
    <p:extLst>
      <p:ext uri="{BB962C8B-B14F-4D97-AF65-F5344CB8AC3E}">
        <p14:creationId xmlns:p14="http://schemas.microsoft.com/office/powerpoint/2010/main" val="3718607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First example is on zirconium alloys. Zr alloys are used for making a very critical component in nuclear reactors, that is the cladding of nuclear fuel (so, the first barrier to enclose the radioactivity). Corrosion and the amount of hydrogen that gets into them </a:t>
            </a:r>
            <a:r>
              <a:rPr lang="en-US" altLang="en-US" b="1" smtClean="0"/>
              <a:t>are a safety criterion</a:t>
            </a:r>
            <a:r>
              <a:rPr lang="en-US" altLang="en-US" smtClean="0"/>
              <a:t>. An oxide layer forms on the metal in high temperature water, called ZrO2. And the ZrO2 serves then as the barrier both to corrosion and to hydrogen penetration. The microstructure is complex, polycrystalline, under stress, defected and even cracked.</a:t>
            </a:r>
          </a:p>
          <a:p>
            <a:r>
              <a:rPr lang="en-US" altLang="en-US" smtClean="0"/>
              <a:t>Because of low solubility of many  metals in hcp Zr, the alloy typically has very small precipitates. In the oxide, these precipitates dissolve and dope the Zr-oxide barrier layer. What  happens at this outer interface is the following: water splits, releases its oxygen, oxygen diffuses and oxidizes the metal. A byproduct of this reaction is hydrogen. Ideally we want hydrogen simply be disposed as H2 gas into the liquid. But it doesn’t always only do that. Some of the hydrogen actually gets into the metal. This </a:t>
            </a:r>
            <a:r>
              <a:rPr lang="en-US" altLang="en-US" b="1" smtClean="0"/>
              <a:t>is a detrimental outcome</a:t>
            </a:r>
            <a:r>
              <a:rPr lang="en-US" altLang="en-US" smtClean="0"/>
              <a:t>! Because…. It makes the metal more susceptible to fracture. The crack initiation stresses decrease, and the crack growth rates increase. In the metals, this problem has been really widely studied. BUT, hydrogen goes into the metal THROUGH THE OXIDE. So just like the oxide serves as a barrier to corrosion, we believe it serves also as a barrier to hydrogen. </a:t>
            </a: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panose="02020603050405020304" pitchFamily="18" charset="0"/>
              </a:defRPr>
            </a:lvl1pPr>
            <a:lvl2pPr marL="742950" indent="-285750" defTabSz="966788">
              <a:defRPr sz="2400">
                <a:solidFill>
                  <a:schemeClr val="tx1"/>
                </a:solidFill>
                <a:latin typeface="Times" panose="02020603050405020304" pitchFamily="18" charset="0"/>
              </a:defRPr>
            </a:lvl2pPr>
            <a:lvl3pPr marL="1143000" indent="-228600" defTabSz="966788">
              <a:defRPr sz="2400">
                <a:solidFill>
                  <a:schemeClr val="tx1"/>
                </a:solidFill>
                <a:latin typeface="Times" panose="02020603050405020304" pitchFamily="18" charset="0"/>
              </a:defRPr>
            </a:lvl3pPr>
            <a:lvl4pPr marL="1600200" indent="-228600" defTabSz="966788">
              <a:defRPr sz="2400">
                <a:solidFill>
                  <a:schemeClr val="tx1"/>
                </a:solidFill>
                <a:latin typeface="Times" panose="02020603050405020304" pitchFamily="18" charset="0"/>
              </a:defRPr>
            </a:lvl4pPr>
            <a:lvl5pPr marL="2057400" indent="-228600" defTabSz="966788">
              <a:defRPr sz="2400">
                <a:solidFill>
                  <a:schemeClr val="tx1"/>
                </a:solidFill>
                <a:latin typeface="Times"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panose="02020603050405020304" pitchFamily="18" charset="0"/>
              </a:defRPr>
            </a:lvl9pPr>
          </a:lstStyle>
          <a:p>
            <a:fld id="{280E1E3E-F6CA-445F-A170-5F91DE7C51F5}" type="slidenum">
              <a:rPr lang="en-US" altLang="en-US" sz="1300" smtClean="0"/>
              <a:pPr/>
              <a:t>40</a:t>
            </a:fld>
            <a:endParaRPr lang="en-US" altLang="en-US" sz="1300" smtClean="0"/>
          </a:p>
        </p:txBody>
      </p:sp>
    </p:spTree>
    <p:extLst>
      <p:ext uri="{BB962C8B-B14F-4D97-AF65-F5344CB8AC3E}">
        <p14:creationId xmlns:p14="http://schemas.microsoft.com/office/powerpoint/2010/main" val="2797301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a:defRPr sz="2400">
                <a:solidFill>
                  <a:schemeClr val="tx1"/>
                </a:solidFill>
                <a:latin typeface="Times" pitchFamily="18" charset="0"/>
                <a:ea typeface="ＭＳ Ｐゴシック" pitchFamily="34" charset="-128"/>
              </a:defRPr>
            </a:lvl1pPr>
            <a:lvl2pPr marL="729057" indent="-280406" defTabSz="914437">
              <a:defRPr sz="2400">
                <a:solidFill>
                  <a:schemeClr val="tx1"/>
                </a:solidFill>
                <a:latin typeface="Times" pitchFamily="18" charset="0"/>
                <a:ea typeface="ＭＳ Ｐゴシック" pitchFamily="34" charset="-128"/>
              </a:defRPr>
            </a:lvl2pPr>
            <a:lvl3pPr marL="1121626" indent="-224325" defTabSz="914437">
              <a:defRPr sz="2400">
                <a:solidFill>
                  <a:schemeClr val="tx1"/>
                </a:solidFill>
                <a:latin typeface="Times" pitchFamily="18" charset="0"/>
                <a:ea typeface="ＭＳ Ｐゴシック" pitchFamily="34" charset="-128"/>
              </a:defRPr>
            </a:lvl3pPr>
            <a:lvl4pPr marL="1570276" indent="-224325" defTabSz="914437">
              <a:defRPr sz="2400">
                <a:solidFill>
                  <a:schemeClr val="tx1"/>
                </a:solidFill>
                <a:latin typeface="Times" pitchFamily="18" charset="0"/>
                <a:ea typeface="ＭＳ Ｐゴシック" pitchFamily="34" charset="-128"/>
              </a:defRPr>
            </a:lvl4pPr>
            <a:lvl5pPr marL="2018927" indent="-224325" defTabSz="914437">
              <a:defRPr sz="2400">
                <a:solidFill>
                  <a:schemeClr val="tx1"/>
                </a:solidFill>
                <a:latin typeface="Times" pitchFamily="18" charset="0"/>
                <a:ea typeface="ＭＳ Ｐゴシック" pitchFamily="34" charset="-128"/>
              </a:defRPr>
            </a:lvl5pPr>
            <a:lvl6pPr marL="2467577" indent="-224325" defTabSz="914437"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marL="2916227" indent="-224325" defTabSz="914437"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marL="3364878" indent="-224325" defTabSz="914437"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marL="3813528" indent="-224325" defTabSz="914437"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fld id="{2942980A-7F79-4BFB-91CA-38CD11E58BD5}" type="slidenum">
              <a:rPr lang="en-US" altLang="en-US" sz="1200"/>
              <a:pPr/>
              <a:t>42</a:t>
            </a:fld>
            <a:endParaRPr lang="en-US" altLang="en-US" sz="1200" dirty="0"/>
          </a:p>
        </p:txBody>
      </p:sp>
      <p:sp>
        <p:nvSpPr>
          <p:cNvPr id="76803" name="Rectangle 2"/>
          <p:cNvSpPr>
            <a:spLocks noGrp="1" noRot="1" noChangeAspect="1" noChangeArrowheads="1" noTextEdit="1"/>
          </p:cNvSpPr>
          <p:nvPr>
            <p:ph type="sldImg"/>
          </p:nvPr>
        </p:nvSpPr>
        <p:spPr>
          <a:solidFill>
            <a:srgbClr val="FFFFFF"/>
          </a:solidFill>
          <a:ln/>
        </p:spPr>
      </p:sp>
      <p:sp>
        <p:nvSpPr>
          <p:cNvPr id="768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smtClean="0">
              <a:ea typeface="ＭＳ Ｐゴシック" pitchFamily="34" charset="-128"/>
            </a:endParaRPr>
          </a:p>
        </p:txBody>
      </p:sp>
    </p:spTree>
    <p:extLst>
      <p:ext uri="{BB962C8B-B14F-4D97-AF65-F5344CB8AC3E}">
        <p14:creationId xmlns:p14="http://schemas.microsoft.com/office/powerpoint/2010/main" val="1527530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8337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5"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081E53E5-09D6-410A-B3C0-D85AFB2BB0BD}" type="slidenum">
              <a:rPr lang="en-US" altLang="en-US"/>
              <a:pPr>
                <a:defRPr/>
              </a:pPr>
              <a:t>‹#›</a:t>
            </a:fld>
            <a:endParaRPr lang="en-US" altLang="en-US"/>
          </a:p>
        </p:txBody>
      </p:sp>
    </p:spTree>
    <p:extLst>
      <p:ext uri="{BB962C8B-B14F-4D97-AF65-F5344CB8AC3E}">
        <p14:creationId xmlns:p14="http://schemas.microsoft.com/office/powerpoint/2010/main" val="2390571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5"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12EA2E69-B1C3-4BF9-80C6-C36CA87608BB}" type="slidenum">
              <a:rPr lang="en-US" altLang="en-US"/>
              <a:pPr>
                <a:defRPr/>
              </a:pPr>
              <a:t>‹#›</a:t>
            </a:fld>
            <a:endParaRPr lang="en-US" altLang="en-US"/>
          </a:p>
        </p:txBody>
      </p:sp>
    </p:spTree>
    <p:extLst>
      <p:ext uri="{BB962C8B-B14F-4D97-AF65-F5344CB8AC3E}">
        <p14:creationId xmlns:p14="http://schemas.microsoft.com/office/powerpoint/2010/main" val="648811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981200"/>
            <a:ext cx="3810000" cy="4114800"/>
          </a:xfrm>
        </p:spPr>
        <p:txBody>
          <a:bodyPr/>
          <a:lstStyle/>
          <a:p>
            <a:pPr lvl="0"/>
            <a:endParaRPr lang="en-US" noProof="0" smtClean="0"/>
          </a:p>
        </p:txBody>
      </p:sp>
      <p:sp>
        <p:nvSpPr>
          <p:cNvPr id="5"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7"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84E680CA-6080-4E78-A25F-8A9A109ABC33}" type="slidenum">
              <a:rPr lang="en-US" altLang="en-US"/>
              <a:pPr>
                <a:defRPr/>
              </a:pPr>
              <a:t>‹#›</a:t>
            </a:fld>
            <a:endParaRPr lang="en-US" altLang="en-US"/>
          </a:p>
        </p:txBody>
      </p:sp>
    </p:spTree>
    <p:extLst>
      <p:ext uri="{BB962C8B-B14F-4D97-AF65-F5344CB8AC3E}">
        <p14:creationId xmlns:p14="http://schemas.microsoft.com/office/powerpoint/2010/main" val="2122097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7"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8"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602BADA5-B55A-4DAF-90EE-A1381BC89E6B}" type="slidenum">
              <a:rPr lang="en-US" altLang="en-US"/>
              <a:pPr>
                <a:defRPr/>
              </a:pPr>
              <a:t>‹#›</a:t>
            </a:fld>
            <a:endParaRPr lang="en-US" altLang="en-US"/>
          </a:p>
        </p:txBody>
      </p:sp>
    </p:spTree>
    <p:extLst>
      <p:ext uri="{BB962C8B-B14F-4D97-AF65-F5344CB8AC3E}">
        <p14:creationId xmlns:p14="http://schemas.microsoft.com/office/powerpoint/2010/main" val="503017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7"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ED182923-7725-4974-ABD6-D477A476CEDE}" type="slidenum">
              <a:rPr lang="en-US" altLang="en-US"/>
              <a:pPr>
                <a:defRPr/>
              </a:pPr>
              <a:t>‹#›</a:t>
            </a:fld>
            <a:endParaRPr lang="en-US" altLang="en-US"/>
          </a:p>
        </p:txBody>
      </p:sp>
    </p:spTree>
    <p:extLst>
      <p:ext uri="{BB962C8B-B14F-4D97-AF65-F5344CB8AC3E}">
        <p14:creationId xmlns:p14="http://schemas.microsoft.com/office/powerpoint/2010/main" val="445490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5"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2254DEC3-985A-4656-BC8D-08A62938F13F}" type="slidenum">
              <a:rPr lang="en-US" altLang="en-US"/>
              <a:pPr>
                <a:defRPr/>
              </a:pPr>
              <a:t>‹#›</a:t>
            </a:fld>
            <a:endParaRPr lang="en-US" altLang="en-US"/>
          </a:p>
        </p:txBody>
      </p:sp>
    </p:spTree>
    <p:extLst>
      <p:ext uri="{BB962C8B-B14F-4D97-AF65-F5344CB8AC3E}">
        <p14:creationId xmlns:p14="http://schemas.microsoft.com/office/powerpoint/2010/main" val="31767731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4"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5"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ADE877B7-2A46-4AB5-807E-93EB4957AA40}" type="slidenum">
              <a:rPr lang="en-US" altLang="en-US"/>
              <a:pPr>
                <a:defRPr/>
              </a:pPr>
              <a:t>‹#›</a:t>
            </a:fld>
            <a:endParaRPr lang="en-US" altLang="en-US"/>
          </a:p>
        </p:txBody>
      </p:sp>
    </p:spTree>
    <p:extLst>
      <p:ext uri="{BB962C8B-B14F-4D97-AF65-F5344CB8AC3E}">
        <p14:creationId xmlns:p14="http://schemas.microsoft.com/office/powerpoint/2010/main" val="2586391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Content with take-awa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20650" y="1381125"/>
            <a:ext cx="8737600" cy="4076699"/>
          </a:xfrm>
        </p:spPr>
        <p:txBody>
          <a:bodyPr>
            <a:normAutofit/>
          </a:bodyPr>
          <a:lstStyle>
            <a:lvl1pPr>
              <a:lnSpc>
                <a:spcPct val="90000"/>
              </a:lnSpc>
              <a:buClr>
                <a:schemeClr val="tx2"/>
              </a:buClr>
              <a:buSzPct val="100000"/>
              <a:buFont typeface="Arial" pitchFamily="34" charset="0"/>
              <a:buChar char="•"/>
              <a:defRPr sz="2800" b="0">
                <a:latin typeface="Arial Narrow" pitchFamily="34" charset="0"/>
              </a:defRPr>
            </a:lvl1pPr>
            <a:lvl2pPr>
              <a:lnSpc>
                <a:spcPct val="90000"/>
              </a:lnSpc>
              <a:buClr>
                <a:schemeClr val="tx2"/>
              </a:buClr>
              <a:buSzPct val="100000"/>
              <a:buFont typeface="Arial Narrow" pitchFamily="34" charset="0"/>
              <a:buChar char="–"/>
              <a:defRPr sz="2400" b="0"/>
            </a:lvl2pPr>
            <a:lvl3pPr marL="685800" indent="-228600">
              <a:lnSpc>
                <a:spcPct val="90000"/>
              </a:lnSpc>
              <a:buClr>
                <a:schemeClr val="tx2"/>
              </a:buClr>
              <a:buSzPct val="100000"/>
              <a:buFont typeface="Arial" pitchFamily="34" charset="0"/>
              <a:buChar char="•"/>
              <a:defRPr sz="2200" b="0" i="0"/>
            </a:lvl3pPr>
            <a:lvl4pPr>
              <a:lnSpc>
                <a:spcPct val="90000"/>
              </a:lnSpc>
              <a:buClr>
                <a:schemeClr val="tx2"/>
              </a:buClr>
              <a:buSzPct val="100000"/>
              <a:buFont typeface="Arial Narrow" pitchFamily="34" charset="0"/>
              <a:buChar char="–"/>
              <a:defRPr sz="2000" b="0" i="0"/>
            </a:lvl4pPr>
            <a:lvl5pPr marL="1143000" indent="-228600">
              <a:lnSpc>
                <a:spcPct val="90000"/>
              </a:lnSpc>
              <a:buClr>
                <a:schemeClr val="tx2"/>
              </a:buClr>
              <a:buSzPct val="100000"/>
              <a:buFont typeface="Arial" pitchFamily="34" charset="0"/>
              <a:buChar char="•"/>
              <a:defRPr sz="1800" b="0" i="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0"/>
          </p:nvPr>
        </p:nvSpPr>
        <p:spPr>
          <a:xfrm>
            <a:off x="1876425" y="5619750"/>
            <a:ext cx="5391150" cy="461665"/>
          </a:xfrm>
        </p:spPr>
        <p:style>
          <a:lnRef idx="0">
            <a:schemeClr val="accent1"/>
          </a:lnRef>
          <a:fillRef idx="3">
            <a:schemeClr val="accent1"/>
          </a:fillRef>
          <a:effectRef idx="3">
            <a:schemeClr val="accent1"/>
          </a:effectRef>
          <a:fontRef idx="none"/>
        </p:style>
        <p:txBody>
          <a:bodyPr anchor="ctr">
            <a:spAutoFit/>
          </a:bodyPr>
          <a:lstStyle>
            <a:lvl1pPr marL="0" indent="0" algn="l">
              <a:buNone/>
              <a:defRPr sz="2400">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15669899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7" name="Picture 8" descr="NSE_ppTemplate_R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570545"/>
            <a:ext cx="7772400" cy="1470025"/>
          </a:xfrm>
        </p:spPr>
        <p:txBody>
          <a:bodyPr/>
          <a:lstStyle>
            <a:lvl1pPr>
              <a:defRPr b="1"/>
            </a:lvl1pPr>
          </a:lstStyle>
          <a:p>
            <a:r>
              <a:rPr lang="en-US" smtClean="0"/>
              <a:t>Click to edit Master title style</a:t>
            </a:r>
            <a:endParaRPr lang="en-US"/>
          </a:p>
        </p:txBody>
      </p:sp>
      <p:sp>
        <p:nvSpPr>
          <p:cNvPr id="3" name="Subtitle 2"/>
          <p:cNvSpPr>
            <a:spLocks noGrp="1"/>
          </p:cNvSpPr>
          <p:nvPr>
            <p:ph type="subTitle" idx="1"/>
          </p:nvPr>
        </p:nvSpPr>
        <p:spPr>
          <a:xfrm>
            <a:off x="1371600" y="4980210"/>
            <a:ext cx="6400800" cy="1752600"/>
          </a:xfrm>
        </p:spPr>
        <p:txBody>
          <a:bodyPr/>
          <a:lstStyle>
            <a:lvl1pPr marL="0" indent="0" algn="ctr">
              <a:buNone/>
              <a:defRPr>
                <a:solidFill>
                  <a:schemeClr val="tx1"/>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846295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5"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5258681E-A4EA-45BF-8462-D786F4F4C1DA}" type="slidenum">
              <a:rPr lang="en-US" altLang="en-US"/>
              <a:pPr>
                <a:defRPr/>
              </a:pPr>
              <a:t>‹#›</a:t>
            </a:fld>
            <a:endParaRPr lang="en-US" altLang="en-US"/>
          </a:p>
        </p:txBody>
      </p:sp>
    </p:spTree>
    <p:extLst>
      <p:ext uri="{BB962C8B-B14F-4D97-AF65-F5344CB8AC3E}">
        <p14:creationId xmlns:p14="http://schemas.microsoft.com/office/powerpoint/2010/main" val="1004586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5"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586F32A6-97E3-4EE3-B8C6-B81927BD54F1}" type="slidenum">
              <a:rPr lang="en-US" altLang="en-US"/>
              <a:pPr>
                <a:defRPr/>
              </a:pPr>
              <a:t>‹#›</a:t>
            </a:fld>
            <a:endParaRPr lang="en-US" altLang="en-US"/>
          </a:p>
        </p:txBody>
      </p:sp>
    </p:spTree>
    <p:extLst>
      <p:ext uri="{BB962C8B-B14F-4D97-AF65-F5344CB8AC3E}">
        <p14:creationId xmlns:p14="http://schemas.microsoft.com/office/powerpoint/2010/main" val="22904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7"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95D480C8-0D51-491F-8A3E-5BECDFDFDD68}" type="slidenum">
              <a:rPr lang="en-US" altLang="en-US"/>
              <a:pPr>
                <a:defRPr/>
              </a:pPr>
              <a:t>‹#›</a:t>
            </a:fld>
            <a:endParaRPr lang="en-US" altLang="en-US"/>
          </a:p>
        </p:txBody>
      </p:sp>
    </p:spTree>
    <p:extLst>
      <p:ext uri="{BB962C8B-B14F-4D97-AF65-F5344CB8AC3E}">
        <p14:creationId xmlns:p14="http://schemas.microsoft.com/office/powerpoint/2010/main" val="3337868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8"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9"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BCE3C888-C247-48C1-9358-F4FE62EE8BF3}" type="slidenum">
              <a:rPr lang="en-US" altLang="en-US"/>
              <a:pPr>
                <a:defRPr/>
              </a:pPr>
              <a:t>‹#›</a:t>
            </a:fld>
            <a:endParaRPr lang="en-US" altLang="en-US"/>
          </a:p>
        </p:txBody>
      </p:sp>
    </p:spTree>
    <p:extLst>
      <p:ext uri="{BB962C8B-B14F-4D97-AF65-F5344CB8AC3E}">
        <p14:creationId xmlns:p14="http://schemas.microsoft.com/office/powerpoint/2010/main" val="1495040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4"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5"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C3775D00-76B5-40EF-8221-2D10ADD57CD1}" type="slidenum">
              <a:rPr lang="en-US" altLang="en-US"/>
              <a:pPr>
                <a:defRPr/>
              </a:pPr>
              <a:t>‹#›</a:t>
            </a:fld>
            <a:endParaRPr lang="en-US" altLang="en-US"/>
          </a:p>
        </p:txBody>
      </p:sp>
    </p:spTree>
    <p:extLst>
      <p:ext uri="{BB962C8B-B14F-4D97-AF65-F5344CB8AC3E}">
        <p14:creationId xmlns:p14="http://schemas.microsoft.com/office/powerpoint/2010/main" val="3207708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0926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7"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DB3EE73D-963D-4A74-B823-07C147016625}" type="slidenum">
              <a:rPr lang="en-US" altLang="en-US"/>
              <a:pPr>
                <a:defRPr/>
              </a:pPr>
              <a:t>‹#›</a:t>
            </a:fld>
            <a:endParaRPr lang="en-US" altLang="en-US"/>
          </a:p>
        </p:txBody>
      </p:sp>
    </p:spTree>
    <p:extLst>
      <p:ext uri="{BB962C8B-B14F-4D97-AF65-F5344CB8AC3E}">
        <p14:creationId xmlns:p14="http://schemas.microsoft.com/office/powerpoint/2010/main" val="2623031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1"/>
          <p:cNvSpPr>
            <a:spLocks noGrp="1" noChangeArrowheads="1"/>
          </p:cNvSpPr>
          <p:nvPr>
            <p:ph type="dt" sz="half" idx="10"/>
          </p:nvPr>
        </p:nvSpPr>
        <p:spPr>
          <a:xfrm>
            <a:off x="685800" y="6172200"/>
            <a:ext cx="1905000" cy="457200"/>
          </a:xfrm>
          <a:prstGeom prst="rect">
            <a:avLst/>
          </a:prstGeom>
        </p:spPr>
        <p:txBody>
          <a:bodyPr/>
          <a:lstStyle>
            <a:lvl1pPr>
              <a:defRPr>
                <a:latin typeface="Times" panose="02020603060405020304" pitchFamily="18" charset="0"/>
              </a:defRPr>
            </a:lvl1pPr>
          </a:lstStyle>
          <a:p>
            <a:pPr>
              <a:defRPr/>
            </a:pPr>
            <a:endParaRPr lang="en-US"/>
          </a:p>
        </p:txBody>
      </p:sp>
      <p:sp>
        <p:nvSpPr>
          <p:cNvPr id="6" name="Rectangle 62"/>
          <p:cNvSpPr>
            <a:spLocks noGrp="1" noChangeArrowheads="1"/>
          </p:cNvSpPr>
          <p:nvPr>
            <p:ph type="ftr" sz="quarter" idx="11"/>
          </p:nvPr>
        </p:nvSpPr>
        <p:spPr>
          <a:xfrm>
            <a:off x="3124200" y="6172200"/>
            <a:ext cx="2895600" cy="457200"/>
          </a:xfrm>
          <a:prstGeom prst="rect">
            <a:avLst/>
          </a:prstGeom>
        </p:spPr>
        <p:txBody>
          <a:bodyPr/>
          <a:lstStyle>
            <a:lvl1pPr>
              <a:defRPr>
                <a:latin typeface="Times" panose="02020603060405020304" pitchFamily="18" charset="0"/>
              </a:defRPr>
            </a:lvl1pPr>
          </a:lstStyle>
          <a:p>
            <a:pPr>
              <a:defRPr/>
            </a:pPr>
            <a:endParaRPr lang="en-US"/>
          </a:p>
        </p:txBody>
      </p:sp>
      <p:sp>
        <p:nvSpPr>
          <p:cNvPr id="7" name="Rectangle 63"/>
          <p:cNvSpPr>
            <a:spLocks noGrp="1" noChangeArrowheads="1"/>
          </p:cNvSpPr>
          <p:nvPr>
            <p:ph type="sldNum" sz="quarter" idx="12"/>
          </p:nvPr>
        </p:nvSpPr>
        <p:spPr>
          <a:xfrm>
            <a:off x="6553200" y="6172200"/>
            <a:ext cx="1905000" cy="457200"/>
          </a:xfrm>
          <a:prstGeom prst="rect">
            <a:avLst/>
          </a:prstGeom>
        </p:spPr>
        <p:txBody>
          <a:bodyPr/>
          <a:lstStyle>
            <a:lvl1pPr>
              <a:defRPr>
                <a:latin typeface="Times" panose="02020603060405020304" pitchFamily="18" charset="0"/>
              </a:defRPr>
            </a:lvl1pPr>
          </a:lstStyle>
          <a:p>
            <a:pPr>
              <a:defRPr/>
            </a:pPr>
            <a:fld id="{7F0C2A1E-BD10-49FE-9A86-746DFAA2F4E5}" type="slidenum">
              <a:rPr lang="en-US" altLang="en-US"/>
              <a:pPr>
                <a:defRPr/>
              </a:pPr>
              <a:t>‹#›</a:t>
            </a:fld>
            <a:endParaRPr lang="en-US" altLang="en-US"/>
          </a:p>
        </p:txBody>
      </p:sp>
    </p:spTree>
    <p:extLst>
      <p:ext uri="{BB962C8B-B14F-4D97-AF65-F5344CB8AC3E}">
        <p14:creationId xmlns:p14="http://schemas.microsoft.com/office/powerpoint/2010/main" val="3802029375"/>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59"/>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60"/>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587" r:id="rId1"/>
    <p:sldLayoutId id="2147484588" r:id="rId2"/>
    <p:sldLayoutId id="2147484589" r:id="rId3"/>
    <p:sldLayoutId id="2147484590" r:id="rId4"/>
    <p:sldLayoutId id="2147484591" r:id="rId5"/>
    <p:sldLayoutId id="2147484592" r:id="rId6"/>
    <p:sldLayoutId id="2147484585" r:id="rId7"/>
    <p:sldLayoutId id="2147484593" r:id="rId8"/>
    <p:sldLayoutId id="2147484594" r:id="rId9"/>
    <p:sldLayoutId id="2147484595" r:id="rId10"/>
    <p:sldLayoutId id="2147484596" r:id="rId11"/>
    <p:sldLayoutId id="2147484597" r:id="rId12"/>
    <p:sldLayoutId id="2147484598" r:id="rId13"/>
    <p:sldLayoutId id="2147484599" r:id="rId14"/>
    <p:sldLayoutId id="2147484600" r:id="rId15"/>
    <p:sldLayoutId id="2147484601" r:id="rId16"/>
    <p:sldLayoutId id="2147484586" r:id="rId17"/>
    <p:sldLayoutId id="2147484602" r:id="rId18"/>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SzPct val="80000"/>
        <a:buBlip>
          <a:blip r:embed="rId20"/>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70000"/>
        <a:buFont typeface="Wingdings" panose="05000000000000000000"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accent2"/>
        </a:buClr>
        <a:buSzPct val="65000"/>
        <a:buFont typeface="Wingdings" panose="05000000000000000000"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65000"/>
        <a:buFont typeface="Wingdings" panose="05000000000000000000" pitchFamily="2" charset="2"/>
        <a:buChar char="l"/>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1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1.jpeg"/><Relationship Id="rId5"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1.png"/><Relationship Id="rId5" Type="http://schemas.openxmlformats.org/officeDocument/2006/relationships/image" Target="../media/image25.jpeg"/><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chart" Target="../charts/chart1.xml"/><Relationship Id="rId1" Type="http://schemas.openxmlformats.org/officeDocument/2006/relationships/slideLayout" Target="../slideLayouts/slideLayout7.xml"/><Relationship Id="rId2" Type="http://schemas.openxmlformats.org/officeDocument/2006/relationships/image" Target="../media/image26.jpg"/></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 Id="rId7" Type="http://schemas.openxmlformats.org/officeDocument/2006/relationships/image" Target="../media/image31.png"/><Relationship Id="rId8"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emf"/><Relationship Id="rId3" Type="http://schemas.openxmlformats.org/officeDocument/2006/relationships/image" Target="../media/image34.emf"/></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emf"/><Relationship Id="rId6" Type="http://schemas.openxmlformats.org/officeDocument/2006/relationships/image" Target="../media/image39.jpeg"/><Relationship Id="rId7"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7" Type="http://schemas.openxmlformats.org/officeDocument/2006/relationships/image" Target="../media/image46.png"/><Relationship Id="rId1" Type="http://schemas.openxmlformats.org/officeDocument/2006/relationships/slideLayout" Target="../slideLayouts/slideLayout6.xml"/><Relationship Id="rId2" Type="http://schemas.openxmlformats.org/officeDocument/2006/relationships/image" Target="../media/image41.jpeg"/></Relationships>
</file>

<file path=ppt/slides/_rels/slide38.xml.rels><?xml version="1.0" encoding="UTF-8" standalone="yes"?>
<Relationships xmlns="http://schemas.openxmlformats.org/package/2006/relationships"><Relationship Id="rId11" Type="http://schemas.openxmlformats.org/officeDocument/2006/relationships/image" Target="../media/image50.gif"/><Relationship Id="rId12" Type="http://schemas.openxmlformats.org/officeDocument/2006/relationships/image" Target="../media/image51.emf"/><Relationship Id="rId1" Type="http://schemas.microsoft.com/office/2007/relationships/media" Target="file:///C:\Jacopo\Nanoparticles\PBF\Application%203-1_high%20heat%20flux%20boiling_final.avi" TargetMode="External"/><Relationship Id="rId2" Type="http://schemas.openxmlformats.org/officeDocument/2006/relationships/video" Target="file:///C:\Jacopo\Nanoparticles\PBF\Application%203-1_high%20heat%20flux%20boiling_final.avi" TargetMode="External"/><Relationship Id="rId3" Type="http://schemas.microsoft.com/office/2007/relationships/media" Target="file:///C:\Jacopo\M&amp;S\PIV\Nov%204%20Videos%20and%20pictures\PIV%20nov%204-2_frame319(32x32_50_ov)-single%20bubble3.wmv" TargetMode="External"/><Relationship Id="rId4" Type="http://schemas.openxmlformats.org/officeDocument/2006/relationships/video" Target="file:///C:\Jacopo\M&amp;S\PIV\Nov%204%20Videos%20and%20pictures\PIV%20nov%204-2_frame319(32x32_50_ov)-single%20bubble3.wmv" TargetMode="External"/><Relationship Id="rId5" Type="http://schemas.openxmlformats.org/officeDocument/2006/relationships/slideLayout" Target="../slideLayouts/slideLayout17.xml"/><Relationship Id="rId6" Type="http://schemas.openxmlformats.org/officeDocument/2006/relationships/notesSlide" Target="../notesSlides/notesSlide6.xml"/><Relationship Id="rId7" Type="http://schemas.openxmlformats.org/officeDocument/2006/relationships/image" Target="../media/image1.png"/><Relationship Id="rId8" Type="http://schemas.openxmlformats.org/officeDocument/2006/relationships/image" Target="../media/image47.emf"/><Relationship Id="rId9" Type="http://schemas.openxmlformats.org/officeDocument/2006/relationships/image" Target="../media/image48.png"/><Relationship Id="rId10" Type="http://schemas.openxmlformats.org/officeDocument/2006/relationships/image" Target="../media/image4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emf"/><Relationship Id="rId3" Type="http://schemas.openxmlformats.org/officeDocument/2006/relationships/image" Target="../media/image53.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54.jpeg"/><Relationship Id="rId5" Type="http://schemas.openxmlformats.org/officeDocument/2006/relationships/image" Target="../media/image55.emf"/><Relationship Id="rId6" Type="http://schemas.openxmlformats.org/officeDocument/2006/relationships/image" Target="../media/image56.png"/><Relationship Id="rId7"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4"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61.jpeg"/><Relationship Id="rId5" Type="http://schemas.openxmlformats.org/officeDocument/2006/relationships/image" Target="../media/image62.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Department Overview</a:t>
            </a:r>
            <a:endParaRPr lang="en-US" dirty="0"/>
          </a:p>
        </p:txBody>
      </p:sp>
      <p:sp>
        <p:nvSpPr>
          <p:cNvPr id="3" name="Subtitle 2"/>
          <p:cNvSpPr>
            <a:spLocks noGrp="1"/>
          </p:cNvSpPr>
          <p:nvPr>
            <p:ph type="subTitle" idx="1"/>
          </p:nvPr>
        </p:nvSpPr>
        <p:spPr/>
        <p:txBody>
          <a:bodyPr/>
          <a:lstStyle/>
          <a:p>
            <a:r>
              <a:rPr lang="en-US" dirty="0" smtClean="0">
                <a:solidFill>
                  <a:srgbClr val="FFFFFF"/>
                </a:solidFill>
              </a:rPr>
              <a:t>Prof. Dennis Whyte</a:t>
            </a:r>
          </a:p>
          <a:p>
            <a:r>
              <a:rPr lang="en-US" dirty="0" smtClean="0">
                <a:solidFill>
                  <a:srgbClr val="FFFFFF"/>
                </a:solidFill>
              </a:rPr>
              <a:t>Grad Orientation</a:t>
            </a:r>
            <a:r>
              <a:rPr lang="en-US" dirty="0" smtClean="0">
                <a:solidFill>
                  <a:srgbClr val="FFFFFF"/>
                </a:solidFill>
              </a:rPr>
              <a:t>   Aug 2017</a:t>
            </a:r>
            <a:endParaRPr lang="en-US" dirty="0" smtClean="0">
              <a:solidFill>
                <a:srgbClr val="FFFFFF"/>
              </a:solidFill>
            </a:endParaRPr>
          </a:p>
        </p:txBody>
      </p:sp>
    </p:spTree>
    <p:extLst>
      <p:ext uri="{BB962C8B-B14F-4D97-AF65-F5344CB8AC3E}">
        <p14:creationId xmlns:p14="http://schemas.microsoft.com/office/powerpoint/2010/main" val="4536008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33400" y="76200"/>
            <a:ext cx="8077200" cy="1143000"/>
          </a:xfrm>
        </p:spPr>
        <p:txBody>
          <a:bodyPr/>
          <a:lstStyle/>
          <a:p>
            <a:pPr eaLnBrk="1" hangingPunct="1">
              <a:defRPr/>
            </a:pPr>
            <a:r>
              <a:rPr lang="en-US" sz="3200" dirty="0" smtClean="0">
                <a:cs typeface="+mj-cs"/>
                <a:sym typeface="Wingdings"/>
              </a:rPr>
              <a:t>Nuclear is a major part of MIT’s research commitment to tackle climate change</a:t>
            </a:r>
            <a:endParaRPr lang="en-US" sz="3200" dirty="0" smtClean="0">
              <a:solidFill>
                <a:srgbClr val="FF0000"/>
              </a:solidFill>
              <a:cs typeface="+mj-cs"/>
            </a:endParaRPr>
          </a:p>
        </p:txBody>
      </p:sp>
      <p:sp>
        <p:nvSpPr>
          <p:cNvPr id="3075" name="Rectangle 3"/>
          <p:cNvSpPr>
            <a:spLocks noGrp="1" noChangeArrowheads="1"/>
          </p:cNvSpPr>
          <p:nvPr>
            <p:ph type="body" idx="1"/>
          </p:nvPr>
        </p:nvSpPr>
        <p:spPr>
          <a:xfrm>
            <a:off x="3602038" y="1711325"/>
            <a:ext cx="5334000" cy="4841875"/>
          </a:xfrm>
        </p:spPr>
        <p:txBody>
          <a:bodyPr/>
          <a:lstStyle/>
          <a:p>
            <a:pPr marL="0" indent="0" eaLnBrk="1" hangingPunct="1">
              <a:lnSpc>
                <a:spcPct val="80000"/>
              </a:lnSpc>
              <a:buFontTx/>
              <a:buNone/>
              <a:defRPr/>
            </a:pPr>
            <a:r>
              <a:rPr lang="en-US" sz="2300" b="1" dirty="0">
                <a:solidFill>
                  <a:srgbClr val="3366FF"/>
                </a:solidFill>
              </a:rPr>
              <a:t>Accelerate progress towards low- and zero-carbon energy technologies</a:t>
            </a:r>
            <a:br>
              <a:rPr lang="en-US" sz="2300" b="1" dirty="0">
                <a:solidFill>
                  <a:srgbClr val="3366FF"/>
                </a:solidFill>
              </a:rPr>
            </a:br>
            <a:endParaRPr lang="en-US" sz="2300" b="1" dirty="0">
              <a:solidFill>
                <a:srgbClr val="3366FF"/>
              </a:solidFill>
            </a:endParaRPr>
          </a:p>
          <a:p>
            <a:pPr marL="341233" indent="-341233" eaLnBrk="1" hangingPunct="1">
              <a:lnSpc>
                <a:spcPct val="80000"/>
              </a:lnSpc>
              <a:defRPr/>
            </a:pPr>
            <a:r>
              <a:rPr lang="en-US" sz="2300" dirty="0"/>
              <a:t>MIT will collaborate with a diverse group of companies to launch</a:t>
            </a:r>
            <a:br>
              <a:rPr lang="en-US" sz="2300" dirty="0"/>
            </a:br>
            <a:r>
              <a:rPr lang="en-US" sz="2300" b="1" dirty="0"/>
              <a:t>eight Low-Carbon Energy Centers</a:t>
            </a:r>
          </a:p>
          <a:p>
            <a:pPr marL="741460" lvl="1" indent="-341233" eaLnBrk="1" hangingPunct="1">
              <a:lnSpc>
                <a:spcPct val="80000"/>
              </a:lnSpc>
              <a:defRPr/>
            </a:pPr>
            <a:r>
              <a:rPr lang="en-US" sz="2300" dirty="0">
                <a:cs typeface="+mn-cs"/>
              </a:rPr>
              <a:t>Solar, Energy storage, </a:t>
            </a:r>
            <a:r>
              <a:rPr lang="en-US" sz="2300" dirty="0">
                <a:solidFill>
                  <a:srgbClr val="FF0000"/>
                </a:solidFill>
                <a:cs typeface="+mn-cs"/>
              </a:rPr>
              <a:t>Materials, </a:t>
            </a:r>
            <a:r>
              <a:rPr lang="en-US" sz="2300" dirty="0">
                <a:cs typeface="+mn-cs"/>
              </a:rPr>
              <a:t>Carbon Capture, </a:t>
            </a:r>
            <a:r>
              <a:rPr lang="en-US" sz="2300" dirty="0">
                <a:solidFill>
                  <a:srgbClr val="FF0000"/>
                </a:solidFill>
                <a:cs typeface="+mn-cs"/>
              </a:rPr>
              <a:t>Nuclear Energy</a:t>
            </a:r>
          </a:p>
          <a:p>
            <a:pPr marL="741460" lvl="1" indent="-341233" eaLnBrk="1" hangingPunct="1">
              <a:lnSpc>
                <a:spcPct val="80000"/>
              </a:lnSpc>
              <a:defRPr/>
            </a:pPr>
            <a:r>
              <a:rPr lang="en-US" sz="2300" dirty="0">
                <a:cs typeface="+mn-cs"/>
              </a:rPr>
              <a:t>2017:  </a:t>
            </a:r>
            <a:r>
              <a:rPr lang="en-US" sz="2300" b="1" dirty="0">
                <a:solidFill>
                  <a:srgbClr val="FF0000"/>
                </a:solidFill>
                <a:cs typeface="+mn-cs"/>
              </a:rPr>
              <a:t>Fusion</a:t>
            </a:r>
            <a:r>
              <a:rPr lang="en-US" sz="2300" dirty="0">
                <a:cs typeface="+mn-cs"/>
              </a:rPr>
              <a:t>, energy bioscience, grid</a:t>
            </a:r>
            <a:br>
              <a:rPr lang="en-US" sz="2300" dirty="0">
                <a:cs typeface="+mn-cs"/>
              </a:rPr>
            </a:br>
            <a:endParaRPr lang="en-US" sz="2300" dirty="0">
              <a:cs typeface="+mn-cs"/>
            </a:endParaRPr>
          </a:p>
          <a:p>
            <a:pPr marL="341233" indent="-341233" eaLnBrk="1" hangingPunct="1">
              <a:lnSpc>
                <a:spcPct val="80000"/>
              </a:lnSpc>
              <a:defRPr/>
            </a:pPr>
            <a:r>
              <a:rPr lang="en-US" sz="2300" dirty="0">
                <a:cs typeface="+mn-cs"/>
              </a:rPr>
              <a:t>8 M$ / year for each center over 5 years in funded in industrial / private consortium model</a:t>
            </a:r>
          </a:p>
        </p:txBody>
      </p:sp>
      <p:pic>
        <p:nvPicPr>
          <p:cNvPr id="9216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8113" y="1725612"/>
            <a:ext cx="3397250"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4" name="TextBox 6"/>
          <p:cNvSpPr txBox="1">
            <a:spLocks noChangeArrowheads="1"/>
          </p:cNvSpPr>
          <p:nvPr/>
        </p:nvSpPr>
        <p:spPr bwMode="auto">
          <a:xfrm>
            <a:off x="5903913" y="6613525"/>
            <a:ext cx="1895475"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48" tIns="41025" rIns="82048" bIns="41025">
            <a:spAutoFit/>
          </a:bodyPr>
          <a:lstStyle>
            <a:lvl1pPr>
              <a:defRPr sz="2400" u="sng">
                <a:solidFill>
                  <a:schemeClr val="tx1"/>
                </a:solidFill>
                <a:latin typeface="Times" charset="0"/>
                <a:ea typeface="ＭＳ Ｐゴシック" charset="0"/>
                <a:cs typeface="ＭＳ Ｐゴシック" charset="0"/>
              </a:defRPr>
            </a:lvl1pPr>
            <a:lvl2pPr marL="742950" indent="-285750">
              <a:defRPr sz="2400" u="sng">
                <a:solidFill>
                  <a:schemeClr val="tx1"/>
                </a:solidFill>
                <a:latin typeface="Times" charset="0"/>
                <a:ea typeface="ＭＳ Ｐゴシック" charset="0"/>
              </a:defRPr>
            </a:lvl2pPr>
            <a:lvl3pPr marL="1143000" indent="-228600">
              <a:defRPr sz="2400" u="sng">
                <a:solidFill>
                  <a:schemeClr val="tx1"/>
                </a:solidFill>
                <a:latin typeface="Times" charset="0"/>
                <a:ea typeface="ＭＳ Ｐゴシック" charset="0"/>
              </a:defRPr>
            </a:lvl3pPr>
            <a:lvl4pPr marL="1600200" indent="-228600">
              <a:defRPr sz="2400" u="sng">
                <a:solidFill>
                  <a:schemeClr val="tx1"/>
                </a:solidFill>
                <a:latin typeface="Times" charset="0"/>
                <a:ea typeface="ＭＳ Ｐゴシック" charset="0"/>
              </a:defRPr>
            </a:lvl4pPr>
            <a:lvl5pPr marL="2057400" indent="-228600">
              <a:defRPr sz="2400" u="sng">
                <a:solidFill>
                  <a:schemeClr val="tx1"/>
                </a:solidFill>
                <a:latin typeface="Times"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charset="0"/>
                <a:ea typeface="ＭＳ Ｐゴシック" charset="0"/>
              </a:defRPr>
            </a:lvl9pPr>
          </a:lstStyle>
          <a:p>
            <a:r>
              <a:rPr lang="en-US" sz="1100" i="1" u="none"/>
              <a:t>Source: climateaction.mit.edu</a:t>
            </a:r>
          </a:p>
        </p:txBody>
      </p:sp>
    </p:spTree>
    <p:extLst>
      <p:ext uri="{BB962C8B-B14F-4D97-AF65-F5344CB8AC3E}">
        <p14:creationId xmlns:p14="http://schemas.microsoft.com/office/powerpoint/2010/main" val="234622962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pic>
        <p:nvPicPr>
          <p:cNvPr id="4" name="Picture 3" descr="Albany_street_Asset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00200"/>
            <a:ext cx="8547478"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609600" y="152400"/>
            <a:ext cx="7924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b="1" dirty="0" smtClean="0">
                <a:solidFill>
                  <a:srgbClr val="C00000"/>
                </a:solidFill>
                <a:cs typeface="Arial" panose="020B0604020202020204" pitchFamily="34" charset="0"/>
              </a:rPr>
              <a:t>Substantial nuclear research  infrastructure on the MIT campus  </a:t>
            </a:r>
            <a:endParaRPr lang="en-US" altLang="en-US" i="1" dirty="0">
              <a:solidFill>
                <a:srgbClr val="C00000"/>
              </a:solidFill>
              <a:cs typeface="Arial" panose="020B0604020202020204" pitchFamily="34" charset="0"/>
            </a:endParaRPr>
          </a:p>
        </p:txBody>
      </p:sp>
    </p:spTree>
    <p:extLst>
      <p:ext uri="{BB962C8B-B14F-4D97-AF65-F5344CB8AC3E}">
        <p14:creationId xmlns:p14="http://schemas.microsoft.com/office/powerpoint/2010/main" val="24389236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773" y="73278"/>
            <a:ext cx="8229600" cy="1143000"/>
          </a:xfrm>
        </p:spPr>
        <p:txBody>
          <a:bodyPr>
            <a:noAutofit/>
          </a:bodyPr>
          <a:lstStyle/>
          <a:p>
            <a:r>
              <a:rPr lang="en-US" sz="2900" dirty="0"/>
              <a:t>Excellence in NSE research &amp; education, communicated to a broad audience</a:t>
            </a:r>
            <a:br>
              <a:rPr lang="en-US" sz="2900" dirty="0"/>
            </a:br>
            <a:r>
              <a:rPr lang="en-US" sz="2900" dirty="0">
                <a:sym typeface="Wingdings"/>
              </a:rPr>
              <a:t></a:t>
            </a:r>
            <a:r>
              <a:rPr lang="en-US" sz="2900" dirty="0"/>
              <a:t> Small but impactful department</a:t>
            </a:r>
          </a:p>
        </p:txBody>
      </p:sp>
      <p:sp>
        <p:nvSpPr>
          <p:cNvPr id="3" name="Content Placeholder 2"/>
          <p:cNvSpPr>
            <a:spLocks noGrp="1"/>
          </p:cNvSpPr>
          <p:nvPr>
            <p:ph idx="1"/>
          </p:nvPr>
        </p:nvSpPr>
        <p:spPr>
          <a:xfrm>
            <a:off x="304800" y="4038600"/>
            <a:ext cx="5668227" cy="2537180"/>
          </a:xfrm>
        </p:spPr>
        <p:txBody>
          <a:bodyPr>
            <a:normAutofit fontScale="92500" lnSpcReduction="20000"/>
          </a:bodyPr>
          <a:lstStyle/>
          <a:p>
            <a:r>
              <a:rPr lang="en-US" sz="2500" dirty="0"/>
              <a:t>Diverse topics: fission, fusion, quantum information, nuclear security</a:t>
            </a:r>
            <a:br>
              <a:rPr lang="en-US" sz="2500" dirty="0"/>
            </a:br>
            <a:endParaRPr lang="en-US" sz="2500" dirty="0"/>
          </a:p>
          <a:p>
            <a:r>
              <a:rPr lang="en-US" sz="2500" dirty="0"/>
              <a:t>Ten NSE front-page MIT web articles</a:t>
            </a:r>
            <a:br>
              <a:rPr lang="en-US" sz="2500" dirty="0"/>
            </a:br>
            <a:r>
              <a:rPr lang="en-US" sz="2500" dirty="0"/>
              <a:t>(Jan.-Sept. </a:t>
            </a:r>
            <a:r>
              <a:rPr lang="en-US" sz="2500" dirty="0" smtClean="0"/>
              <a:t>2016)</a:t>
            </a:r>
            <a:r>
              <a:rPr lang="en-US" sz="2500" dirty="0"/>
              <a:t/>
            </a:r>
            <a:br>
              <a:rPr lang="en-US" sz="2500" dirty="0"/>
            </a:br>
            <a:endParaRPr lang="en-US" sz="2500" dirty="0"/>
          </a:p>
          <a:p>
            <a:r>
              <a:rPr lang="en-US" sz="2500" dirty="0" smtClean="0"/>
              <a:t>Critical role in Climate Action Plan of MIT &amp; Low-Carbon Energy Centers</a:t>
            </a:r>
            <a:endParaRPr lang="en-US" sz="2500" dirty="0"/>
          </a:p>
        </p:txBody>
      </p:sp>
      <p:pic>
        <p:nvPicPr>
          <p:cNvPr id="4" name="Picture 3"/>
          <p:cNvPicPr>
            <a:picLocks noChangeAspect="1"/>
          </p:cNvPicPr>
          <p:nvPr/>
        </p:nvPicPr>
        <p:blipFill>
          <a:blip r:embed="rId2"/>
          <a:stretch>
            <a:fillRect/>
          </a:stretch>
        </p:blipFill>
        <p:spPr>
          <a:xfrm>
            <a:off x="0" y="1717739"/>
            <a:ext cx="9144000" cy="1703621"/>
          </a:xfrm>
          <a:prstGeom prst="rect">
            <a:avLst/>
          </a:prstGeom>
        </p:spPr>
      </p:pic>
      <p:pic>
        <p:nvPicPr>
          <p:cNvPr id="5" name="Picture 4"/>
          <p:cNvPicPr>
            <a:picLocks noChangeAspect="1"/>
          </p:cNvPicPr>
          <p:nvPr/>
        </p:nvPicPr>
        <p:blipFill>
          <a:blip r:embed="rId3"/>
          <a:stretch>
            <a:fillRect/>
          </a:stretch>
        </p:blipFill>
        <p:spPr>
          <a:xfrm>
            <a:off x="6629400" y="4724400"/>
            <a:ext cx="2413000" cy="2084294"/>
          </a:xfrm>
          <a:prstGeom prst="rect">
            <a:avLst/>
          </a:prstGeom>
        </p:spPr>
      </p:pic>
    </p:spTree>
    <p:extLst>
      <p:ext uri="{BB962C8B-B14F-4D97-AF65-F5344CB8AC3E}">
        <p14:creationId xmlns:p14="http://schemas.microsoft.com/office/powerpoint/2010/main" val="256346333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dirty="0" smtClean="0"/>
              <a:t>Top Five </a:t>
            </a:r>
            <a:r>
              <a:rPr lang="en-US" u="sng" dirty="0" smtClean="0"/>
              <a:t>Misconceptions</a:t>
            </a:r>
            <a:r>
              <a:rPr lang="en-US" dirty="0" smtClean="0"/>
              <a:t> for Starting Graduate Students </a:t>
            </a:r>
            <a:endParaRPr lang="en-US" dirty="0"/>
          </a:p>
        </p:txBody>
      </p:sp>
      <p:sp>
        <p:nvSpPr>
          <p:cNvPr id="3" name="Content Placeholder 2"/>
          <p:cNvSpPr>
            <a:spLocks noGrp="1"/>
          </p:cNvSpPr>
          <p:nvPr>
            <p:ph idx="1"/>
          </p:nvPr>
        </p:nvSpPr>
        <p:spPr>
          <a:xfrm>
            <a:off x="152400" y="1524000"/>
            <a:ext cx="8839200" cy="4876800"/>
          </a:xfrm>
        </p:spPr>
        <p:txBody>
          <a:bodyPr/>
          <a:lstStyle/>
          <a:p>
            <a:pPr marL="514350" indent="-514350">
              <a:buAutoNum type="arabicPeriod"/>
            </a:pPr>
            <a:r>
              <a:rPr lang="en-US" sz="2800" dirty="0" smtClean="0"/>
              <a:t>I have to find a research advisor and project on Day 1 or I’ll miss out</a:t>
            </a:r>
          </a:p>
          <a:p>
            <a:pPr marL="514350" indent="-514350">
              <a:buAutoNum type="arabicPeriod"/>
            </a:pPr>
            <a:r>
              <a:rPr lang="en-US" sz="2800" dirty="0" smtClean="0"/>
              <a:t>This will be like undergraduate, except classes are harder</a:t>
            </a:r>
          </a:p>
          <a:p>
            <a:pPr marL="514350" indent="-514350">
              <a:buAutoNum type="arabicPeriod"/>
            </a:pPr>
            <a:r>
              <a:rPr lang="en-US" sz="2800" dirty="0" smtClean="0"/>
              <a:t>Qualifying oral exams are an </a:t>
            </a:r>
            <a:r>
              <a:rPr lang="en-US" sz="2800" dirty="0" err="1" smtClean="0"/>
              <a:t>institutionallly</a:t>
            </a:r>
            <a:r>
              <a:rPr lang="en-US" sz="2800" dirty="0" smtClean="0"/>
              <a:t> approved method of torturing graduate students</a:t>
            </a:r>
          </a:p>
          <a:p>
            <a:pPr marL="514350" indent="-514350">
              <a:buAutoNum type="arabicPeriod"/>
            </a:pPr>
            <a:r>
              <a:rPr lang="en-US" sz="2800" dirty="0" smtClean="0"/>
              <a:t>I don’t need to pay attention to topic XXX in class YYY because it is not related to my research</a:t>
            </a:r>
          </a:p>
          <a:p>
            <a:pPr marL="514350" indent="-514350">
              <a:buAutoNum type="arabicPeriod"/>
            </a:pPr>
            <a:r>
              <a:rPr lang="en-US" sz="2800" dirty="0" smtClean="0"/>
              <a:t>If I’m struggling, it will be counted against me if go get help from (pick one: advisor, student officers, MIT Medical)</a:t>
            </a:r>
          </a:p>
          <a:p>
            <a:pPr marL="514350" indent="-514350">
              <a:buAutoNum type="arabicPeriod"/>
            </a:pPr>
            <a:endParaRPr lang="en-US" sz="2800" dirty="0" smtClean="0"/>
          </a:p>
          <a:p>
            <a:pPr marL="514350" indent="-514350">
              <a:buAutoNum type="arabicPeriod"/>
            </a:pPr>
            <a:endParaRPr lang="en-US" sz="2800" dirty="0" smtClean="0"/>
          </a:p>
          <a:p>
            <a:pPr marL="514350" indent="-514350">
              <a:buAutoNum type="arabicPeriod"/>
            </a:pPr>
            <a:endParaRPr lang="en-US" sz="2800" dirty="0"/>
          </a:p>
        </p:txBody>
      </p:sp>
    </p:spTree>
    <p:extLst>
      <p:ext uri="{BB962C8B-B14F-4D97-AF65-F5344CB8AC3E}">
        <p14:creationId xmlns:p14="http://schemas.microsoft.com/office/powerpoint/2010/main" val="20006197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dirty="0" smtClean="0"/>
              <a:t>My advice</a:t>
            </a:r>
            <a:endParaRPr lang="en-US" dirty="0"/>
          </a:p>
        </p:txBody>
      </p:sp>
      <p:sp>
        <p:nvSpPr>
          <p:cNvPr id="3" name="Content Placeholder 2"/>
          <p:cNvSpPr>
            <a:spLocks noGrp="1"/>
          </p:cNvSpPr>
          <p:nvPr>
            <p:ph idx="1"/>
          </p:nvPr>
        </p:nvSpPr>
        <p:spPr>
          <a:xfrm>
            <a:off x="152400" y="1524000"/>
            <a:ext cx="8839200" cy="4876800"/>
          </a:xfrm>
        </p:spPr>
        <p:txBody>
          <a:bodyPr/>
          <a:lstStyle/>
          <a:p>
            <a:pPr marL="514350" indent="-514350">
              <a:buAutoNum type="arabicPeriod"/>
            </a:pPr>
            <a:r>
              <a:rPr lang="en-US" sz="2800" dirty="0" smtClean="0"/>
              <a:t>Own your education</a:t>
            </a:r>
          </a:p>
          <a:p>
            <a:pPr marL="514350" indent="-514350">
              <a:buAutoNum type="arabicPeriod"/>
            </a:pPr>
            <a:r>
              <a:rPr lang="en-US" sz="2800" dirty="0" smtClean="0"/>
              <a:t>Work hard</a:t>
            </a:r>
          </a:p>
          <a:p>
            <a:pPr marL="514350" indent="-514350">
              <a:buAutoNum type="arabicPeriod"/>
            </a:pPr>
            <a:r>
              <a:rPr lang="en-US" sz="2800" dirty="0" smtClean="0"/>
              <a:t>Do something else that isn’t work</a:t>
            </a:r>
          </a:p>
          <a:p>
            <a:pPr marL="514350" indent="-514350">
              <a:buAutoNum type="arabicPeriod"/>
            </a:pPr>
            <a:r>
              <a:rPr lang="en-US" sz="2800" dirty="0" smtClean="0"/>
              <a:t>Be passionate about our collective mission</a:t>
            </a:r>
          </a:p>
          <a:p>
            <a:pPr marL="514350" indent="-514350">
              <a:buAutoNum type="arabicPeriod"/>
            </a:pPr>
            <a:endParaRPr lang="en-US" sz="2800" dirty="0" smtClean="0"/>
          </a:p>
          <a:p>
            <a:pPr marL="514350" indent="-514350">
              <a:buAutoNum type="arabicPeriod"/>
            </a:pPr>
            <a:endParaRPr lang="en-US" sz="2800" dirty="0"/>
          </a:p>
        </p:txBody>
      </p:sp>
      <p:sp>
        <p:nvSpPr>
          <p:cNvPr id="4" name="TextBox 3"/>
          <p:cNvSpPr txBox="1"/>
          <p:nvPr/>
        </p:nvSpPr>
        <p:spPr>
          <a:xfrm>
            <a:off x="762000" y="4267200"/>
            <a:ext cx="6858000" cy="1815882"/>
          </a:xfrm>
          <a:prstGeom prst="rect">
            <a:avLst/>
          </a:prstGeom>
          <a:noFill/>
        </p:spPr>
        <p:txBody>
          <a:bodyPr wrap="square" rtlCol="0">
            <a:spAutoFit/>
          </a:bodyPr>
          <a:lstStyle/>
          <a:p>
            <a:r>
              <a:rPr lang="en-US" sz="2800" i="1" dirty="0" smtClean="0"/>
              <a:t>“Never </a:t>
            </a:r>
            <a:r>
              <a:rPr lang="en-US" sz="2800" i="1" dirty="0"/>
              <a:t>doubt that a small group of thoughtful, committed </a:t>
            </a:r>
            <a:r>
              <a:rPr lang="en-US" sz="2800" i="1" dirty="0" smtClean="0"/>
              <a:t>people can </a:t>
            </a:r>
            <a:r>
              <a:rPr lang="en-US" sz="2800" i="1" dirty="0"/>
              <a:t>change the world; indeed, it's the only thing that ever </a:t>
            </a:r>
            <a:r>
              <a:rPr lang="en-US" sz="2800" i="1" dirty="0" smtClean="0"/>
              <a:t>has”</a:t>
            </a:r>
          </a:p>
          <a:p>
            <a:r>
              <a:rPr lang="en-US" sz="2800" i="1" dirty="0" smtClean="0"/>
              <a:t>Margaret Mead</a:t>
            </a:r>
            <a:endParaRPr lang="en-US" sz="2800" dirty="0"/>
          </a:p>
        </p:txBody>
      </p:sp>
    </p:spTree>
    <p:extLst>
      <p:ext uri="{BB962C8B-B14F-4D97-AF65-F5344CB8AC3E}">
        <p14:creationId xmlns:p14="http://schemas.microsoft.com/office/powerpoint/2010/main" val="19874208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End of Overview</a:t>
            </a:r>
            <a:endParaRPr lang="en-US" dirty="0"/>
          </a:p>
        </p:txBody>
      </p:sp>
    </p:spTree>
    <p:extLst>
      <p:ext uri="{BB962C8B-B14F-4D97-AF65-F5344CB8AC3E}">
        <p14:creationId xmlns:p14="http://schemas.microsoft.com/office/powerpoint/2010/main" val="41440157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txBox="1">
            <a:spLocks/>
          </p:cNvSpPr>
          <p:nvPr/>
        </p:nvSpPr>
        <p:spPr bwMode="auto">
          <a:xfrm>
            <a:off x="1600200" y="914400"/>
            <a:ext cx="5943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sz="4400" b="1" dirty="0" smtClean="0">
                <a:solidFill>
                  <a:srgbClr val="C00000"/>
                </a:solidFill>
                <a:cs typeface="Arial" panose="020B0604020202020204" pitchFamily="34" charset="0"/>
              </a:rPr>
              <a:t>CANES MISSION</a:t>
            </a:r>
            <a:endParaRPr lang="en-US" altLang="en-US" sz="4400" i="1" dirty="0">
              <a:solidFill>
                <a:srgbClr val="C00000"/>
              </a:solidFill>
              <a:cs typeface="Arial" panose="020B0604020202020204" pitchFamily="34" charset="0"/>
            </a:endParaRPr>
          </a:p>
        </p:txBody>
      </p:sp>
      <p:sp>
        <p:nvSpPr>
          <p:cNvPr id="21507" name="Rectangle 3"/>
          <p:cNvSpPr txBox="1">
            <a:spLocks noChangeArrowheads="1"/>
          </p:cNvSpPr>
          <p:nvPr/>
        </p:nvSpPr>
        <p:spPr bwMode="auto">
          <a:xfrm>
            <a:off x="809625" y="2133600"/>
            <a:ext cx="79819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pPr>
            <a:r>
              <a:rPr lang="en-US" altLang="en-US">
                <a:solidFill>
                  <a:srgbClr val="C08319"/>
                </a:solidFill>
              </a:rPr>
              <a:t>We develop transformative methods, materials and technologies to make fission energy systems more:</a:t>
            </a:r>
          </a:p>
          <a:p>
            <a:pPr lvl="1">
              <a:buClrTx/>
              <a:buSzPct val="80000"/>
              <a:buFontTx/>
              <a:buBlip>
                <a:blip r:embed="rId2"/>
              </a:buBlip>
            </a:pPr>
            <a:r>
              <a:rPr lang="en-US" altLang="en-US" sz="3000" b="1">
                <a:solidFill>
                  <a:srgbClr val="006666"/>
                </a:solidFill>
              </a:rPr>
              <a:t>Affordable</a:t>
            </a:r>
          </a:p>
          <a:p>
            <a:pPr lvl="1">
              <a:buClrTx/>
              <a:buSzPct val="80000"/>
              <a:buFont typeface="Wingdings" panose="05000000000000000000" pitchFamily="2" charset="2"/>
              <a:buBlip>
                <a:blip r:embed="rId2"/>
              </a:buBlip>
            </a:pPr>
            <a:r>
              <a:rPr lang="en-US" altLang="en-US" sz="3000" b="1">
                <a:solidFill>
                  <a:srgbClr val="006666"/>
                </a:solidFill>
              </a:rPr>
              <a:t>Easy to deploy</a:t>
            </a:r>
          </a:p>
          <a:p>
            <a:pPr lvl="1">
              <a:buClrTx/>
              <a:buSzPct val="80000"/>
              <a:buFontTx/>
              <a:buBlip>
                <a:blip r:embed="rId2"/>
              </a:buBlip>
            </a:pPr>
            <a:r>
              <a:rPr lang="en-US" altLang="en-US" sz="3000" b="1">
                <a:solidFill>
                  <a:srgbClr val="006666"/>
                </a:solidFill>
              </a:rPr>
              <a:t>Safe</a:t>
            </a:r>
          </a:p>
          <a:p>
            <a:pPr lvl="1">
              <a:buClrTx/>
              <a:buSzPct val="80000"/>
              <a:buFontTx/>
              <a:buBlip>
                <a:blip r:embed="rId2"/>
              </a:buBlip>
            </a:pPr>
            <a:r>
              <a:rPr lang="en-US" altLang="en-US" sz="3000" b="1">
                <a:solidFill>
                  <a:srgbClr val="006666"/>
                </a:solidFill>
              </a:rPr>
              <a:t>Sustainable</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16" name="TextBox 15"/>
          <p:cNvSpPr txBox="1"/>
          <p:nvPr/>
        </p:nvSpPr>
        <p:spPr>
          <a:xfrm>
            <a:off x="-65088" y="776288"/>
            <a:ext cx="3048001" cy="708025"/>
          </a:xfrm>
          <a:prstGeom prst="rect">
            <a:avLst/>
          </a:prstGeom>
          <a:noFill/>
        </p:spPr>
        <p:txBody>
          <a:bodyPr>
            <a:spAutoFit/>
          </a:bodyPr>
          <a:lstStyle/>
          <a:p>
            <a:pPr algn="ctr">
              <a:defRPr/>
            </a:pPr>
            <a:r>
              <a:rPr lang="en-US" sz="4000" b="1" dirty="0">
                <a:solidFill>
                  <a:srgbClr val="C00000"/>
                </a:solidFill>
                <a:latin typeface="+mj-lt"/>
              </a:rPr>
              <a:t>WHO</a:t>
            </a:r>
          </a:p>
        </p:txBody>
      </p:sp>
      <p:sp>
        <p:nvSpPr>
          <p:cNvPr id="22532" name="Rectangle 1"/>
          <p:cNvSpPr>
            <a:spLocks noChangeArrowheads="1"/>
          </p:cNvSpPr>
          <p:nvPr/>
        </p:nvSpPr>
        <p:spPr bwMode="auto">
          <a:xfrm>
            <a:off x="609600" y="5591175"/>
            <a:ext cx="8610600"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90000"/>
              </a:lnSpc>
              <a:spcBef>
                <a:spcPct val="0"/>
              </a:spcBef>
              <a:buSzTx/>
              <a:buFontTx/>
              <a:buNone/>
              <a:defRPr/>
            </a:pPr>
            <a:r>
              <a:rPr lang="en-US" altLang="en-US" sz="2400" dirty="0" smtClean="0">
                <a:solidFill>
                  <a:srgbClr val="006666"/>
                </a:solidFill>
                <a:latin typeface="+mj-lt"/>
                <a:ea typeface="MS PGothic" panose="020B0600070205080204" pitchFamily="34" charset="-128"/>
              </a:rPr>
              <a:t>12 full time faculty, 4 research staff, and has continuous collaborations with 20 other faculty and staff who belong administratively to other units of MIT (e.g. MIT Reactor)  </a:t>
            </a:r>
          </a:p>
        </p:txBody>
      </p:sp>
      <p:sp>
        <p:nvSpPr>
          <p:cNvPr id="2" name="Rectangle 8"/>
          <p:cNvSpPr>
            <a:spLocks noChangeArrowheads="1"/>
          </p:cNvSpPr>
          <p:nvPr/>
        </p:nvSpPr>
        <p:spPr bwMode="auto">
          <a:xfrm>
            <a:off x="0" y="0"/>
            <a:ext cx="9144000" cy="4572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a:defRPr/>
            </a:pPr>
            <a:endParaRPr lang="en-US"/>
          </a:p>
        </p:txBody>
      </p:sp>
      <p:pic>
        <p:nvPicPr>
          <p:cNvPr id="22534"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01963" y="3087688"/>
            <a:ext cx="5808662"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06713" y="227013"/>
            <a:ext cx="595630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6400" y="2252663"/>
            <a:ext cx="2203450"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
          <p:cNvSpPr>
            <a:spLocks noChangeArrowheads="1"/>
          </p:cNvSpPr>
          <p:nvPr/>
        </p:nvSpPr>
        <p:spPr bwMode="auto">
          <a:xfrm>
            <a:off x="383309" y="5091402"/>
            <a:ext cx="2283691"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90000"/>
              </a:lnSpc>
              <a:spcBef>
                <a:spcPct val="0"/>
              </a:spcBef>
              <a:buSzTx/>
              <a:buFontTx/>
              <a:buNone/>
              <a:defRPr/>
            </a:pPr>
            <a:r>
              <a:rPr lang="en-US" altLang="en-US" sz="1600" dirty="0" smtClean="0">
                <a:solidFill>
                  <a:srgbClr val="25260F"/>
                </a:solidFill>
                <a:latin typeface="+mj-lt"/>
                <a:ea typeface="MS PGothic" panose="020B0600070205080204" pitchFamily="34" charset="-128"/>
              </a:rPr>
              <a:t>Founder: </a:t>
            </a:r>
            <a:r>
              <a:rPr lang="en-US" altLang="en-US" sz="1600" dirty="0" err="1" smtClean="0">
                <a:solidFill>
                  <a:srgbClr val="25260F"/>
                </a:solidFill>
                <a:latin typeface="+mj-lt"/>
                <a:ea typeface="MS PGothic" panose="020B0600070205080204" pitchFamily="34" charset="-128"/>
              </a:rPr>
              <a:t>Mujid</a:t>
            </a:r>
            <a:r>
              <a:rPr lang="en-US" altLang="en-US" sz="1600" dirty="0" smtClean="0">
                <a:solidFill>
                  <a:srgbClr val="25260F"/>
                </a:solidFill>
                <a:latin typeface="+mj-lt"/>
                <a:ea typeface="MS PGothic" panose="020B0600070205080204" pitchFamily="34" charset="-128"/>
              </a:rPr>
              <a:t> </a:t>
            </a:r>
            <a:r>
              <a:rPr lang="en-US" altLang="en-US" sz="1600" dirty="0" err="1" smtClean="0">
                <a:solidFill>
                  <a:srgbClr val="25260F"/>
                </a:solidFill>
                <a:latin typeface="+mj-lt"/>
                <a:ea typeface="MS PGothic" panose="020B0600070205080204" pitchFamily="34" charset="-128"/>
              </a:rPr>
              <a:t>Kazimi</a:t>
            </a:r>
            <a:endParaRPr lang="en-US" altLang="en-US" sz="1600" dirty="0" smtClean="0">
              <a:solidFill>
                <a:srgbClr val="25260F"/>
              </a:solidFill>
              <a:latin typeface="+mj-lt"/>
              <a:ea typeface="MS PGothic" panose="020B0600070205080204"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16" name="TextBox 15"/>
          <p:cNvSpPr txBox="1"/>
          <p:nvPr/>
        </p:nvSpPr>
        <p:spPr>
          <a:xfrm>
            <a:off x="1828800" y="228600"/>
            <a:ext cx="6019800" cy="708025"/>
          </a:xfrm>
          <a:prstGeom prst="rect">
            <a:avLst/>
          </a:prstGeom>
          <a:noFill/>
        </p:spPr>
        <p:txBody>
          <a:bodyPr>
            <a:spAutoFit/>
          </a:bodyPr>
          <a:lstStyle/>
          <a:p>
            <a:pPr algn="ctr">
              <a:defRPr/>
            </a:pPr>
            <a:r>
              <a:rPr lang="en-US" sz="4000" b="1" dirty="0">
                <a:solidFill>
                  <a:srgbClr val="C00000"/>
                </a:solidFill>
                <a:latin typeface="+mj-lt"/>
              </a:rPr>
              <a:t>RESEARCH VOLUME</a:t>
            </a:r>
          </a:p>
        </p:txBody>
      </p:sp>
      <p:sp>
        <p:nvSpPr>
          <p:cNvPr id="2" name="Rectangle 1"/>
          <p:cNvSpPr/>
          <p:nvPr/>
        </p:nvSpPr>
        <p:spPr>
          <a:xfrm>
            <a:off x="381000" y="1066800"/>
            <a:ext cx="8382000" cy="4420185"/>
          </a:xfrm>
          <a:prstGeom prst="rect">
            <a:avLst/>
          </a:prstGeom>
        </p:spPr>
        <p:txBody>
          <a:bodyPr>
            <a:spAutoFit/>
          </a:bodyPr>
          <a:lstStyle/>
          <a:p>
            <a:pPr marL="457200" indent="-457200" eaLnBrk="1" hangingPunct="1">
              <a:lnSpc>
                <a:spcPct val="90000"/>
              </a:lnSpc>
              <a:buFont typeface="Arial" panose="020B0604020202020204" pitchFamily="34" charset="0"/>
              <a:buChar char="•"/>
              <a:defRPr/>
            </a:pPr>
            <a:r>
              <a:rPr lang="en-US" sz="2600" dirty="0">
                <a:solidFill>
                  <a:srgbClr val="006666"/>
                </a:solidFill>
                <a:latin typeface="+mj-lt"/>
                <a:ea typeface="ＭＳ Ｐゴシック" charset="0"/>
              </a:rPr>
              <a:t>$10M/year from external sources. Includes 3 large contracts:</a:t>
            </a:r>
          </a:p>
          <a:p>
            <a:pPr marL="914400" lvl="1" indent="-457200" eaLnBrk="1" hangingPunct="1">
              <a:lnSpc>
                <a:spcPct val="90000"/>
              </a:lnSpc>
              <a:buFont typeface="Wingdings" panose="05000000000000000000" pitchFamily="2" charset="2"/>
              <a:buChar char="ü"/>
              <a:defRPr/>
            </a:pPr>
            <a:r>
              <a:rPr lang="en-US" sz="2600" dirty="0">
                <a:solidFill>
                  <a:srgbClr val="006666"/>
                </a:solidFill>
                <a:latin typeface="+mj-lt"/>
                <a:ea typeface="ＭＳ Ｐゴシック" charset="0"/>
              </a:rPr>
              <a:t>CASL </a:t>
            </a:r>
            <a:r>
              <a:rPr lang="en-US" sz="2600" dirty="0" smtClean="0">
                <a:solidFill>
                  <a:srgbClr val="006666"/>
                </a:solidFill>
                <a:latin typeface="+mj-lt"/>
                <a:ea typeface="ＭＳ Ｐゴシック" charset="0"/>
              </a:rPr>
              <a:t>(</a:t>
            </a:r>
            <a:r>
              <a:rPr lang="en-US" sz="2600" dirty="0">
                <a:solidFill>
                  <a:srgbClr val="006666"/>
                </a:solidFill>
                <a:latin typeface="+mj-lt"/>
                <a:ea typeface="ＭＳ Ｐゴシック" charset="0"/>
                <a:sym typeface="Symbol" panose="05050102010706020507" pitchFamily="18" charset="2"/>
              </a:rPr>
              <a:t>~</a:t>
            </a:r>
            <a:r>
              <a:rPr lang="en-US" sz="2600" dirty="0" smtClean="0">
                <a:solidFill>
                  <a:srgbClr val="006666"/>
                </a:solidFill>
                <a:latin typeface="+mj-lt"/>
                <a:ea typeface="ＭＳ Ｐゴシック" charset="0"/>
              </a:rPr>
              <a:t>$</a:t>
            </a:r>
            <a:r>
              <a:rPr lang="en-US" sz="2600" dirty="0">
                <a:solidFill>
                  <a:srgbClr val="006666"/>
                </a:solidFill>
                <a:latin typeface="+mj-lt"/>
                <a:ea typeface="ＭＳ Ｐゴシック" charset="0"/>
              </a:rPr>
              <a:t>1.4M/</a:t>
            </a:r>
            <a:r>
              <a:rPr lang="en-US" sz="2600" dirty="0" err="1">
                <a:solidFill>
                  <a:srgbClr val="006666"/>
                </a:solidFill>
                <a:latin typeface="+mj-lt"/>
                <a:ea typeface="ＭＳ Ｐゴシック" charset="0"/>
              </a:rPr>
              <a:t>yr</a:t>
            </a:r>
            <a:r>
              <a:rPr lang="en-US" sz="2600" dirty="0">
                <a:solidFill>
                  <a:srgbClr val="006666"/>
                </a:solidFill>
                <a:latin typeface="+mj-lt"/>
                <a:ea typeface="ＭＳ Ｐゴシック" charset="0"/>
              </a:rPr>
              <a:t>)</a:t>
            </a:r>
          </a:p>
          <a:p>
            <a:pPr marL="914400" lvl="1" indent="-457200" eaLnBrk="1" hangingPunct="1">
              <a:lnSpc>
                <a:spcPct val="90000"/>
              </a:lnSpc>
              <a:buFont typeface="Wingdings" panose="05000000000000000000" pitchFamily="2" charset="2"/>
              <a:buChar char="ü"/>
              <a:defRPr/>
            </a:pPr>
            <a:r>
              <a:rPr lang="en-US" sz="2600" dirty="0">
                <a:solidFill>
                  <a:srgbClr val="006666"/>
                </a:solidFill>
                <a:latin typeface="+mj-lt"/>
                <a:ea typeface="ＭＳ Ｐゴシック" charset="0"/>
              </a:rPr>
              <a:t>DOE-IRP on Salt Cooled Reactors </a:t>
            </a:r>
            <a:r>
              <a:rPr lang="en-US" sz="2600" dirty="0" smtClean="0">
                <a:solidFill>
                  <a:srgbClr val="006666"/>
                </a:solidFill>
                <a:latin typeface="+mj-lt"/>
                <a:ea typeface="ＭＳ Ｐゴシック" charset="0"/>
              </a:rPr>
              <a:t>(</a:t>
            </a:r>
            <a:r>
              <a:rPr lang="en-US" sz="2600" dirty="0">
                <a:solidFill>
                  <a:srgbClr val="006666"/>
                </a:solidFill>
                <a:latin typeface="+mj-lt"/>
                <a:ea typeface="ＭＳ Ｐゴシック" charset="0"/>
                <a:sym typeface="Symbol" panose="05050102010706020507" pitchFamily="18" charset="2"/>
              </a:rPr>
              <a:t>~</a:t>
            </a:r>
            <a:r>
              <a:rPr lang="en-US" sz="2600" dirty="0" smtClean="0">
                <a:solidFill>
                  <a:srgbClr val="006666"/>
                </a:solidFill>
                <a:latin typeface="+mj-lt"/>
                <a:ea typeface="ＭＳ Ｐゴシック" charset="0"/>
              </a:rPr>
              <a:t>$</a:t>
            </a:r>
            <a:r>
              <a:rPr lang="en-US" sz="2600" dirty="0">
                <a:solidFill>
                  <a:srgbClr val="006666"/>
                </a:solidFill>
                <a:latin typeface="+mj-lt"/>
                <a:ea typeface="ＭＳ Ｐゴシック" charset="0"/>
              </a:rPr>
              <a:t>1.25M/</a:t>
            </a:r>
            <a:r>
              <a:rPr lang="en-US" sz="2600" dirty="0" err="1">
                <a:solidFill>
                  <a:srgbClr val="006666"/>
                </a:solidFill>
                <a:latin typeface="+mj-lt"/>
                <a:ea typeface="ＭＳ Ｐゴシック" charset="0"/>
              </a:rPr>
              <a:t>yr</a:t>
            </a:r>
            <a:r>
              <a:rPr lang="en-US" sz="2600" dirty="0">
                <a:solidFill>
                  <a:srgbClr val="006666"/>
                </a:solidFill>
                <a:latin typeface="+mj-lt"/>
                <a:ea typeface="ＭＳ Ｐゴシック" charset="0"/>
              </a:rPr>
              <a:t>)</a:t>
            </a:r>
          </a:p>
          <a:p>
            <a:pPr marL="914400" lvl="1" indent="-457200" eaLnBrk="1" hangingPunct="1">
              <a:lnSpc>
                <a:spcPct val="90000"/>
              </a:lnSpc>
              <a:buFont typeface="Wingdings" panose="05000000000000000000" pitchFamily="2" charset="2"/>
              <a:buChar char="ü"/>
              <a:defRPr/>
            </a:pPr>
            <a:r>
              <a:rPr lang="en-US" sz="2600" dirty="0">
                <a:solidFill>
                  <a:srgbClr val="006666"/>
                </a:solidFill>
                <a:latin typeface="+mj-lt"/>
                <a:ea typeface="ＭＳ Ｐゴシック" charset="0"/>
              </a:rPr>
              <a:t>DOE-IRP on Accident Tolerant Fuels </a:t>
            </a:r>
            <a:r>
              <a:rPr lang="en-US" sz="2600" dirty="0" smtClean="0">
                <a:solidFill>
                  <a:srgbClr val="006666"/>
                </a:solidFill>
                <a:latin typeface="+mj-lt"/>
                <a:ea typeface="ＭＳ Ｐゴシック" charset="0"/>
              </a:rPr>
              <a:t>(</a:t>
            </a:r>
            <a:r>
              <a:rPr lang="en-US" sz="2600" dirty="0">
                <a:solidFill>
                  <a:srgbClr val="006666"/>
                </a:solidFill>
                <a:latin typeface="+mj-lt"/>
                <a:ea typeface="ＭＳ Ｐゴシック" charset="0"/>
                <a:sym typeface="Symbol" panose="05050102010706020507" pitchFamily="18" charset="2"/>
              </a:rPr>
              <a:t>~</a:t>
            </a:r>
            <a:r>
              <a:rPr lang="en-US" sz="2600" dirty="0" smtClean="0">
                <a:solidFill>
                  <a:srgbClr val="006666"/>
                </a:solidFill>
                <a:latin typeface="+mj-lt"/>
                <a:ea typeface="ＭＳ Ｐゴシック" charset="0"/>
                <a:sym typeface="Symbol" panose="05050102010706020507" pitchFamily="18" charset="2"/>
              </a:rPr>
              <a:t>$</a:t>
            </a:r>
            <a:r>
              <a:rPr lang="en-US" sz="2600" dirty="0">
                <a:solidFill>
                  <a:srgbClr val="006666"/>
                </a:solidFill>
                <a:latin typeface="+mj-lt"/>
                <a:ea typeface="ＭＳ Ｐゴシック" charset="0"/>
                <a:sym typeface="Symbol" panose="05050102010706020507" pitchFamily="18" charset="2"/>
              </a:rPr>
              <a:t>1.6M</a:t>
            </a:r>
            <a:r>
              <a:rPr lang="en-US" sz="2600" dirty="0" smtClean="0">
                <a:solidFill>
                  <a:srgbClr val="006666"/>
                </a:solidFill>
                <a:latin typeface="+mj-lt"/>
                <a:ea typeface="ＭＳ Ｐゴシック" charset="0"/>
              </a:rPr>
              <a:t>)~</a:t>
            </a:r>
            <a:endParaRPr lang="en-US" sz="2600" dirty="0">
              <a:solidFill>
                <a:srgbClr val="25260F"/>
              </a:solidFill>
              <a:latin typeface="+mj-lt"/>
              <a:ea typeface="ＭＳ Ｐゴシック" charset="0"/>
              <a:sym typeface="Symbol" panose="05050102010706020507" pitchFamily="18" charset="2"/>
            </a:endParaRPr>
          </a:p>
          <a:p>
            <a:pPr marL="457200" indent="-457200" eaLnBrk="1" hangingPunct="1">
              <a:lnSpc>
                <a:spcPct val="90000"/>
              </a:lnSpc>
              <a:buFont typeface="Arial" panose="020B0604020202020204" pitchFamily="34" charset="0"/>
              <a:buChar char="•"/>
              <a:defRPr/>
            </a:pPr>
            <a:r>
              <a:rPr lang="en-US" sz="2600" dirty="0">
                <a:solidFill>
                  <a:srgbClr val="C08319"/>
                </a:solidFill>
                <a:latin typeface="+mj-lt"/>
                <a:ea typeface="ＭＳ Ｐゴシック" charset="0"/>
                <a:sym typeface="Symbol" panose="05050102010706020507" pitchFamily="18" charset="2"/>
              </a:rPr>
              <a:t>~</a:t>
            </a:r>
            <a:r>
              <a:rPr lang="en-US" sz="2600" dirty="0" smtClean="0">
                <a:solidFill>
                  <a:srgbClr val="C08319"/>
                </a:solidFill>
                <a:latin typeface="+mj-lt"/>
                <a:ea typeface="ＭＳ Ｐゴシック" charset="0"/>
              </a:rPr>
              <a:t>75</a:t>
            </a:r>
            <a:r>
              <a:rPr lang="en-US" sz="2600" dirty="0">
                <a:solidFill>
                  <a:srgbClr val="C08319"/>
                </a:solidFill>
                <a:latin typeface="+mj-lt"/>
                <a:ea typeface="ＭＳ Ｐゴシック" charset="0"/>
              </a:rPr>
              <a:t>% from DOE and its laboratories and NSF</a:t>
            </a:r>
          </a:p>
          <a:p>
            <a:pPr marL="457200" indent="-457200" eaLnBrk="1" hangingPunct="1">
              <a:lnSpc>
                <a:spcPct val="90000"/>
              </a:lnSpc>
              <a:buFont typeface="Arial" panose="020B0604020202020204" pitchFamily="34" charset="0"/>
              <a:buChar char="•"/>
              <a:defRPr/>
            </a:pPr>
            <a:r>
              <a:rPr lang="en-US" sz="2600" dirty="0">
                <a:solidFill>
                  <a:srgbClr val="C08319"/>
                </a:solidFill>
                <a:latin typeface="+mj-lt"/>
                <a:ea typeface="ＭＳ Ｐゴシック" charset="0"/>
                <a:sym typeface="Symbol" panose="05050102010706020507" pitchFamily="18" charset="2"/>
              </a:rPr>
              <a:t>~</a:t>
            </a:r>
            <a:r>
              <a:rPr lang="en-US" sz="2600" dirty="0" smtClean="0">
                <a:solidFill>
                  <a:srgbClr val="C08319"/>
                </a:solidFill>
                <a:latin typeface="+mj-lt"/>
                <a:ea typeface="ＭＳ Ｐゴシック" charset="0"/>
              </a:rPr>
              <a:t>25</a:t>
            </a:r>
            <a:r>
              <a:rPr lang="en-US" sz="2600" dirty="0">
                <a:solidFill>
                  <a:srgbClr val="C08319"/>
                </a:solidFill>
                <a:latin typeface="+mj-lt"/>
                <a:ea typeface="ＭＳ Ｐゴシック" charset="0"/>
              </a:rPr>
              <a:t>% from industry (EPRI, AREVA, Westinghouse, </a:t>
            </a:r>
            <a:r>
              <a:rPr lang="en-US" sz="2600" dirty="0" err="1">
                <a:solidFill>
                  <a:srgbClr val="C08319"/>
                </a:solidFill>
                <a:latin typeface="+mj-lt"/>
                <a:ea typeface="ＭＳ Ｐゴシック" charset="0"/>
              </a:rPr>
              <a:t>EdF</a:t>
            </a:r>
            <a:r>
              <a:rPr lang="en-US" sz="2600" dirty="0">
                <a:solidFill>
                  <a:srgbClr val="C08319"/>
                </a:solidFill>
                <a:latin typeface="+mj-lt"/>
                <a:ea typeface="ＭＳ Ｐゴシック" charset="0"/>
              </a:rPr>
              <a:t>, </a:t>
            </a:r>
            <a:r>
              <a:rPr lang="en-US" sz="2600" dirty="0" err="1">
                <a:solidFill>
                  <a:srgbClr val="C08319"/>
                </a:solidFill>
                <a:latin typeface="+mj-lt"/>
                <a:ea typeface="ＭＳ Ｐゴシック" charset="0"/>
              </a:rPr>
              <a:t>Terrapower</a:t>
            </a:r>
            <a:r>
              <a:rPr lang="en-US" sz="2600" dirty="0">
                <a:solidFill>
                  <a:srgbClr val="C08319"/>
                </a:solidFill>
                <a:latin typeface="+mj-lt"/>
                <a:ea typeface="ＭＳ Ｐゴシック" charset="0"/>
              </a:rPr>
              <a:t>, Lockheed Martin, Hitachi, DCNS, Exxon-Mobil), foreign labs (CEA) and private foundations and donors</a:t>
            </a:r>
          </a:p>
          <a:p>
            <a:pPr eaLnBrk="1" hangingPunct="1">
              <a:lnSpc>
                <a:spcPct val="90000"/>
              </a:lnSpc>
              <a:defRPr/>
            </a:pPr>
            <a:endParaRPr lang="en-US" sz="2600" dirty="0">
              <a:solidFill>
                <a:srgbClr val="25260F"/>
              </a:solidFill>
              <a:latin typeface="+mj-lt"/>
              <a:ea typeface="ＭＳ Ｐゴシック" charset="0"/>
              <a:sym typeface="Symbol" panose="05050102010706020507" pitchFamily="18" charset="2"/>
            </a:endParaRPr>
          </a:p>
          <a:p>
            <a:pPr marL="457200" indent="-457200" eaLnBrk="1" hangingPunct="1">
              <a:lnSpc>
                <a:spcPct val="90000"/>
              </a:lnSpc>
              <a:buFont typeface="Arial" panose="020B0604020202020204" pitchFamily="34" charset="0"/>
              <a:buChar char="•"/>
              <a:defRPr/>
            </a:pPr>
            <a:r>
              <a:rPr lang="en-US" sz="2600" dirty="0">
                <a:solidFill>
                  <a:srgbClr val="006666"/>
                </a:solidFill>
                <a:latin typeface="+mj-lt"/>
                <a:ea typeface="ＭＳ Ｐゴシック" charset="0"/>
                <a:sym typeface="Symbol" panose="05050102010706020507" pitchFamily="18" charset="2"/>
              </a:rPr>
              <a:t>~</a:t>
            </a:r>
            <a:r>
              <a:rPr lang="en-US" sz="2600" dirty="0" smtClean="0">
                <a:solidFill>
                  <a:srgbClr val="006666"/>
                </a:solidFill>
                <a:latin typeface="+mj-lt"/>
                <a:ea typeface="ＭＳ Ｐゴシック" charset="0"/>
              </a:rPr>
              <a:t>$</a:t>
            </a:r>
            <a:r>
              <a:rPr lang="en-US" sz="2600" dirty="0">
                <a:solidFill>
                  <a:srgbClr val="006666"/>
                </a:solidFill>
                <a:latin typeface="+mj-lt"/>
                <a:ea typeface="ＭＳ Ｐゴシック" charset="0"/>
              </a:rPr>
              <a:t>700K/</a:t>
            </a:r>
            <a:r>
              <a:rPr lang="en-US" sz="2600" dirty="0" err="1">
                <a:solidFill>
                  <a:srgbClr val="006666"/>
                </a:solidFill>
                <a:latin typeface="+mj-lt"/>
                <a:ea typeface="ＭＳ Ｐゴシック" charset="0"/>
              </a:rPr>
              <a:t>yr</a:t>
            </a:r>
            <a:r>
              <a:rPr lang="en-US" sz="2600" dirty="0">
                <a:solidFill>
                  <a:srgbClr val="006666"/>
                </a:solidFill>
                <a:latin typeface="+mj-lt"/>
                <a:ea typeface="ＭＳ Ｐゴシック" charset="0"/>
              </a:rPr>
              <a:t> (additional) is from professional education</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txBox="1">
            <a:spLocks/>
          </p:cNvSpPr>
          <p:nvPr/>
        </p:nvSpPr>
        <p:spPr bwMode="auto">
          <a:xfrm>
            <a:off x="76200" y="533400"/>
            <a:ext cx="9220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sz="3600" b="1">
                <a:solidFill>
                  <a:srgbClr val="C08319"/>
                </a:solidFill>
                <a:cs typeface="Arial" panose="020B0604020202020204" pitchFamily="34" charset="0"/>
              </a:rPr>
              <a:t>CANES activities can be grouped by </a:t>
            </a:r>
          </a:p>
          <a:p>
            <a:pPr algn="ctr">
              <a:spcBef>
                <a:spcPct val="0"/>
              </a:spcBef>
              <a:buSzTx/>
              <a:buFontTx/>
              <a:buNone/>
            </a:pPr>
            <a:endParaRPr lang="en-US" altLang="en-US" sz="4000" b="1">
              <a:solidFill>
                <a:srgbClr val="C00000"/>
              </a:solidFill>
              <a:cs typeface="Arial" panose="020B0604020202020204" pitchFamily="34" charset="0"/>
            </a:endParaRPr>
          </a:p>
          <a:p>
            <a:pPr algn="ctr">
              <a:spcBef>
                <a:spcPct val="0"/>
              </a:spcBef>
              <a:buSzTx/>
              <a:buFontTx/>
              <a:buNone/>
            </a:pPr>
            <a:r>
              <a:rPr lang="en-US" altLang="en-US" sz="4000" b="1">
                <a:solidFill>
                  <a:srgbClr val="C00000"/>
                </a:solidFill>
                <a:cs typeface="Arial" panose="020B0604020202020204" pitchFamily="34" charset="0"/>
              </a:rPr>
              <a:t>APPLICATIONS</a:t>
            </a:r>
            <a:endParaRPr lang="en-US" altLang="en-US" sz="4000" i="1">
              <a:solidFill>
                <a:srgbClr val="C00000"/>
              </a:solidFill>
              <a:cs typeface="Arial" panose="020B0604020202020204" pitchFamily="34" charset="0"/>
            </a:endParaRPr>
          </a:p>
        </p:txBody>
      </p:sp>
      <p:sp>
        <p:nvSpPr>
          <p:cNvPr id="24579" name="Rectangle 3"/>
          <p:cNvSpPr txBox="1">
            <a:spLocks noChangeArrowheads="1"/>
          </p:cNvSpPr>
          <p:nvPr/>
        </p:nvSpPr>
        <p:spPr bwMode="auto">
          <a:xfrm>
            <a:off x="514350" y="2438400"/>
            <a:ext cx="81915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Tx/>
              <a:buBlip>
                <a:blip r:embed="rId2"/>
              </a:buBlip>
            </a:pPr>
            <a:r>
              <a:rPr lang="en-US" altLang="en-US" sz="3000">
                <a:solidFill>
                  <a:srgbClr val="006666"/>
                </a:solidFill>
              </a:rPr>
              <a:t>LWRs</a:t>
            </a:r>
            <a:endParaRPr lang="en-US" altLang="en-US" sz="3000" b="1">
              <a:solidFill>
                <a:srgbClr val="006666"/>
              </a:solidFill>
            </a:endParaRPr>
          </a:p>
          <a:p>
            <a:pPr lvl="1">
              <a:buClrTx/>
              <a:buSzPct val="80000"/>
              <a:buFontTx/>
              <a:buBlip>
                <a:blip r:embed="rId2"/>
              </a:buBlip>
            </a:pPr>
            <a:r>
              <a:rPr lang="en-US" altLang="en-US" sz="3000">
                <a:solidFill>
                  <a:srgbClr val="006666"/>
                </a:solidFill>
              </a:rPr>
              <a:t>Advanced Reactors</a:t>
            </a:r>
          </a:p>
          <a:p>
            <a:pPr lvl="1">
              <a:buClrTx/>
              <a:buSzPct val="80000"/>
              <a:buFontTx/>
              <a:buBlip>
                <a:blip r:embed="rId2"/>
              </a:buBlip>
            </a:pPr>
            <a:r>
              <a:rPr lang="en-US" altLang="en-US" sz="3000">
                <a:solidFill>
                  <a:srgbClr val="006666"/>
                </a:solidFill>
              </a:rPr>
              <a:t>Nuclear Fuel Cycle</a:t>
            </a:r>
          </a:p>
          <a:p>
            <a:pPr lvl="1">
              <a:buClrTx/>
              <a:buSzPct val="80000"/>
              <a:buFontTx/>
              <a:buBlip>
                <a:blip r:embed="rId2"/>
              </a:buBlip>
            </a:pPr>
            <a:r>
              <a:rPr lang="en-US" altLang="en-US" sz="3000">
                <a:solidFill>
                  <a:srgbClr val="006666"/>
                </a:solidFill>
              </a:rPr>
              <a:t>Nuclear Energy Sustainability and Policy</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dirty="0">
              <a:latin typeface="Times" panose="02020603050405020304" pitchFamily="18" charset="0"/>
            </a:endParaRPr>
          </a:p>
        </p:txBody>
      </p:sp>
      <p:sp>
        <p:nvSpPr>
          <p:cNvPr id="5" name="Title 1"/>
          <p:cNvSpPr txBox="1">
            <a:spLocks/>
          </p:cNvSpPr>
          <p:nvPr/>
        </p:nvSpPr>
        <p:spPr bwMode="auto">
          <a:xfrm>
            <a:off x="609600" y="152400"/>
            <a:ext cx="7924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b="1" dirty="0" smtClean="0">
                <a:solidFill>
                  <a:srgbClr val="C00000"/>
                </a:solidFill>
                <a:cs typeface="Arial" panose="020B0604020202020204" pitchFamily="34" charset="0"/>
              </a:rPr>
              <a:t>MIT NSE:</a:t>
            </a:r>
            <a:r>
              <a:rPr lang="en-US" altLang="en-US" b="1" dirty="0">
                <a:solidFill>
                  <a:srgbClr val="C00000"/>
                </a:solidFill>
                <a:cs typeface="Arial" panose="020B0604020202020204" pitchFamily="34" charset="0"/>
              </a:rPr>
              <a:t> </a:t>
            </a:r>
            <a:r>
              <a:rPr lang="en-US" altLang="en-US" b="1" i="1" dirty="0" smtClean="0">
                <a:solidFill>
                  <a:srgbClr val="C00000"/>
                </a:solidFill>
                <a:cs typeface="Arial" panose="020B0604020202020204" pitchFamily="34" charset="0"/>
              </a:rPr>
              <a:t>At a glance</a:t>
            </a:r>
            <a:endParaRPr lang="en-US" altLang="en-US" i="1" dirty="0">
              <a:solidFill>
                <a:srgbClr val="C00000"/>
              </a:solidFill>
              <a:cs typeface="Arial" panose="020B0604020202020204" pitchFamily="34" charset="0"/>
            </a:endParaRPr>
          </a:p>
        </p:txBody>
      </p:sp>
      <p:pic>
        <p:nvPicPr>
          <p:cNvPr id="3" name="Picture 2"/>
          <p:cNvPicPr>
            <a:picLocks noChangeAspect="1"/>
          </p:cNvPicPr>
          <p:nvPr/>
        </p:nvPicPr>
        <p:blipFill>
          <a:blip r:embed="rId3"/>
          <a:stretch>
            <a:fillRect/>
          </a:stretch>
        </p:blipFill>
        <p:spPr>
          <a:xfrm>
            <a:off x="914400" y="990600"/>
            <a:ext cx="7315200" cy="5760000"/>
          </a:xfrm>
          <a:prstGeom prst="rect">
            <a:avLst/>
          </a:prstGeom>
        </p:spPr>
      </p:pic>
    </p:spTree>
    <p:extLst>
      <p:ext uri="{BB962C8B-B14F-4D97-AF65-F5344CB8AC3E}">
        <p14:creationId xmlns:p14="http://schemas.microsoft.com/office/powerpoint/2010/main" val="7095878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1828800" y="1981200"/>
            <a:ext cx="4927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Tx/>
              <a:buBlip>
                <a:blip r:embed="rId2"/>
              </a:buBlip>
            </a:pPr>
            <a:r>
              <a:rPr lang="en-US" altLang="en-US" sz="3000">
                <a:solidFill>
                  <a:srgbClr val="006666"/>
                </a:solidFill>
              </a:rPr>
              <a:t>Reactor Physics</a:t>
            </a:r>
          </a:p>
          <a:p>
            <a:pPr lvl="1">
              <a:buClrTx/>
              <a:buSzPct val="80000"/>
              <a:buFontTx/>
              <a:buBlip>
                <a:blip r:embed="rId2"/>
              </a:buBlip>
            </a:pPr>
            <a:r>
              <a:rPr lang="en-US" altLang="en-US" sz="3000">
                <a:solidFill>
                  <a:srgbClr val="006666"/>
                </a:solidFill>
              </a:rPr>
              <a:t>Thermal Hydraulics</a:t>
            </a:r>
          </a:p>
          <a:p>
            <a:pPr lvl="1">
              <a:buClrTx/>
              <a:buSzPct val="80000"/>
              <a:buFontTx/>
              <a:buBlip>
                <a:blip r:embed="rId2"/>
              </a:buBlip>
            </a:pPr>
            <a:r>
              <a:rPr lang="en-US" altLang="en-US" sz="3000">
                <a:solidFill>
                  <a:srgbClr val="006666"/>
                </a:solidFill>
              </a:rPr>
              <a:t>Nuclear Materials</a:t>
            </a:r>
          </a:p>
          <a:p>
            <a:pPr lvl="1">
              <a:buClrTx/>
              <a:buSzPct val="80000"/>
              <a:buFontTx/>
              <a:buBlip>
                <a:blip r:embed="rId2"/>
              </a:buBlip>
            </a:pPr>
            <a:r>
              <a:rPr lang="en-US" altLang="en-US" sz="3000">
                <a:solidFill>
                  <a:srgbClr val="006666"/>
                </a:solidFill>
              </a:rPr>
              <a:t>Risk Analysis</a:t>
            </a:r>
          </a:p>
        </p:txBody>
      </p:sp>
      <p:sp>
        <p:nvSpPr>
          <p:cNvPr id="25603" name="Title 1"/>
          <p:cNvSpPr txBox="1">
            <a:spLocks/>
          </p:cNvSpPr>
          <p:nvPr/>
        </p:nvSpPr>
        <p:spPr bwMode="auto">
          <a:xfrm>
            <a:off x="-406400" y="762000"/>
            <a:ext cx="9220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sz="4000" b="1">
                <a:solidFill>
                  <a:srgbClr val="C00000"/>
                </a:solidFill>
                <a:cs typeface="Arial" panose="020B0604020202020204" pitchFamily="34" charset="0"/>
              </a:rPr>
              <a:t>DISCIPLINES</a:t>
            </a:r>
            <a:endParaRPr lang="en-US" altLang="en-US" sz="4000" i="1">
              <a:solidFill>
                <a:srgbClr val="C00000"/>
              </a:solidFill>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txBox="1">
            <a:spLocks/>
          </p:cNvSpPr>
          <p:nvPr/>
        </p:nvSpPr>
        <p:spPr bwMode="auto">
          <a:xfrm>
            <a:off x="-406400" y="762000"/>
            <a:ext cx="9220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sz="4000" b="1">
                <a:solidFill>
                  <a:srgbClr val="C00000"/>
                </a:solidFill>
                <a:cs typeface="Arial" panose="020B0604020202020204" pitchFamily="34" charset="0"/>
              </a:rPr>
              <a:t>THEMES</a:t>
            </a:r>
            <a:endParaRPr lang="en-US" altLang="en-US" sz="4000" i="1">
              <a:solidFill>
                <a:srgbClr val="C00000"/>
              </a:solidFill>
              <a:cs typeface="Arial" panose="020B0604020202020204" pitchFamily="34" charset="0"/>
            </a:endParaRPr>
          </a:p>
        </p:txBody>
      </p:sp>
      <p:sp>
        <p:nvSpPr>
          <p:cNvPr id="26627" name="Rectangle 3"/>
          <p:cNvSpPr txBox="1">
            <a:spLocks noChangeArrowheads="1"/>
          </p:cNvSpPr>
          <p:nvPr/>
        </p:nvSpPr>
        <p:spPr bwMode="auto">
          <a:xfrm>
            <a:off x="838200" y="2057400"/>
            <a:ext cx="8001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Tx/>
              <a:buBlip>
                <a:blip r:embed="rId2"/>
              </a:buBlip>
            </a:pPr>
            <a:r>
              <a:rPr lang="en-US" altLang="en-US" sz="3000">
                <a:solidFill>
                  <a:srgbClr val="006666"/>
                </a:solidFill>
              </a:rPr>
              <a:t>Innovations that Matter Now</a:t>
            </a:r>
          </a:p>
          <a:p>
            <a:pPr lvl="1">
              <a:buClrTx/>
              <a:buSzPct val="80000"/>
              <a:buFontTx/>
              <a:buBlip>
                <a:blip r:embed="rId2"/>
              </a:buBlip>
            </a:pPr>
            <a:r>
              <a:rPr lang="en-US" altLang="en-US" sz="3000">
                <a:solidFill>
                  <a:srgbClr val="006666"/>
                </a:solidFill>
              </a:rPr>
              <a:t>Inventing the Future of Fission</a:t>
            </a:r>
          </a:p>
          <a:p>
            <a:pPr lvl="1">
              <a:buClrTx/>
              <a:buSzPct val="80000"/>
              <a:buFontTx/>
              <a:buBlip>
                <a:blip r:embed="rId2"/>
              </a:buBlip>
            </a:pPr>
            <a:r>
              <a:rPr lang="en-US" altLang="en-US" sz="3000">
                <a:solidFill>
                  <a:srgbClr val="006666"/>
                </a:solidFill>
              </a:rPr>
              <a:t>Working at the Foundations of Nuclear Energy Technology</a:t>
            </a:r>
          </a:p>
          <a:p>
            <a:pPr lvl="1">
              <a:buClrTx/>
              <a:buSzPct val="80000"/>
              <a:buFontTx/>
              <a:buBlip>
                <a:blip r:embed="rId2"/>
              </a:buBlip>
            </a:pPr>
            <a:r>
              <a:rPr lang="en-US" altLang="en-US" sz="3000">
                <a:solidFill>
                  <a:srgbClr val="006666"/>
                </a:solidFill>
              </a:rPr>
              <a:t>Educating the Community, Informing the Policy</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txBox="1">
            <a:spLocks/>
          </p:cNvSpPr>
          <p:nvPr/>
        </p:nvSpPr>
        <p:spPr bwMode="auto">
          <a:xfrm>
            <a:off x="1219200" y="685800"/>
            <a:ext cx="695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 typeface="Wingdings" panose="05000000000000000000" pitchFamily="2" charset="2"/>
              <a:buNone/>
            </a:pPr>
            <a:r>
              <a:rPr lang="en-US" altLang="en-US" sz="3600" b="1">
                <a:solidFill>
                  <a:srgbClr val="C00000"/>
                </a:solidFill>
              </a:rPr>
              <a:t>Innovations that Matter Now</a:t>
            </a:r>
          </a:p>
        </p:txBody>
      </p:sp>
      <p:sp>
        <p:nvSpPr>
          <p:cNvPr id="56323" name="Rectangle 3"/>
          <p:cNvSpPr txBox="1">
            <a:spLocks noChangeArrowheads="1"/>
          </p:cNvSpPr>
          <p:nvPr/>
        </p:nvSpPr>
        <p:spPr bwMode="auto">
          <a:xfrm>
            <a:off x="1219200" y="1600200"/>
            <a:ext cx="6781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indent="-342900">
              <a:buFont typeface="Wingdings" panose="05000000000000000000" pitchFamily="2" charset="2"/>
              <a:buChar char="§"/>
              <a:defRPr/>
            </a:pPr>
            <a:r>
              <a:rPr lang="en-US" sz="2400" dirty="0" smtClean="0">
                <a:solidFill>
                  <a:schemeClr val="bg1">
                    <a:lumMod val="10000"/>
                  </a:schemeClr>
                </a:solidFill>
              </a:rPr>
              <a:t>High-fidelity, </a:t>
            </a:r>
            <a:r>
              <a:rPr lang="en-US" sz="2400" dirty="0">
                <a:solidFill>
                  <a:schemeClr val="bg1">
                    <a:lumMod val="10000"/>
                  </a:schemeClr>
                </a:solidFill>
              </a:rPr>
              <a:t>high-efficiency methods for reactor physics </a:t>
            </a:r>
            <a:r>
              <a:rPr lang="en-US" sz="2400" dirty="0" smtClean="0">
                <a:solidFill>
                  <a:schemeClr val="bg1">
                    <a:lumMod val="10000"/>
                  </a:schemeClr>
                </a:solidFill>
              </a:rPr>
              <a:t>analysis</a:t>
            </a:r>
            <a:endParaRPr lang="en-US" sz="2400" dirty="0">
              <a:solidFill>
                <a:schemeClr val="bg1">
                  <a:lumMod val="10000"/>
                </a:schemeClr>
              </a:solidFill>
            </a:endParaRPr>
          </a:p>
          <a:p>
            <a:pPr marL="342900" indent="-342900">
              <a:buFont typeface="Wingdings" panose="05000000000000000000" pitchFamily="2" charset="2"/>
              <a:buChar char="§"/>
              <a:defRPr/>
            </a:pPr>
            <a:r>
              <a:rPr lang="en-US" sz="2400" dirty="0">
                <a:solidFill>
                  <a:schemeClr val="bg1">
                    <a:lumMod val="10000"/>
                  </a:schemeClr>
                </a:solidFill>
              </a:rPr>
              <a:t>CFD methods/models for core performance and boiling heat </a:t>
            </a:r>
            <a:r>
              <a:rPr lang="en-US" sz="2400" dirty="0" smtClean="0">
                <a:solidFill>
                  <a:schemeClr val="bg1">
                    <a:lumMod val="10000"/>
                  </a:schemeClr>
                </a:solidFill>
              </a:rPr>
              <a:t>transfer</a:t>
            </a:r>
            <a:endParaRPr lang="en-US" sz="2400" dirty="0">
              <a:solidFill>
                <a:schemeClr val="bg1">
                  <a:lumMod val="10000"/>
                </a:schemeClr>
              </a:solidFill>
            </a:endParaRPr>
          </a:p>
          <a:p>
            <a:pPr marL="342900" indent="-342900">
              <a:buFont typeface="Wingdings" panose="05000000000000000000" pitchFamily="2" charset="2"/>
              <a:buChar char="§"/>
              <a:defRPr/>
            </a:pPr>
            <a:r>
              <a:rPr lang="en-US" sz="2400" dirty="0" smtClean="0">
                <a:solidFill>
                  <a:schemeClr val="bg1">
                    <a:lumMod val="10000"/>
                  </a:schemeClr>
                </a:solidFill>
              </a:rPr>
              <a:t>New models and codes for LWR fuels</a:t>
            </a:r>
          </a:p>
          <a:p>
            <a:pPr marL="342900" indent="-342900">
              <a:buFont typeface="Wingdings" panose="05000000000000000000" pitchFamily="2" charset="2"/>
              <a:buChar char="§"/>
              <a:defRPr/>
            </a:pPr>
            <a:r>
              <a:rPr lang="en-US" sz="2400" dirty="0" smtClean="0">
                <a:solidFill>
                  <a:schemeClr val="bg1">
                    <a:lumMod val="10000"/>
                  </a:schemeClr>
                </a:solidFill>
              </a:rPr>
              <a:t>Risk informed regulations and design</a:t>
            </a:r>
          </a:p>
          <a:p>
            <a:pPr marL="342900" indent="-342900">
              <a:buFont typeface="Wingdings" panose="05000000000000000000" pitchFamily="2" charset="2"/>
              <a:buChar char="§"/>
              <a:defRPr/>
            </a:pPr>
            <a:r>
              <a:rPr lang="en-US" sz="2400" dirty="0" smtClean="0">
                <a:solidFill>
                  <a:schemeClr val="bg1">
                    <a:lumMod val="10000"/>
                  </a:schemeClr>
                </a:solidFill>
              </a:rPr>
              <a:t>Advanced methods for uncertainty quantification and reduction in system and CFD codes</a:t>
            </a:r>
          </a:p>
          <a:p>
            <a:pPr marL="342900" indent="-342900">
              <a:buFont typeface="Wingdings" panose="05000000000000000000" pitchFamily="2" charset="2"/>
              <a:buChar char="§"/>
              <a:defRPr/>
            </a:pPr>
            <a:r>
              <a:rPr lang="en-US" sz="2400" dirty="0">
                <a:solidFill>
                  <a:schemeClr val="bg1">
                    <a:lumMod val="10000"/>
                  </a:schemeClr>
                </a:solidFill>
              </a:rPr>
              <a:t>Near-term Accident Tolerant Fuels (ATF)</a:t>
            </a:r>
          </a:p>
          <a:p>
            <a:pPr marL="342900" indent="-342900">
              <a:buFont typeface="Wingdings" panose="05000000000000000000" pitchFamily="2" charset="2"/>
              <a:buChar char="§"/>
              <a:defRPr/>
            </a:pPr>
            <a:r>
              <a:rPr lang="en-US" sz="2400" dirty="0">
                <a:solidFill>
                  <a:schemeClr val="bg1">
                    <a:lumMod val="10000"/>
                  </a:schemeClr>
                </a:solidFill>
              </a:rPr>
              <a:t>Deep borehole disposal of spent nuclear </a:t>
            </a:r>
            <a:r>
              <a:rPr lang="en-US" sz="2400" dirty="0" smtClean="0">
                <a:solidFill>
                  <a:schemeClr val="bg1">
                    <a:lumMod val="10000"/>
                  </a:schemeClr>
                </a:solidFill>
              </a:rPr>
              <a:t>fuel</a:t>
            </a:r>
          </a:p>
          <a:p>
            <a:pPr marL="342900" indent="-342900">
              <a:buFont typeface="Wingdings" panose="05000000000000000000" pitchFamily="2" charset="2"/>
              <a:buChar char="§"/>
              <a:defRPr/>
            </a:pPr>
            <a:endParaRPr lang="en-US" sz="2400" dirty="0" smtClean="0">
              <a:solidFill>
                <a:schemeClr val="bg1">
                  <a:lumMod val="10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txBox="1">
            <a:spLocks/>
          </p:cNvSpPr>
          <p:nvPr/>
        </p:nvSpPr>
        <p:spPr bwMode="auto">
          <a:xfrm>
            <a:off x="609600" y="76200"/>
            <a:ext cx="8305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 typeface="Wingdings" panose="05000000000000000000" pitchFamily="2" charset="2"/>
              <a:buNone/>
            </a:pPr>
            <a:r>
              <a:rPr lang="en-US" altLang="en-US" sz="3600" b="1" dirty="0">
                <a:solidFill>
                  <a:srgbClr val="C00000"/>
                </a:solidFill>
              </a:rPr>
              <a:t>Inventing the Future of Fission </a:t>
            </a:r>
          </a:p>
        </p:txBody>
      </p:sp>
      <p:sp>
        <p:nvSpPr>
          <p:cNvPr id="56323" name="Rectangle 3"/>
          <p:cNvSpPr txBox="1">
            <a:spLocks noChangeArrowheads="1"/>
          </p:cNvSpPr>
          <p:nvPr/>
        </p:nvSpPr>
        <p:spPr bwMode="auto">
          <a:xfrm>
            <a:off x="381000" y="685800"/>
            <a:ext cx="8382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r>
              <a:rPr lang="en-US" sz="3000" dirty="0" smtClean="0">
                <a:solidFill>
                  <a:srgbClr val="006666"/>
                </a:solidFill>
              </a:rPr>
              <a:t>New nuclear power plant concepts:</a:t>
            </a:r>
          </a:p>
          <a:p>
            <a:pPr marL="342900" indent="-342900">
              <a:buFont typeface="Wingdings" panose="05000000000000000000" pitchFamily="2" charset="2"/>
              <a:buChar char="§"/>
              <a:defRPr/>
            </a:pPr>
            <a:r>
              <a:rPr lang="en-US" sz="2200" dirty="0">
                <a:solidFill>
                  <a:srgbClr val="25260F"/>
                </a:solidFill>
              </a:rPr>
              <a:t>Fluoride-Salt-Cooled High-Temperature Reactor (FHR</a:t>
            </a:r>
            <a:r>
              <a:rPr lang="en-US" sz="2200" dirty="0" smtClean="0">
                <a:solidFill>
                  <a:srgbClr val="25260F"/>
                </a:solidFill>
              </a:rPr>
              <a:t>)</a:t>
            </a:r>
          </a:p>
          <a:p>
            <a:pPr marL="342900" indent="-342900">
              <a:buFont typeface="Wingdings" panose="05000000000000000000" pitchFamily="2" charset="2"/>
              <a:buChar char="§"/>
              <a:defRPr/>
            </a:pPr>
            <a:r>
              <a:rPr lang="en-US" sz="2200" dirty="0" smtClean="0">
                <a:solidFill>
                  <a:schemeClr val="bg1">
                    <a:lumMod val="10000"/>
                  </a:schemeClr>
                </a:solidFill>
              </a:rPr>
              <a:t>Offshore Floating Nuclear Plant (OFNP)</a:t>
            </a:r>
          </a:p>
          <a:p>
            <a:pPr marL="342900" indent="-342900">
              <a:buFont typeface="Wingdings" panose="05000000000000000000" pitchFamily="2" charset="2"/>
              <a:buChar char="§"/>
              <a:defRPr/>
            </a:pPr>
            <a:r>
              <a:rPr lang="en-US" sz="2200" dirty="0" smtClean="0">
                <a:solidFill>
                  <a:schemeClr val="bg1">
                    <a:lumMod val="10000"/>
                  </a:schemeClr>
                </a:solidFill>
              </a:rPr>
              <a:t>Renewable Boiling Water Reactor (RBWR)</a:t>
            </a:r>
          </a:p>
          <a:p>
            <a:pPr marL="342900" indent="-342900">
              <a:buFont typeface="Wingdings" panose="05000000000000000000" pitchFamily="2" charset="2"/>
              <a:buChar char="§"/>
              <a:defRPr/>
            </a:pPr>
            <a:r>
              <a:rPr lang="en-US" sz="2200" dirty="0" smtClean="0">
                <a:solidFill>
                  <a:schemeClr val="bg1">
                    <a:lumMod val="10000"/>
                  </a:schemeClr>
                </a:solidFill>
              </a:rPr>
              <a:t>Superheat Boiling Water Reactor</a:t>
            </a:r>
          </a:p>
          <a:p>
            <a:pPr>
              <a:buFontTx/>
              <a:buNone/>
              <a:defRPr/>
            </a:pPr>
            <a:r>
              <a:rPr lang="en-US" sz="3000" dirty="0" smtClean="0">
                <a:solidFill>
                  <a:srgbClr val="006666"/>
                </a:solidFill>
              </a:rPr>
              <a:t>New fuels, cladding and structural materials:</a:t>
            </a:r>
          </a:p>
          <a:p>
            <a:pPr marL="342900" indent="-342900">
              <a:buFont typeface="Wingdings" panose="05000000000000000000" pitchFamily="2" charset="2"/>
              <a:buChar char="§"/>
              <a:defRPr/>
            </a:pPr>
            <a:r>
              <a:rPr lang="en-US" sz="2200" dirty="0" smtClean="0">
                <a:solidFill>
                  <a:schemeClr val="bg1">
                    <a:lumMod val="10000"/>
                  </a:schemeClr>
                </a:solidFill>
              </a:rPr>
              <a:t>Annular fuel and cruciform rod fuel for LWRs and SFRs </a:t>
            </a:r>
          </a:p>
          <a:p>
            <a:pPr marL="342900" indent="-342900">
              <a:buFont typeface="Wingdings" panose="05000000000000000000" pitchFamily="2" charset="2"/>
              <a:buChar char="§"/>
              <a:defRPr/>
            </a:pPr>
            <a:r>
              <a:rPr lang="en-US" sz="2200" dirty="0" err="1" smtClean="0">
                <a:solidFill>
                  <a:schemeClr val="bg1">
                    <a:lumMod val="10000"/>
                  </a:schemeClr>
                </a:solidFill>
              </a:rPr>
              <a:t>SiC</a:t>
            </a:r>
            <a:r>
              <a:rPr lang="en-US" sz="2200" dirty="0" smtClean="0">
                <a:solidFill>
                  <a:schemeClr val="bg1">
                    <a:lumMod val="10000"/>
                  </a:schemeClr>
                </a:solidFill>
              </a:rPr>
              <a:t> cladding for ATF</a:t>
            </a:r>
          </a:p>
          <a:p>
            <a:pPr marL="342900" indent="-342900">
              <a:buFont typeface="Wingdings" panose="05000000000000000000" pitchFamily="2" charset="2"/>
              <a:buChar char="§"/>
              <a:defRPr/>
            </a:pPr>
            <a:r>
              <a:rPr lang="en-US" sz="2200" dirty="0" err="1" smtClean="0">
                <a:solidFill>
                  <a:schemeClr val="bg1">
                    <a:lumMod val="10000"/>
                  </a:schemeClr>
                </a:solidFill>
              </a:rPr>
              <a:t>Multimetallic</a:t>
            </a:r>
            <a:r>
              <a:rPr lang="en-US" sz="2200" dirty="0" smtClean="0">
                <a:solidFill>
                  <a:schemeClr val="bg1">
                    <a:lumMod val="10000"/>
                  </a:schemeClr>
                </a:solidFill>
              </a:rPr>
              <a:t> </a:t>
            </a:r>
            <a:r>
              <a:rPr lang="en-US" sz="2200" dirty="0">
                <a:solidFill>
                  <a:schemeClr val="bg1">
                    <a:lumMod val="10000"/>
                  </a:schemeClr>
                </a:solidFill>
              </a:rPr>
              <a:t>layered composite (MMLC) cladding </a:t>
            </a:r>
            <a:r>
              <a:rPr lang="en-US" sz="2200" dirty="0" smtClean="0">
                <a:solidFill>
                  <a:schemeClr val="bg1">
                    <a:lumMod val="10000"/>
                  </a:schemeClr>
                </a:solidFill>
              </a:rPr>
              <a:t>for ATF</a:t>
            </a:r>
            <a:endParaRPr lang="en-US" sz="2200" dirty="0">
              <a:solidFill>
                <a:schemeClr val="bg1">
                  <a:lumMod val="10000"/>
                </a:schemeClr>
              </a:solidFill>
            </a:endParaRPr>
          </a:p>
          <a:p>
            <a:pPr marL="342900" indent="-342900">
              <a:buFont typeface="Wingdings" panose="05000000000000000000" pitchFamily="2" charset="2"/>
              <a:buChar char="§"/>
              <a:defRPr/>
            </a:pPr>
            <a:r>
              <a:rPr lang="en-US" sz="2200" dirty="0" smtClean="0">
                <a:solidFill>
                  <a:schemeClr val="bg1">
                    <a:lumMod val="10000"/>
                  </a:schemeClr>
                </a:solidFill>
              </a:rPr>
              <a:t>Lead-Bismuth Eutectic (LBE) corrosion resistant cladding</a:t>
            </a:r>
          </a:p>
          <a:p>
            <a:pPr marL="342900" indent="-342900">
              <a:buFont typeface="Wingdings" panose="05000000000000000000" pitchFamily="2" charset="2"/>
              <a:buChar char="§"/>
              <a:defRPr/>
            </a:pPr>
            <a:r>
              <a:rPr lang="en-US" sz="2200" dirty="0" smtClean="0">
                <a:solidFill>
                  <a:schemeClr val="bg1">
                    <a:lumMod val="10000"/>
                  </a:schemeClr>
                </a:solidFill>
              </a:rPr>
              <a:t>Materials for molten salt reactors</a:t>
            </a:r>
          </a:p>
          <a:p>
            <a:pPr marL="342900" indent="-342900">
              <a:buFont typeface="Wingdings" panose="05000000000000000000" pitchFamily="2" charset="2"/>
              <a:buChar char="§"/>
              <a:defRPr/>
            </a:pPr>
            <a:r>
              <a:rPr lang="en-US" sz="2200" dirty="0" smtClean="0">
                <a:solidFill>
                  <a:schemeClr val="bg1">
                    <a:lumMod val="10000"/>
                  </a:schemeClr>
                </a:solidFill>
              </a:rPr>
              <a:t>Micro-/</a:t>
            </a:r>
            <a:r>
              <a:rPr lang="en-US" sz="2200" dirty="0" err="1" smtClean="0">
                <a:solidFill>
                  <a:schemeClr val="bg1">
                    <a:lumMod val="10000"/>
                  </a:schemeClr>
                </a:solidFill>
              </a:rPr>
              <a:t>nano</a:t>
            </a:r>
            <a:r>
              <a:rPr lang="en-US" sz="2200" dirty="0" smtClean="0">
                <a:solidFill>
                  <a:schemeClr val="bg1">
                    <a:lumMod val="10000"/>
                  </a:schemeClr>
                </a:solidFill>
              </a:rPr>
              <a:t>-engineered surface coatings for enhanced heat transfer in LWRs</a:t>
            </a:r>
          </a:p>
          <a:p>
            <a:pPr marL="342900" indent="-342900">
              <a:buFont typeface="Wingdings" panose="05000000000000000000" pitchFamily="2" charset="2"/>
              <a:buChar char="§"/>
              <a:defRPr/>
            </a:pPr>
            <a:r>
              <a:rPr lang="en-US" sz="2200" dirty="0" smtClean="0">
                <a:solidFill>
                  <a:schemeClr val="bg1">
                    <a:lumMod val="10000"/>
                  </a:schemeClr>
                </a:solidFill>
              </a:rPr>
              <a:t>Engineered </a:t>
            </a:r>
            <a:r>
              <a:rPr lang="en-US" sz="2200" dirty="0">
                <a:solidFill>
                  <a:schemeClr val="bg1">
                    <a:lumMod val="10000"/>
                  </a:schemeClr>
                </a:solidFill>
              </a:rPr>
              <a:t>coolants (</a:t>
            </a:r>
            <a:r>
              <a:rPr lang="en-US" sz="2200" dirty="0" err="1">
                <a:solidFill>
                  <a:schemeClr val="bg1">
                    <a:lumMod val="10000"/>
                  </a:schemeClr>
                </a:solidFill>
              </a:rPr>
              <a:t>nanofluids</a:t>
            </a:r>
            <a:r>
              <a:rPr lang="en-US" sz="2200" dirty="0">
                <a:solidFill>
                  <a:schemeClr val="bg1">
                    <a:lumMod val="10000"/>
                  </a:schemeClr>
                </a:solidFill>
              </a:rPr>
              <a:t>) for enhanced heat </a:t>
            </a:r>
            <a:r>
              <a:rPr lang="en-US" sz="2200" dirty="0" smtClean="0">
                <a:solidFill>
                  <a:schemeClr val="bg1">
                    <a:lumMod val="10000"/>
                  </a:schemeClr>
                </a:solidFill>
              </a:rPr>
              <a:t>transfer in LWRs</a:t>
            </a:r>
            <a:endParaRPr lang="en-US" sz="2200" dirty="0">
              <a:solidFill>
                <a:schemeClr val="bg1">
                  <a:lumMod val="10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txBox="1">
            <a:spLocks/>
          </p:cNvSpPr>
          <p:nvPr/>
        </p:nvSpPr>
        <p:spPr bwMode="auto">
          <a:xfrm>
            <a:off x="228600" y="304800"/>
            <a:ext cx="8915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 typeface="Wingdings" panose="05000000000000000000" pitchFamily="2" charset="2"/>
              <a:buNone/>
            </a:pPr>
            <a:r>
              <a:rPr lang="en-US" altLang="en-US" sz="3600" b="1">
                <a:solidFill>
                  <a:srgbClr val="C00000"/>
                </a:solidFill>
              </a:rPr>
              <a:t>Inventing the Future of Fission (2) </a:t>
            </a:r>
          </a:p>
        </p:txBody>
      </p:sp>
      <p:sp>
        <p:nvSpPr>
          <p:cNvPr id="56323" name="Rectangle 3"/>
          <p:cNvSpPr txBox="1">
            <a:spLocks noChangeArrowheads="1"/>
          </p:cNvSpPr>
          <p:nvPr/>
        </p:nvSpPr>
        <p:spPr bwMode="auto">
          <a:xfrm>
            <a:off x="838200" y="12954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r>
              <a:rPr lang="en-US" sz="3000" dirty="0" smtClean="0">
                <a:solidFill>
                  <a:srgbClr val="006666"/>
                </a:solidFill>
              </a:rPr>
              <a:t>New balance-of-plant ideas:</a:t>
            </a:r>
          </a:p>
          <a:p>
            <a:pPr marL="342900" indent="-342900">
              <a:buFont typeface="Wingdings" panose="05000000000000000000" pitchFamily="2" charset="2"/>
              <a:buChar char="§"/>
              <a:defRPr/>
            </a:pPr>
            <a:r>
              <a:rPr lang="en-US" sz="2400" dirty="0" smtClean="0">
                <a:solidFill>
                  <a:schemeClr val="bg1">
                    <a:lumMod val="10000"/>
                  </a:schemeClr>
                </a:solidFill>
              </a:rPr>
              <a:t>Compact heat exchangers</a:t>
            </a:r>
          </a:p>
          <a:p>
            <a:pPr marL="342900" indent="-342900">
              <a:buFont typeface="Wingdings" panose="05000000000000000000" pitchFamily="2" charset="2"/>
              <a:buChar char="§"/>
              <a:defRPr/>
            </a:pPr>
            <a:r>
              <a:rPr lang="en-US" sz="2400" dirty="0" smtClean="0">
                <a:solidFill>
                  <a:schemeClr val="bg1">
                    <a:lumMod val="10000"/>
                  </a:schemeClr>
                </a:solidFill>
              </a:rPr>
              <a:t>Supercritical CO</a:t>
            </a:r>
            <a:r>
              <a:rPr lang="en-US" sz="2400" baseline="-25000" dirty="0" smtClean="0">
                <a:solidFill>
                  <a:schemeClr val="bg1">
                    <a:lumMod val="10000"/>
                  </a:schemeClr>
                </a:solidFill>
              </a:rPr>
              <a:t>2</a:t>
            </a:r>
            <a:r>
              <a:rPr lang="en-US" sz="2400" dirty="0" smtClean="0">
                <a:solidFill>
                  <a:schemeClr val="bg1">
                    <a:lumMod val="10000"/>
                  </a:schemeClr>
                </a:solidFill>
              </a:rPr>
              <a:t> cycle (SC-CO</a:t>
            </a:r>
            <a:r>
              <a:rPr lang="en-US" sz="2400" baseline="-25000" dirty="0" smtClean="0">
                <a:solidFill>
                  <a:schemeClr val="bg1">
                    <a:lumMod val="10000"/>
                  </a:schemeClr>
                </a:solidFill>
              </a:rPr>
              <a:t>2</a:t>
            </a:r>
            <a:r>
              <a:rPr lang="en-US" sz="2400" dirty="0" smtClean="0">
                <a:solidFill>
                  <a:schemeClr val="bg1">
                    <a:lumMod val="10000"/>
                  </a:schemeClr>
                </a:solidFill>
              </a:rPr>
              <a:t>)</a:t>
            </a:r>
            <a:endParaRPr lang="en-US" sz="2400" baseline="-25000" dirty="0" smtClean="0">
              <a:solidFill>
                <a:schemeClr val="bg1">
                  <a:lumMod val="10000"/>
                </a:schemeClr>
              </a:solidFill>
            </a:endParaRPr>
          </a:p>
          <a:p>
            <a:pPr>
              <a:buFontTx/>
              <a:buNone/>
              <a:defRPr/>
            </a:pPr>
            <a:r>
              <a:rPr lang="en-US" sz="3000" dirty="0" smtClean="0">
                <a:solidFill>
                  <a:srgbClr val="006666"/>
                </a:solidFill>
              </a:rPr>
              <a:t>New resources for and products from nuclear plants:</a:t>
            </a:r>
          </a:p>
          <a:p>
            <a:pPr marL="342900" indent="-342900">
              <a:buFont typeface="Wingdings" panose="05000000000000000000" pitchFamily="2" charset="2"/>
              <a:buChar char="§"/>
              <a:defRPr/>
            </a:pPr>
            <a:r>
              <a:rPr lang="en-US" sz="2400" dirty="0" smtClean="0">
                <a:solidFill>
                  <a:schemeClr val="bg1">
                    <a:lumMod val="10000"/>
                  </a:schemeClr>
                </a:solidFill>
              </a:rPr>
              <a:t>Integrating nuclear with renewables + nuclear beyond the grid</a:t>
            </a:r>
          </a:p>
          <a:p>
            <a:pPr marL="342900" indent="-342900">
              <a:buFont typeface="Wingdings" panose="05000000000000000000" pitchFamily="2" charset="2"/>
              <a:buChar char="§"/>
              <a:defRPr/>
            </a:pPr>
            <a:r>
              <a:rPr lang="en-US" sz="2400" dirty="0" smtClean="0">
                <a:solidFill>
                  <a:schemeClr val="bg1">
                    <a:lumMod val="10000"/>
                  </a:schemeClr>
                </a:solidFill>
              </a:rPr>
              <a:t>High-temperature </a:t>
            </a:r>
            <a:r>
              <a:rPr lang="en-US" sz="2400" dirty="0" err="1" smtClean="0">
                <a:solidFill>
                  <a:schemeClr val="bg1">
                    <a:lumMod val="10000"/>
                  </a:schemeClr>
                </a:solidFill>
              </a:rPr>
              <a:t>electrolyzer</a:t>
            </a:r>
            <a:r>
              <a:rPr lang="en-US" sz="2400" dirty="0" smtClean="0">
                <a:solidFill>
                  <a:schemeClr val="bg1">
                    <a:lumMod val="10000"/>
                  </a:schemeClr>
                </a:solidFill>
              </a:rPr>
              <a:t> cells for H</a:t>
            </a:r>
            <a:r>
              <a:rPr lang="en-US" sz="2400" baseline="-25000" dirty="0" smtClean="0">
                <a:solidFill>
                  <a:schemeClr val="bg1">
                    <a:lumMod val="10000"/>
                  </a:schemeClr>
                </a:solidFill>
              </a:rPr>
              <a:t>2</a:t>
            </a:r>
            <a:r>
              <a:rPr lang="en-US" sz="2400" dirty="0" smtClean="0">
                <a:solidFill>
                  <a:schemeClr val="bg1">
                    <a:lumMod val="10000"/>
                  </a:schemeClr>
                </a:solidFill>
              </a:rPr>
              <a:t> generation</a:t>
            </a:r>
          </a:p>
          <a:p>
            <a:pPr marL="342900" indent="-342900">
              <a:buFont typeface="Wingdings" panose="05000000000000000000" pitchFamily="2" charset="2"/>
              <a:buChar char="§"/>
              <a:defRPr/>
            </a:pPr>
            <a:r>
              <a:rPr lang="en-US" sz="2400" dirty="0" smtClean="0">
                <a:solidFill>
                  <a:schemeClr val="bg1">
                    <a:lumMod val="10000"/>
                  </a:schemeClr>
                </a:solidFill>
              </a:rPr>
              <a:t>Uranium from seawater</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txBox="1">
            <a:spLocks/>
          </p:cNvSpPr>
          <p:nvPr/>
        </p:nvSpPr>
        <p:spPr bwMode="auto">
          <a:xfrm>
            <a:off x="530441" y="34771"/>
            <a:ext cx="8305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 typeface="Wingdings" panose="05000000000000000000" pitchFamily="2" charset="2"/>
              <a:buNone/>
            </a:pPr>
            <a:r>
              <a:rPr lang="en-US" altLang="en-US" sz="3600" b="1" dirty="0">
                <a:solidFill>
                  <a:srgbClr val="C00000"/>
                </a:solidFill>
              </a:rPr>
              <a:t>Working at the Foundations of Nuclear Energy Technology</a:t>
            </a:r>
          </a:p>
        </p:txBody>
      </p:sp>
      <p:sp>
        <p:nvSpPr>
          <p:cNvPr id="56323" name="Rectangle 3"/>
          <p:cNvSpPr txBox="1">
            <a:spLocks noChangeArrowheads="1"/>
          </p:cNvSpPr>
          <p:nvPr/>
        </p:nvSpPr>
        <p:spPr bwMode="auto">
          <a:xfrm>
            <a:off x="530441" y="1219200"/>
            <a:ext cx="8458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indent="-342900">
              <a:buFont typeface="Wingdings" panose="05000000000000000000" pitchFamily="2" charset="2"/>
              <a:buChar char="§"/>
              <a:defRPr/>
            </a:pPr>
            <a:r>
              <a:rPr lang="en-US" sz="2400" dirty="0">
                <a:solidFill>
                  <a:schemeClr val="bg1">
                    <a:lumMod val="10000"/>
                  </a:schemeClr>
                </a:solidFill>
              </a:rPr>
              <a:t>A</a:t>
            </a:r>
            <a:r>
              <a:rPr lang="en-US" sz="2400" dirty="0" smtClean="0">
                <a:solidFill>
                  <a:schemeClr val="bg1">
                    <a:lumMod val="10000"/>
                  </a:schemeClr>
                </a:solidFill>
              </a:rPr>
              <a:t>dvanced diagnostics for boiling and condensation</a:t>
            </a:r>
          </a:p>
          <a:p>
            <a:pPr marL="342900" indent="-342900">
              <a:buFont typeface="Wingdings" panose="05000000000000000000" pitchFamily="2" charset="2"/>
              <a:buChar char="§"/>
              <a:defRPr/>
            </a:pPr>
            <a:r>
              <a:rPr lang="en-US" sz="2400" dirty="0" smtClean="0">
                <a:solidFill>
                  <a:schemeClr val="bg1">
                    <a:lumMod val="10000"/>
                  </a:schemeClr>
                </a:solidFill>
              </a:rPr>
              <a:t>Study of effects of surface features on boiling heat transfer</a:t>
            </a:r>
          </a:p>
          <a:p>
            <a:pPr marL="342900" indent="-342900">
              <a:buFont typeface="Wingdings" panose="05000000000000000000" pitchFamily="2" charset="2"/>
              <a:buChar char="§"/>
              <a:defRPr/>
            </a:pPr>
            <a:r>
              <a:rPr lang="en-US" sz="2400" dirty="0" err="1" smtClean="0">
                <a:solidFill>
                  <a:schemeClr val="bg1">
                    <a:lumMod val="10000"/>
                  </a:schemeClr>
                </a:solidFill>
              </a:rPr>
              <a:t>Zr</a:t>
            </a:r>
            <a:r>
              <a:rPr lang="en-US" sz="2400" dirty="0" smtClean="0">
                <a:solidFill>
                  <a:schemeClr val="bg1">
                    <a:lumMod val="10000"/>
                  </a:schemeClr>
                </a:solidFill>
              </a:rPr>
              <a:t> alloys corrosion and hydrogen-pickup</a:t>
            </a:r>
          </a:p>
          <a:p>
            <a:pPr marL="342900" indent="-342900">
              <a:buFont typeface="Wingdings" panose="05000000000000000000" pitchFamily="2" charset="2"/>
              <a:buChar char="§"/>
              <a:defRPr/>
            </a:pPr>
            <a:r>
              <a:rPr lang="en-US" sz="2400" dirty="0" smtClean="0">
                <a:solidFill>
                  <a:schemeClr val="bg1">
                    <a:lumMod val="10000"/>
                  </a:schemeClr>
                </a:solidFill>
              </a:rPr>
              <a:t>CRUD mitigation</a:t>
            </a:r>
          </a:p>
          <a:p>
            <a:pPr marL="342900" indent="-342900">
              <a:buFont typeface="Wingdings" panose="05000000000000000000" pitchFamily="2" charset="2"/>
              <a:buChar char="§"/>
              <a:defRPr/>
            </a:pPr>
            <a:r>
              <a:rPr lang="en-US" sz="2400" dirty="0" smtClean="0">
                <a:solidFill>
                  <a:schemeClr val="bg1">
                    <a:lumMod val="10000"/>
                  </a:schemeClr>
                </a:solidFill>
              </a:rPr>
              <a:t>Creep </a:t>
            </a:r>
            <a:r>
              <a:rPr lang="en-US" sz="2400" dirty="0" err="1" smtClean="0">
                <a:solidFill>
                  <a:schemeClr val="bg1">
                    <a:lumMod val="10000"/>
                  </a:schemeClr>
                </a:solidFill>
              </a:rPr>
              <a:t>nano</a:t>
            </a:r>
            <a:r>
              <a:rPr lang="en-US" sz="2400" dirty="0" smtClean="0">
                <a:solidFill>
                  <a:schemeClr val="bg1">
                    <a:lumMod val="10000"/>
                  </a:schemeClr>
                </a:solidFill>
              </a:rPr>
              <a:t>-, micro- and </a:t>
            </a:r>
            <a:r>
              <a:rPr lang="en-US" sz="2400" dirty="0" err="1" smtClean="0">
                <a:solidFill>
                  <a:schemeClr val="bg1">
                    <a:lumMod val="10000"/>
                  </a:schemeClr>
                </a:solidFill>
              </a:rPr>
              <a:t>meso</a:t>
            </a:r>
            <a:r>
              <a:rPr lang="en-US" sz="2400" dirty="0">
                <a:solidFill>
                  <a:schemeClr val="bg1">
                    <a:lumMod val="10000"/>
                  </a:schemeClr>
                </a:solidFill>
              </a:rPr>
              <a:t>-</a:t>
            </a:r>
            <a:r>
              <a:rPr lang="en-US" sz="2400" dirty="0" smtClean="0">
                <a:solidFill>
                  <a:schemeClr val="bg1">
                    <a:lumMod val="10000"/>
                  </a:schemeClr>
                </a:solidFill>
              </a:rPr>
              <a:t>scale studies</a:t>
            </a:r>
          </a:p>
          <a:p>
            <a:pPr marL="342900" indent="-342900">
              <a:buFont typeface="Wingdings" panose="05000000000000000000" pitchFamily="2" charset="2"/>
              <a:buChar char="§"/>
              <a:defRPr/>
            </a:pPr>
            <a:r>
              <a:rPr lang="en-US" sz="2400" dirty="0" smtClean="0">
                <a:solidFill>
                  <a:schemeClr val="bg1">
                    <a:lumMod val="10000"/>
                  </a:schemeClr>
                </a:solidFill>
              </a:rPr>
              <a:t>Clad fretting and wear</a:t>
            </a:r>
          </a:p>
          <a:p>
            <a:pPr marL="342900" indent="-342900">
              <a:buFont typeface="Wingdings" panose="05000000000000000000" pitchFamily="2" charset="2"/>
              <a:buChar char="§"/>
              <a:defRPr/>
            </a:pPr>
            <a:r>
              <a:rPr lang="en-US" sz="2400" dirty="0">
                <a:solidFill>
                  <a:schemeClr val="bg1">
                    <a:lumMod val="10000"/>
                  </a:schemeClr>
                </a:solidFill>
              </a:rPr>
              <a:t>Corrosion mechanisms and resistance in liquid sodium (</a:t>
            </a:r>
            <a:r>
              <a:rPr lang="en-US" sz="2400" dirty="0" err="1">
                <a:solidFill>
                  <a:schemeClr val="bg1">
                    <a:lumMod val="10000"/>
                  </a:schemeClr>
                </a:solidFill>
              </a:rPr>
              <a:t>TiN</a:t>
            </a:r>
            <a:r>
              <a:rPr lang="en-US" sz="2400" dirty="0">
                <a:solidFill>
                  <a:schemeClr val="bg1">
                    <a:lumMod val="10000"/>
                  </a:schemeClr>
                </a:solidFill>
              </a:rPr>
              <a:t> films) and molten salt fuel (many alloys)</a:t>
            </a:r>
          </a:p>
          <a:p>
            <a:pPr marL="342900" indent="-342900">
              <a:buFont typeface="Wingdings" panose="05000000000000000000" pitchFamily="2" charset="2"/>
              <a:buChar char="§"/>
              <a:defRPr/>
            </a:pPr>
            <a:r>
              <a:rPr lang="en-US" sz="2400" dirty="0" smtClean="0">
                <a:solidFill>
                  <a:schemeClr val="bg1">
                    <a:lumMod val="10000"/>
                  </a:schemeClr>
                </a:solidFill>
              </a:rPr>
              <a:t>Advanced environmental </a:t>
            </a:r>
            <a:r>
              <a:rPr lang="en-US" sz="2400" dirty="0">
                <a:solidFill>
                  <a:schemeClr val="bg1">
                    <a:lumMod val="10000"/>
                  </a:schemeClr>
                </a:solidFill>
              </a:rPr>
              <a:t>TEM to </a:t>
            </a:r>
            <a:r>
              <a:rPr lang="en-US" sz="2400" dirty="0" smtClean="0">
                <a:solidFill>
                  <a:schemeClr val="bg1">
                    <a:lumMod val="10000"/>
                  </a:schemeClr>
                </a:solidFill>
              </a:rPr>
              <a:t>study chemical reactions </a:t>
            </a:r>
            <a:r>
              <a:rPr lang="en-US" sz="2400" dirty="0">
                <a:solidFill>
                  <a:schemeClr val="bg1">
                    <a:lumMod val="10000"/>
                  </a:schemeClr>
                </a:solidFill>
              </a:rPr>
              <a:t>at </a:t>
            </a:r>
            <a:r>
              <a:rPr lang="en-US" sz="2400" dirty="0" smtClean="0">
                <a:solidFill>
                  <a:schemeClr val="bg1">
                    <a:lumMod val="10000"/>
                  </a:schemeClr>
                </a:solidFill>
              </a:rPr>
              <a:t>nanoscale </a:t>
            </a:r>
            <a:r>
              <a:rPr lang="en-US" sz="2400" i="1" dirty="0">
                <a:solidFill>
                  <a:schemeClr val="bg1">
                    <a:lumMod val="10000"/>
                  </a:schemeClr>
                </a:solidFill>
              </a:rPr>
              <a:t>in </a:t>
            </a:r>
            <a:r>
              <a:rPr lang="en-US" sz="2400" i="1" dirty="0" smtClean="0">
                <a:solidFill>
                  <a:schemeClr val="bg1">
                    <a:lumMod val="10000"/>
                  </a:schemeClr>
                </a:solidFill>
              </a:rPr>
              <a:t>situ</a:t>
            </a:r>
            <a:endParaRPr lang="en-US" sz="2400" dirty="0">
              <a:solidFill>
                <a:schemeClr val="bg1">
                  <a:lumMod val="10000"/>
                </a:schemeClr>
              </a:solidFill>
            </a:endParaRPr>
          </a:p>
          <a:p>
            <a:pPr marL="342900" indent="-342900">
              <a:buFont typeface="Wingdings" panose="05000000000000000000" pitchFamily="2" charset="2"/>
              <a:buChar char="§"/>
              <a:defRPr/>
            </a:pPr>
            <a:r>
              <a:rPr lang="en-US" sz="2400" dirty="0" smtClean="0">
                <a:solidFill>
                  <a:schemeClr val="bg1">
                    <a:lumMod val="10000"/>
                  </a:schemeClr>
                </a:solidFill>
              </a:rPr>
              <a:t>Effects </a:t>
            </a:r>
            <a:r>
              <a:rPr lang="en-US" sz="2400" dirty="0">
                <a:solidFill>
                  <a:schemeClr val="bg1">
                    <a:lumMod val="10000"/>
                  </a:schemeClr>
                </a:solidFill>
              </a:rPr>
              <a:t>of radiation on </a:t>
            </a:r>
            <a:r>
              <a:rPr lang="en-US" sz="2400" dirty="0" smtClean="0">
                <a:solidFill>
                  <a:schemeClr val="bg1">
                    <a:lumMod val="10000"/>
                  </a:schemeClr>
                </a:solidFill>
              </a:rPr>
              <a:t>materials</a:t>
            </a:r>
          </a:p>
          <a:p>
            <a:pPr marL="342900" indent="-342900">
              <a:buFont typeface="Wingdings" panose="05000000000000000000" pitchFamily="2" charset="2"/>
              <a:buChar char="§"/>
              <a:defRPr/>
            </a:pPr>
            <a:r>
              <a:rPr lang="en-US" sz="2400" dirty="0" smtClean="0">
                <a:solidFill>
                  <a:schemeClr val="bg1">
                    <a:lumMod val="10000"/>
                  </a:schemeClr>
                </a:solidFill>
              </a:rPr>
              <a:t>Non-contact </a:t>
            </a:r>
            <a:r>
              <a:rPr lang="en-US" sz="2400" dirty="0">
                <a:solidFill>
                  <a:schemeClr val="bg1">
                    <a:lumMod val="10000"/>
                  </a:schemeClr>
                </a:solidFill>
              </a:rPr>
              <a:t>laser ultrasonic quantification of radiation damage in-situ</a:t>
            </a:r>
            <a:br>
              <a:rPr lang="en-US" sz="2400" dirty="0">
                <a:solidFill>
                  <a:schemeClr val="bg1">
                    <a:lumMod val="10000"/>
                  </a:schemeClr>
                </a:solidFill>
              </a:rPr>
            </a:br>
            <a:r>
              <a:rPr lang="en-US" sz="2400" dirty="0">
                <a:solidFill>
                  <a:schemeClr val="bg1">
                    <a:lumMod val="10000"/>
                  </a:schemeClr>
                </a:solidFill>
              </a:rPr>
              <a:t> </a:t>
            </a:r>
          </a:p>
          <a:p>
            <a:pPr marL="342900" indent="-342900">
              <a:buFont typeface="Wingdings" panose="05000000000000000000" pitchFamily="2" charset="2"/>
              <a:buChar char="§"/>
              <a:defRPr/>
            </a:pPr>
            <a:endParaRPr lang="en-US" sz="2400" dirty="0">
              <a:solidFill>
                <a:schemeClr val="bg1">
                  <a:lumMod val="10000"/>
                </a:schemeClr>
              </a:solidFill>
            </a:endParaRPr>
          </a:p>
          <a:p>
            <a:pPr marL="342900" indent="-342900">
              <a:buFont typeface="Wingdings" panose="05000000000000000000" pitchFamily="2" charset="2"/>
              <a:buChar char="§"/>
              <a:defRPr/>
            </a:pPr>
            <a:endParaRPr lang="en-US" sz="2400" dirty="0">
              <a:solidFill>
                <a:schemeClr val="bg1">
                  <a:lumMod val="10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txBox="1">
            <a:spLocks/>
          </p:cNvSpPr>
          <p:nvPr/>
        </p:nvSpPr>
        <p:spPr bwMode="auto">
          <a:xfrm>
            <a:off x="1447800" y="381000"/>
            <a:ext cx="695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 typeface="Wingdings" panose="05000000000000000000" pitchFamily="2" charset="2"/>
              <a:buNone/>
            </a:pPr>
            <a:r>
              <a:rPr lang="en-US" altLang="en-US" sz="3600" b="1">
                <a:solidFill>
                  <a:srgbClr val="C00000"/>
                </a:solidFill>
              </a:rPr>
              <a:t>Educating the Community, Informing the Policy</a:t>
            </a:r>
          </a:p>
        </p:txBody>
      </p:sp>
      <p:sp>
        <p:nvSpPr>
          <p:cNvPr id="56323" name="Rectangle 3"/>
          <p:cNvSpPr txBox="1">
            <a:spLocks noChangeArrowheads="1"/>
          </p:cNvSpPr>
          <p:nvPr/>
        </p:nvSpPr>
        <p:spPr bwMode="auto">
          <a:xfrm>
            <a:off x="1092200" y="1905000"/>
            <a:ext cx="731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r>
              <a:rPr lang="en-US" sz="2400" b="1" dirty="0" smtClean="0">
                <a:solidFill>
                  <a:srgbClr val="006666"/>
                </a:solidFill>
              </a:rPr>
              <a:t>Professional Courses:</a:t>
            </a:r>
          </a:p>
          <a:p>
            <a:pPr marL="342900" indent="-342900">
              <a:buFont typeface="Wingdings" panose="05000000000000000000" pitchFamily="2" charset="2"/>
              <a:buChar char="§"/>
              <a:defRPr/>
            </a:pPr>
            <a:r>
              <a:rPr lang="en-US" sz="2400" dirty="0" smtClean="0">
                <a:solidFill>
                  <a:schemeClr val="bg1">
                    <a:lumMod val="10000"/>
                  </a:schemeClr>
                </a:solidFill>
              </a:rPr>
              <a:t>Nuclear Plant Safety (MIT’s oldest summer course)</a:t>
            </a:r>
          </a:p>
          <a:p>
            <a:pPr marL="342900" indent="-342900">
              <a:buFont typeface="Wingdings" panose="05000000000000000000" pitchFamily="2" charset="2"/>
              <a:buChar char="§"/>
              <a:defRPr/>
            </a:pPr>
            <a:r>
              <a:rPr lang="en-US" sz="2400" dirty="0" smtClean="0">
                <a:solidFill>
                  <a:schemeClr val="bg1">
                    <a:lumMod val="10000"/>
                  </a:schemeClr>
                </a:solidFill>
              </a:rPr>
              <a:t>Reactor Technology for Nuclear Utilities Executives (23 years, joint with INPO)</a:t>
            </a:r>
          </a:p>
          <a:p>
            <a:pPr marL="342900" indent="-342900">
              <a:buFont typeface="Wingdings" panose="05000000000000000000" pitchFamily="2" charset="2"/>
              <a:buChar char="§"/>
              <a:defRPr/>
            </a:pPr>
            <a:r>
              <a:rPr lang="en-US" sz="2400" dirty="0" smtClean="0">
                <a:solidFill>
                  <a:schemeClr val="bg1">
                    <a:lumMod val="10000"/>
                  </a:schemeClr>
                </a:solidFill>
              </a:rPr>
              <a:t>Risk-Informed Operational Decision Making (joint with INPO)</a:t>
            </a:r>
          </a:p>
          <a:p>
            <a:pPr marL="342900" indent="-342900">
              <a:buFont typeface="Wingdings" panose="05000000000000000000" pitchFamily="2" charset="2"/>
              <a:buChar char="§"/>
              <a:defRPr/>
            </a:pPr>
            <a:r>
              <a:rPr lang="en-US" sz="2400" dirty="0" smtClean="0">
                <a:solidFill>
                  <a:schemeClr val="bg1">
                    <a:lumMod val="10000"/>
                  </a:schemeClr>
                </a:solidFill>
              </a:rPr>
              <a:t>International Nuclear Leadership Education Program (joint with IAEA and INPO)</a:t>
            </a:r>
          </a:p>
          <a:p>
            <a:pPr marL="342900" indent="-342900">
              <a:buFont typeface="Wingdings" panose="05000000000000000000" pitchFamily="2" charset="2"/>
              <a:buChar char="§"/>
              <a:defRPr/>
            </a:pPr>
            <a:r>
              <a:rPr lang="en-US" sz="2400" dirty="0" smtClean="0">
                <a:solidFill>
                  <a:schemeClr val="bg1">
                    <a:lumMod val="10000"/>
                  </a:schemeClr>
                </a:solidFill>
              </a:rPr>
              <a:t>Ad-hoc Courses for Industry (AREVA and ENEC)</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txBox="1">
            <a:spLocks/>
          </p:cNvSpPr>
          <p:nvPr/>
        </p:nvSpPr>
        <p:spPr bwMode="auto">
          <a:xfrm>
            <a:off x="1447800" y="381000"/>
            <a:ext cx="695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 typeface="Wingdings" panose="05000000000000000000" pitchFamily="2" charset="2"/>
              <a:buNone/>
            </a:pPr>
            <a:r>
              <a:rPr lang="en-US" altLang="en-US" sz="3600" b="1">
                <a:solidFill>
                  <a:srgbClr val="C00000"/>
                </a:solidFill>
              </a:rPr>
              <a:t>Educating the Community, Informing the Policy (2)</a:t>
            </a:r>
          </a:p>
        </p:txBody>
      </p:sp>
      <p:sp>
        <p:nvSpPr>
          <p:cNvPr id="56323" name="Rectangle 3"/>
          <p:cNvSpPr txBox="1">
            <a:spLocks noChangeArrowheads="1"/>
          </p:cNvSpPr>
          <p:nvPr/>
        </p:nvSpPr>
        <p:spPr bwMode="auto">
          <a:xfrm>
            <a:off x="838200" y="1828800"/>
            <a:ext cx="6781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r>
              <a:rPr lang="en-US" sz="2400" b="1" dirty="0" smtClean="0">
                <a:solidFill>
                  <a:srgbClr val="006666"/>
                </a:solidFill>
              </a:rPr>
              <a:t>Symposium Series:</a:t>
            </a:r>
          </a:p>
          <a:p>
            <a:pPr marL="342900" indent="-342900">
              <a:buFont typeface="Wingdings" panose="05000000000000000000" pitchFamily="2" charset="2"/>
              <a:buChar char="§"/>
              <a:defRPr/>
            </a:pPr>
            <a:r>
              <a:rPr lang="en-US" sz="2400" dirty="0" smtClean="0">
                <a:solidFill>
                  <a:srgbClr val="25260F"/>
                </a:solidFill>
              </a:rPr>
              <a:t>Future of Fissile Fuels</a:t>
            </a:r>
          </a:p>
          <a:p>
            <a:pPr marL="342900" indent="-342900">
              <a:buFont typeface="Wingdings" panose="05000000000000000000" pitchFamily="2" charset="2"/>
              <a:buChar char="§"/>
              <a:defRPr/>
            </a:pPr>
            <a:r>
              <a:rPr lang="en-US" sz="2400" dirty="0" smtClean="0">
                <a:solidFill>
                  <a:srgbClr val="25260F"/>
                </a:solidFill>
              </a:rPr>
              <a:t>Advanced LWR Fuel</a:t>
            </a:r>
          </a:p>
          <a:p>
            <a:pPr marL="342900" indent="-342900">
              <a:buFont typeface="Wingdings" panose="05000000000000000000" pitchFamily="2" charset="2"/>
              <a:buChar char="§"/>
              <a:defRPr/>
            </a:pPr>
            <a:r>
              <a:rPr lang="en-US" sz="2400" dirty="0" smtClean="0">
                <a:solidFill>
                  <a:srgbClr val="25260F"/>
                </a:solidFill>
              </a:rPr>
              <a:t>Nuclear Energy and the Hydrogen Economy</a:t>
            </a:r>
          </a:p>
          <a:p>
            <a:pPr marL="342900" indent="-342900">
              <a:buFont typeface="Wingdings" panose="05000000000000000000" pitchFamily="2" charset="2"/>
              <a:buChar char="§"/>
              <a:defRPr/>
            </a:pPr>
            <a:r>
              <a:rPr lang="en-US" sz="2400" dirty="0" smtClean="0">
                <a:solidFill>
                  <a:srgbClr val="25260F"/>
                </a:solidFill>
              </a:rPr>
              <a:t>Simulation of Fuel Cycle</a:t>
            </a:r>
          </a:p>
          <a:p>
            <a:pPr marL="342900" indent="-342900">
              <a:buFont typeface="Wingdings" panose="05000000000000000000" pitchFamily="2" charset="2"/>
              <a:buChar char="§"/>
              <a:defRPr/>
            </a:pPr>
            <a:r>
              <a:rPr lang="en-US" sz="2400" dirty="0" smtClean="0">
                <a:solidFill>
                  <a:srgbClr val="25260F"/>
                </a:solidFill>
              </a:rPr>
              <a:t>Next Generation Reactor</a:t>
            </a:r>
          </a:p>
          <a:p>
            <a:pPr marL="342900" indent="-342900">
              <a:buFont typeface="Wingdings" panose="05000000000000000000" pitchFamily="2" charset="2"/>
              <a:buChar char="§"/>
              <a:defRPr/>
            </a:pPr>
            <a:r>
              <a:rPr lang="en-US" sz="2400" dirty="0" smtClean="0">
                <a:solidFill>
                  <a:srgbClr val="25260F"/>
                </a:solidFill>
              </a:rPr>
              <a:t>Innovative Systems</a:t>
            </a:r>
          </a:p>
          <a:p>
            <a:pPr marL="342900" indent="-342900">
              <a:buFont typeface="Wingdings" panose="05000000000000000000" pitchFamily="2" charset="2"/>
              <a:buChar char="§"/>
              <a:defRPr/>
            </a:pPr>
            <a:r>
              <a:rPr lang="en-US" sz="2400" dirty="0" smtClean="0">
                <a:solidFill>
                  <a:srgbClr val="25260F"/>
                </a:solidFill>
              </a:rPr>
              <a:t>Rethinking the Fuel Cycle</a:t>
            </a:r>
          </a:p>
          <a:p>
            <a:pPr marL="342900" indent="-342900">
              <a:buFont typeface="Wingdings" panose="05000000000000000000" pitchFamily="2" charset="2"/>
              <a:buChar char="§"/>
              <a:defRPr/>
            </a:pPr>
            <a:r>
              <a:rPr lang="en-US" sz="2400" dirty="0" smtClean="0">
                <a:solidFill>
                  <a:srgbClr val="25260F"/>
                </a:solidFill>
              </a:rPr>
              <a:t>Supercritical CO</a:t>
            </a:r>
            <a:r>
              <a:rPr lang="en-US" sz="2400" baseline="-25000" dirty="0" smtClean="0">
                <a:solidFill>
                  <a:srgbClr val="25260F"/>
                </a:solidFill>
              </a:rPr>
              <a:t>2</a:t>
            </a:r>
            <a:r>
              <a:rPr lang="en-US" sz="2400" dirty="0" smtClean="0">
                <a:solidFill>
                  <a:srgbClr val="25260F"/>
                </a:solidFill>
              </a:rPr>
              <a:t> Power Cycle</a:t>
            </a:r>
          </a:p>
          <a:p>
            <a:pPr marL="342900" indent="-342900">
              <a:buFont typeface="Wingdings" panose="05000000000000000000" pitchFamily="2" charset="2"/>
              <a:buChar char="§"/>
              <a:defRPr/>
            </a:pPr>
            <a:r>
              <a:rPr lang="en-US" sz="2400" dirty="0" smtClean="0">
                <a:solidFill>
                  <a:srgbClr val="25260F"/>
                </a:solidFill>
              </a:rPr>
              <a:t>Directions for Breakthrough Research</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1447800" y="381000"/>
            <a:ext cx="695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2"/>
              </a:buBlip>
              <a:defRPr sz="3200">
                <a:solidFill>
                  <a:schemeClr val="tx1"/>
                </a:solidFill>
                <a:latin typeface="Arial" panose="020B0604020202020204" pitchFamily="34" charset="0"/>
              </a:defRPr>
            </a:lvl1pPr>
            <a:lvl2pPr>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buClrTx/>
              <a:buSzPct val="80000"/>
              <a:buFont typeface="Wingdings" panose="05000000000000000000" pitchFamily="2" charset="2"/>
              <a:buNone/>
            </a:pPr>
            <a:r>
              <a:rPr lang="en-US" altLang="en-US" sz="3600" b="1">
                <a:solidFill>
                  <a:srgbClr val="C00000"/>
                </a:solidFill>
              </a:rPr>
              <a:t>Educating the Community, Informing the Policy (3)</a:t>
            </a:r>
          </a:p>
        </p:txBody>
      </p:sp>
      <p:pic>
        <p:nvPicPr>
          <p:cNvPr id="33795"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33963" y="1846263"/>
            <a:ext cx="3348037"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846263"/>
            <a:ext cx="3324225" cy="440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txBox="1">
            <a:spLocks/>
          </p:cNvSpPr>
          <p:nvPr/>
        </p:nvSpPr>
        <p:spPr bwMode="auto">
          <a:xfrm>
            <a:off x="279400" y="381000"/>
            <a:ext cx="8712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buNone/>
            </a:pPr>
            <a:r>
              <a:rPr lang="en-US" altLang="en-US" sz="2800" b="1" dirty="0">
                <a:solidFill>
                  <a:srgbClr val="C00000"/>
                </a:solidFill>
                <a:cs typeface="Arial" panose="020B0604020202020204" pitchFamily="34" charset="0"/>
              </a:rPr>
              <a:t>NUCLEAR AND CLIMATE CHANGE MITIGATION</a:t>
            </a:r>
            <a:endParaRPr lang="en-US" altLang="en-US" sz="2800" i="1" dirty="0">
              <a:solidFill>
                <a:srgbClr val="C00000"/>
              </a:solidFill>
              <a:cs typeface="Arial" panose="020B0604020202020204" pitchFamily="34" charset="0"/>
            </a:endParaRPr>
          </a:p>
          <a:p>
            <a:pPr algn="just">
              <a:buFontTx/>
              <a:buNone/>
            </a:pPr>
            <a:r>
              <a:rPr lang="en-US" altLang="en-US" sz="2400" b="1" dirty="0" smtClean="0">
                <a:solidFill>
                  <a:srgbClr val="25260F"/>
                </a:solidFill>
              </a:rPr>
              <a:t>Strategic goal: replace </a:t>
            </a:r>
            <a:r>
              <a:rPr lang="en-US" altLang="en-US" sz="2400" b="1" dirty="0">
                <a:solidFill>
                  <a:srgbClr val="25260F"/>
                </a:solidFill>
              </a:rPr>
              <a:t>…% </a:t>
            </a:r>
            <a:r>
              <a:rPr lang="en-US" altLang="en-US" sz="2400" b="1" dirty="0" smtClean="0">
                <a:solidFill>
                  <a:srgbClr val="25260F"/>
                </a:solidFill>
              </a:rPr>
              <a:t>of world’s fossil energy feed with </a:t>
            </a:r>
            <a:r>
              <a:rPr lang="en-US" altLang="en-US" sz="2400" b="1" dirty="0">
                <a:solidFill>
                  <a:srgbClr val="25260F"/>
                </a:solidFill>
              </a:rPr>
              <a:t>nuclear by 2050</a:t>
            </a:r>
          </a:p>
        </p:txBody>
      </p:sp>
      <p:graphicFrame>
        <p:nvGraphicFramePr>
          <p:cNvPr id="2" name="Table 1"/>
          <p:cNvGraphicFramePr>
            <a:graphicFrameLocks noGrp="1"/>
          </p:cNvGraphicFramePr>
          <p:nvPr>
            <p:extLst>
              <p:ext uri="{D42A27DB-BD31-4B8C-83A1-F6EECF244321}">
                <p14:modId xmlns:p14="http://schemas.microsoft.com/office/powerpoint/2010/main" val="515333250"/>
              </p:ext>
            </p:extLst>
          </p:nvPr>
        </p:nvGraphicFramePr>
        <p:xfrm>
          <a:off x="215900" y="1905000"/>
          <a:ext cx="8839200" cy="4070409"/>
        </p:xfrm>
        <a:graphic>
          <a:graphicData uri="http://schemas.openxmlformats.org/drawingml/2006/table">
            <a:tbl>
              <a:tblPr firstRow="1" firstCol="1" bandRow="1">
                <a:tableStyleId>{5C22544A-7EE6-4342-B048-85BDC9FD1C3A}</a:tableStyleId>
              </a:tblPr>
              <a:tblGrid>
                <a:gridCol w="3140819"/>
                <a:gridCol w="1812181"/>
                <a:gridCol w="1828800"/>
                <a:gridCol w="2057400"/>
              </a:tblGrid>
              <a:tr h="284426">
                <a:tc>
                  <a:txBody>
                    <a:bodyPr/>
                    <a:lstStyle/>
                    <a:p>
                      <a:pPr marL="0" marR="0" algn="ctr">
                        <a:lnSpc>
                          <a:spcPct val="107000"/>
                        </a:lnSpc>
                        <a:spcBef>
                          <a:spcPts val="0"/>
                        </a:spcBef>
                        <a:spcAft>
                          <a:spcPts val="0"/>
                        </a:spcAft>
                      </a:pPr>
                      <a:r>
                        <a:rPr lang="en-US" sz="1600" i="0" dirty="0" smtClean="0">
                          <a:solidFill>
                            <a:schemeClr val="bg1">
                              <a:lumMod val="10000"/>
                            </a:schemeClr>
                          </a:solidFill>
                          <a:effectLst/>
                          <a:latin typeface="+mj-lt"/>
                        </a:rPr>
                        <a:t>Objective</a:t>
                      </a:r>
                      <a:endParaRPr lang="en-US" sz="1600" i="0" dirty="0">
                        <a:solidFill>
                          <a:schemeClr val="bg1">
                            <a:lumMod val="10000"/>
                          </a:schemeClr>
                        </a:solidFill>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i="0" dirty="0">
                          <a:solidFill>
                            <a:schemeClr val="bg1">
                              <a:lumMod val="10000"/>
                            </a:schemeClr>
                          </a:solidFill>
                          <a:effectLst/>
                          <a:latin typeface="+mj-lt"/>
                        </a:rPr>
                        <a:t>Near term </a:t>
                      </a:r>
                      <a:endParaRPr lang="en-US" sz="1600" i="0" dirty="0" smtClean="0">
                        <a:solidFill>
                          <a:schemeClr val="bg1">
                            <a:lumMod val="10000"/>
                          </a:schemeClr>
                        </a:solidFill>
                        <a:effectLst/>
                        <a:latin typeface="+mj-lt"/>
                      </a:endParaRPr>
                    </a:p>
                    <a:p>
                      <a:pPr marL="0" marR="0" algn="ctr">
                        <a:lnSpc>
                          <a:spcPct val="107000"/>
                        </a:lnSpc>
                        <a:spcBef>
                          <a:spcPts val="0"/>
                        </a:spcBef>
                        <a:spcAft>
                          <a:spcPts val="0"/>
                        </a:spcAft>
                      </a:pPr>
                      <a:r>
                        <a:rPr lang="en-US" sz="1600" i="0" dirty="0" smtClean="0">
                          <a:solidFill>
                            <a:schemeClr val="bg1">
                              <a:lumMod val="10000"/>
                            </a:schemeClr>
                          </a:solidFill>
                          <a:effectLst/>
                          <a:latin typeface="+mj-lt"/>
                        </a:rPr>
                        <a:t>(&lt;10 </a:t>
                      </a:r>
                      <a:r>
                        <a:rPr lang="en-US" sz="1600" i="0" dirty="0">
                          <a:solidFill>
                            <a:schemeClr val="bg1">
                              <a:lumMod val="10000"/>
                            </a:schemeClr>
                          </a:solidFill>
                          <a:effectLst/>
                          <a:latin typeface="+mj-lt"/>
                        </a:rPr>
                        <a:t>years)</a:t>
                      </a:r>
                      <a:endParaRPr lang="en-US" sz="1600" i="0" dirty="0">
                        <a:solidFill>
                          <a:schemeClr val="bg1">
                            <a:lumMod val="10000"/>
                          </a:schemeClr>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i="0" dirty="0">
                          <a:solidFill>
                            <a:schemeClr val="bg1">
                              <a:lumMod val="10000"/>
                            </a:schemeClr>
                          </a:solidFill>
                          <a:effectLst/>
                          <a:latin typeface="+mj-lt"/>
                        </a:rPr>
                        <a:t>Mid-term </a:t>
                      </a:r>
                      <a:endParaRPr lang="en-US" sz="1600" i="0" dirty="0" smtClean="0">
                        <a:solidFill>
                          <a:schemeClr val="bg1">
                            <a:lumMod val="10000"/>
                          </a:schemeClr>
                        </a:solidFill>
                        <a:effectLst/>
                        <a:latin typeface="+mj-lt"/>
                      </a:endParaRPr>
                    </a:p>
                    <a:p>
                      <a:pPr marL="0" marR="0" algn="ctr">
                        <a:lnSpc>
                          <a:spcPct val="107000"/>
                        </a:lnSpc>
                        <a:spcBef>
                          <a:spcPts val="0"/>
                        </a:spcBef>
                        <a:spcAft>
                          <a:spcPts val="0"/>
                        </a:spcAft>
                      </a:pPr>
                      <a:r>
                        <a:rPr lang="en-US" sz="1600" i="0" dirty="0" smtClean="0">
                          <a:solidFill>
                            <a:schemeClr val="bg1">
                              <a:lumMod val="10000"/>
                            </a:schemeClr>
                          </a:solidFill>
                          <a:effectLst/>
                          <a:latin typeface="+mj-lt"/>
                        </a:rPr>
                        <a:t>(10-20 </a:t>
                      </a:r>
                      <a:r>
                        <a:rPr lang="en-US" sz="1600" i="0" dirty="0">
                          <a:solidFill>
                            <a:schemeClr val="bg1">
                              <a:lumMod val="10000"/>
                            </a:schemeClr>
                          </a:solidFill>
                          <a:effectLst/>
                          <a:latin typeface="+mj-lt"/>
                        </a:rPr>
                        <a:t>years)</a:t>
                      </a:r>
                      <a:endParaRPr lang="en-US" sz="1600" i="0" dirty="0">
                        <a:solidFill>
                          <a:schemeClr val="bg1">
                            <a:lumMod val="10000"/>
                          </a:schemeClr>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1600" i="0" dirty="0" smtClean="0">
                          <a:solidFill>
                            <a:schemeClr val="bg1">
                              <a:lumMod val="10000"/>
                            </a:schemeClr>
                          </a:solidFill>
                          <a:effectLst/>
                          <a:latin typeface="+mj-lt"/>
                          <a:ea typeface="Calibri" panose="020F0502020204030204" pitchFamily="34" charset="0"/>
                          <a:cs typeface="Times New Roman" panose="02020603050405020304" pitchFamily="18" charset="0"/>
                        </a:rPr>
                        <a:t>Who will care</a:t>
                      </a:r>
                    </a:p>
                  </a:txBody>
                  <a:tcPr marL="68580" marR="68580" marT="0" marB="0">
                    <a:lnB w="12700" cap="flat" cmpd="sng" algn="ctr">
                      <a:solidFill>
                        <a:schemeClr val="tx1"/>
                      </a:solidFill>
                      <a:prstDash val="solid"/>
                      <a:round/>
                      <a:headEnd type="none" w="med" len="med"/>
                      <a:tailEnd type="none" w="med" len="med"/>
                    </a:lnB>
                  </a:tcPr>
                </a:tc>
              </a:tr>
              <a:tr h="583905">
                <a:tc>
                  <a:txBody>
                    <a:bodyPr/>
                    <a:lstStyle/>
                    <a:p>
                      <a:pPr marL="0" marR="0">
                        <a:lnSpc>
                          <a:spcPct val="107000"/>
                        </a:lnSpc>
                        <a:spcBef>
                          <a:spcPts val="0"/>
                        </a:spcBef>
                        <a:spcAft>
                          <a:spcPts val="0"/>
                        </a:spcAft>
                      </a:pPr>
                      <a:r>
                        <a:rPr lang="en-US" sz="1600" dirty="0">
                          <a:solidFill>
                            <a:schemeClr val="bg1">
                              <a:lumMod val="10000"/>
                            </a:schemeClr>
                          </a:solidFill>
                          <a:effectLst/>
                          <a:latin typeface="+mj-lt"/>
                        </a:rPr>
                        <a:t>Massive electrification of </a:t>
                      </a:r>
                      <a:r>
                        <a:rPr lang="en-US" sz="1600" dirty="0" smtClean="0">
                          <a:solidFill>
                            <a:schemeClr val="bg1">
                              <a:lumMod val="10000"/>
                            </a:schemeClr>
                          </a:solidFill>
                          <a:effectLst/>
                          <a:latin typeface="+mj-lt"/>
                        </a:rPr>
                        <a:t>transportation sector</a:t>
                      </a:r>
                      <a:endParaRPr lang="en-US" sz="1600" dirty="0">
                        <a:solidFill>
                          <a:schemeClr val="bg1">
                            <a:lumMod val="10000"/>
                          </a:schemeClr>
                        </a:solidFill>
                        <a:effectLst/>
                        <a:latin typeface="+mj-lt"/>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ctr">
                        <a:lnSpc>
                          <a:spcPct val="107000"/>
                        </a:lnSpc>
                        <a:spcBef>
                          <a:spcPts val="0"/>
                        </a:spcBef>
                        <a:spcAft>
                          <a:spcPts val="0"/>
                        </a:spcAft>
                      </a:pPr>
                      <a:r>
                        <a:rPr lang="en-US" sz="1600" b="1" dirty="0" smtClean="0">
                          <a:solidFill>
                            <a:srgbClr val="006666"/>
                          </a:solidFill>
                          <a:effectLst/>
                          <a:latin typeface="+mj-lt"/>
                        </a:rPr>
                        <a:t>LWRs*</a:t>
                      </a:r>
                      <a:endParaRPr lang="en-US" sz="1600" b="1" dirty="0">
                        <a:solidFill>
                          <a:srgbClr val="006666"/>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dirty="0" smtClean="0">
                          <a:solidFill>
                            <a:srgbClr val="006666"/>
                          </a:solidFill>
                          <a:effectLst/>
                          <a:latin typeface="+mj-lt"/>
                        </a:rPr>
                        <a:t>FHRs*, OFNPs*</a:t>
                      </a:r>
                      <a:endParaRPr lang="en-US" sz="1600" b="1" dirty="0">
                        <a:solidFill>
                          <a:srgbClr val="006666"/>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0" dirty="0" smtClean="0">
                          <a:solidFill>
                            <a:srgbClr val="C08319"/>
                          </a:solidFill>
                          <a:effectLst/>
                          <a:latin typeface="+mj-lt"/>
                          <a:ea typeface="Calibri" panose="020F0502020204030204" pitchFamily="34" charset="0"/>
                          <a:cs typeface="Times New Roman" panose="02020603050405020304" pitchFamily="18" charset="0"/>
                        </a:rPr>
                        <a:t>Automotive industry, electric</a:t>
                      </a:r>
                      <a:r>
                        <a:rPr lang="en-US" sz="1600" b="0" baseline="0" dirty="0" smtClean="0">
                          <a:solidFill>
                            <a:srgbClr val="C08319"/>
                          </a:solidFill>
                          <a:effectLst/>
                          <a:latin typeface="+mj-lt"/>
                          <a:ea typeface="Calibri" panose="020F0502020204030204" pitchFamily="34" charset="0"/>
                          <a:cs typeface="Times New Roman" panose="02020603050405020304" pitchFamily="18" charset="0"/>
                        </a:rPr>
                        <a:t> utilities</a:t>
                      </a:r>
                      <a:endParaRPr lang="en-US" sz="1600" b="0" dirty="0">
                        <a:solidFill>
                          <a:srgbClr val="C08319"/>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81302">
                <a:tc>
                  <a:txBody>
                    <a:bodyPr/>
                    <a:lstStyle/>
                    <a:p>
                      <a:pPr marL="0" marR="0">
                        <a:lnSpc>
                          <a:spcPct val="107000"/>
                        </a:lnSpc>
                        <a:spcBef>
                          <a:spcPts val="0"/>
                        </a:spcBef>
                        <a:spcAft>
                          <a:spcPts val="0"/>
                        </a:spcAft>
                      </a:pPr>
                      <a:r>
                        <a:rPr lang="en-US" sz="1600" dirty="0">
                          <a:solidFill>
                            <a:schemeClr val="bg1">
                              <a:lumMod val="10000"/>
                            </a:schemeClr>
                          </a:solidFill>
                          <a:effectLst/>
                          <a:latin typeface="+mj-lt"/>
                        </a:rPr>
                        <a:t>Integration of large renewable capacity without electricity price collapse:</a:t>
                      </a:r>
                    </a:p>
                    <a:p>
                      <a:pPr marL="342900" marR="0" lvl="0" indent="-342900">
                        <a:lnSpc>
                          <a:spcPct val="150000"/>
                        </a:lnSpc>
                        <a:spcBef>
                          <a:spcPts val="0"/>
                        </a:spcBef>
                        <a:spcAft>
                          <a:spcPts val="0"/>
                        </a:spcAft>
                        <a:buFont typeface="Calibri" panose="020F0502020204030204" pitchFamily="34" charset="0"/>
                        <a:buChar char="-"/>
                      </a:pPr>
                      <a:r>
                        <a:rPr lang="en-US" sz="1600" b="0" dirty="0">
                          <a:solidFill>
                            <a:schemeClr val="bg1">
                              <a:lumMod val="10000"/>
                            </a:schemeClr>
                          </a:solidFill>
                          <a:effectLst/>
                          <a:latin typeface="+mj-lt"/>
                        </a:rPr>
                        <a:t>Ultra-cheap energy storage </a:t>
                      </a:r>
                    </a:p>
                    <a:p>
                      <a:pPr marL="342900" marR="0" lvl="0" indent="-342900">
                        <a:lnSpc>
                          <a:spcPct val="107000"/>
                        </a:lnSpc>
                        <a:spcBef>
                          <a:spcPts val="0"/>
                        </a:spcBef>
                        <a:spcAft>
                          <a:spcPts val="0"/>
                        </a:spcAft>
                        <a:buFont typeface="Calibri" panose="020F0502020204030204" pitchFamily="34" charset="0"/>
                        <a:buChar char="-"/>
                      </a:pPr>
                      <a:r>
                        <a:rPr lang="en-US" sz="1600" b="0" dirty="0">
                          <a:solidFill>
                            <a:schemeClr val="bg1">
                              <a:lumMod val="10000"/>
                            </a:schemeClr>
                          </a:solidFill>
                          <a:effectLst/>
                          <a:latin typeface="+mj-lt"/>
                        </a:rPr>
                        <a:t>Production of </a:t>
                      </a:r>
                      <a:r>
                        <a:rPr lang="en-US" sz="1600" b="0" dirty="0" err="1">
                          <a:solidFill>
                            <a:schemeClr val="bg1">
                              <a:lumMod val="10000"/>
                            </a:schemeClr>
                          </a:solidFill>
                          <a:effectLst/>
                          <a:latin typeface="+mj-lt"/>
                        </a:rPr>
                        <a:t>syn</a:t>
                      </a:r>
                      <a:r>
                        <a:rPr lang="en-US" sz="1600" b="0" dirty="0">
                          <a:solidFill>
                            <a:schemeClr val="bg1">
                              <a:lumMod val="10000"/>
                            </a:schemeClr>
                          </a:solidFill>
                          <a:effectLst/>
                          <a:latin typeface="+mj-lt"/>
                        </a:rPr>
                        <a:t> fuels</a:t>
                      </a:r>
                      <a:endParaRPr lang="en-US" sz="1600" b="0" dirty="0">
                        <a:solidFill>
                          <a:schemeClr val="bg1">
                            <a:lumMod val="10000"/>
                          </a:schemeClr>
                        </a:solidFill>
                        <a:effectLst/>
                        <a:latin typeface="+mj-lt"/>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ctr">
                        <a:lnSpc>
                          <a:spcPct val="107000"/>
                        </a:lnSpc>
                        <a:spcBef>
                          <a:spcPts val="0"/>
                        </a:spcBef>
                        <a:spcAft>
                          <a:spcPts val="0"/>
                        </a:spcAft>
                      </a:pPr>
                      <a:r>
                        <a:rPr lang="en-US" sz="1600" b="1" dirty="0">
                          <a:solidFill>
                            <a:srgbClr val="006666"/>
                          </a:solidFill>
                          <a:effectLst/>
                          <a:latin typeface="+mj-lt"/>
                        </a:rPr>
                        <a:t> </a:t>
                      </a:r>
                    </a:p>
                    <a:p>
                      <a:pPr marL="0" marR="0" algn="ctr">
                        <a:lnSpc>
                          <a:spcPct val="107000"/>
                        </a:lnSpc>
                        <a:spcBef>
                          <a:spcPts val="0"/>
                        </a:spcBef>
                        <a:spcAft>
                          <a:spcPts val="0"/>
                        </a:spcAft>
                      </a:pPr>
                      <a:r>
                        <a:rPr lang="en-US" sz="1600" b="1" dirty="0">
                          <a:solidFill>
                            <a:srgbClr val="006666"/>
                          </a:solidFill>
                          <a:effectLst/>
                          <a:latin typeface="+mj-lt"/>
                        </a:rPr>
                        <a:t>  </a:t>
                      </a:r>
                    </a:p>
                    <a:p>
                      <a:pPr marL="0" marR="0" algn="ctr">
                        <a:lnSpc>
                          <a:spcPct val="107000"/>
                        </a:lnSpc>
                        <a:spcBef>
                          <a:spcPts val="0"/>
                        </a:spcBef>
                        <a:spcAft>
                          <a:spcPts val="0"/>
                        </a:spcAft>
                      </a:pPr>
                      <a:endParaRPr lang="en-US" sz="1600" b="1" dirty="0" smtClean="0">
                        <a:solidFill>
                          <a:srgbClr val="006666"/>
                        </a:solidFill>
                        <a:effectLst/>
                        <a:latin typeface="+mj-lt"/>
                      </a:endParaRPr>
                    </a:p>
                    <a:p>
                      <a:pPr marL="0" marR="0" algn="ctr">
                        <a:lnSpc>
                          <a:spcPct val="150000"/>
                        </a:lnSpc>
                        <a:spcBef>
                          <a:spcPts val="0"/>
                        </a:spcBef>
                        <a:spcAft>
                          <a:spcPts val="0"/>
                        </a:spcAft>
                      </a:pPr>
                      <a:r>
                        <a:rPr lang="en-US" sz="1600" b="1" dirty="0" smtClean="0">
                          <a:solidFill>
                            <a:srgbClr val="006666"/>
                          </a:solidFill>
                          <a:effectLst/>
                          <a:latin typeface="+mj-lt"/>
                        </a:rPr>
                        <a:t>FIRES* </a:t>
                      </a:r>
                      <a:endParaRPr lang="en-US" sz="1600" b="1" dirty="0">
                        <a:solidFill>
                          <a:srgbClr val="006666"/>
                        </a:solidFill>
                        <a:effectLst/>
                        <a:latin typeface="+mj-lt"/>
                      </a:endParaRPr>
                    </a:p>
                    <a:p>
                      <a:pPr marL="0" marR="0" algn="ctr">
                        <a:lnSpc>
                          <a:spcPct val="107000"/>
                        </a:lnSpc>
                        <a:spcBef>
                          <a:spcPts val="0"/>
                        </a:spcBef>
                        <a:spcAft>
                          <a:spcPts val="0"/>
                        </a:spcAft>
                      </a:pPr>
                      <a:r>
                        <a:rPr lang="en-US" sz="1600" b="1" dirty="0" smtClean="0">
                          <a:solidFill>
                            <a:srgbClr val="006666"/>
                          </a:solidFill>
                          <a:effectLst/>
                          <a:latin typeface="+mj-lt"/>
                        </a:rPr>
                        <a:t>Jet/diesel fuel from seawater </a:t>
                      </a:r>
                    </a:p>
                    <a:p>
                      <a:pPr marL="0" marR="0" algn="ctr">
                        <a:lnSpc>
                          <a:spcPct val="107000"/>
                        </a:lnSpc>
                        <a:spcBef>
                          <a:spcPts val="0"/>
                        </a:spcBef>
                        <a:spcAft>
                          <a:spcPts val="0"/>
                        </a:spcAft>
                      </a:pPr>
                      <a:r>
                        <a:rPr lang="en-US" sz="1600" b="1" dirty="0" smtClean="0">
                          <a:solidFill>
                            <a:srgbClr val="006666"/>
                          </a:solidFill>
                          <a:effectLst/>
                          <a:latin typeface="+mj-lt"/>
                        </a:rPr>
                        <a:t>(NRL)</a:t>
                      </a:r>
                      <a:endParaRPr lang="en-US" sz="1600" b="1" dirty="0">
                        <a:solidFill>
                          <a:srgbClr val="006666"/>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dirty="0">
                          <a:solidFill>
                            <a:srgbClr val="006666"/>
                          </a:solidFill>
                          <a:effectLst/>
                          <a:latin typeface="+mj-lt"/>
                        </a:rPr>
                        <a:t> </a:t>
                      </a:r>
                    </a:p>
                    <a:p>
                      <a:pPr marL="0" marR="0" algn="ctr">
                        <a:lnSpc>
                          <a:spcPct val="107000"/>
                        </a:lnSpc>
                        <a:spcBef>
                          <a:spcPts val="0"/>
                        </a:spcBef>
                        <a:spcAft>
                          <a:spcPts val="0"/>
                        </a:spcAft>
                      </a:pPr>
                      <a:r>
                        <a:rPr lang="en-US" sz="1600" b="1" dirty="0">
                          <a:solidFill>
                            <a:srgbClr val="006666"/>
                          </a:solidFill>
                          <a:effectLst/>
                          <a:latin typeface="+mj-lt"/>
                        </a:rPr>
                        <a:t> </a:t>
                      </a:r>
                    </a:p>
                    <a:p>
                      <a:pPr marL="0" marR="0" algn="ctr">
                        <a:lnSpc>
                          <a:spcPct val="107000"/>
                        </a:lnSpc>
                        <a:spcBef>
                          <a:spcPts val="0"/>
                        </a:spcBef>
                        <a:spcAft>
                          <a:spcPts val="0"/>
                        </a:spcAft>
                      </a:pPr>
                      <a:endParaRPr lang="en-US" sz="1600" b="1" dirty="0" smtClean="0">
                        <a:solidFill>
                          <a:srgbClr val="006666"/>
                        </a:solidFill>
                        <a:effectLst/>
                        <a:latin typeface="+mj-lt"/>
                      </a:endParaRPr>
                    </a:p>
                    <a:p>
                      <a:pPr marL="0" marR="0" algn="ctr">
                        <a:lnSpc>
                          <a:spcPct val="107000"/>
                        </a:lnSpc>
                        <a:spcBef>
                          <a:spcPts val="0"/>
                        </a:spcBef>
                        <a:spcAft>
                          <a:spcPts val="0"/>
                        </a:spcAft>
                      </a:pPr>
                      <a:endParaRPr lang="en-US" sz="1600" b="1" dirty="0" smtClean="0">
                        <a:solidFill>
                          <a:srgbClr val="006666"/>
                        </a:solidFill>
                        <a:effectLst/>
                        <a:latin typeface="+mj-lt"/>
                      </a:endParaRPr>
                    </a:p>
                    <a:p>
                      <a:pPr marL="0" marR="0" algn="ctr">
                        <a:lnSpc>
                          <a:spcPct val="107000"/>
                        </a:lnSpc>
                        <a:spcBef>
                          <a:spcPts val="0"/>
                        </a:spcBef>
                        <a:spcAft>
                          <a:spcPts val="0"/>
                        </a:spcAft>
                      </a:pPr>
                      <a:endParaRPr lang="en-US" sz="1600" b="1" dirty="0" smtClean="0">
                        <a:solidFill>
                          <a:srgbClr val="006666"/>
                        </a:solidFill>
                        <a:effectLst/>
                        <a:latin typeface="+mj-lt"/>
                      </a:endParaRPr>
                    </a:p>
                    <a:p>
                      <a:pPr marL="0" marR="0" algn="ctr">
                        <a:lnSpc>
                          <a:spcPct val="107000"/>
                        </a:lnSpc>
                        <a:spcBef>
                          <a:spcPts val="0"/>
                        </a:spcBef>
                        <a:spcAft>
                          <a:spcPts val="0"/>
                        </a:spcAft>
                      </a:pPr>
                      <a:r>
                        <a:rPr lang="en-US" sz="1600" b="1" dirty="0" smtClean="0">
                          <a:solidFill>
                            <a:srgbClr val="006666"/>
                          </a:solidFill>
                          <a:effectLst/>
                          <a:latin typeface="+mj-lt"/>
                        </a:rPr>
                        <a:t>H</a:t>
                      </a:r>
                      <a:r>
                        <a:rPr lang="en-US" sz="1600" b="1" baseline="-25000" dirty="0" smtClean="0">
                          <a:solidFill>
                            <a:srgbClr val="006666"/>
                          </a:solidFill>
                          <a:effectLst/>
                          <a:latin typeface="+mj-lt"/>
                        </a:rPr>
                        <a:t>2</a:t>
                      </a:r>
                      <a:r>
                        <a:rPr lang="en-US" sz="1600" b="1" dirty="0" smtClean="0">
                          <a:solidFill>
                            <a:srgbClr val="006666"/>
                          </a:solidFill>
                          <a:effectLst/>
                          <a:latin typeface="+mj-lt"/>
                        </a:rPr>
                        <a:t> </a:t>
                      </a:r>
                      <a:r>
                        <a:rPr lang="en-US" sz="1600" b="1" dirty="0">
                          <a:solidFill>
                            <a:srgbClr val="006666"/>
                          </a:solidFill>
                          <a:effectLst/>
                          <a:latin typeface="+mj-lt"/>
                        </a:rPr>
                        <a:t>from </a:t>
                      </a:r>
                      <a:r>
                        <a:rPr lang="en-US" sz="1600" b="1" dirty="0" smtClean="0">
                          <a:solidFill>
                            <a:srgbClr val="006666"/>
                          </a:solidFill>
                          <a:effectLst/>
                          <a:latin typeface="+mj-lt"/>
                        </a:rPr>
                        <a:t>high-T electrolysis*</a:t>
                      </a:r>
                      <a:endParaRPr lang="en-US" sz="1600" b="1" dirty="0">
                        <a:solidFill>
                          <a:srgbClr val="006666"/>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0" dirty="0" smtClean="0">
                          <a:solidFill>
                            <a:srgbClr val="C08319"/>
                          </a:solidFill>
                          <a:effectLst/>
                          <a:latin typeface="+mj-lt"/>
                          <a:ea typeface="Calibri" panose="020F0502020204030204" pitchFamily="34" charset="0"/>
                          <a:cs typeface="Times New Roman" panose="02020603050405020304" pitchFamily="18" charset="0"/>
                        </a:rPr>
                        <a:t>Electric utilities, e</a:t>
                      </a:r>
                      <a:r>
                        <a:rPr lang="en-US" sz="1600" b="0" kern="1200" dirty="0" smtClean="0">
                          <a:solidFill>
                            <a:srgbClr val="C08319"/>
                          </a:solidFill>
                          <a:effectLst/>
                          <a:latin typeface="+mn-lt"/>
                          <a:ea typeface="Calibri" panose="020F0502020204030204" pitchFamily="34" charset="0"/>
                          <a:cs typeface="Times New Roman" panose="02020603050405020304" pitchFamily="18" charset="0"/>
                        </a:rPr>
                        <a:t>nergy/oil/gas companies, e</a:t>
                      </a:r>
                      <a:r>
                        <a:rPr lang="en-US" sz="1600" b="0" dirty="0" smtClean="0">
                          <a:solidFill>
                            <a:srgbClr val="C08319"/>
                          </a:solidFill>
                          <a:effectLst/>
                          <a:latin typeface="+mj-lt"/>
                          <a:ea typeface="Calibri" panose="020F0502020204030204" pitchFamily="34" charset="0"/>
                          <a:cs typeface="Times New Roman" panose="02020603050405020304" pitchFamily="18" charset="0"/>
                        </a:rPr>
                        <a:t>nergy-intensive industries (e.g. manufacturing,</a:t>
                      </a:r>
                      <a:r>
                        <a:rPr lang="en-US" sz="1600" b="0" baseline="0" dirty="0" smtClean="0">
                          <a:solidFill>
                            <a:srgbClr val="C08319"/>
                          </a:solidFill>
                          <a:effectLst/>
                          <a:latin typeface="+mj-lt"/>
                          <a:ea typeface="Calibri" panose="020F0502020204030204" pitchFamily="34" charset="0"/>
                          <a:cs typeface="Times New Roman" panose="02020603050405020304" pitchFamily="18" charset="0"/>
                        </a:rPr>
                        <a:t> smelters)</a:t>
                      </a:r>
                      <a:endParaRPr lang="en-US" sz="1600" b="0" dirty="0">
                        <a:solidFill>
                          <a:srgbClr val="C08319"/>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83385">
                <a:tc>
                  <a:txBody>
                    <a:bodyPr/>
                    <a:lstStyle/>
                    <a:p>
                      <a:pPr marL="0" marR="0">
                        <a:lnSpc>
                          <a:spcPct val="107000"/>
                        </a:lnSpc>
                        <a:spcBef>
                          <a:spcPts val="0"/>
                        </a:spcBef>
                        <a:spcAft>
                          <a:spcPts val="0"/>
                        </a:spcAft>
                      </a:pPr>
                      <a:r>
                        <a:rPr lang="en-US" sz="1600" dirty="0" smtClean="0">
                          <a:solidFill>
                            <a:schemeClr val="bg1">
                              <a:lumMod val="10000"/>
                            </a:schemeClr>
                          </a:solidFill>
                          <a:effectLst/>
                          <a:latin typeface="+mj-lt"/>
                        </a:rPr>
                        <a:t>Sustainable nuclear fuel cycle:</a:t>
                      </a:r>
                      <a:endParaRPr lang="en-US" sz="1600" dirty="0">
                        <a:solidFill>
                          <a:schemeClr val="bg1">
                            <a:lumMod val="10000"/>
                          </a:schemeClr>
                        </a:solidFill>
                        <a:effectLst/>
                        <a:latin typeface="+mj-lt"/>
                      </a:endParaRPr>
                    </a:p>
                    <a:p>
                      <a:pPr marL="342900" marR="0" lvl="0" indent="-342900">
                        <a:lnSpc>
                          <a:spcPct val="107000"/>
                        </a:lnSpc>
                        <a:spcBef>
                          <a:spcPts val="0"/>
                        </a:spcBef>
                        <a:spcAft>
                          <a:spcPts val="0"/>
                        </a:spcAft>
                        <a:buFont typeface="Calibri" panose="020F0502020204030204" pitchFamily="34" charset="0"/>
                        <a:buChar char="-"/>
                      </a:pPr>
                      <a:r>
                        <a:rPr lang="en-US" sz="1600" b="0" dirty="0">
                          <a:solidFill>
                            <a:schemeClr val="bg1">
                              <a:lumMod val="10000"/>
                            </a:schemeClr>
                          </a:solidFill>
                          <a:effectLst/>
                          <a:latin typeface="+mj-lt"/>
                        </a:rPr>
                        <a:t>Uranium resources</a:t>
                      </a:r>
                    </a:p>
                    <a:p>
                      <a:pPr marL="342900" marR="0" lvl="0" indent="-342900">
                        <a:lnSpc>
                          <a:spcPct val="107000"/>
                        </a:lnSpc>
                        <a:spcBef>
                          <a:spcPts val="0"/>
                        </a:spcBef>
                        <a:spcAft>
                          <a:spcPts val="0"/>
                        </a:spcAft>
                        <a:buFont typeface="Calibri" panose="020F0502020204030204" pitchFamily="34" charset="0"/>
                        <a:buChar char="-"/>
                      </a:pPr>
                      <a:r>
                        <a:rPr lang="en-US" sz="1600" b="0" dirty="0">
                          <a:solidFill>
                            <a:schemeClr val="bg1">
                              <a:lumMod val="10000"/>
                            </a:schemeClr>
                          </a:solidFill>
                          <a:effectLst/>
                          <a:latin typeface="+mj-lt"/>
                        </a:rPr>
                        <a:t>Spent fuel</a:t>
                      </a:r>
                      <a:endParaRPr lang="en-US" sz="1600" b="0" dirty="0">
                        <a:solidFill>
                          <a:schemeClr val="bg1">
                            <a:lumMod val="10000"/>
                          </a:schemeClr>
                        </a:solidFill>
                        <a:effectLst/>
                        <a:latin typeface="+mj-lt"/>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ctr">
                        <a:lnSpc>
                          <a:spcPct val="107000"/>
                        </a:lnSpc>
                        <a:spcBef>
                          <a:spcPts val="0"/>
                        </a:spcBef>
                        <a:spcAft>
                          <a:spcPts val="0"/>
                        </a:spcAft>
                      </a:pPr>
                      <a:r>
                        <a:rPr lang="en-US" sz="1600" b="1" dirty="0">
                          <a:solidFill>
                            <a:srgbClr val="006666"/>
                          </a:solidFill>
                          <a:effectLst/>
                          <a:latin typeface="+mj-lt"/>
                        </a:rPr>
                        <a:t> </a:t>
                      </a:r>
                    </a:p>
                    <a:p>
                      <a:pPr marL="0" marR="0" algn="ctr">
                        <a:lnSpc>
                          <a:spcPct val="107000"/>
                        </a:lnSpc>
                        <a:spcBef>
                          <a:spcPts val="0"/>
                        </a:spcBef>
                        <a:spcAft>
                          <a:spcPts val="0"/>
                        </a:spcAft>
                      </a:pPr>
                      <a:r>
                        <a:rPr lang="en-US" sz="1600" b="1" dirty="0">
                          <a:solidFill>
                            <a:srgbClr val="006666"/>
                          </a:solidFill>
                          <a:effectLst/>
                          <a:latin typeface="+mj-lt"/>
                        </a:rPr>
                        <a:t>Mined U </a:t>
                      </a:r>
                    </a:p>
                    <a:p>
                      <a:pPr marL="0" marR="0" algn="ctr">
                        <a:lnSpc>
                          <a:spcPct val="107000"/>
                        </a:lnSpc>
                        <a:spcBef>
                          <a:spcPts val="0"/>
                        </a:spcBef>
                        <a:spcAft>
                          <a:spcPts val="0"/>
                        </a:spcAft>
                      </a:pPr>
                      <a:r>
                        <a:rPr lang="en-US" sz="1600" b="1" dirty="0">
                          <a:solidFill>
                            <a:srgbClr val="006666"/>
                          </a:solidFill>
                          <a:effectLst/>
                          <a:latin typeface="+mj-lt"/>
                        </a:rPr>
                        <a:t>Deep </a:t>
                      </a:r>
                      <a:r>
                        <a:rPr lang="en-US" sz="1600" b="1" dirty="0" smtClean="0">
                          <a:solidFill>
                            <a:srgbClr val="006666"/>
                          </a:solidFill>
                          <a:effectLst/>
                          <a:latin typeface="+mj-lt"/>
                        </a:rPr>
                        <a:t>boreholes*</a:t>
                      </a:r>
                      <a:endParaRPr lang="en-US" sz="1600" b="1" dirty="0">
                        <a:solidFill>
                          <a:srgbClr val="006666"/>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dirty="0">
                          <a:solidFill>
                            <a:srgbClr val="006666"/>
                          </a:solidFill>
                          <a:effectLst/>
                          <a:latin typeface="+mj-lt"/>
                        </a:rPr>
                        <a:t> </a:t>
                      </a:r>
                    </a:p>
                    <a:p>
                      <a:pPr marL="0" marR="0" algn="ctr">
                        <a:lnSpc>
                          <a:spcPct val="107000"/>
                        </a:lnSpc>
                        <a:spcBef>
                          <a:spcPts val="0"/>
                        </a:spcBef>
                        <a:spcAft>
                          <a:spcPts val="0"/>
                        </a:spcAft>
                      </a:pPr>
                      <a:r>
                        <a:rPr lang="en-US" sz="1600" b="1" dirty="0" smtClean="0">
                          <a:solidFill>
                            <a:srgbClr val="006666"/>
                          </a:solidFill>
                          <a:effectLst/>
                          <a:latin typeface="+mj-lt"/>
                        </a:rPr>
                        <a:t>U </a:t>
                      </a:r>
                      <a:r>
                        <a:rPr lang="en-US" sz="1600" b="1" dirty="0">
                          <a:solidFill>
                            <a:srgbClr val="006666"/>
                          </a:solidFill>
                          <a:effectLst/>
                          <a:latin typeface="+mj-lt"/>
                        </a:rPr>
                        <a:t>from </a:t>
                      </a:r>
                      <a:r>
                        <a:rPr lang="en-US" sz="1600" b="1" dirty="0" smtClean="0">
                          <a:solidFill>
                            <a:srgbClr val="006666"/>
                          </a:solidFill>
                          <a:effectLst/>
                          <a:latin typeface="+mj-lt"/>
                        </a:rPr>
                        <a:t>seawater* </a:t>
                      </a:r>
                      <a:endParaRPr lang="en-US" sz="1600" b="1" dirty="0">
                        <a:solidFill>
                          <a:srgbClr val="006666"/>
                        </a:solidFill>
                        <a:effectLst/>
                        <a:latin typeface="+mj-lt"/>
                      </a:endParaRPr>
                    </a:p>
                    <a:p>
                      <a:pPr marL="0" marR="0" algn="ctr">
                        <a:lnSpc>
                          <a:spcPct val="107000"/>
                        </a:lnSpc>
                        <a:spcBef>
                          <a:spcPts val="0"/>
                        </a:spcBef>
                        <a:spcAft>
                          <a:spcPts val="0"/>
                        </a:spcAft>
                      </a:pPr>
                      <a:r>
                        <a:rPr lang="en-US" sz="1600" b="1" dirty="0" smtClean="0">
                          <a:solidFill>
                            <a:srgbClr val="006666"/>
                          </a:solidFill>
                          <a:effectLst/>
                          <a:latin typeface="+mj-lt"/>
                        </a:rPr>
                        <a:t>Fast reactors*</a:t>
                      </a:r>
                      <a:endParaRPr lang="en-US" sz="1600" b="1" dirty="0">
                        <a:solidFill>
                          <a:srgbClr val="006666"/>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600" b="0" dirty="0" smtClean="0">
                          <a:solidFill>
                            <a:srgbClr val="C08319"/>
                          </a:solidFill>
                          <a:effectLst/>
                          <a:latin typeface="+mj-lt"/>
                          <a:ea typeface="Calibri" panose="020F0502020204030204" pitchFamily="34" charset="0"/>
                          <a:cs typeface="Times New Roman" panose="02020603050405020304" pitchFamily="18" charset="0"/>
                        </a:rPr>
                        <a:t>Mining industry, drilling companies, chemical industry</a:t>
                      </a:r>
                      <a:endParaRPr lang="en-US" sz="1600" b="0" dirty="0">
                        <a:solidFill>
                          <a:srgbClr val="C08319"/>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TextBox 2"/>
          <p:cNvSpPr txBox="1"/>
          <p:nvPr/>
        </p:nvSpPr>
        <p:spPr>
          <a:xfrm>
            <a:off x="6400800" y="6297906"/>
            <a:ext cx="2743200" cy="338554"/>
          </a:xfrm>
          <a:prstGeom prst="rect">
            <a:avLst/>
          </a:prstGeom>
          <a:noFill/>
        </p:spPr>
        <p:txBody>
          <a:bodyPr wrap="square" rtlCol="0">
            <a:spAutoFit/>
          </a:bodyPr>
          <a:lstStyle/>
          <a:p>
            <a:r>
              <a:rPr lang="en-US" sz="1600" dirty="0" smtClean="0">
                <a:solidFill>
                  <a:srgbClr val="25260F"/>
                </a:solidFill>
                <a:latin typeface="+mj-lt"/>
              </a:rPr>
              <a:t>* Ongoing projects at MIT</a:t>
            </a:r>
            <a:endParaRPr lang="en-US" sz="1600" dirty="0">
              <a:solidFill>
                <a:srgbClr val="25260F"/>
              </a:solidFill>
              <a:latin typeface="+mj-lt"/>
            </a:endParaRPr>
          </a:p>
        </p:txBody>
      </p:sp>
    </p:spTree>
    <p:extLst>
      <p:ext uri="{BB962C8B-B14F-4D97-AF65-F5344CB8AC3E}">
        <p14:creationId xmlns:p14="http://schemas.microsoft.com/office/powerpoint/2010/main" val="13523669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dirty="0">
              <a:latin typeface="Times" panose="02020603050405020304" pitchFamily="18" charset="0"/>
            </a:endParaRPr>
          </a:p>
        </p:txBody>
      </p:sp>
      <p:sp>
        <p:nvSpPr>
          <p:cNvPr id="5" name="Title 1"/>
          <p:cNvSpPr txBox="1">
            <a:spLocks/>
          </p:cNvSpPr>
          <p:nvPr/>
        </p:nvSpPr>
        <p:spPr bwMode="auto">
          <a:xfrm>
            <a:off x="609600" y="152400"/>
            <a:ext cx="7924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b="1" dirty="0" smtClean="0">
                <a:solidFill>
                  <a:srgbClr val="C00000"/>
                </a:solidFill>
                <a:cs typeface="Arial" panose="020B0604020202020204" pitchFamily="34" charset="0"/>
              </a:rPr>
              <a:t>MIT NSE:</a:t>
            </a:r>
            <a:r>
              <a:rPr lang="en-US" altLang="en-US" b="1" dirty="0">
                <a:solidFill>
                  <a:srgbClr val="C00000"/>
                </a:solidFill>
                <a:cs typeface="Arial" panose="020B0604020202020204" pitchFamily="34" charset="0"/>
              </a:rPr>
              <a:t> </a:t>
            </a:r>
            <a:r>
              <a:rPr lang="en-US" altLang="en-US" b="1" i="1" dirty="0" smtClean="0">
                <a:solidFill>
                  <a:srgbClr val="C00000"/>
                </a:solidFill>
                <a:cs typeface="Arial" panose="020B0604020202020204" pitchFamily="34" charset="0"/>
              </a:rPr>
              <a:t>At a glance</a:t>
            </a:r>
            <a:endParaRPr lang="en-US" altLang="en-US" i="1" dirty="0">
              <a:solidFill>
                <a:srgbClr val="C00000"/>
              </a:solidFill>
              <a:cs typeface="Arial" panose="020B0604020202020204" pitchFamily="34" charset="0"/>
            </a:endParaRPr>
          </a:p>
        </p:txBody>
      </p:sp>
      <p:pic>
        <p:nvPicPr>
          <p:cNvPr id="2" name="Picture 1"/>
          <p:cNvPicPr>
            <a:picLocks noChangeAspect="1"/>
          </p:cNvPicPr>
          <p:nvPr/>
        </p:nvPicPr>
        <p:blipFill>
          <a:blip r:embed="rId3"/>
          <a:stretch>
            <a:fillRect/>
          </a:stretch>
        </p:blipFill>
        <p:spPr>
          <a:xfrm>
            <a:off x="838200" y="1007652"/>
            <a:ext cx="7874000" cy="5685248"/>
          </a:xfrm>
          <a:prstGeom prst="rect">
            <a:avLst/>
          </a:prstGeom>
        </p:spPr>
      </p:pic>
    </p:spTree>
    <p:extLst>
      <p:ext uri="{BB962C8B-B14F-4D97-AF65-F5344CB8AC3E}">
        <p14:creationId xmlns:p14="http://schemas.microsoft.com/office/powerpoint/2010/main" val="32823491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728663"/>
            <a:ext cx="1608138"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txBox="1">
            <a:spLocks noChangeArrowheads="1"/>
          </p:cNvSpPr>
          <p:nvPr/>
        </p:nvSpPr>
        <p:spPr>
          <a:xfrm>
            <a:off x="457200" y="101600"/>
            <a:ext cx="8229600" cy="762000"/>
          </a:xfrm>
          <a:prstGeom prst="rect">
            <a:avLst/>
          </a:prstGeom>
        </p:spPr>
        <p:txBody>
          <a:bodyPr/>
          <a:lstStyle>
            <a:lvl1pPr marL="342900" indent="-342900" algn="l" rtl="0" eaLnBrk="0" fontAlgn="base" hangingPunct="0">
              <a:spcBef>
                <a:spcPct val="20000"/>
              </a:spcBef>
              <a:spcAft>
                <a:spcPct val="0"/>
              </a:spcAft>
              <a:buSzPct val="80000"/>
              <a:buBlip>
                <a:blip r:embed="rId3"/>
              </a:buBlip>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chemeClr val="hlink"/>
              </a:buClr>
              <a:buSzPct val="70000"/>
              <a:buFont typeface="Wingdings" charset="0"/>
              <a:buChar char="l"/>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lr>
                <a:schemeClr val="accent2"/>
              </a:buClr>
              <a:buSzPct val="65000"/>
              <a:buFont typeface="Wingdings" charset="0"/>
              <a:buChar char="l"/>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lr>
                <a:schemeClr val="folHlink"/>
              </a:buClr>
              <a:buSzPct val="65000"/>
              <a:buFont typeface="Wingdings" charset="0"/>
              <a:buChar char="l"/>
              <a:defRPr sz="20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5" charset="-128"/>
              </a:defRPr>
            </a:lvl9pPr>
          </a:lstStyle>
          <a:p>
            <a:pPr marL="0" indent="0" algn="ctr" eaLnBrk="1" hangingPunct="1">
              <a:lnSpc>
                <a:spcPct val="90000"/>
              </a:lnSpc>
              <a:buFontTx/>
              <a:buNone/>
              <a:defRPr/>
            </a:pPr>
            <a:r>
              <a:rPr lang="en-US" sz="3400" b="1" kern="0" dirty="0">
                <a:solidFill>
                  <a:srgbClr val="C00000"/>
                </a:solidFill>
              </a:rPr>
              <a:t>O</a:t>
            </a:r>
            <a:r>
              <a:rPr lang="en-US" sz="3400" b="1" kern="0" dirty="0" smtClean="0">
                <a:solidFill>
                  <a:srgbClr val="C00000"/>
                </a:solidFill>
              </a:rPr>
              <a:t>ffshore floating nuclear power plant</a:t>
            </a:r>
            <a:endParaRPr lang="en-US" sz="3400" b="1" kern="0" dirty="0">
              <a:solidFill>
                <a:srgbClr val="C00000"/>
              </a:solidFill>
            </a:endParaRPr>
          </a:p>
        </p:txBody>
      </p:sp>
      <p:sp>
        <p:nvSpPr>
          <p:cNvPr id="5" name="Rectangle 2"/>
          <p:cNvSpPr txBox="1">
            <a:spLocks noChangeArrowheads="1"/>
          </p:cNvSpPr>
          <p:nvPr/>
        </p:nvSpPr>
        <p:spPr>
          <a:xfrm>
            <a:off x="3352800" y="3649663"/>
            <a:ext cx="1885950" cy="633412"/>
          </a:xfrm>
          <a:prstGeom prst="rect">
            <a:avLst/>
          </a:prstGeom>
        </p:spPr>
        <p:txBody>
          <a:bodyPr/>
          <a:lstStyle>
            <a:lvl1pPr marL="342900" indent="-342900" algn="l" rtl="0" eaLnBrk="0" fontAlgn="base" hangingPunct="0">
              <a:spcBef>
                <a:spcPct val="20000"/>
              </a:spcBef>
              <a:spcAft>
                <a:spcPct val="0"/>
              </a:spcAft>
              <a:buSzPct val="80000"/>
              <a:buBlip>
                <a:blip r:embed="rId3"/>
              </a:buBlip>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chemeClr val="hlink"/>
              </a:buClr>
              <a:buSzPct val="70000"/>
              <a:buFont typeface="Wingdings" charset="0"/>
              <a:buChar char="l"/>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lr>
                <a:schemeClr val="accent2"/>
              </a:buClr>
              <a:buSzPct val="65000"/>
              <a:buFont typeface="Wingdings" charset="0"/>
              <a:buChar char="l"/>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lr>
                <a:schemeClr val="folHlink"/>
              </a:buClr>
              <a:buSzPct val="65000"/>
              <a:buFont typeface="Wingdings" charset="0"/>
              <a:buChar char="l"/>
              <a:defRPr sz="20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5" charset="-128"/>
              </a:defRPr>
            </a:lvl9pPr>
          </a:lstStyle>
          <a:p>
            <a:pPr marL="0" indent="0" eaLnBrk="1" hangingPunct="1">
              <a:lnSpc>
                <a:spcPct val="90000"/>
              </a:lnSpc>
              <a:buFontTx/>
              <a:buNone/>
              <a:defRPr/>
            </a:pPr>
            <a:r>
              <a:rPr lang="en-US" sz="3400" b="1" kern="0" dirty="0" smtClean="0">
                <a:solidFill>
                  <a:srgbClr val="006666"/>
                </a:solidFill>
              </a:rPr>
              <a:t>Nuclear reactor</a:t>
            </a:r>
            <a:endParaRPr lang="en-US" sz="3400" kern="0" dirty="0" smtClean="0">
              <a:solidFill>
                <a:srgbClr val="C08319"/>
              </a:solidFill>
            </a:endParaRPr>
          </a:p>
        </p:txBody>
      </p:sp>
      <p:sp>
        <p:nvSpPr>
          <p:cNvPr id="41989" name="Text Box 7"/>
          <p:cNvSpPr txBox="1">
            <a:spLocks noChangeArrowheads="1"/>
          </p:cNvSpPr>
          <p:nvPr/>
        </p:nvSpPr>
        <p:spPr bwMode="auto">
          <a:xfrm>
            <a:off x="2667000" y="1349375"/>
            <a:ext cx="7620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SzPct val="80000"/>
              <a:buBlip>
                <a:blip r:embed="rId3"/>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SzTx/>
              <a:buFontTx/>
              <a:buNone/>
            </a:pPr>
            <a:r>
              <a:rPr lang="en-US" altLang="en-US" sz="7200" b="1">
                <a:solidFill>
                  <a:srgbClr val="C08319"/>
                </a:solidFill>
                <a:latin typeface="Times" panose="02020603050405020304" pitchFamily="18" charset="0"/>
              </a:rPr>
              <a:t>+</a:t>
            </a:r>
          </a:p>
        </p:txBody>
      </p:sp>
      <p:sp>
        <p:nvSpPr>
          <p:cNvPr id="41990" name="Text Box 7"/>
          <p:cNvSpPr txBox="1">
            <a:spLocks noChangeArrowheads="1"/>
          </p:cNvSpPr>
          <p:nvPr/>
        </p:nvSpPr>
        <p:spPr bwMode="auto">
          <a:xfrm>
            <a:off x="5105400" y="1379538"/>
            <a:ext cx="762000"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SzPct val="80000"/>
              <a:buBlip>
                <a:blip r:embed="rId3"/>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SzTx/>
              <a:buFontTx/>
              <a:buNone/>
            </a:pPr>
            <a:r>
              <a:rPr lang="en-US" altLang="en-US" sz="7200" b="1">
                <a:solidFill>
                  <a:srgbClr val="C08319"/>
                </a:solidFill>
                <a:latin typeface="Times" panose="02020603050405020304" pitchFamily="18" charset="0"/>
              </a:rPr>
              <a:t>=</a:t>
            </a:r>
          </a:p>
        </p:txBody>
      </p:sp>
      <p:sp>
        <p:nvSpPr>
          <p:cNvPr id="12" name="Rectangle 11"/>
          <p:cNvSpPr/>
          <p:nvPr/>
        </p:nvSpPr>
        <p:spPr>
          <a:xfrm>
            <a:off x="152400" y="3609975"/>
            <a:ext cx="2514600" cy="584200"/>
          </a:xfrm>
          <a:prstGeom prst="rect">
            <a:avLst/>
          </a:prstGeom>
        </p:spPr>
        <p:txBody>
          <a:bodyPr>
            <a:spAutoFit/>
          </a:bodyPr>
          <a:lstStyle/>
          <a:p>
            <a:pPr algn="ctr">
              <a:defRPr/>
            </a:pPr>
            <a:r>
              <a:rPr lang="en-US" sz="3200" b="1" kern="0" dirty="0">
                <a:solidFill>
                  <a:srgbClr val="006666"/>
                </a:solidFill>
                <a:latin typeface="+mj-lt"/>
              </a:rPr>
              <a:t>Floating rig</a:t>
            </a:r>
            <a:endParaRPr lang="en-US" sz="3200" dirty="0">
              <a:latin typeface="+mj-lt"/>
            </a:endParaRPr>
          </a:p>
        </p:txBody>
      </p:sp>
      <p:sp>
        <p:nvSpPr>
          <p:cNvPr id="13" name="Rectangle 2"/>
          <p:cNvSpPr txBox="1">
            <a:spLocks noChangeArrowheads="1"/>
          </p:cNvSpPr>
          <p:nvPr/>
        </p:nvSpPr>
        <p:spPr>
          <a:xfrm>
            <a:off x="5321300" y="3711575"/>
            <a:ext cx="4051300" cy="631825"/>
          </a:xfrm>
          <a:prstGeom prst="rect">
            <a:avLst/>
          </a:prstGeom>
        </p:spPr>
        <p:txBody>
          <a:bodyPr/>
          <a:lstStyle>
            <a:lvl1pPr marL="342900" indent="-342900" algn="l" rtl="0" eaLnBrk="0" fontAlgn="base" hangingPunct="0">
              <a:spcBef>
                <a:spcPct val="20000"/>
              </a:spcBef>
              <a:spcAft>
                <a:spcPct val="0"/>
              </a:spcAft>
              <a:buSzPct val="80000"/>
              <a:buBlip>
                <a:blip r:embed="rId3"/>
              </a:buBlip>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chemeClr val="hlink"/>
              </a:buClr>
              <a:buSzPct val="70000"/>
              <a:buFont typeface="Wingdings" charset="0"/>
              <a:buChar char="l"/>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lr>
                <a:schemeClr val="accent2"/>
              </a:buClr>
              <a:buSzPct val="65000"/>
              <a:buFont typeface="Wingdings" charset="0"/>
              <a:buChar char="l"/>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lr>
                <a:schemeClr val="folHlink"/>
              </a:buClr>
              <a:buSzPct val="65000"/>
              <a:buFont typeface="Wingdings" charset="0"/>
              <a:buChar char="l"/>
              <a:defRPr sz="20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5" charset="-128"/>
              </a:defRPr>
            </a:lvl9pPr>
          </a:lstStyle>
          <a:p>
            <a:pPr marL="0" indent="0" algn="ctr" eaLnBrk="1" hangingPunct="1">
              <a:lnSpc>
                <a:spcPct val="90000"/>
              </a:lnSpc>
              <a:buFontTx/>
              <a:buNone/>
              <a:defRPr/>
            </a:pPr>
            <a:r>
              <a:rPr lang="en-US" sz="3400" b="1" kern="0" dirty="0" smtClean="0">
                <a:solidFill>
                  <a:srgbClr val="006666"/>
                </a:solidFill>
              </a:rPr>
              <a:t>OFNP</a:t>
            </a:r>
            <a:endParaRPr lang="en-US" sz="3400" kern="0" dirty="0" smtClean="0">
              <a:solidFill>
                <a:srgbClr val="C08319"/>
              </a:solidFill>
            </a:endParaRPr>
          </a:p>
        </p:txBody>
      </p:sp>
      <p:sp>
        <p:nvSpPr>
          <p:cNvPr id="14" name="Rectangle 2"/>
          <p:cNvSpPr txBox="1">
            <a:spLocks noChangeArrowheads="1"/>
          </p:cNvSpPr>
          <p:nvPr/>
        </p:nvSpPr>
        <p:spPr>
          <a:xfrm>
            <a:off x="76200" y="4751388"/>
            <a:ext cx="9296400" cy="533400"/>
          </a:xfrm>
          <a:prstGeom prst="rect">
            <a:avLst/>
          </a:prstGeom>
        </p:spPr>
        <p:txBody>
          <a:bodyPr/>
          <a:lstStyle>
            <a:lvl1pPr marL="342900" indent="-342900" algn="l" rtl="0" eaLnBrk="0" fontAlgn="base" hangingPunct="0">
              <a:spcBef>
                <a:spcPct val="20000"/>
              </a:spcBef>
              <a:spcAft>
                <a:spcPct val="0"/>
              </a:spcAft>
              <a:buSzPct val="80000"/>
              <a:buBlip>
                <a:blip r:embed="rId3"/>
              </a:buBlip>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chemeClr val="hlink"/>
              </a:buClr>
              <a:buSzPct val="70000"/>
              <a:buFont typeface="Wingdings" charset="0"/>
              <a:buChar char="l"/>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lr>
                <a:schemeClr val="accent2"/>
              </a:buClr>
              <a:buSzPct val="65000"/>
              <a:buFont typeface="Wingdings" charset="0"/>
              <a:buChar char="l"/>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lr>
                <a:schemeClr val="folHlink"/>
              </a:buClr>
              <a:buSzPct val="65000"/>
              <a:buFont typeface="Wingdings" charset="0"/>
              <a:buChar char="l"/>
              <a:defRPr sz="20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5" charset="-128"/>
              </a:defRPr>
            </a:lvl9pPr>
          </a:lstStyle>
          <a:p>
            <a:pPr eaLnBrk="1" hangingPunct="1">
              <a:lnSpc>
                <a:spcPct val="90000"/>
              </a:lnSpc>
              <a:buFontTx/>
              <a:buChar char="-"/>
              <a:defRPr/>
            </a:pPr>
            <a:r>
              <a:rPr lang="en-US" sz="2400" kern="0" dirty="0" smtClean="0">
                <a:solidFill>
                  <a:srgbClr val="C08319"/>
                </a:solidFill>
              </a:rPr>
              <a:t>Reduced capital cost (&gt;90% cut in reinforced concrete)</a:t>
            </a:r>
          </a:p>
          <a:p>
            <a:pPr eaLnBrk="1" hangingPunct="1">
              <a:lnSpc>
                <a:spcPct val="90000"/>
              </a:lnSpc>
              <a:buFontTx/>
              <a:buChar char="-"/>
              <a:defRPr/>
            </a:pPr>
            <a:r>
              <a:rPr lang="en-US" sz="2400" kern="0" dirty="0" smtClean="0">
                <a:solidFill>
                  <a:srgbClr val="C08319"/>
                </a:solidFill>
              </a:rPr>
              <a:t>Reduced construction/decommissioning schedule</a:t>
            </a:r>
          </a:p>
          <a:p>
            <a:pPr eaLnBrk="1" hangingPunct="1">
              <a:lnSpc>
                <a:spcPct val="90000"/>
              </a:lnSpc>
              <a:buFontTx/>
              <a:buChar char="-"/>
              <a:defRPr/>
            </a:pPr>
            <a:r>
              <a:rPr lang="en-US" sz="2400" kern="0" dirty="0">
                <a:solidFill>
                  <a:srgbClr val="C08319"/>
                </a:solidFill>
              </a:rPr>
              <a:t>Flexible </a:t>
            </a:r>
            <a:r>
              <a:rPr lang="en-US" sz="2400" kern="0" dirty="0" smtClean="0">
                <a:solidFill>
                  <a:srgbClr val="C08319"/>
                </a:solidFill>
              </a:rPr>
              <a:t>siting + minimal local infrastructure (‘plug and play’)</a:t>
            </a:r>
            <a:endParaRPr lang="en-US" sz="2400" kern="0" dirty="0">
              <a:solidFill>
                <a:srgbClr val="C08319"/>
              </a:solidFill>
            </a:endParaRPr>
          </a:p>
          <a:p>
            <a:pPr eaLnBrk="1" hangingPunct="1">
              <a:lnSpc>
                <a:spcPct val="90000"/>
              </a:lnSpc>
              <a:buFontTx/>
              <a:buChar char="-"/>
              <a:defRPr/>
            </a:pPr>
            <a:r>
              <a:rPr lang="en-US" sz="2400" kern="0" dirty="0" smtClean="0">
                <a:solidFill>
                  <a:srgbClr val="C08319"/>
                </a:solidFill>
              </a:rPr>
              <a:t>Reliable passive cooling; no land/ocean contamination</a:t>
            </a:r>
          </a:p>
          <a:p>
            <a:pPr eaLnBrk="1" hangingPunct="1">
              <a:lnSpc>
                <a:spcPct val="90000"/>
              </a:lnSpc>
              <a:buFontTx/>
              <a:buChar char="-"/>
              <a:defRPr/>
            </a:pPr>
            <a:endParaRPr lang="en-US" sz="2400" kern="0" dirty="0" smtClean="0">
              <a:solidFill>
                <a:srgbClr val="C08319"/>
              </a:solidFill>
            </a:endParaRPr>
          </a:p>
          <a:p>
            <a:pPr eaLnBrk="1" hangingPunct="1">
              <a:lnSpc>
                <a:spcPct val="90000"/>
              </a:lnSpc>
              <a:buFontTx/>
              <a:buChar char="-"/>
              <a:defRPr/>
            </a:pPr>
            <a:endParaRPr lang="en-US" sz="2400" kern="0" dirty="0" smtClean="0">
              <a:solidFill>
                <a:srgbClr val="C08319"/>
              </a:solidFill>
            </a:endParaRPr>
          </a:p>
          <a:p>
            <a:pPr eaLnBrk="1" hangingPunct="1">
              <a:lnSpc>
                <a:spcPct val="90000"/>
              </a:lnSpc>
              <a:buFontTx/>
              <a:buChar char="-"/>
              <a:defRPr/>
            </a:pPr>
            <a:endParaRPr lang="en-US" sz="2400" kern="0" dirty="0">
              <a:solidFill>
                <a:srgbClr val="C08319"/>
              </a:solidFill>
            </a:endParaRPr>
          </a:p>
          <a:p>
            <a:pPr eaLnBrk="1" hangingPunct="1">
              <a:lnSpc>
                <a:spcPct val="90000"/>
              </a:lnSpc>
              <a:buFontTx/>
              <a:buChar char="-"/>
              <a:defRPr/>
            </a:pPr>
            <a:endParaRPr lang="en-US" sz="2400" kern="0" dirty="0" smtClean="0">
              <a:solidFill>
                <a:srgbClr val="C08319"/>
              </a:solidFill>
            </a:endParaRPr>
          </a:p>
          <a:p>
            <a:pPr eaLnBrk="1" hangingPunct="1">
              <a:lnSpc>
                <a:spcPct val="90000"/>
              </a:lnSpc>
              <a:buFontTx/>
              <a:buChar char="-"/>
              <a:defRPr/>
            </a:pPr>
            <a:endParaRPr lang="en-US" sz="2400" kern="0" dirty="0" smtClean="0">
              <a:solidFill>
                <a:srgbClr val="C08319"/>
              </a:solidFill>
            </a:endParaRPr>
          </a:p>
          <a:p>
            <a:pPr marL="0" indent="0" eaLnBrk="1" hangingPunct="1">
              <a:lnSpc>
                <a:spcPct val="90000"/>
              </a:lnSpc>
              <a:buFontTx/>
              <a:buNone/>
              <a:defRPr/>
            </a:pPr>
            <a:endParaRPr lang="en-US" sz="2400" kern="0" dirty="0">
              <a:solidFill>
                <a:srgbClr val="C08319"/>
              </a:solidFill>
            </a:endParaRPr>
          </a:p>
          <a:p>
            <a:pPr marL="0" indent="0" eaLnBrk="1" hangingPunct="1">
              <a:lnSpc>
                <a:spcPct val="90000"/>
              </a:lnSpc>
              <a:buFontTx/>
              <a:buNone/>
              <a:defRPr/>
            </a:pPr>
            <a:endParaRPr lang="en-US" sz="2400" kern="0" dirty="0">
              <a:solidFill>
                <a:srgbClr val="006666"/>
              </a:solidFill>
            </a:endParaRPr>
          </a:p>
          <a:p>
            <a:pPr marL="0" indent="0" eaLnBrk="1" hangingPunct="1">
              <a:lnSpc>
                <a:spcPct val="90000"/>
              </a:lnSpc>
              <a:buFontTx/>
              <a:buNone/>
              <a:defRPr/>
            </a:pPr>
            <a:endParaRPr lang="en-US" sz="2400" kern="0" dirty="0" smtClean="0"/>
          </a:p>
          <a:p>
            <a:pPr marL="0" indent="0" eaLnBrk="1" hangingPunct="1">
              <a:lnSpc>
                <a:spcPct val="90000"/>
              </a:lnSpc>
              <a:buFontTx/>
              <a:buNone/>
              <a:defRPr/>
            </a:pPr>
            <a:endParaRPr lang="en-US" sz="2400" kern="0" dirty="0" smtClean="0">
              <a:solidFill>
                <a:srgbClr val="C08319"/>
              </a:solidFill>
            </a:endParaRPr>
          </a:p>
        </p:txBody>
      </p:sp>
      <p:pic>
        <p:nvPicPr>
          <p:cNvPr id="41994" name="Picture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450" y="1095375"/>
            <a:ext cx="232410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5" name="Picture 1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11863" y="920750"/>
            <a:ext cx="2751137" cy="247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5419725" y="6519863"/>
            <a:ext cx="3735388" cy="338137"/>
          </a:xfrm>
          <a:prstGeom prst="rect">
            <a:avLst/>
          </a:prstGeom>
        </p:spPr>
        <p:txBody>
          <a:bodyPr wrap="none">
            <a:spAutoFit/>
          </a:bodyPr>
          <a:lstStyle/>
          <a:p>
            <a:pPr algn="ctr">
              <a:defRPr/>
            </a:pPr>
            <a:r>
              <a:rPr lang="en-US" sz="1600" b="1" dirty="0">
                <a:solidFill>
                  <a:srgbClr val="032EE3"/>
                </a:solidFill>
                <a:latin typeface="Calibri" panose="020F0502020204030204" pitchFamily="34" charset="0"/>
              </a:rPr>
              <a:t>Profs. J. Buongiorno, M. Golay, N. </a:t>
            </a:r>
            <a:r>
              <a:rPr lang="en-US" sz="1600" b="1" dirty="0" err="1">
                <a:solidFill>
                  <a:srgbClr val="032EE3"/>
                </a:solidFill>
                <a:latin typeface="Calibri" panose="020F0502020204030204" pitchFamily="34" charset="0"/>
              </a:rPr>
              <a:t>Todreas</a:t>
            </a:r>
            <a:endParaRPr lang="en-US" sz="1600" b="1" kern="0" dirty="0">
              <a:solidFill>
                <a:srgbClr val="032EE3"/>
              </a:solidFill>
              <a:latin typeface="Calibri" pitchFamily="34" charset="0"/>
            </a:endParaRPr>
          </a:p>
        </p:txBody>
      </p:sp>
    </p:spTree>
    <p:extLst>
      <p:ext uri="{BB962C8B-B14F-4D97-AF65-F5344CB8AC3E}">
        <p14:creationId xmlns:p14="http://schemas.microsoft.com/office/powerpoint/2010/main" val="15807634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6713" y="2247900"/>
            <a:ext cx="4510087"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Picture 8" descr="isone_hr_2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165350"/>
            <a:ext cx="312420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ight Arrow 9"/>
          <p:cNvSpPr/>
          <p:nvPr/>
        </p:nvSpPr>
        <p:spPr>
          <a:xfrm>
            <a:off x="5029200" y="2705100"/>
            <a:ext cx="914400" cy="12192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ext Placeholder 9"/>
          <p:cNvSpPr txBox="1">
            <a:spLocks/>
          </p:cNvSpPr>
          <p:nvPr/>
        </p:nvSpPr>
        <p:spPr>
          <a:xfrm>
            <a:off x="585788" y="4648200"/>
            <a:ext cx="2286000" cy="838200"/>
          </a:xfrm>
          <a:prstGeom prst="rect">
            <a:avLst/>
          </a:prstGeom>
          <a:noFill/>
        </p:spPr>
        <p:txBody>
          <a:bodyPr/>
          <a:lstStyle/>
          <a:p>
            <a:pPr marL="342900" indent="-342900" algn="ctr">
              <a:buSzPct val="80000"/>
              <a:defRPr/>
            </a:pPr>
            <a:r>
              <a:rPr lang="en-US" sz="2000" kern="0" dirty="0">
                <a:solidFill>
                  <a:srgbClr val="000000"/>
                </a:solidFill>
                <a:latin typeface="Arial Black" pitchFamily="34" charset="0"/>
                <a:ea typeface="ＭＳ Ｐゴシック" pitchFamily="-84" charset="-128"/>
              </a:rPr>
              <a:t>Base-Load</a:t>
            </a:r>
          </a:p>
          <a:p>
            <a:pPr marL="342900" indent="-342900" algn="ctr">
              <a:buSzPct val="80000"/>
              <a:defRPr/>
            </a:pPr>
            <a:r>
              <a:rPr lang="en-US" sz="2000" kern="0" dirty="0">
                <a:solidFill>
                  <a:srgbClr val="000000"/>
                </a:solidFill>
                <a:latin typeface="Arial Black" pitchFamily="34" charset="0"/>
                <a:ea typeface="ＭＳ Ｐゴシック" pitchFamily="-84" charset="-128"/>
              </a:rPr>
              <a:t>Reactor</a:t>
            </a:r>
            <a:endParaRPr lang="en-US" sz="2000" b="1" kern="0" dirty="0">
              <a:solidFill>
                <a:srgbClr val="800000"/>
              </a:solidFill>
              <a:latin typeface="Arial" pitchFamily="34" charset="0"/>
              <a:ea typeface="ＭＳ Ｐゴシック" pitchFamily="-84" charset="-128"/>
              <a:cs typeface="Arial" pitchFamily="34" charset="0"/>
            </a:endParaRPr>
          </a:p>
        </p:txBody>
      </p:sp>
      <p:sp>
        <p:nvSpPr>
          <p:cNvPr id="12" name="Text Placeholder 9"/>
          <p:cNvSpPr txBox="1">
            <a:spLocks/>
          </p:cNvSpPr>
          <p:nvPr/>
        </p:nvSpPr>
        <p:spPr>
          <a:xfrm>
            <a:off x="6234113" y="4614863"/>
            <a:ext cx="2286000" cy="838200"/>
          </a:xfrm>
          <a:prstGeom prst="rect">
            <a:avLst/>
          </a:prstGeom>
          <a:noFill/>
        </p:spPr>
        <p:txBody>
          <a:bodyPr/>
          <a:lstStyle/>
          <a:p>
            <a:pPr marL="342900" indent="-342900" algn="ctr">
              <a:buSzPct val="80000"/>
              <a:defRPr/>
            </a:pPr>
            <a:r>
              <a:rPr lang="en-US" sz="2000" kern="0" dirty="0">
                <a:solidFill>
                  <a:srgbClr val="000000"/>
                </a:solidFill>
                <a:latin typeface="Arial Black" pitchFamily="34" charset="0"/>
                <a:ea typeface="ＭＳ Ｐゴシック" pitchFamily="-84" charset="-128"/>
              </a:rPr>
              <a:t>Variable</a:t>
            </a:r>
          </a:p>
          <a:p>
            <a:pPr marL="342900" indent="-342900" algn="ctr">
              <a:buSzPct val="80000"/>
              <a:defRPr/>
            </a:pPr>
            <a:r>
              <a:rPr lang="en-US" sz="2000" kern="0" dirty="0">
                <a:solidFill>
                  <a:srgbClr val="000000"/>
                </a:solidFill>
                <a:latin typeface="Arial Black" pitchFamily="34" charset="0"/>
                <a:ea typeface="ＭＳ Ｐゴシック" pitchFamily="-84" charset="-128"/>
              </a:rPr>
              <a:t>Electricity</a:t>
            </a:r>
            <a:endParaRPr lang="en-US" sz="2000" b="1" kern="0" dirty="0">
              <a:solidFill>
                <a:srgbClr val="800000"/>
              </a:solidFill>
              <a:latin typeface="Arial" pitchFamily="34" charset="0"/>
              <a:ea typeface="ＭＳ Ｐゴシック" pitchFamily="-84" charset="-128"/>
              <a:cs typeface="Arial" pitchFamily="34" charset="0"/>
            </a:endParaRPr>
          </a:p>
        </p:txBody>
      </p:sp>
      <p:sp>
        <p:nvSpPr>
          <p:cNvPr id="13" name="Text Placeholder 9"/>
          <p:cNvSpPr txBox="1">
            <a:spLocks/>
          </p:cNvSpPr>
          <p:nvPr/>
        </p:nvSpPr>
        <p:spPr>
          <a:xfrm>
            <a:off x="2706688" y="4648200"/>
            <a:ext cx="2178050" cy="838200"/>
          </a:xfrm>
          <a:prstGeom prst="rect">
            <a:avLst/>
          </a:prstGeom>
          <a:noFill/>
        </p:spPr>
        <p:txBody>
          <a:bodyPr/>
          <a:lstStyle/>
          <a:p>
            <a:pPr marL="342900" indent="-342900" algn="ctr">
              <a:buSzPct val="80000"/>
              <a:defRPr/>
            </a:pPr>
            <a:r>
              <a:rPr lang="en-US" sz="2000" kern="0" dirty="0">
                <a:solidFill>
                  <a:srgbClr val="000000"/>
                </a:solidFill>
                <a:latin typeface="Arial Black" pitchFamily="34" charset="0"/>
                <a:ea typeface="ＭＳ Ｐゴシック" pitchFamily="-84" charset="-128"/>
              </a:rPr>
              <a:t>Gas </a:t>
            </a:r>
          </a:p>
          <a:p>
            <a:pPr marL="342900" indent="-342900" algn="ctr">
              <a:buSzPct val="80000"/>
              <a:defRPr/>
            </a:pPr>
            <a:r>
              <a:rPr lang="en-US" sz="2000" kern="0" dirty="0">
                <a:solidFill>
                  <a:srgbClr val="000000"/>
                </a:solidFill>
                <a:latin typeface="Arial Black" pitchFamily="34" charset="0"/>
                <a:ea typeface="ＭＳ Ｐゴシック" pitchFamily="-84" charset="-128"/>
              </a:rPr>
              <a:t>Turbine</a:t>
            </a:r>
            <a:endParaRPr lang="en-US" sz="2000" b="1" kern="0" dirty="0">
              <a:solidFill>
                <a:srgbClr val="800000"/>
              </a:solidFill>
              <a:latin typeface="Arial" pitchFamily="34" charset="0"/>
              <a:ea typeface="ＭＳ Ｐゴシック" pitchFamily="-84" charset="-128"/>
              <a:cs typeface="Arial" pitchFamily="34" charset="0"/>
            </a:endParaRPr>
          </a:p>
        </p:txBody>
      </p:sp>
      <p:sp>
        <p:nvSpPr>
          <p:cNvPr id="14" name="Text Placeholder 9"/>
          <p:cNvSpPr txBox="1">
            <a:spLocks/>
          </p:cNvSpPr>
          <p:nvPr/>
        </p:nvSpPr>
        <p:spPr>
          <a:xfrm>
            <a:off x="1143000" y="1524000"/>
            <a:ext cx="4648200" cy="419100"/>
          </a:xfrm>
          <a:prstGeom prst="rect">
            <a:avLst/>
          </a:prstGeom>
          <a:noFill/>
        </p:spPr>
        <p:txBody>
          <a:bodyPr/>
          <a:lstStyle/>
          <a:p>
            <a:pPr marL="342900" indent="-342900" algn="ctr">
              <a:buSzPct val="80000"/>
              <a:defRPr/>
            </a:pPr>
            <a:r>
              <a:rPr lang="en-US" sz="2000" kern="0" dirty="0">
                <a:solidFill>
                  <a:srgbClr val="800000"/>
                </a:solidFill>
                <a:latin typeface="Arial Black" pitchFamily="34" charset="0"/>
                <a:ea typeface="ＭＳ Ｐゴシック" pitchFamily="-84" charset="-128"/>
              </a:rPr>
              <a:t>Stored Heat and/or Natural Gas</a:t>
            </a:r>
            <a:endParaRPr lang="en-US" sz="2000" b="1" kern="0" dirty="0">
              <a:solidFill>
                <a:srgbClr val="800000"/>
              </a:solidFill>
              <a:latin typeface="Arial" pitchFamily="34" charset="0"/>
              <a:ea typeface="ＭＳ Ｐゴシック" pitchFamily="-84" charset="-128"/>
              <a:cs typeface="Arial" pitchFamily="34" charset="0"/>
            </a:endParaRPr>
          </a:p>
        </p:txBody>
      </p:sp>
      <p:sp>
        <p:nvSpPr>
          <p:cNvPr id="15" name="Down Arrow 14"/>
          <p:cNvSpPr/>
          <p:nvPr/>
        </p:nvSpPr>
        <p:spPr>
          <a:xfrm>
            <a:off x="2895600" y="1943100"/>
            <a:ext cx="1270000" cy="4889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Content Placeholder 2"/>
          <p:cNvSpPr txBox="1">
            <a:spLocks/>
          </p:cNvSpPr>
          <p:nvPr/>
        </p:nvSpPr>
        <p:spPr bwMode="auto">
          <a:xfrm>
            <a:off x="228600" y="5375275"/>
            <a:ext cx="87010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80000"/>
              <a:buBlip>
                <a:blip r:embed="rId4"/>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r>
              <a:rPr lang="en-US" altLang="en-US" sz="2200">
                <a:solidFill>
                  <a:srgbClr val="25260F"/>
                </a:solidFill>
                <a:ea typeface="ＭＳ Ｐゴシック" panose="020B0600070205080204" pitchFamily="34" charset="-128"/>
              </a:rPr>
              <a:t>Low-pressure, inert coolant; accident-tolerant TRISO fuel</a:t>
            </a:r>
            <a:endParaRPr lang="en-US" altLang="en-US" sz="2200">
              <a:solidFill>
                <a:srgbClr val="800000"/>
              </a:solidFill>
              <a:ea typeface="ＭＳ Ｐゴシック" panose="020B0600070205080204" pitchFamily="34" charset="-128"/>
            </a:endParaRPr>
          </a:p>
          <a:p>
            <a:r>
              <a:rPr lang="en-US" altLang="en-US" sz="2200">
                <a:solidFill>
                  <a:srgbClr val="25260F"/>
                </a:solidFill>
                <a:ea typeface="ＭＳ Ｐゴシック" panose="020B0600070205080204" pitchFamily="34" charset="-128"/>
              </a:rPr>
              <a:t>50 to 100% greater revenues than base-load plant</a:t>
            </a:r>
          </a:p>
          <a:p>
            <a:r>
              <a:rPr lang="en-US" altLang="en-US" sz="2200">
                <a:solidFill>
                  <a:srgbClr val="25260F"/>
                </a:solidFill>
                <a:ea typeface="ＭＳ Ｐゴシック" panose="020B0600070205080204" pitchFamily="34" charset="-128"/>
              </a:rPr>
              <a:t>Enables zero-carbon electricity grid when coupled to heat storage</a:t>
            </a:r>
          </a:p>
        </p:txBody>
      </p:sp>
      <p:pic>
        <p:nvPicPr>
          <p:cNvPr id="4301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5275" y="233363"/>
            <a:ext cx="2193925" cy="1773237"/>
          </a:xfrm>
          <a:prstGeom prst="rect">
            <a:avLst/>
          </a:prstGeom>
          <a:gradFill rotWithShape="0">
            <a:gsLst>
              <a:gs pos="0">
                <a:srgbClr val="F0E3E8"/>
              </a:gs>
              <a:gs pos="100000">
                <a:srgbClr val="C0889F"/>
              </a:gs>
            </a:gsLst>
            <a:lin ang="0" scaled="1"/>
          </a:gradFill>
          <a:ln>
            <a:noFill/>
          </a:ln>
          <a:effectLst>
            <a:outerShdw dist="53882" dir="2700000" algn="ctr" rotWithShape="0">
              <a:srgbClr val="5F5F5F"/>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7097157" y="6560866"/>
            <a:ext cx="2046843" cy="338554"/>
          </a:xfrm>
          <a:prstGeom prst="rect">
            <a:avLst/>
          </a:prstGeom>
        </p:spPr>
        <p:txBody>
          <a:bodyPr wrap="none">
            <a:spAutoFit/>
          </a:bodyPr>
          <a:lstStyle/>
          <a:p>
            <a:pPr algn="ctr">
              <a:defRPr/>
            </a:pPr>
            <a:r>
              <a:rPr lang="en-US" sz="1600" b="1" dirty="0" smtClean="0">
                <a:solidFill>
                  <a:srgbClr val="032EE3"/>
                </a:solidFill>
                <a:latin typeface="Calibri" panose="020F0502020204030204" pitchFamily="34" charset="0"/>
              </a:rPr>
              <a:t>Drs. </a:t>
            </a:r>
            <a:r>
              <a:rPr lang="en-US" sz="1600" b="1" dirty="0">
                <a:solidFill>
                  <a:srgbClr val="032EE3"/>
                </a:solidFill>
                <a:latin typeface="Calibri" panose="020F0502020204030204" pitchFamily="34" charset="0"/>
              </a:rPr>
              <a:t>C. </a:t>
            </a:r>
            <a:r>
              <a:rPr lang="en-US" sz="1600" b="1" dirty="0" smtClean="0">
                <a:solidFill>
                  <a:srgbClr val="032EE3"/>
                </a:solidFill>
                <a:latin typeface="Calibri" panose="020F0502020204030204" pitchFamily="34" charset="0"/>
              </a:rPr>
              <a:t>Forsberg, L. Hu</a:t>
            </a:r>
            <a:endParaRPr lang="en-US" sz="1600" b="1" kern="0" dirty="0">
              <a:solidFill>
                <a:srgbClr val="032EE3"/>
              </a:solidFill>
              <a:latin typeface="Calibri" pitchFamily="34" charset="0"/>
            </a:endParaRPr>
          </a:p>
        </p:txBody>
      </p:sp>
      <p:sp>
        <p:nvSpPr>
          <p:cNvPr id="2" name="Rectangle 1"/>
          <p:cNvSpPr/>
          <p:nvPr/>
        </p:nvSpPr>
        <p:spPr>
          <a:xfrm>
            <a:off x="141288" y="214313"/>
            <a:ext cx="6553200" cy="1292225"/>
          </a:xfrm>
          <a:prstGeom prst="rect">
            <a:avLst/>
          </a:prstGeom>
        </p:spPr>
        <p:txBody>
          <a:bodyPr>
            <a:spAutoFit/>
          </a:bodyPr>
          <a:lstStyle/>
          <a:p>
            <a:pPr>
              <a:defRPr/>
            </a:pPr>
            <a:r>
              <a:rPr lang="en-US" sz="2600" b="1" kern="0" dirty="0">
                <a:solidFill>
                  <a:srgbClr val="C00000"/>
                </a:solidFill>
                <a:latin typeface="+mj-lt"/>
                <a:ea typeface="ＭＳ Ｐゴシック" pitchFamily="-84" charset="-128"/>
              </a:rPr>
              <a:t>Fluoride-Salt-Cooled High-Temperature Reactor (FHR) with Nuclear Air-Brayton Combined Cycle (NACC)</a:t>
            </a:r>
            <a:endParaRPr lang="en-US" sz="2600" dirty="0">
              <a:latin typeface="+mj-lt"/>
            </a:endParaRPr>
          </a:p>
        </p:txBody>
      </p:sp>
    </p:spTree>
    <p:extLst>
      <p:ext uri="{BB962C8B-B14F-4D97-AF65-F5344CB8AC3E}">
        <p14:creationId xmlns:p14="http://schemas.microsoft.com/office/powerpoint/2010/main" val="26358735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329" y="5257800"/>
            <a:ext cx="2095500" cy="1571625"/>
          </a:xfrm>
          <a:prstGeom prst="rect">
            <a:avLst/>
          </a:prstGeom>
          <a:noFill/>
        </p:spPr>
      </p:pic>
      <p:sp>
        <p:nvSpPr>
          <p:cNvPr id="11" name="Title 1"/>
          <p:cNvSpPr txBox="1">
            <a:spLocks/>
          </p:cNvSpPr>
          <p:nvPr/>
        </p:nvSpPr>
        <p:spPr bwMode="auto">
          <a:xfrm>
            <a:off x="123824" y="152400"/>
            <a:ext cx="8867775" cy="838200"/>
          </a:xfrm>
          <a:prstGeom prst="rect">
            <a:avLst/>
          </a:prstGeom>
          <a:noFill/>
          <a:ln w="9525">
            <a:noFill/>
            <a:miter lim="800000"/>
            <a:headEnd/>
            <a:tailEnd/>
          </a:ln>
        </p:spPr>
        <p:txBody>
          <a:bodyPr anchor="ctr"/>
          <a:lstStyle/>
          <a:p>
            <a:pPr algn="ctr">
              <a:defRPr/>
            </a:pPr>
            <a:r>
              <a:rPr lang="en-US" sz="3200" b="1" kern="0" dirty="0" smtClean="0">
                <a:solidFill>
                  <a:srgbClr val="C00000"/>
                </a:solidFill>
                <a:latin typeface="+mj-lt"/>
                <a:ea typeface="ＭＳ Ｐゴシック" pitchFamily="-84" charset="-128"/>
                <a:cs typeface="Arial" pitchFamily="34" charset="0"/>
              </a:rPr>
              <a:t>Firebrick Resistance-Heated Energy Storage (FIRES) Stops Renewable Revenue Collapse</a:t>
            </a:r>
            <a:endParaRPr lang="en-US" sz="3200" kern="0" dirty="0">
              <a:solidFill>
                <a:srgbClr val="C00000"/>
              </a:solidFill>
              <a:latin typeface="+mj-lt"/>
              <a:ea typeface="ＭＳ Ｐゴシック" pitchFamily="-84" charset="-128"/>
              <a:cs typeface="Arial" pitchFamily="34" charset="0"/>
            </a:endParaRPr>
          </a:p>
        </p:txBody>
      </p:sp>
      <p:sp>
        <p:nvSpPr>
          <p:cNvPr id="15" name="Rectangle 3"/>
          <p:cNvSpPr txBox="1">
            <a:spLocks noChangeArrowheads="1"/>
          </p:cNvSpPr>
          <p:nvPr/>
        </p:nvSpPr>
        <p:spPr bwMode="auto">
          <a:xfrm>
            <a:off x="123824" y="1226372"/>
            <a:ext cx="4222265" cy="3905026"/>
          </a:xfrm>
          <a:prstGeom prst="rect">
            <a:avLst/>
          </a:prstGeom>
          <a:noFill/>
          <a:ln>
            <a:noFill/>
          </a:ln>
          <a:extLst/>
        </p:spPr>
        <p:txBody>
          <a:bodyPr/>
          <a:lstStyle>
            <a:lvl1pPr marL="342900" indent="-342900">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eaLnBrk="1" hangingPunct="1">
              <a:spcBef>
                <a:spcPct val="20000"/>
              </a:spcBef>
              <a:buSzPct val="80000"/>
              <a:buFontTx/>
              <a:buBlip>
                <a:blip r:embed="rId3"/>
              </a:buBlip>
            </a:pPr>
            <a:r>
              <a:rPr lang="en-US" altLang="en-US" sz="2000" dirty="0" smtClean="0">
                <a:solidFill>
                  <a:schemeClr val="bg1">
                    <a:lumMod val="10000"/>
                  </a:schemeClr>
                </a:solidFill>
                <a:latin typeface="+mj-lt"/>
              </a:rPr>
              <a:t>Firebrick electrically heated when low electricity prices; </a:t>
            </a:r>
            <a:r>
              <a:rPr lang="en-US" altLang="en-US" sz="2000" u="sng" dirty="0" smtClean="0">
                <a:solidFill>
                  <a:schemeClr val="bg1">
                    <a:lumMod val="10000"/>
                  </a:schemeClr>
                </a:solidFill>
                <a:latin typeface="+mj-lt"/>
              </a:rPr>
              <a:t>less than price of natural gas</a:t>
            </a:r>
          </a:p>
          <a:p>
            <a:pPr eaLnBrk="1" hangingPunct="1">
              <a:spcBef>
                <a:spcPct val="20000"/>
              </a:spcBef>
              <a:buSzPct val="80000"/>
              <a:buFontTx/>
              <a:buBlip>
                <a:blip r:embed="rId3"/>
              </a:buBlip>
            </a:pPr>
            <a:r>
              <a:rPr lang="en-US" altLang="en-US" sz="2000" dirty="0" smtClean="0">
                <a:solidFill>
                  <a:schemeClr val="bg1">
                    <a:lumMod val="10000"/>
                  </a:schemeClr>
                </a:solidFill>
                <a:latin typeface="+mj-lt"/>
              </a:rPr>
              <a:t>Hot firebrick provides hot air to partly substitute for natural gas in industrial furnaces</a:t>
            </a:r>
          </a:p>
          <a:p>
            <a:pPr eaLnBrk="1" hangingPunct="1">
              <a:spcBef>
                <a:spcPct val="20000"/>
              </a:spcBef>
              <a:buSzPct val="80000"/>
              <a:buFontTx/>
              <a:buBlip>
                <a:blip r:embed="rId3"/>
              </a:buBlip>
            </a:pPr>
            <a:r>
              <a:rPr lang="en-US" altLang="en-US" sz="2000" dirty="0" smtClean="0">
                <a:solidFill>
                  <a:schemeClr val="bg1">
                    <a:lumMod val="10000"/>
                  </a:schemeClr>
                </a:solidFill>
                <a:latin typeface="+mj-lt"/>
              </a:rPr>
              <a:t>Expect capital cost less than $5/kWh based on history with home-heating firebrick systems</a:t>
            </a:r>
          </a:p>
          <a:p>
            <a:pPr eaLnBrk="1" hangingPunct="1">
              <a:spcBef>
                <a:spcPct val="20000"/>
              </a:spcBef>
              <a:buSzPct val="80000"/>
              <a:buFontTx/>
              <a:buBlip>
                <a:blip r:embed="rId3"/>
              </a:buBlip>
            </a:pPr>
            <a:r>
              <a:rPr lang="en-US" altLang="en-US" sz="2000" b="1" dirty="0" smtClean="0">
                <a:solidFill>
                  <a:schemeClr val="bg1">
                    <a:lumMod val="10000"/>
                  </a:schemeClr>
                </a:solidFill>
                <a:latin typeface="+mj-lt"/>
              </a:rPr>
              <a:t>Changes electricity price curves</a:t>
            </a:r>
          </a:p>
          <a:p>
            <a:pPr eaLnBrk="1" hangingPunct="1">
              <a:spcBef>
                <a:spcPct val="20000"/>
              </a:spcBef>
              <a:buSzPct val="80000"/>
              <a:buFontTx/>
              <a:buBlip>
                <a:blip r:embed="rId3"/>
              </a:buBlip>
            </a:pPr>
            <a:r>
              <a:rPr lang="en-US" altLang="en-US" sz="2000" dirty="0">
                <a:solidFill>
                  <a:schemeClr val="bg1">
                    <a:lumMod val="10000"/>
                  </a:schemeClr>
                </a:solidFill>
                <a:latin typeface="Arial" pitchFamily="34" charset="0"/>
              </a:rPr>
              <a:t>Aids nuclear and renewables</a:t>
            </a:r>
          </a:p>
        </p:txBody>
      </p:sp>
      <p:graphicFrame>
        <p:nvGraphicFramePr>
          <p:cNvPr id="12" name="Chart 11"/>
          <p:cNvGraphicFramePr>
            <a:graphicFrameLocks/>
          </p:cNvGraphicFramePr>
          <p:nvPr>
            <p:extLst/>
          </p:nvPr>
        </p:nvGraphicFramePr>
        <p:xfrm>
          <a:off x="4495870" y="1648287"/>
          <a:ext cx="4572000" cy="51816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23824" y="6491287"/>
            <a:ext cx="1419225" cy="338138"/>
          </a:xfrm>
          <a:prstGeom prst="rect">
            <a:avLst/>
          </a:prstGeom>
        </p:spPr>
        <p:txBody>
          <a:bodyPr wrap="none">
            <a:spAutoFit/>
          </a:bodyPr>
          <a:lstStyle/>
          <a:p>
            <a:pPr algn="ctr">
              <a:defRPr/>
            </a:pPr>
            <a:r>
              <a:rPr lang="en-US" sz="1600" b="1" dirty="0">
                <a:solidFill>
                  <a:srgbClr val="032EE3"/>
                </a:solidFill>
                <a:latin typeface="Calibri" panose="020F0502020204030204" pitchFamily="34" charset="0"/>
              </a:rPr>
              <a:t>Dr. C. Forsberg</a:t>
            </a:r>
            <a:endParaRPr lang="en-US" sz="1600" b="1" kern="0" dirty="0">
              <a:solidFill>
                <a:srgbClr val="032EE3"/>
              </a:solidFill>
              <a:latin typeface="Calibri" pitchFamily="34" charset="0"/>
            </a:endParaRPr>
          </a:p>
        </p:txBody>
      </p:sp>
      <p:sp>
        <p:nvSpPr>
          <p:cNvPr id="2" name="Rectangle 1"/>
          <p:cNvSpPr/>
          <p:nvPr/>
        </p:nvSpPr>
        <p:spPr>
          <a:xfrm>
            <a:off x="5105400" y="1186622"/>
            <a:ext cx="3264612" cy="461665"/>
          </a:xfrm>
          <a:prstGeom prst="rect">
            <a:avLst/>
          </a:prstGeom>
        </p:spPr>
        <p:txBody>
          <a:bodyPr wrap="none">
            <a:spAutoFit/>
          </a:bodyPr>
          <a:lstStyle/>
          <a:p>
            <a:r>
              <a:rPr lang="en-US" b="1" dirty="0">
                <a:solidFill>
                  <a:srgbClr val="008080"/>
                </a:solidFill>
              </a:rPr>
              <a:t>Tokyo </a:t>
            </a:r>
            <a:r>
              <a:rPr lang="en-US" b="1" dirty="0" smtClean="0">
                <a:solidFill>
                  <a:srgbClr val="008080"/>
                </a:solidFill>
              </a:rPr>
              <a:t>Electric example</a:t>
            </a:r>
            <a:endParaRPr lang="en-US" b="1" dirty="0">
              <a:solidFill>
                <a:srgbClr val="008080"/>
              </a:solidFill>
            </a:endParaRPr>
          </a:p>
        </p:txBody>
      </p:sp>
    </p:spTree>
    <p:extLst>
      <p:ext uri="{BB962C8B-B14F-4D97-AF65-F5344CB8AC3E}">
        <p14:creationId xmlns:p14="http://schemas.microsoft.com/office/powerpoint/2010/main" val="96469846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5126" y="272118"/>
            <a:ext cx="8991600" cy="609600"/>
          </a:xfrm>
        </p:spPr>
        <p:txBody>
          <a:bodyPr>
            <a:normAutofit fontScale="90000"/>
          </a:bodyPr>
          <a:lstStyle/>
          <a:p>
            <a:r>
              <a:rPr lang="en-US" sz="3000" b="1" kern="1200" dirty="0" smtClean="0">
                <a:solidFill>
                  <a:srgbClr val="C00000"/>
                </a:solidFill>
              </a:rPr>
              <a:t>Coupling of nuclear energy- and CO</a:t>
            </a:r>
            <a:r>
              <a:rPr lang="en-US" sz="3000" b="1" kern="1200" baseline="-25000" dirty="0" smtClean="0">
                <a:solidFill>
                  <a:srgbClr val="C00000"/>
                </a:solidFill>
              </a:rPr>
              <a:t>2</a:t>
            </a:r>
            <a:r>
              <a:rPr lang="en-US" sz="3000" b="1" kern="1200" dirty="0" smtClean="0">
                <a:solidFill>
                  <a:srgbClr val="C00000"/>
                </a:solidFill>
              </a:rPr>
              <a:t>-sources through high-temperature fuel cells and </a:t>
            </a:r>
            <a:r>
              <a:rPr lang="en-US" sz="3000" b="1" kern="1200" dirty="0" err="1" smtClean="0">
                <a:solidFill>
                  <a:srgbClr val="C00000"/>
                </a:solidFill>
              </a:rPr>
              <a:t>electrolyzers</a:t>
            </a:r>
            <a:endParaRPr lang="en-US" sz="3000" b="1" dirty="0">
              <a:solidFill>
                <a:srgbClr val="C00000"/>
              </a:solidFill>
            </a:endParaRPr>
          </a:p>
        </p:txBody>
      </p:sp>
      <p:grpSp>
        <p:nvGrpSpPr>
          <p:cNvPr id="89" name="Group 88"/>
          <p:cNvGrpSpPr/>
          <p:nvPr/>
        </p:nvGrpSpPr>
        <p:grpSpPr>
          <a:xfrm>
            <a:off x="228600" y="1143000"/>
            <a:ext cx="8915400" cy="4800600"/>
            <a:chOff x="464308" y="1295400"/>
            <a:chExt cx="8527292" cy="4572000"/>
          </a:xfrm>
        </p:grpSpPr>
        <p:sp>
          <p:nvSpPr>
            <p:cNvPr id="5" name="Rectangle 78"/>
            <p:cNvSpPr>
              <a:spLocks noChangeArrowheads="1"/>
            </p:cNvSpPr>
            <p:nvPr/>
          </p:nvSpPr>
          <p:spPr bwMode="auto">
            <a:xfrm>
              <a:off x="484154" y="2771472"/>
              <a:ext cx="8355046" cy="3039761"/>
            </a:xfrm>
            <a:prstGeom prst="rect">
              <a:avLst/>
            </a:prstGeom>
            <a:solidFill>
              <a:srgbClr val="C0C0C0">
                <a:alpha val="50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6" name="Rectangle 77"/>
            <p:cNvSpPr>
              <a:spLocks noChangeArrowheads="1"/>
            </p:cNvSpPr>
            <p:nvPr/>
          </p:nvSpPr>
          <p:spPr bwMode="auto">
            <a:xfrm>
              <a:off x="484154" y="5200135"/>
              <a:ext cx="8355046" cy="606604"/>
            </a:xfrm>
            <a:prstGeom prst="rect">
              <a:avLst/>
            </a:prstGeom>
            <a:solidFill>
              <a:srgbClr val="969696">
                <a:alpha val="49001"/>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pic>
          <p:nvPicPr>
            <p:cNvPr id="7" name="Picture 76"/>
            <p:cNvPicPr>
              <a:picLocks noChangeAspect="1" noChangeArrowheads="1"/>
            </p:cNvPicPr>
            <p:nvPr/>
          </p:nvPicPr>
          <p:blipFill>
            <a:blip r:embed="rId3" cstate="print"/>
            <a:srcRect r="16049" b="21855"/>
            <a:stretch>
              <a:fillRect/>
            </a:stretch>
          </p:blipFill>
          <p:spPr bwMode="auto">
            <a:xfrm>
              <a:off x="4614047" y="3385940"/>
              <a:ext cx="2657341" cy="1567065"/>
            </a:xfrm>
            <a:prstGeom prst="rect">
              <a:avLst/>
            </a:prstGeom>
            <a:noFill/>
          </p:spPr>
        </p:pic>
        <p:sp>
          <p:nvSpPr>
            <p:cNvPr id="8" name="Line 71"/>
            <p:cNvSpPr>
              <a:spLocks noChangeShapeType="1"/>
            </p:cNvSpPr>
            <p:nvPr/>
          </p:nvSpPr>
          <p:spPr bwMode="auto">
            <a:xfrm flipH="1">
              <a:off x="4375899" y="3645431"/>
              <a:ext cx="325470" cy="1123"/>
            </a:xfrm>
            <a:prstGeom prst="line">
              <a:avLst/>
            </a:prstGeom>
            <a:noFill/>
            <a:ln w="12700">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2400"/>
            </a:p>
          </p:txBody>
        </p:sp>
        <p:sp>
          <p:nvSpPr>
            <p:cNvPr id="9" name="Line 70"/>
            <p:cNvSpPr>
              <a:spLocks noChangeShapeType="1"/>
            </p:cNvSpPr>
            <p:nvPr/>
          </p:nvSpPr>
          <p:spPr bwMode="auto">
            <a:xfrm>
              <a:off x="4392767" y="3640938"/>
              <a:ext cx="992" cy="269602"/>
            </a:xfrm>
            <a:prstGeom prst="line">
              <a:avLst/>
            </a:prstGeom>
            <a:noFill/>
            <a:ln w="12700">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2400"/>
            </a:p>
          </p:txBody>
        </p:sp>
        <p:sp>
          <p:nvSpPr>
            <p:cNvPr id="10" name="Line 69"/>
            <p:cNvSpPr>
              <a:spLocks noChangeShapeType="1"/>
            </p:cNvSpPr>
            <p:nvPr/>
          </p:nvSpPr>
          <p:spPr bwMode="auto">
            <a:xfrm>
              <a:off x="4409636" y="4273379"/>
              <a:ext cx="992" cy="439226"/>
            </a:xfrm>
            <a:prstGeom prst="line">
              <a:avLst/>
            </a:prstGeom>
            <a:noFill/>
            <a:ln w="12700">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2400"/>
            </a:p>
          </p:txBody>
        </p:sp>
        <p:sp>
          <p:nvSpPr>
            <p:cNvPr id="11" name="Line 68"/>
            <p:cNvSpPr>
              <a:spLocks noChangeShapeType="1"/>
            </p:cNvSpPr>
            <p:nvPr/>
          </p:nvSpPr>
          <p:spPr bwMode="auto">
            <a:xfrm flipV="1">
              <a:off x="4416582" y="4723839"/>
              <a:ext cx="298678" cy="1123"/>
            </a:xfrm>
            <a:prstGeom prst="line">
              <a:avLst/>
            </a:prstGeom>
            <a:noFill/>
            <a:ln w="12700">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2400"/>
            </a:p>
          </p:txBody>
        </p:sp>
        <p:sp>
          <p:nvSpPr>
            <p:cNvPr id="12" name="Line 66"/>
            <p:cNvSpPr>
              <a:spLocks noChangeShapeType="1"/>
            </p:cNvSpPr>
            <p:nvPr/>
          </p:nvSpPr>
          <p:spPr bwMode="auto">
            <a:xfrm flipV="1">
              <a:off x="6092553" y="3127571"/>
              <a:ext cx="178611" cy="404403"/>
            </a:xfrm>
            <a:prstGeom prst="line">
              <a:avLst/>
            </a:prstGeom>
            <a:noFill/>
            <a:ln w="12700">
              <a:solidFill>
                <a:srgbClr val="000000"/>
              </a:solidFill>
              <a:round/>
              <a:headEnd type="triangle" w="med" len="sm"/>
              <a:tailEnd type="triangle" w="med" len="sm"/>
            </a:ln>
            <a:effectLst/>
          </p:spPr>
          <p:txBody>
            <a:bodyPr vert="horz" wrap="square" lIns="91440" tIns="45720" rIns="91440" bIns="45720" numCol="1" anchor="ctr" anchorCtr="0" compatLnSpc="1">
              <a:prstTxWarp prst="textNoShape">
                <a:avLst/>
              </a:prstTxWarp>
            </a:bodyPr>
            <a:lstStyle/>
            <a:p>
              <a:endParaRPr lang="en-US" sz="2400"/>
            </a:p>
          </p:txBody>
        </p:sp>
        <p:sp>
          <p:nvSpPr>
            <p:cNvPr id="13" name="Text Box 65"/>
            <p:cNvSpPr txBox="1">
              <a:spLocks noChangeArrowheads="1"/>
            </p:cNvSpPr>
            <p:nvPr/>
          </p:nvSpPr>
          <p:spPr bwMode="auto">
            <a:xfrm>
              <a:off x="5896080" y="2803748"/>
              <a:ext cx="967479" cy="577397"/>
            </a:xfrm>
            <a:prstGeom prst="rect">
              <a:avLst/>
            </a:prstGeom>
            <a:noFill/>
            <a:ln w="12700">
              <a:noFill/>
              <a:miter lim="800000"/>
              <a:headEnd/>
              <a:tailEnd/>
            </a:ln>
            <a:effectLst/>
          </p:spPr>
          <p:txBody>
            <a:bodyPr vert="horz" wrap="square" lIns="0" tIns="28804" rIns="0" bIns="28804"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bg1">
                      <a:lumMod val="10000"/>
                    </a:schemeClr>
                  </a:solidFill>
                  <a:effectLst/>
                  <a:latin typeface="Calibri" pitchFamily="34" charset="0"/>
                  <a:ea typeface="Arial Unicode MS" pitchFamily="34" charset="-128"/>
                  <a:cs typeface="Calibri" pitchFamily="34" charset="0"/>
                </a:rPr>
                <a:t>H</a:t>
              </a:r>
              <a:r>
                <a:rPr kumimoji="0" lang="en-US" altLang="ja-JP" sz="2000" b="1" i="0" u="none" strike="noStrike" cap="none" normalizeH="0" baseline="-30000" dirty="0" smtClean="0">
                  <a:ln>
                    <a:noFill/>
                  </a:ln>
                  <a:solidFill>
                    <a:schemeClr val="bg1">
                      <a:lumMod val="10000"/>
                    </a:schemeClr>
                  </a:solidFill>
                  <a:effectLst/>
                  <a:latin typeface="Calibri" pitchFamily="34" charset="0"/>
                  <a:ea typeface="Arial Unicode MS" pitchFamily="34" charset="-128"/>
                  <a:cs typeface="Calibri" pitchFamily="34" charset="0"/>
                </a:rPr>
                <a:t>2</a:t>
              </a:r>
              <a:r>
                <a:rPr kumimoji="0" lang="en-US" altLang="ja-JP" sz="2000" b="1" i="0" u="none" strike="noStrike" cap="none" normalizeH="0" baseline="0" dirty="0" smtClean="0">
                  <a:ln>
                    <a:noFill/>
                  </a:ln>
                  <a:solidFill>
                    <a:schemeClr val="bg1">
                      <a:lumMod val="10000"/>
                    </a:schemeClr>
                  </a:solidFill>
                  <a:effectLst/>
                  <a:latin typeface="Calibri" pitchFamily="34" charset="0"/>
                  <a:ea typeface="Arial Unicode MS" pitchFamily="34" charset="-128"/>
                  <a:cs typeface="Calibri" pitchFamily="34" charset="0"/>
                </a:rPr>
                <a:t> + CO</a:t>
              </a:r>
              <a:endParaRPr kumimoji="0" lang="en-US" altLang="ja-JP" sz="2000" b="0" i="0" u="none" strike="noStrike" cap="none" normalizeH="0" baseline="0" dirty="0" smtClean="0">
                <a:ln>
                  <a:noFill/>
                </a:ln>
                <a:solidFill>
                  <a:schemeClr val="bg1">
                    <a:lumMod val="10000"/>
                  </a:schemeClr>
                </a:solidFill>
                <a:effectLst/>
                <a:latin typeface="Arial" pitchFamily="34" charset="0"/>
                <a:cs typeface="Arial" pitchFamily="34" charset="0"/>
              </a:endParaRPr>
            </a:p>
          </p:txBody>
        </p:sp>
        <p:sp>
          <p:nvSpPr>
            <p:cNvPr id="14" name="Line 64"/>
            <p:cNvSpPr>
              <a:spLocks noChangeShapeType="1"/>
            </p:cNvSpPr>
            <p:nvPr/>
          </p:nvSpPr>
          <p:spPr bwMode="auto">
            <a:xfrm flipV="1">
              <a:off x="5772045" y="4695755"/>
              <a:ext cx="124036" cy="367333"/>
            </a:xfrm>
            <a:prstGeom prst="line">
              <a:avLst/>
            </a:prstGeom>
            <a:noFill/>
            <a:ln w="12700">
              <a:solidFill>
                <a:srgbClr val="000000"/>
              </a:solidFill>
              <a:round/>
              <a:headEnd type="triangle" w="med" len="sm"/>
              <a:tailEnd type="triangle" w="med" len="sm"/>
            </a:ln>
            <a:effectLst/>
          </p:spPr>
          <p:txBody>
            <a:bodyPr vert="horz" wrap="square" lIns="91440" tIns="45720" rIns="91440" bIns="45720" numCol="1" anchor="ctr" anchorCtr="0" compatLnSpc="1">
              <a:prstTxWarp prst="textNoShape">
                <a:avLst/>
              </a:prstTxWarp>
            </a:bodyPr>
            <a:lstStyle/>
            <a:p>
              <a:endParaRPr lang="en-US" sz="2400"/>
            </a:p>
          </p:txBody>
        </p:sp>
        <p:sp>
          <p:nvSpPr>
            <p:cNvPr id="15" name="Text Box 63"/>
            <p:cNvSpPr txBox="1">
              <a:spLocks noChangeArrowheads="1"/>
            </p:cNvSpPr>
            <p:nvPr/>
          </p:nvSpPr>
          <p:spPr bwMode="auto">
            <a:xfrm>
              <a:off x="5476094" y="4835424"/>
              <a:ext cx="339362" cy="346181"/>
            </a:xfrm>
            <a:prstGeom prst="rect">
              <a:avLst/>
            </a:prstGeom>
            <a:noFill/>
            <a:ln w="12700">
              <a:noFill/>
              <a:miter lim="800000"/>
              <a:headEnd/>
              <a:tailEnd/>
            </a:ln>
            <a:effectLst/>
          </p:spPr>
          <p:txBody>
            <a:bodyPr vert="horz" wrap="square" lIns="0" tIns="28804" rIns="0" bIns="28804"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bg1">
                      <a:lumMod val="10000"/>
                    </a:schemeClr>
                  </a:solidFill>
                  <a:effectLst/>
                  <a:latin typeface="Calibri" pitchFamily="34" charset="0"/>
                  <a:ea typeface="Arial Unicode MS" pitchFamily="34" charset="-128"/>
                  <a:cs typeface="Calibri" pitchFamily="34" charset="0"/>
                </a:rPr>
                <a:t>O</a:t>
              </a:r>
              <a:r>
                <a:rPr kumimoji="0" lang="en-US" altLang="ja-JP" sz="2000" b="1" i="0" u="none" strike="noStrike" cap="none" normalizeH="0" baseline="-30000" dirty="0" smtClean="0">
                  <a:ln>
                    <a:noFill/>
                  </a:ln>
                  <a:solidFill>
                    <a:schemeClr val="bg1">
                      <a:lumMod val="10000"/>
                    </a:schemeClr>
                  </a:solidFill>
                  <a:effectLst/>
                  <a:latin typeface="Calibri" pitchFamily="34" charset="0"/>
                  <a:ea typeface="Arial Unicode MS" pitchFamily="34" charset="-128"/>
                  <a:cs typeface="Calibri" pitchFamily="34" charset="0"/>
                </a:rPr>
                <a:t>2</a:t>
              </a:r>
              <a:endParaRPr kumimoji="0" lang="en-US" altLang="ja-JP" sz="2000" b="0" i="0" u="none" strike="noStrike" cap="none" normalizeH="0" baseline="0" dirty="0" smtClean="0">
                <a:ln>
                  <a:noFill/>
                </a:ln>
                <a:solidFill>
                  <a:schemeClr val="bg1">
                    <a:lumMod val="10000"/>
                  </a:schemeClr>
                </a:solidFill>
                <a:effectLst/>
                <a:latin typeface="Arial" pitchFamily="34" charset="0"/>
                <a:cs typeface="Arial" pitchFamily="34" charset="0"/>
              </a:endParaRPr>
            </a:p>
          </p:txBody>
        </p:sp>
        <p:sp>
          <p:nvSpPr>
            <p:cNvPr id="16" name="Text Box 62"/>
            <p:cNvSpPr txBox="1">
              <a:spLocks noChangeArrowheads="1"/>
            </p:cNvSpPr>
            <p:nvPr/>
          </p:nvSpPr>
          <p:spPr bwMode="auto">
            <a:xfrm>
              <a:off x="4602382" y="4079288"/>
              <a:ext cx="367146" cy="310042"/>
            </a:xfrm>
            <a:prstGeom prst="rect">
              <a:avLst/>
            </a:prstGeom>
            <a:noFill/>
            <a:ln w="12700">
              <a:noFill/>
              <a:miter lim="800000"/>
              <a:headEnd/>
              <a:tailEnd/>
            </a:ln>
            <a:effectLst/>
          </p:spPr>
          <p:txBody>
            <a:bodyPr vert="horz" wrap="square" lIns="0" tIns="28804" rIns="0" bIns="2880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b="0" i="0" u="none" strike="noStrike" cap="none" normalizeH="0" baseline="0" dirty="0" smtClean="0">
                  <a:ln>
                    <a:noFill/>
                  </a:ln>
                  <a:solidFill>
                    <a:srgbClr val="FFFFFF"/>
                  </a:solidFill>
                  <a:effectLst/>
                  <a:latin typeface="Calibri" pitchFamily="34" charset="0"/>
                  <a:ea typeface="Arial Unicode MS" pitchFamily="34" charset="-128"/>
                  <a:cs typeface="Calibri" pitchFamily="34" charset="0"/>
                </a:rPr>
                <a:t>O</a:t>
              </a:r>
              <a:r>
                <a:rPr kumimoji="0" lang="en-US" altLang="ja-JP" b="0" i="0" u="none" strike="noStrike" cap="none" normalizeH="0" baseline="30000" dirty="0" smtClean="0">
                  <a:ln>
                    <a:noFill/>
                  </a:ln>
                  <a:solidFill>
                    <a:srgbClr val="FFFFFF"/>
                  </a:solidFill>
                  <a:effectLst/>
                  <a:latin typeface="Calibri" pitchFamily="34" charset="0"/>
                  <a:ea typeface="Arial Unicode MS" pitchFamily="34" charset="-128"/>
                  <a:cs typeface="Calibri" pitchFamily="34" charset="0"/>
                </a:rPr>
                <a:t>=</a:t>
              </a:r>
              <a:endParaRPr kumimoji="0" lang="en-US" altLang="ja-JP"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Line 61"/>
            <p:cNvSpPr>
              <a:spLocks noChangeShapeType="1"/>
            </p:cNvSpPr>
            <p:nvPr/>
          </p:nvSpPr>
          <p:spPr bwMode="auto">
            <a:xfrm flipH="1" flipV="1">
              <a:off x="4872041" y="4035231"/>
              <a:ext cx="992" cy="525724"/>
            </a:xfrm>
            <a:prstGeom prst="line">
              <a:avLst/>
            </a:prstGeom>
            <a:noFill/>
            <a:ln w="12700">
              <a:solidFill>
                <a:srgbClr val="000000"/>
              </a:solidFill>
              <a:round/>
              <a:headEnd type="triangle" w="med" len="sm"/>
              <a:tailEnd type="triangle" w="med" len="sm"/>
            </a:ln>
            <a:effectLst/>
          </p:spPr>
          <p:txBody>
            <a:bodyPr vert="horz" wrap="square" lIns="91440" tIns="45720" rIns="91440" bIns="45720" numCol="1" anchor="ctr" anchorCtr="0" compatLnSpc="1">
              <a:prstTxWarp prst="textNoShape">
                <a:avLst/>
              </a:prstTxWarp>
            </a:bodyPr>
            <a:lstStyle/>
            <a:p>
              <a:endParaRPr lang="en-US" sz="2400"/>
            </a:p>
          </p:txBody>
        </p:sp>
        <p:sp>
          <p:nvSpPr>
            <p:cNvPr id="18" name="Line 60"/>
            <p:cNvSpPr>
              <a:spLocks noChangeShapeType="1"/>
            </p:cNvSpPr>
            <p:nvPr/>
          </p:nvSpPr>
          <p:spPr bwMode="auto">
            <a:xfrm flipH="1">
              <a:off x="4361014" y="4341903"/>
              <a:ext cx="992" cy="367333"/>
            </a:xfrm>
            <a:prstGeom prst="line">
              <a:avLst/>
            </a:prstGeom>
            <a:noFill/>
            <a:ln w="12700">
              <a:solidFill>
                <a:srgbClr val="000000"/>
              </a:solidFill>
              <a:round/>
              <a:headEnd type="arrow" w="sm" len="sm"/>
              <a:tailEnd type="arrow" w="sm" len="sm"/>
            </a:ln>
            <a:effectLst/>
          </p:spPr>
          <p:txBody>
            <a:bodyPr vert="horz" wrap="square" lIns="91440" tIns="45720" rIns="91440" bIns="45720" numCol="1" anchor="ctr" anchorCtr="0" compatLnSpc="1">
              <a:prstTxWarp prst="textNoShape">
                <a:avLst/>
              </a:prstTxWarp>
            </a:bodyPr>
            <a:lstStyle/>
            <a:p>
              <a:endParaRPr lang="en-US" sz="2400"/>
            </a:p>
          </p:txBody>
        </p:sp>
        <p:sp>
          <p:nvSpPr>
            <p:cNvPr id="19" name="Oval 59"/>
            <p:cNvSpPr>
              <a:spLocks noChangeArrowheads="1"/>
            </p:cNvSpPr>
            <p:nvPr/>
          </p:nvSpPr>
          <p:spPr bwMode="auto">
            <a:xfrm>
              <a:off x="4234994" y="3868293"/>
              <a:ext cx="316539" cy="346234"/>
            </a:xfrm>
            <a:prstGeom prst="ellipse">
              <a:avLst/>
            </a:prstGeom>
            <a:solidFill>
              <a:srgbClr val="66CCFF"/>
            </a:solidFill>
            <a:ln w="9525">
              <a:solidFill>
                <a:srgbClr val="FFFFFF"/>
              </a:solidFill>
              <a:round/>
              <a:headEnd/>
              <a:tailEnd/>
            </a:ln>
            <a:effectLst/>
          </p:spPr>
          <p:txBody>
            <a:bodyPr vert="horz" wrap="squar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b="1" i="0" u="none" strike="noStrike" cap="none" normalizeH="0" baseline="0" smtClean="0">
                  <a:ln>
                    <a:noFill/>
                  </a:ln>
                  <a:solidFill>
                    <a:srgbClr val="FFFFFF"/>
                  </a:solidFill>
                  <a:effectLst/>
                  <a:latin typeface="Calibri" pitchFamily="34" charset="0"/>
                  <a:ea typeface="MS Mincho" pitchFamily="49" charset="-128"/>
                  <a:cs typeface="Calibri" pitchFamily="34" charset="0"/>
                </a:rPr>
                <a:t>V</a:t>
              </a:r>
              <a:endParaRPr kumimoji="0" lang="en-US" altLang="ja-JP" sz="2800" b="0" i="0" u="none" strike="noStrike" cap="none" normalizeH="0" baseline="0" smtClean="0">
                <a:ln>
                  <a:noFill/>
                </a:ln>
                <a:solidFill>
                  <a:schemeClr val="tx1"/>
                </a:solidFill>
                <a:effectLst/>
                <a:latin typeface="Arial" pitchFamily="34" charset="0"/>
                <a:cs typeface="Arial" pitchFamily="34" charset="0"/>
              </a:endParaRPr>
            </a:p>
          </p:txBody>
        </p:sp>
        <p:sp>
          <p:nvSpPr>
            <p:cNvPr id="20" name="Line 58"/>
            <p:cNvSpPr>
              <a:spLocks noChangeShapeType="1"/>
            </p:cNvSpPr>
            <p:nvPr/>
          </p:nvSpPr>
          <p:spPr bwMode="auto">
            <a:xfrm>
              <a:off x="4783728" y="3127571"/>
              <a:ext cx="415768" cy="404403"/>
            </a:xfrm>
            <a:prstGeom prst="line">
              <a:avLst/>
            </a:prstGeom>
            <a:noFill/>
            <a:ln w="12700">
              <a:solidFill>
                <a:srgbClr val="000000"/>
              </a:solidFill>
              <a:round/>
              <a:headEnd type="triangle" w="med" len="sm"/>
              <a:tailEnd type="triangle" w="med" len="sm"/>
            </a:ln>
            <a:effectLst/>
          </p:spPr>
          <p:txBody>
            <a:bodyPr vert="horz" wrap="square" lIns="91440" tIns="45720" rIns="91440" bIns="45720" numCol="1" anchor="ctr" anchorCtr="0" compatLnSpc="1">
              <a:prstTxWarp prst="textNoShape">
                <a:avLst/>
              </a:prstTxWarp>
            </a:bodyPr>
            <a:lstStyle/>
            <a:p>
              <a:endParaRPr lang="en-US" sz="2400"/>
            </a:p>
          </p:txBody>
        </p:sp>
        <p:grpSp>
          <p:nvGrpSpPr>
            <p:cNvPr id="21" name="Group 20"/>
            <p:cNvGrpSpPr/>
            <p:nvPr/>
          </p:nvGrpSpPr>
          <p:grpSpPr>
            <a:xfrm>
              <a:off x="3441165" y="4886723"/>
              <a:ext cx="1786114" cy="980677"/>
              <a:chOff x="3451471" y="4734318"/>
              <a:chExt cx="1786114" cy="980677"/>
            </a:xfrm>
          </p:grpSpPr>
          <p:sp>
            <p:nvSpPr>
              <p:cNvPr id="22" name="Text Box 55"/>
              <p:cNvSpPr txBox="1">
                <a:spLocks noChangeArrowheads="1"/>
              </p:cNvSpPr>
              <p:nvPr/>
            </p:nvSpPr>
            <p:spPr bwMode="auto">
              <a:xfrm>
                <a:off x="3451471" y="5029757"/>
                <a:ext cx="1786114" cy="685238"/>
              </a:xfrm>
              <a:prstGeom prst="rect">
                <a:avLst/>
              </a:prstGeom>
              <a:noFill/>
              <a:ln w="9525">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rgbClr val="C00000"/>
                    </a:solidFill>
                    <a:effectLst/>
                    <a:latin typeface="Calibri" pitchFamily="34" charset="0"/>
                    <a:ea typeface="MS Mincho" pitchFamily="49" charset="-128"/>
                    <a:cs typeface="Calibri" pitchFamily="34" charset="0"/>
                  </a:rPr>
                  <a:t>Stored energy</a:t>
                </a:r>
                <a:endParaRPr kumimoji="0" lang="en-US" altLang="ja-JP" sz="20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rgbClr val="C00000"/>
                    </a:solidFill>
                    <a:effectLst/>
                    <a:latin typeface="Calibri" pitchFamily="34" charset="0"/>
                    <a:ea typeface="MS Mincho" pitchFamily="49" charset="-128"/>
                    <a:cs typeface="Calibri" pitchFamily="34" charset="0"/>
                  </a:rPr>
                  <a:t>(Electricity)</a:t>
                </a:r>
                <a:endParaRPr kumimoji="0" lang="en-US" altLang="ja-JP" sz="2000" b="0" i="0" u="none" strike="noStrike" cap="none" normalizeH="0" baseline="0" dirty="0" smtClean="0">
                  <a:ln>
                    <a:noFill/>
                  </a:ln>
                  <a:solidFill>
                    <a:srgbClr val="C00000"/>
                  </a:solidFill>
                  <a:effectLst/>
                  <a:latin typeface="Arial" pitchFamily="34" charset="0"/>
                  <a:cs typeface="Arial" pitchFamily="34" charset="0"/>
                </a:endParaRPr>
              </a:p>
            </p:txBody>
          </p:sp>
          <p:sp>
            <p:nvSpPr>
              <p:cNvPr id="23" name="AutoShape 54"/>
              <p:cNvSpPr>
                <a:spLocks noChangeArrowheads="1"/>
              </p:cNvSpPr>
              <p:nvPr/>
            </p:nvSpPr>
            <p:spPr bwMode="auto">
              <a:xfrm rot="16200000" flipH="1">
                <a:off x="4142402" y="4872938"/>
                <a:ext cx="420130" cy="142889"/>
              </a:xfrm>
              <a:prstGeom prst="rightArrow">
                <a:avLst>
                  <a:gd name="adj1" fmla="val 50000"/>
                  <a:gd name="adj2" fmla="val 64931"/>
                </a:avLst>
              </a:prstGeom>
              <a:solidFill>
                <a:srgbClr val="66CCFF"/>
              </a:solidFill>
              <a:ln w="9525">
                <a:solidFill>
                  <a:srgbClr val="FFFFFF"/>
                </a:solidFill>
                <a:miter lim="800000"/>
                <a:headEnd/>
                <a:tailEnd/>
              </a:ln>
              <a:effectLst/>
            </p:spPr>
            <p:txBody>
              <a:bodyPr vert="horz" wrap="none" lIns="91440" tIns="45720" rIns="91440" bIns="45720" numCol="1" anchor="ctr" anchorCtr="0" compatLnSpc="1">
                <a:prstTxWarp prst="textNoShape">
                  <a:avLst/>
                </a:prstTxWarp>
              </a:bodyPr>
              <a:lstStyle/>
              <a:p>
                <a:endParaRPr lang="en-US" sz="2400"/>
              </a:p>
            </p:txBody>
          </p:sp>
        </p:grpSp>
        <p:sp>
          <p:nvSpPr>
            <p:cNvPr id="24" name="Rectangle 53"/>
            <p:cNvSpPr>
              <a:spLocks noChangeArrowheads="1"/>
            </p:cNvSpPr>
            <p:nvPr/>
          </p:nvSpPr>
          <p:spPr bwMode="auto">
            <a:xfrm>
              <a:off x="5199496" y="4057698"/>
              <a:ext cx="823597" cy="525724"/>
            </a:xfrm>
            <a:prstGeom prst="rect">
              <a:avLst/>
            </a:prstGeom>
            <a:solidFill>
              <a:srgbClr val="C0C0C0">
                <a:alpha val="92000"/>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25" name="Text Box 52"/>
            <p:cNvSpPr txBox="1">
              <a:spLocks noChangeArrowheads="1"/>
            </p:cNvSpPr>
            <p:nvPr/>
          </p:nvSpPr>
          <p:spPr bwMode="auto">
            <a:xfrm>
              <a:off x="5104236" y="4067250"/>
              <a:ext cx="762075" cy="199955"/>
            </a:xfrm>
            <a:prstGeom prst="rect">
              <a:avLst/>
            </a:prstGeom>
            <a:noFill/>
            <a:ln w="12700">
              <a:noFill/>
              <a:miter lim="800000"/>
              <a:headEnd/>
              <a:tailEnd/>
            </a:ln>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100" b="1" i="0" u="none" strike="noStrike" cap="none" normalizeH="0" baseline="0" dirty="0" smtClean="0">
                  <a:ln>
                    <a:noFill/>
                  </a:ln>
                  <a:solidFill>
                    <a:srgbClr val="000066"/>
                  </a:solidFill>
                  <a:effectLst/>
                  <a:latin typeface="Calibri" pitchFamily="34" charset="0"/>
                  <a:ea typeface="Arial Unicode MS" pitchFamily="34" charset="-128"/>
                  <a:cs typeface="Calibri" pitchFamily="34" charset="0"/>
                </a:rPr>
                <a:t>ANODE</a:t>
              </a:r>
              <a:endParaRPr kumimoji="0" lang="en-US" altLang="ja-JP"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26" name="Rectangle 51"/>
            <p:cNvSpPr>
              <a:spLocks noChangeArrowheads="1"/>
            </p:cNvSpPr>
            <p:nvPr/>
          </p:nvSpPr>
          <p:spPr bwMode="auto">
            <a:xfrm>
              <a:off x="5192637" y="4233113"/>
              <a:ext cx="893057" cy="169277"/>
            </a:xfrm>
            <a:prstGeom prst="rect">
              <a:avLst/>
            </a:prstGeom>
            <a:noFill/>
            <a:ln w="12700">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100" b="1" i="0" u="none" strike="noStrike" cap="none" normalizeH="0" baseline="0" dirty="0" smtClean="0">
                  <a:ln>
                    <a:noFill/>
                  </a:ln>
                  <a:solidFill>
                    <a:srgbClr val="000066"/>
                  </a:solidFill>
                  <a:effectLst/>
                  <a:latin typeface="Calibri" pitchFamily="34" charset="0"/>
                  <a:ea typeface="Arial Unicode MS" pitchFamily="34" charset="-128"/>
                  <a:cs typeface="Calibri" pitchFamily="34" charset="0"/>
                </a:rPr>
                <a:t>ELECTROLYTE</a:t>
              </a:r>
              <a:endParaRPr kumimoji="0" lang="en-US" altLang="ja-JP"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27" name="Text Box 50"/>
            <p:cNvSpPr txBox="1">
              <a:spLocks noChangeArrowheads="1"/>
            </p:cNvSpPr>
            <p:nvPr/>
          </p:nvSpPr>
          <p:spPr bwMode="auto">
            <a:xfrm>
              <a:off x="5171294" y="4419413"/>
              <a:ext cx="714446" cy="169277"/>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100" b="1" i="0" u="none" strike="noStrike" cap="none" normalizeH="0" baseline="0" dirty="0" smtClean="0">
                  <a:ln>
                    <a:noFill/>
                  </a:ln>
                  <a:solidFill>
                    <a:srgbClr val="000066"/>
                  </a:solidFill>
                  <a:effectLst/>
                  <a:latin typeface="Calibri" pitchFamily="34" charset="0"/>
                  <a:ea typeface="Arial Unicode MS" pitchFamily="34" charset="-128"/>
                  <a:cs typeface="Calibri" pitchFamily="34" charset="0"/>
                </a:rPr>
                <a:t>CATHODE</a:t>
              </a:r>
              <a:endParaRPr kumimoji="0" lang="en-US" altLang="ja-JP" sz="2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49"/>
            <p:cNvPicPr>
              <a:picLocks noChangeAspect="1" noChangeArrowheads="1"/>
            </p:cNvPicPr>
            <p:nvPr/>
          </p:nvPicPr>
          <p:blipFill>
            <a:blip r:embed="rId4" cstate="print"/>
            <a:srcRect/>
            <a:stretch>
              <a:fillRect/>
            </a:stretch>
          </p:blipFill>
          <p:spPr bwMode="auto">
            <a:xfrm>
              <a:off x="7400679" y="3430873"/>
              <a:ext cx="1120989" cy="1522132"/>
            </a:xfrm>
            <a:prstGeom prst="rect">
              <a:avLst/>
            </a:prstGeom>
            <a:noFill/>
          </p:spPr>
        </p:pic>
        <p:sp>
          <p:nvSpPr>
            <p:cNvPr id="29" name="Text Box 48"/>
            <p:cNvSpPr txBox="1">
              <a:spLocks noChangeArrowheads="1"/>
            </p:cNvSpPr>
            <p:nvPr/>
          </p:nvSpPr>
          <p:spPr bwMode="auto">
            <a:xfrm>
              <a:off x="4316361" y="4231815"/>
              <a:ext cx="367146" cy="310042"/>
            </a:xfrm>
            <a:prstGeom prst="rect">
              <a:avLst/>
            </a:prstGeom>
            <a:noFill/>
            <a:ln w="12700">
              <a:noFill/>
              <a:miter lim="800000"/>
              <a:headEnd/>
              <a:tailEnd/>
            </a:ln>
            <a:effectLst/>
          </p:spPr>
          <p:txBody>
            <a:bodyPr vert="horz" wrap="square" lIns="0" tIns="28804" rIns="0" bIns="2880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b="0" i="0" u="none" strike="noStrike" cap="none" normalizeH="0" baseline="0" smtClean="0">
                  <a:ln>
                    <a:noFill/>
                  </a:ln>
                  <a:solidFill>
                    <a:srgbClr val="000066"/>
                  </a:solidFill>
                  <a:effectLst/>
                  <a:latin typeface="Calibri" pitchFamily="34" charset="0"/>
                  <a:ea typeface="Arial Unicode MS" pitchFamily="34" charset="-128"/>
                  <a:cs typeface="Calibri" pitchFamily="34" charset="0"/>
                </a:rPr>
                <a:t>e</a:t>
              </a:r>
              <a:r>
                <a:rPr kumimoji="0" lang="en-US" altLang="ja-JP" b="0" i="0" u="none" strike="noStrike" cap="none" normalizeH="0" baseline="30000" smtClean="0">
                  <a:ln>
                    <a:noFill/>
                  </a:ln>
                  <a:solidFill>
                    <a:srgbClr val="000066"/>
                  </a:solidFill>
                  <a:effectLst/>
                  <a:latin typeface="Calibri" pitchFamily="34" charset="0"/>
                  <a:ea typeface="Arial Unicode MS" pitchFamily="34" charset="-128"/>
                  <a:cs typeface="Calibri" pitchFamily="34" charset="0"/>
                </a:rPr>
                <a:t>-</a:t>
              </a:r>
              <a:endParaRPr kumimoji="0" lang="en-US" altLang="ja-JP" sz="2800" b="0" i="0" u="none" strike="noStrike" cap="none" normalizeH="0" baseline="0" smtClean="0">
                <a:ln>
                  <a:noFill/>
                </a:ln>
                <a:solidFill>
                  <a:schemeClr val="tx1"/>
                </a:solidFill>
                <a:effectLst/>
                <a:latin typeface="Arial" pitchFamily="34" charset="0"/>
                <a:cs typeface="Arial" pitchFamily="34" charset="0"/>
              </a:endParaRPr>
            </a:p>
          </p:txBody>
        </p:sp>
        <p:sp>
          <p:nvSpPr>
            <p:cNvPr id="30" name="Text Box 44"/>
            <p:cNvSpPr txBox="1">
              <a:spLocks noChangeArrowheads="1"/>
            </p:cNvSpPr>
            <p:nvPr/>
          </p:nvSpPr>
          <p:spPr bwMode="auto">
            <a:xfrm>
              <a:off x="3949216" y="2734402"/>
              <a:ext cx="1394162" cy="525724"/>
            </a:xfrm>
            <a:prstGeom prst="rect">
              <a:avLst/>
            </a:prstGeom>
            <a:noFill/>
            <a:ln w="12700">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bg1">
                      <a:lumMod val="10000"/>
                    </a:schemeClr>
                  </a:solidFill>
                  <a:effectLst/>
                  <a:latin typeface="Calibri" pitchFamily="34" charset="0"/>
                  <a:ea typeface="Arial Unicode MS" pitchFamily="34" charset="-128"/>
                  <a:cs typeface="Calibri" pitchFamily="34" charset="0"/>
                </a:rPr>
                <a:t>CO</a:t>
              </a:r>
              <a:r>
                <a:rPr kumimoji="0" lang="en-US" altLang="ja-JP" sz="2000" b="1" i="0" u="none" strike="noStrike" cap="none" normalizeH="0" baseline="-30000" dirty="0" smtClean="0">
                  <a:ln>
                    <a:noFill/>
                  </a:ln>
                  <a:solidFill>
                    <a:schemeClr val="bg1">
                      <a:lumMod val="10000"/>
                    </a:schemeClr>
                  </a:solidFill>
                  <a:effectLst/>
                  <a:latin typeface="Calibri" pitchFamily="34" charset="0"/>
                  <a:ea typeface="Arial Unicode MS" pitchFamily="34" charset="-128"/>
                  <a:cs typeface="Calibri" pitchFamily="34" charset="0"/>
                </a:rPr>
                <a:t>2</a:t>
              </a:r>
              <a:r>
                <a:rPr kumimoji="0" lang="en-US" altLang="ja-JP" sz="2000" b="1" i="0" u="none" strike="noStrike" cap="none" normalizeH="0" baseline="0" dirty="0" smtClean="0">
                  <a:ln>
                    <a:noFill/>
                  </a:ln>
                  <a:solidFill>
                    <a:schemeClr val="bg1">
                      <a:lumMod val="10000"/>
                    </a:schemeClr>
                  </a:solidFill>
                  <a:effectLst/>
                  <a:latin typeface="Calibri" pitchFamily="34" charset="0"/>
                  <a:ea typeface="Arial Unicode MS" pitchFamily="34" charset="-128"/>
                  <a:cs typeface="Calibri" pitchFamily="34" charset="0"/>
                </a:rPr>
                <a:t> + H</a:t>
              </a:r>
              <a:r>
                <a:rPr kumimoji="0" lang="en-US" altLang="ja-JP" sz="2000" b="1" i="0" u="none" strike="noStrike" cap="none" normalizeH="0" baseline="-30000" dirty="0" smtClean="0">
                  <a:ln>
                    <a:noFill/>
                  </a:ln>
                  <a:solidFill>
                    <a:schemeClr val="bg1">
                      <a:lumMod val="10000"/>
                    </a:schemeClr>
                  </a:solidFill>
                  <a:effectLst/>
                  <a:latin typeface="Calibri" pitchFamily="34" charset="0"/>
                  <a:ea typeface="Arial Unicode MS" pitchFamily="34" charset="-128"/>
                  <a:cs typeface="Calibri" pitchFamily="34" charset="0"/>
                </a:rPr>
                <a:t>2</a:t>
              </a:r>
              <a:r>
                <a:rPr kumimoji="0" lang="en-US" altLang="ja-JP" sz="2000" b="1" i="0" u="none" strike="noStrike" cap="none" normalizeH="0" baseline="0" dirty="0" smtClean="0">
                  <a:ln>
                    <a:noFill/>
                  </a:ln>
                  <a:solidFill>
                    <a:schemeClr val="bg1">
                      <a:lumMod val="10000"/>
                    </a:schemeClr>
                  </a:solidFill>
                  <a:effectLst/>
                  <a:latin typeface="Calibri" pitchFamily="34" charset="0"/>
                  <a:ea typeface="Arial Unicode MS" pitchFamily="34" charset="-128"/>
                  <a:cs typeface="Calibri" pitchFamily="34" charset="0"/>
                </a:rPr>
                <a:t>O </a:t>
              </a:r>
              <a:endParaRPr kumimoji="0" lang="en-US" altLang="ja-JP" sz="2000" b="0" i="0" u="none" strike="noStrike" cap="none" normalizeH="0" baseline="0" dirty="0" smtClean="0">
                <a:ln>
                  <a:noFill/>
                </a:ln>
                <a:solidFill>
                  <a:schemeClr val="bg1">
                    <a:lumMod val="10000"/>
                  </a:schemeClr>
                </a:solidFill>
                <a:effectLst/>
                <a:latin typeface="Arial" pitchFamily="34" charset="0"/>
                <a:cs typeface="Arial" pitchFamily="34" charset="0"/>
              </a:endParaRPr>
            </a:p>
          </p:txBody>
        </p:sp>
        <p:grpSp>
          <p:nvGrpSpPr>
            <p:cNvPr id="31" name="Group 30"/>
            <p:cNvGrpSpPr/>
            <p:nvPr/>
          </p:nvGrpSpPr>
          <p:grpSpPr>
            <a:xfrm>
              <a:off x="522853" y="1295400"/>
              <a:ext cx="3476970" cy="1453603"/>
              <a:chOff x="533159" y="1142997"/>
              <a:chExt cx="3476970" cy="1453603"/>
            </a:xfrm>
          </p:grpSpPr>
          <p:sp>
            <p:nvSpPr>
              <p:cNvPr id="32" name="Text Box 67"/>
              <p:cNvSpPr txBox="1">
                <a:spLocks noChangeArrowheads="1"/>
              </p:cNvSpPr>
              <p:nvPr/>
            </p:nvSpPr>
            <p:spPr bwMode="auto">
              <a:xfrm>
                <a:off x="2866023" y="1936076"/>
                <a:ext cx="808713" cy="525724"/>
              </a:xfrm>
              <a:prstGeom prst="rect">
                <a:avLst/>
              </a:prstGeom>
              <a:noFill/>
              <a:ln w="12700">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b="1" i="0" u="none" strike="noStrike" cap="none" normalizeH="0" baseline="0" dirty="0" smtClean="0">
                    <a:ln>
                      <a:noFill/>
                    </a:ln>
                    <a:solidFill>
                      <a:srgbClr val="0000FF"/>
                    </a:solidFill>
                    <a:effectLst/>
                    <a:latin typeface="Calibri" pitchFamily="34" charset="0"/>
                    <a:ea typeface="Arial Unicode MS" pitchFamily="34" charset="-128"/>
                    <a:cs typeface="Calibri" pitchFamily="34" charset="0"/>
                  </a:rPr>
                  <a:t>CO</a:t>
                </a:r>
                <a:r>
                  <a:rPr kumimoji="0" lang="en-US" altLang="ja-JP" b="1" i="0" u="none" strike="noStrike" cap="none" normalizeH="0" baseline="-30000" dirty="0" smtClean="0">
                    <a:ln>
                      <a:noFill/>
                    </a:ln>
                    <a:solidFill>
                      <a:srgbClr val="0000FF"/>
                    </a:solidFill>
                    <a:effectLst/>
                    <a:latin typeface="Calibri" pitchFamily="34" charset="0"/>
                    <a:ea typeface="Arial Unicode MS" pitchFamily="34" charset="-128"/>
                    <a:cs typeface="Calibri" pitchFamily="34" charset="0"/>
                  </a:rPr>
                  <a:t>2</a:t>
                </a:r>
                <a:endParaRPr kumimoji="0" lang="en-US" altLang="ja-JP"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3" name="Picture 46"/>
              <p:cNvPicPr>
                <a:picLocks noChangeAspect="1" noChangeArrowheads="1"/>
              </p:cNvPicPr>
              <p:nvPr/>
            </p:nvPicPr>
            <p:blipFill>
              <a:blip r:embed="rId5" cstate="print">
                <a:lum contrast="18000"/>
              </a:blip>
              <a:srcRect l="22981" t="39093" r="2965" b="5042"/>
              <a:stretch>
                <a:fillRect/>
              </a:stretch>
            </p:blipFill>
            <p:spPr bwMode="auto">
              <a:xfrm>
                <a:off x="533159" y="1372159"/>
                <a:ext cx="1736500" cy="1106491"/>
              </a:xfrm>
              <a:prstGeom prst="rect">
                <a:avLst/>
              </a:prstGeom>
              <a:noFill/>
            </p:spPr>
          </p:pic>
          <p:sp>
            <p:nvSpPr>
              <p:cNvPr id="34" name="Text Box 45"/>
              <p:cNvSpPr txBox="1">
                <a:spLocks noChangeArrowheads="1"/>
              </p:cNvSpPr>
              <p:nvPr/>
            </p:nvSpPr>
            <p:spPr bwMode="auto">
              <a:xfrm>
                <a:off x="565056" y="1142997"/>
                <a:ext cx="1704604" cy="304803"/>
              </a:xfrm>
              <a:prstGeom prst="rect">
                <a:avLst/>
              </a:prstGeom>
              <a:noFill/>
              <a:ln w="9525">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400" b="1" i="0" u="none" strike="noStrike" cap="none" normalizeH="0" baseline="0" dirty="0" smtClean="0">
                    <a:ln>
                      <a:noFill/>
                    </a:ln>
                    <a:solidFill>
                      <a:srgbClr val="333333"/>
                    </a:solidFill>
                    <a:effectLst/>
                    <a:latin typeface="Calibri" pitchFamily="34" charset="0"/>
                    <a:ea typeface="MS Mincho" pitchFamily="49" charset="-128"/>
                    <a:cs typeface="Calibri" pitchFamily="34" charset="0"/>
                  </a:rPr>
                  <a:t>Coal Power Plant</a:t>
                </a:r>
                <a:endParaRPr kumimoji="0" lang="en-US" altLang="ja-JP"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AutoShape 43"/>
              <p:cNvSpPr>
                <a:spLocks noChangeArrowheads="1"/>
              </p:cNvSpPr>
              <p:nvPr/>
            </p:nvSpPr>
            <p:spPr bwMode="auto">
              <a:xfrm rot="1686488">
                <a:off x="2632836" y="2395522"/>
                <a:ext cx="1377293" cy="201078"/>
              </a:xfrm>
              <a:prstGeom prst="rightArrow">
                <a:avLst>
                  <a:gd name="adj1" fmla="val 50000"/>
                  <a:gd name="adj2" fmla="val 193855"/>
                </a:avLst>
              </a:prstGeom>
              <a:solidFill>
                <a:srgbClr val="99CCFF"/>
              </a:solidFill>
              <a:ln w="9525">
                <a:solidFill>
                  <a:srgbClr val="FFFFFF"/>
                </a:solidFill>
                <a:miter lim="800000"/>
                <a:headEnd/>
                <a:tailEnd/>
              </a:ln>
              <a:effectLst/>
            </p:spPr>
            <p:txBody>
              <a:bodyPr vert="horz" wrap="none" lIns="91440" tIns="45720" rIns="91440" bIns="45720" numCol="1" anchor="ctr" anchorCtr="0" compatLnSpc="1">
                <a:prstTxWarp prst="textNoShape">
                  <a:avLst/>
                </a:prstTxWarp>
              </a:bodyPr>
              <a:lstStyle/>
              <a:p>
                <a:endParaRPr lang="en-US" sz="2400"/>
              </a:p>
            </p:txBody>
          </p:sp>
        </p:grpSp>
        <p:grpSp>
          <p:nvGrpSpPr>
            <p:cNvPr id="36" name="Group 35"/>
            <p:cNvGrpSpPr/>
            <p:nvPr/>
          </p:nvGrpSpPr>
          <p:grpSpPr>
            <a:xfrm>
              <a:off x="5638800" y="1370664"/>
              <a:ext cx="3105140" cy="4496734"/>
              <a:chOff x="5649106" y="1218261"/>
              <a:chExt cx="3105140" cy="4496734"/>
            </a:xfrm>
          </p:grpSpPr>
          <p:sp>
            <p:nvSpPr>
              <p:cNvPr id="37" name="AutoShape 57"/>
              <p:cNvSpPr>
                <a:spLocks noChangeArrowheads="1"/>
              </p:cNvSpPr>
              <p:nvPr/>
            </p:nvSpPr>
            <p:spPr bwMode="auto">
              <a:xfrm rot="16200000" flipH="1">
                <a:off x="6128958" y="4865075"/>
                <a:ext cx="420130" cy="142889"/>
              </a:xfrm>
              <a:prstGeom prst="rightArrow">
                <a:avLst>
                  <a:gd name="adj1" fmla="val 50000"/>
                  <a:gd name="adj2" fmla="val 64931"/>
                </a:avLst>
              </a:prstGeom>
              <a:solidFill>
                <a:srgbClr val="66CCFF"/>
              </a:solidFill>
              <a:ln w="9525">
                <a:solidFill>
                  <a:srgbClr val="FFFFFF"/>
                </a:solidFill>
                <a:miter lim="800000"/>
                <a:headEnd/>
                <a:tailEnd/>
              </a:ln>
              <a:effectLst/>
            </p:spPr>
            <p:txBody>
              <a:bodyPr vert="horz" wrap="none" lIns="91440" tIns="45720" rIns="91440" bIns="45720" numCol="1" anchor="ctr" anchorCtr="0" compatLnSpc="1">
                <a:prstTxWarp prst="textNoShape">
                  <a:avLst/>
                </a:prstTxWarp>
              </a:bodyPr>
              <a:lstStyle/>
              <a:p>
                <a:endParaRPr lang="en-US" sz="2400"/>
              </a:p>
            </p:txBody>
          </p:sp>
          <p:sp>
            <p:nvSpPr>
              <p:cNvPr id="38" name="Text Box 56"/>
              <p:cNvSpPr txBox="1">
                <a:spLocks noChangeArrowheads="1"/>
              </p:cNvSpPr>
              <p:nvPr/>
            </p:nvSpPr>
            <p:spPr bwMode="auto">
              <a:xfrm>
                <a:off x="5674191" y="5025264"/>
                <a:ext cx="1925034" cy="689731"/>
              </a:xfrm>
              <a:prstGeom prst="rect">
                <a:avLst/>
              </a:prstGeom>
              <a:noFill/>
              <a:ln w="9525">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b-NO" altLang="ja-JP" sz="2000" b="1" i="0" u="none" strike="noStrike" cap="none" normalizeH="0" baseline="0" dirty="0" smtClean="0">
                    <a:ln>
                      <a:noFill/>
                    </a:ln>
                    <a:solidFill>
                      <a:srgbClr val="0000FF"/>
                    </a:solidFill>
                    <a:effectLst/>
                    <a:latin typeface="Calibri" pitchFamily="34" charset="0"/>
                    <a:ea typeface="MS Mincho" pitchFamily="49" charset="-128"/>
                    <a:cs typeface="Calibri" pitchFamily="34" charset="0"/>
                  </a:rPr>
                  <a:t>Syn-gas for liquid fuels synthesis</a:t>
                </a:r>
                <a:endParaRPr kumimoji="0" lang="nb-NO" altLang="ja-JP"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9" name="Picture 47"/>
              <p:cNvPicPr>
                <a:picLocks noChangeAspect="1" noChangeArrowheads="1"/>
              </p:cNvPicPr>
              <p:nvPr/>
            </p:nvPicPr>
            <p:blipFill>
              <a:blip r:embed="rId6" cstate="print"/>
              <a:srcRect l="13953" t="29271" r="35968" b="16580"/>
              <a:stretch>
                <a:fillRect/>
              </a:stretch>
            </p:blipFill>
            <p:spPr bwMode="auto">
              <a:xfrm>
                <a:off x="7315432" y="1219384"/>
                <a:ext cx="1438814" cy="1101998"/>
              </a:xfrm>
              <a:prstGeom prst="rect">
                <a:avLst/>
              </a:prstGeom>
              <a:noFill/>
            </p:spPr>
          </p:pic>
          <p:sp>
            <p:nvSpPr>
              <p:cNvPr id="40" name="AutoShape 42"/>
              <p:cNvSpPr>
                <a:spLocks noChangeArrowheads="1"/>
              </p:cNvSpPr>
              <p:nvPr/>
            </p:nvSpPr>
            <p:spPr bwMode="auto">
              <a:xfrm>
                <a:off x="6210026" y="1751848"/>
                <a:ext cx="714446" cy="889686"/>
              </a:xfrm>
              <a:custGeom>
                <a:avLst/>
                <a:gdLst>
                  <a:gd name="G0" fmla="+- 18120 0 0"/>
                  <a:gd name="G1" fmla="+- 4344 0 0"/>
                  <a:gd name="G2" fmla="+- 12158 0 4344"/>
                  <a:gd name="G3" fmla="+- G2 0 4344"/>
                  <a:gd name="G4" fmla="*/ G3 32768 32059"/>
                  <a:gd name="G5" fmla="*/ G4 1 2"/>
                  <a:gd name="G6" fmla="+- 21600 0 18120"/>
                  <a:gd name="G7" fmla="*/ G6 4344 6079"/>
                  <a:gd name="G8" fmla="+- G7 18120 0"/>
                  <a:gd name="T0" fmla="*/ 18120 w 21600"/>
                  <a:gd name="T1" fmla="*/ 0 h 21600"/>
                  <a:gd name="T2" fmla="*/ 18120 w 21600"/>
                  <a:gd name="T3" fmla="*/ 12158 h 21600"/>
                  <a:gd name="T4" fmla="*/ 1774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8120" y="0"/>
                    </a:lnTo>
                    <a:lnTo>
                      <a:pt x="18120" y="4344"/>
                    </a:lnTo>
                    <a:lnTo>
                      <a:pt x="12427" y="4344"/>
                    </a:lnTo>
                    <a:cubicBezTo>
                      <a:pt x="5564" y="4344"/>
                      <a:pt x="0" y="7842"/>
                      <a:pt x="0" y="12158"/>
                    </a:cubicBezTo>
                    <a:lnTo>
                      <a:pt x="0" y="21600"/>
                    </a:lnTo>
                    <a:lnTo>
                      <a:pt x="3547" y="21600"/>
                    </a:lnTo>
                    <a:lnTo>
                      <a:pt x="3547" y="12158"/>
                    </a:lnTo>
                    <a:cubicBezTo>
                      <a:pt x="3547" y="9759"/>
                      <a:pt x="7523" y="7814"/>
                      <a:pt x="12427" y="7814"/>
                    </a:cubicBezTo>
                    <a:lnTo>
                      <a:pt x="18120" y="7814"/>
                    </a:lnTo>
                    <a:lnTo>
                      <a:pt x="18120" y="12158"/>
                    </a:lnTo>
                    <a:close/>
                  </a:path>
                </a:pathLst>
              </a:custGeom>
              <a:solidFill>
                <a:srgbClr val="99CCFF"/>
              </a:solidFill>
              <a:ln w="9525">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41" name="Text Box 41"/>
              <p:cNvSpPr txBox="1">
                <a:spLocks noChangeArrowheads="1"/>
              </p:cNvSpPr>
              <p:nvPr/>
            </p:nvSpPr>
            <p:spPr bwMode="auto">
              <a:xfrm>
                <a:off x="5649106" y="1218261"/>
                <a:ext cx="1609765" cy="381939"/>
              </a:xfrm>
              <a:prstGeom prst="rect">
                <a:avLst/>
              </a:prstGeom>
              <a:noFill/>
              <a:ln w="9525">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ja-JP" sz="1400" b="1" i="0" u="none" strike="noStrike" cap="none" normalizeH="0" baseline="0" dirty="0" smtClean="0">
                    <a:ln>
                      <a:noFill/>
                    </a:ln>
                    <a:solidFill>
                      <a:srgbClr val="333333"/>
                    </a:solidFill>
                    <a:effectLst/>
                    <a:latin typeface="Calibri" pitchFamily="34" charset="0"/>
                    <a:ea typeface="MS Mincho" pitchFamily="49" charset="-128"/>
                    <a:cs typeface="Calibri" pitchFamily="34" charset="0"/>
                  </a:rPr>
                  <a:t>Synthetic fuel, gasoline</a:t>
                </a:r>
                <a:endParaRPr kumimoji="0" lang="en-US" altLang="ja-JP" sz="32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42" name="Rectangle 40"/>
            <p:cNvSpPr>
              <a:spLocks noChangeArrowheads="1"/>
            </p:cNvSpPr>
            <p:nvPr/>
          </p:nvSpPr>
          <p:spPr bwMode="auto">
            <a:xfrm>
              <a:off x="6656752" y="2734775"/>
              <a:ext cx="2334848" cy="694225"/>
            </a:xfrm>
            <a:prstGeom prst="rect">
              <a:avLst/>
            </a:prstGeom>
            <a:noFill/>
            <a:ln w="9525">
              <a:noFill/>
              <a:miter lim="800000"/>
              <a:headEnd/>
              <a:tailEnd/>
            </a:ln>
            <a:effectLst/>
          </p:spPr>
          <p:txBody>
            <a:bodyPr vert="horz" wrap="square" lIns="0" tIns="28804" rIns="0" bIns="2880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dirty="0" smtClean="0">
                  <a:ln>
                    <a:noFill/>
                  </a:ln>
                  <a:solidFill>
                    <a:srgbClr val="800000"/>
                  </a:solidFill>
                  <a:latin typeface="Calibri" pitchFamily="34" charset="0"/>
                  <a:ea typeface="MS Mincho" pitchFamily="49" charset="-128"/>
                  <a:cs typeface="Calibri" pitchFamily="34" charset="0"/>
                </a:rPr>
                <a:t>Solid Oxide Fuel / Electrolysis Cell</a:t>
              </a:r>
              <a:endParaRPr kumimoji="0" lang="en-US" altLang="ja-JP" sz="2800" b="0" i="0" u="none" strike="noStrike" cap="none" normalizeH="0" baseline="0" dirty="0" smtClean="0">
                <a:ln>
                  <a:noFill/>
                </a:ln>
                <a:solidFill>
                  <a:schemeClr val="tx1"/>
                </a:solidFill>
                <a:latin typeface="Arial" pitchFamily="34" charset="0"/>
                <a:cs typeface="Arial" pitchFamily="34" charset="0"/>
              </a:endParaRPr>
            </a:p>
          </p:txBody>
        </p:sp>
        <p:sp>
          <p:nvSpPr>
            <p:cNvPr id="44" name="Text Box 74"/>
            <p:cNvSpPr txBox="1">
              <a:spLocks noChangeArrowheads="1"/>
            </p:cNvSpPr>
            <p:nvPr/>
          </p:nvSpPr>
          <p:spPr bwMode="auto">
            <a:xfrm>
              <a:off x="852908" y="5263043"/>
              <a:ext cx="1824196" cy="402156"/>
            </a:xfrm>
            <a:prstGeom prst="rect">
              <a:avLst/>
            </a:prstGeom>
            <a:noFill/>
            <a:ln w="9525">
              <a:noFill/>
              <a:miter lim="800000"/>
              <a:headEnd/>
              <a:tailEnd/>
            </a:ln>
            <a:effectLst/>
          </p:spPr>
          <p:txBody>
            <a:bodyPr vert="horz" wrap="square" lIns="0" tIns="28804" rIns="0" bIns="28804"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rgbClr val="333333"/>
                  </a:solidFill>
                  <a:effectLst/>
                  <a:latin typeface="Calibri" pitchFamily="34" charset="0"/>
                  <a:ea typeface="MS Mincho" pitchFamily="49" charset="-128"/>
                  <a:cs typeface="Calibri" pitchFamily="34" charset="0"/>
                </a:rPr>
                <a:t>Electricity to grid</a:t>
              </a:r>
              <a:endParaRPr kumimoji="0" lang="en-US" altLang="ja-JP"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6" name="Text Box 75"/>
            <p:cNvSpPr txBox="1">
              <a:spLocks noChangeArrowheads="1"/>
            </p:cNvSpPr>
            <p:nvPr/>
          </p:nvSpPr>
          <p:spPr bwMode="auto">
            <a:xfrm>
              <a:off x="2468725" y="3835276"/>
              <a:ext cx="1915112" cy="525724"/>
            </a:xfrm>
            <a:prstGeom prst="rect">
              <a:avLst/>
            </a:prstGeom>
            <a:noFill/>
            <a:ln w="9525">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bg1">
                      <a:lumMod val="10000"/>
                    </a:schemeClr>
                  </a:solidFill>
                  <a:effectLst/>
                  <a:latin typeface="Calibri" pitchFamily="34" charset="0"/>
                  <a:ea typeface="MS Mincho" pitchFamily="49" charset="-128"/>
                  <a:cs typeface="Calibri" pitchFamily="34" charset="0"/>
                </a:rPr>
                <a:t>Heat, Electricity</a:t>
              </a:r>
              <a:endParaRPr kumimoji="0" lang="en-US" altLang="ja-JP" sz="2000" b="0" i="0" u="none" strike="noStrike" cap="none" normalizeH="0" baseline="0" dirty="0" smtClean="0">
                <a:ln>
                  <a:noFill/>
                </a:ln>
                <a:solidFill>
                  <a:schemeClr val="bg1">
                    <a:lumMod val="10000"/>
                  </a:schemeClr>
                </a:solidFill>
                <a:effectLst/>
                <a:latin typeface="Arial" pitchFamily="34" charset="0"/>
                <a:cs typeface="Arial" pitchFamily="34" charset="0"/>
              </a:endParaRPr>
            </a:p>
          </p:txBody>
        </p:sp>
        <p:sp>
          <p:nvSpPr>
            <p:cNvPr id="47" name="AutoShape 73"/>
            <p:cNvSpPr>
              <a:spLocks noChangeArrowheads="1"/>
            </p:cNvSpPr>
            <p:nvPr/>
          </p:nvSpPr>
          <p:spPr bwMode="auto">
            <a:xfrm>
              <a:off x="2597722" y="4185758"/>
              <a:ext cx="1555904" cy="174118"/>
            </a:xfrm>
            <a:prstGeom prst="rightArrow">
              <a:avLst>
                <a:gd name="adj1" fmla="val 50000"/>
                <a:gd name="adj2" fmla="val 252903"/>
              </a:avLst>
            </a:prstGeom>
            <a:solidFill>
              <a:srgbClr val="99CCFF"/>
            </a:solidFill>
            <a:ln w="9525">
              <a:solidFill>
                <a:srgbClr val="FFFFFF"/>
              </a:solidFill>
              <a:miter lim="800000"/>
              <a:headEnd/>
              <a:tailEnd/>
            </a:ln>
            <a:effectLst/>
          </p:spPr>
          <p:txBody>
            <a:bodyPr vert="horz" wrap="none" lIns="91440" tIns="45720" rIns="91440" bIns="45720" numCol="1" anchor="ctr" anchorCtr="0" compatLnSpc="1">
              <a:prstTxWarp prst="textNoShape">
                <a:avLst/>
              </a:prstTxWarp>
            </a:bodyPr>
            <a:lstStyle/>
            <a:p>
              <a:endParaRPr lang="en-US" sz="2400"/>
            </a:p>
          </p:txBody>
        </p:sp>
        <p:sp>
          <p:nvSpPr>
            <p:cNvPr id="49" name="Text Box 72"/>
            <p:cNvSpPr txBox="1">
              <a:spLocks noChangeArrowheads="1"/>
            </p:cNvSpPr>
            <p:nvPr/>
          </p:nvSpPr>
          <p:spPr bwMode="auto">
            <a:xfrm>
              <a:off x="484154" y="2755745"/>
              <a:ext cx="2321949" cy="553807"/>
            </a:xfrm>
            <a:prstGeom prst="rect">
              <a:avLst/>
            </a:prstGeom>
            <a:noFill/>
            <a:ln w="9525">
              <a:noFill/>
              <a:miter lim="800000"/>
              <a:headEnd/>
              <a:tailEnd/>
            </a:ln>
            <a:effectLst/>
          </p:spPr>
          <p:txBody>
            <a:bodyPr vert="horz" wrap="square" lIns="57607" tIns="28804" rIns="57607" bIns="28804"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dirty="0" smtClean="0">
                  <a:ln>
                    <a:noFill/>
                  </a:ln>
                  <a:solidFill>
                    <a:srgbClr val="800000"/>
                  </a:solidFill>
                  <a:effectLst/>
                  <a:latin typeface="Calibri" pitchFamily="34" charset="0"/>
                  <a:ea typeface="MS Mincho" pitchFamily="49" charset="-128"/>
                  <a:cs typeface="Calibri" pitchFamily="34" charset="0"/>
                </a:rPr>
                <a:t>Nuclear, Solar, Wind </a:t>
              </a:r>
              <a:endParaRPr kumimoji="0" lang="en-US" altLang="ja-JP"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 name="Picture 39"/>
            <p:cNvPicPr>
              <a:picLocks noChangeAspect="1" noChangeArrowheads="1"/>
            </p:cNvPicPr>
            <p:nvPr/>
          </p:nvPicPr>
          <p:blipFill>
            <a:blip r:embed="rId7" cstate="print"/>
            <a:srcRect l="21053" r="5263" b="14012"/>
            <a:stretch>
              <a:fillRect/>
            </a:stretch>
          </p:blipFill>
          <p:spPr bwMode="auto">
            <a:xfrm>
              <a:off x="642919" y="4114800"/>
              <a:ext cx="1071669" cy="1040214"/>
            </a:xfrm>
            <a:prstGeom prst="rect">
              <a:avLst/>
            </a:prstGeom>
            <a:noFill/>
          </p:spPr>
        </p:pic>
        <p:grpSp>
          <p:nvGrpSpPr>
            <p:cNvPr id="52" name="Group 4"/>
            <p:cNvGrpSpPr>
              <a:grpSpLocks/>
            </p:cNvGrpSpPr>
            <p:nvPr/>
          </p:nvGrpSpPr>
          <p:grpSpPr bwMode="auto">
            <a:xfrm>
              <a:off x="464308" y="2971800"/>
              <a:ext cx="1250280" cy="1261512"/>
              <a:chOff x="360" y="1466"/>
              <a:chExt cx="1258" cy="829"/>
            </a:xfrm>
          </p:grpSpPr>
          <p:sp>
            <p:nvSpPr>
              <p:cNvPr id="55" name="Freeform 38"/>
              <p:cNvSpPr>
                <a:spLocks/>
              </p:cNvSpPr>
              <p:nvPr/>
            </p:nvSpPr>
            <p:spPr bwMode="auto">
              <a:xfrm>
                <a:off x="613" y="1516"/>
                <a:ext cx="20" cy="171"/>
              </a:xfrm>
              <a:custGeom>
                <a:avLst/>
                <a:gdLst/>
                <a:ahLst/>
                <a:cxnLst>
                  <a:cxn ang="0">
                    <a:pos x="10" y="153"/>
                  </a:cxn>
                  <a:cxn ang="0">
                    <a:pos x="20" y="162"/>
                  </a:cxn>
                  <a:cxn ang="0">
                    <a:pos x="20" y="0"/>
                  </a:cxn>
                  <a:cxn ang="0">
                    <a:pos x="0" y="0"/>
                  </a:cxn>
                  <a:cxn ang="0">
                    <a:pos x="0" y="162"/>
                  </a:cxn>
                  <a:cxn ang="0">
                    <a:pos x="10" y="171"/>
                  </a:cxn>
                  <a:cxn ang="0">
                    <a:pos x="0" y="162"/>
                  </a:cxn>
                  <a:cxn ang="0">
                    <a:pos x="0" y="171"/>
                  </a:cxn>
                  <a:cxn ang="0">
                    <a:pos x="10" y="171"/>
                  </a:cxn>
                  <a:cxn ang="0">
                    <a:pos x="10" y="153"/>
                  </a:cxn>
                </a:cxnLst>
                <a:rect l="0" t="0" r="r" b="b"/>
                <a:pathLst>
                  <a:path w="20" h="171">
                    <a:moveTo>
                      <a:pt x="10" y="153"/>
                    </a:moveTo>
                    <a:lnTo>
                      <a:pt x="20" y="162"/>
                    </a:lnTo>
                    <a:lnTo>
                      <a:pt x="20" y="0"/>
                    </a:lnTo>
                    <a:lnTo>
                      <a:pt x="0" y="0"/>
                    </a:lnTo>
                    <a:lnTo>
                      <a:pt x="0" y="162"/>
                    </a:lnTo>
                    <a:lnTo>
                      <a:pt x="10" y="171"/>
                    </a:lnTo>
                    <a:lnTo>
                      <a:pt x="0" y="162"/>
                    </a:lnTo>
                    <a:lnTo>
                      <a:pt x="0" y="171"/>
                    </a:lnTo>
                    <a:lnTo>
                      <a:pt x="10" y="171"/>
                    </a:lnTo>
                    <a:lnTo>
                      <a:pt x="10" y="153"/>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56" name="Freeform 37"/>
              <p:cNvSpPr>
                <a:spLocks/>
              </p:cNvSpPr>
              <p:nvPr/>
            </p:nvSpPr>
            <p:spPr bwMode="auto">
              <a:xfrm>
                <a:off x="623" y="1669"/>
                <a:ext cx="51" cy="18"/>
              </a:xfrm>
              <a:custGeom>
                <a:avLst/>
                <a:gdLst/>
                <a:ahLst/>
                <a:cxnLst>
                  <a:cxn ang="0">
                    <a:pos x="51" y="9"/>
                  </a:cxn>
                  <a:cxn ang="0">
                    <a:pos x="41" y="0"/>
                  </a:cxn>
                  <a:cxn ang="0">
                    <a:pos x="0" y="0"/>
                  </a:cxn>
                  <a:cxn ang="0">
                    <a:pos x="0" y="18"/>
                  </a:cxn>
                  <a:cxn ang="0">
                    <a:pos x="41" y="18"/>
                  </a:cxn>
                  <a:cxn ang="0">
                    <a:pos x="31" y="9"/>
                  </a:cxn>
                  <a:cxn ang="0">
                    <a:pos x="51" y="9"/>
                  </a:cxn>
                  <a:cxn ang="0">
                    <a:pos x="51" y="0"/>
                  </a:cxn>
                  <a:cxn ang="0">
                    <a:pos x="41" y="0"/>
                  </a:cxn>
                  <a:cxn ang="0">
                    <a:pos x="51" y="9"/>
                  </a:cxn>
                </a:cxnLst>
                <a:rect l="0" t="0" r="r" b="b"/>
                <a:pathLst>
                  <a:path w="51" h="18">
                    <a:moveTo>
                      <a:pt x="51" y="9"/>
                    </a:moveTo>
                    <a:lnTo>
                      <a:pt x="41" y="0"/>
                    </a:lnTo>
                    <a:lnTo>
                      <a:pt x="0" y="0"/>
                    </a:lnTo>
                    <a:lnTo>
                      <a:pt x="0" y="18"/>
                    </a:lnTo>
                    <a:lnTo>
                      <a:pt x="41" y="18"/>
                    </a:lnTo>
                    <a:lnTo>
                      <a:pt x="31" y="9"/>
                    </a:lnTo>
                    <a:lnTo>
                      <a:pt x="51" y="9"/>
                    </a:lnTo>
                    <a:lnTo>
                      <a:pt x="51" y="0"/>
                    </a:lnTo>
                    <a:lnTo>
                      <a:pt x="41" y="0"/>
                    </a:lnTo>
                    <a:lnTo>
                      <a:pt x="51" y="9"/>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57" name="Freeform 36"/>
              <p:cNvSpPr>
                <a:spLocks/>
              </p:cNvSpPr>
              <p:nvPr/>
            </p:nvSpPr>
            <p:spPr bwMode="auto">
              <a:xfrm>
                <a:off x="654" y="1678"/>
                <a:ext cx="20" cy="262"/>
              </a:xfrm>
              <a:custGeom>
                <a:avLst/>
                <a:gdLst/>
                <a:ahLst/>
                <a:cxnLst>
                  <a:cxn ang="0">
                    <a:pos x="0" y="262"/>
                  </a:cxn>
                  <a:cxn ang="0">
                    <a:pos x="20" y="262"/>
                  </a:cxn>
                  <a:cxn ang="0">
                    <a:pos x="20" y="0"/>
                  </a:cxn>
                  <a:cxn ang="0">
                    <a:pos x="0" y="0"/>
                  </a:cxn>
                  <a:cxn ang="0">
                    <a:pos x="0" y="262"/>
                  </a:cxn>
                  <a:cxn ang="0">
                    <a:pos x="20" y="262"/>
                  </a:cxn>
                  <a:cxn ang="0">
                    <a:pos x="0" y="262"/>
                  </a:cxn>
                </a:cxnLst>
                <a:rect l="0" t="0" r="r" b="b"/>
                <a:pathLst>
                  <a:path w="20" h="262">
                    <a:moveTo>
                      <a:pt x="0" y="262"/>
                    </a:moveTo>
                    <a:lnTo>
                      <a:pt x="20" y="262"/>
                    </a:lnTo>
                    <a:lnTo>
                      <a:pt x="20" y="0"/>
                    </a:lnTo>
                    <a:lnTo>
                      <a:pt x="0" y="0"/>
                    </a:lnTo>
                    <a:lnTo>
                      <a:pt x="0" y="262"/>
                    </a:lnTo>
                    <a:lnTo>
                      <a:pt x="20" y="262"/>
                    </a:lnTo>
                    <a:lnTo>
                      <a:pt x="0" y="262"/>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58" name="Freeform 35"/>
              <p:cNvSpPr>
                <a:spLocks/>
              </p:cNvSpPr>
              <p:nvPr/>
            </p:nvSpPr>
            <p:spPr bwMode="auto">
              <a:xfrm>
                <a:off x="654" y="1595"/>
                <a:ext cx="20" cy="345"/>
              </a:xfrm>
              <a:custGeom>
                <a:avLst/>
                <a:gdLst/>
                <a:ahLst/>
                <a:cxnLst>
                  <a:cxn ang="0">
                    <a:pos x="10" y="0"/>
                  </a:cxn>
                  <a:cxn ang="0">
                    <a:pos x="0" y="0"/>
                  </a:cxn>
                  <a:cxn ang="0">
                    <a:pos x="0" y="345"/>
                  </a:cxn>
                  <a:cxn ang="0">
                    <a:pos x="20" y="345"/>
                  </a:cxn>
                  <a:cxn ang="0">
                    <a:pos x="20" y="0"/>
                  </a:cxn>
                  <a:cxn ang="0">
                    <a:pos x="10" y="0"/>
                  </a:cxn>
                </a:cxnLst>
                <a:rect l="0" t="0" r="r" b="b"/>
                <a:pathLst>
                  <a:path w="20" h="345">
                    <a:moveTo>
                      <a:pt x="10" y="0"/>
                    </a:moveTo>
                    <a:lnTo>
                      <a:pt x="0" y="0"/>
                    </a:lnTo>
                    <a:lnTo>
                      <a:pt x="0" y="345"/>
                    </a:lnTo>
                    <a:lnTo>
                      <a:pt x="20" y="345"/>
                    </a:lnTo>
                    <a:lnTo>
                      <a:pt x="20" y="0"/>
                    </a:lnTo>
                    <a:lnTo>
                      <a:pt x="10" y="0"/>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59" name="Rectangle 34"/>
              <p:cNvSpPr>
                <a:spLocks noChangeArrowheads="1"/>
              </p:cNvSpPr>
              <p:nvPr/>
            </p:nvSpPr>
            <p:spPr bwMode="auto">
              <a:xfrm>
                <a:off x="737" y="1559"/>
                <a:ext cx="47" cy="394"/>
              </a:xfrm>
              <a:prstGeom prst="rect">
                <a:avLst/>
              </a:prstGeom>
              <a:solidFill>
                <a:srgbClr val="765C9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60" name="Rectangle 33"/>
              <p:cNvSpPr>
                <a:spLocks noChangeArrowheads="1"/>
              </p:cNvSpPr>
              <p:nvPr/>
            </p:nvSpPr>
            <p:spPr bwMode="auto">
              <a:xfrm>
                <a:off x="369" y="1919"/>
                <a:ext cx="987" cy="276"/>
              </a:xfrm>
              <a:prstGeom prst="rect">
                <a:avLst/>
              </a:prstGeom>
              <a:solidFill>
                <a:srgbClr val="34498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61" name="Freeform 32"/>
              <p:cNvSpPr>
                <a:spLocks/>
              </p:cNvSpPr>
              <p:nvPr/>
            </p:nvSpPr>
            <p:spPr bwMode="auto">
              <a:xfrm>
                <a:off x="1293" y="1909"/>
                <a:ext cx="20" cy="286"/>
              </a:xfrm>
              <a:custGeom>
                <a:avLst/>
                <a:gdLst/>
                <a:ahLst/>
                <a:cxnLst>
                  <a:cxn ang="0">
                    <a:pos x="10" y="20"/>
                  </a:cxn>
                  <a:cxn ang="0">
                    <a:pos x="0" y="10"/>
                  </a:cxn>
                  <a:cxn ang="0">
                    <a:pos x="0" y="286"/>
                  </a:cxn>
                  <a:cxn ang="0">
                    <a:pos x="20" y="286"/>
                  </a:cxn>
                  <a:cxn ang="0">
                    <a:pos x="20" y="10"/>
                  </a:cxn>
                  <a:cxn ang="0">
                    <a:pos x="10" y="0"/>
                  </a:cxn>
                  <a:cxn ang="0">
                    <a:pos x="20" y="10"/>
                  </a:cxn>
                  <a:cxn ang="0">
                    <a:pos x="20" y="0"/>
                  </a:cxn>
                  <a:cxn ang="0">
                    <a:pos x="10" y="0"/>
                  </a:cxn>
                  <a:cxn ang="0">
                    <a:pos x="10" y="20"/>
                  </a:cxn>
                </a:cxnLst>
                <a:rect l="0" t="0" r="r" b="b"/>
                <a:pathLst>
                  <a:path w="20" h="286">
                    <a:moveTo>
                      <a:pt x="10" y="20"/>
                    </a:moveTo>
                    <a:lnTo>
                      <a:pt x="0" y="10"/>
                    </a:lnTo>
                    <a:lnTo>
                      <a:pt x="0" y="286"/>
                    </a:lnTo>
                    <a:lnTo>
                      <a:pt x="20" y="286"/>
                    </a:lnTo>
                    <a:lnTo>
                      <a:pt x="20" y="10"/>
                    </a:lnTo>
                    <a:lnTo>
                      <a:pt x="10" y="0"/>
                    </a:lnTo>
                    <a:lnTo>
                      <a:pt x="20" y="10"/>
                    </a:lnTo>
                    <a:lnTo>
                      <a:pt x="20" y="0"/>
                    </a:lnTo>
                    <a:lnTo>
                      <a:pt x="10" y="0"/>
                    </a:lnTo>
                    <a:lnTo>
                      <a:pt x="10" y="2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62" name="Freeform 31"/>
              <p:cNvSpPr>
                <a:spLocks/>
              </p:cNvSpPr>
              <p:nvPr/>
            </p:nvSpPr>
            <p:spPr bwMode="auto">
              <a:xfrm>
                <a:off x="360" y="1909"/>
                <a:ext cx="996" cy="20"/>
              </a:xfrm>
              <a:custGeom>
                <a:avLst/>
                <a:gdLst/>
                <a:ahLst/>
                <a:cxnLst>
                  <a:cxn ang="0">
                    <a:pos x="18" y="10"/>
                  </a:cxn>
                  <a:cxn ang="0">
                    <a:pos x="9" y="20"/>
                  </a:cxn>
                  <a:cxn ang="0">
                    <a:pos x="996" y="20"/>
                  </a:cxn>
                  <a:cxn ang="0">
                    <a:pos x="996" y="0"/>
                  </a:cxn>
                  <a:cxn ang="0">
                    <a:pos x="9" y="0"/>
                  </a:cxn>
                  <a:cxn ang="0">
                    <a:pos x="0" y="10"/>
                  </a:cxn>
                  <a:cxn ang="0">
                    <a:pos x="9" y="0"/>
                  </a:cxn>
                  <a:cxn ang="0">
                    <a:pos x="0" y="0"/>
                  </a:cxn>
                  <a:cxn ang="0">
                    <a:pos x="0" y="10"/>
                  </a:cxn>
                  <a:cxn ang="0">
                    <a:pos x="18" y="10"/>
                  </a:cxn>
                </a:cxnLst>
                <a:rect l="0" t="0" r="r" b="b"/>
                <a:pathLst>
                  <a:path w="996" h="20">
                    <a:moveTo>
                      <a:pt x="18" y="10"/>
                    </a:moveTo>
                    <a:lnTo>
                      <a:pt x="9" y="20"/>
                    </a:lnTo>
                    <a:lnTo>
                      <a:pt x="996" y="20"/>
                    </a:lnTo>
                    <a:lnTo>
                      <a:pt x="996" y="0"/>
                    </a:lnTo>
                    <a:lnTo>
                      <a:pt x="9" y="0"/>
                    </a:lnTo>
                    <a:lnTo>
                      <a:pt x="0" y="10"/>
                    </a:lnTo>
                    <a:lnTo>
                      <a:pt x="9" y="0"/>
                    </a:lnTo>
                    <a:lnTo>
                      <a:pt x="0" y="0"/>
                    </a:lnTo>
                    <a:lnTo>
                      <a:pt x="0" y="10"/>
                    </a:lnTo>
                    <a:lnTo>
                      <a:pt x="18" y="1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63" name="Freeform 30"/>
              <p:cNvSpPr>
                <a:spLocks/>
              </p:cNvSpPr>
              <p:nvPr/>
            </p:nvSpPr>
            <p:spPr bwMode="auto">
              <a:xfrm>
                <a:off x="360" y="1919"/>
                <a:ext cx="18" cy="285"/>
              </a:xfrm>
              <a:custGeom>
                <a:avLst/>
                <a:gdLst/>
                <a:ahLst/>
                <a:cxnLst>
                  <a:cxn ang="0">
                    <a:pos x="9" y="266"/>
                  </a:cxn>
                  <a:cxn ang="0">
                    <a:pos x="18" y="276"/>
                  </a:cxn>
                  <a:cxn ang="0">
                    <a:pos x="18" y="0"/>
                  </a:cxn>
                  <a:cxn ang="0">
                    <a:pos x="0" y="0"/>
                  </a:cxn>
                  <a:cxn ang="0">
                    <a:pos x="0" y="276"/>
                  </a:cxn>
                  <a:cxn ang="0">
                    <a:pos x="9" y="285"/>
                  </a:cxn>
                  <a:cxn ang="0">
                    <a:pos x="0" y="276"/>
                  </a:cxn>
                  <a:cxn ang="0">
                    <a:pos x="0" y="285"/>
                  </a:cxn>
                  <a:cxn ang="0">
                    <a:pos x="9" y="285"/>
                  </a:cxn>
                  <a:cxn ang="0">
                    <a:pos x="9" y="266"/>
                  </a:cxn>
                </a:cxnLst>
                <a:rect l="0" t="0" r="r" b="b"/>
                <a:pathLst>
                  <a:path w="18" h="285">
                    <a:moveTo>
                      <a:pt x="9" y="266"/>
                    </a:moveTo>
                    <a:lnTo>
                      <a:pt x="18" y="276"/>
                    </a:lnTo>
                    <a:lnTo>
                      <a:pt x="18" y="0"/>
                    </a:lnTo>
                    <a:lnTo>
                      <a:pt x="0" y="0"/>
                    </a:lnTo>
                    <a:lnTo>
                      <a:pt x="0" y="276"/>
                    </a:lnTo>
                    <a:lnTo>
                      <a:pt x="9" y="285"/>
                    </a:lnTo>
                    <a:lnTo>
                      <a:pt x="0" y="276"/>
                    </a:lnTo>
                    <a:lnTo>
                      <a:pt x="0" y="285"/>
                    </a:lnTo>
                    <a:lnTo>
                      <a:pt x="9" y="285"/>
                    </a:lnTo>
                    <a:lnTo>
                      <a:pt x="9" y="26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64" name="Freeform 29"/>
              <p:cNvSpPr>
                <a:spLocks/>
              </p:cNvSpPr>
              <p:nvPr/>
            </p:nvSpPr>
            <p:spPr bwMode="auto">
              <a:xfrm>
                <a:off x="369" y="2185"/>
                <a:ext cx="997" cy="19"/>
              </a:xfrm>
              <a:custGeom>
                <a:avLst/>
                <a:gdLst/>
                <a:ahLst/>
                <a:cxnLst>
                  <a:cxn ang="0">
                    <a:pos x="977" y="10"/>
                  </a:cxn>
                  <a:cxn ang="0">
                    <a:pos x="987" y="0"/>
                  </a:cxn>
                  <a:cxn ang="0">
                    <a:pos x="0" y="0"/>
                  </a:cxn>
                  <a:cxn ang="0">
                    <a:pos x="0" y="19"/>
                  </a:cxn>
                  <a:cxn ang="0">
                    <a:pos x="987" y="19"/>
                  </a:cxn>
                  <a:cxn ang="0">
                    <a:pos x="997" y="10"/>
                  </a:cxn>
                  <a:cxn ang="0">
                    <a:pos x="987" y="19"/>
                  </a:cxn>
                  <a:cxn ang="0">
                    <a:pos x="997" y="19"/>
                  </a:cxn>
                  <a:cxn ang="0">
                    <a:pos x="997" y="10"/>
                  </a:cxn>
                  <a:cxn ang="0">
                    <a:pos x="977" y="10"/>
                  </a:cxn>
                </a:cxnLst>
                <a:rect l="0" t="0" r="r" b="b"/>
                <a:pathLst>
                  <a:path w="997" h="19">
                    <a:moveTo>
                      <a:pt x="977" y="10"/>
                    </a:moveTo>
                    <a:lnTo>
                      <a:pt x="987" y="0"/>
                    </a:lnTo>
                    <a:lnTo>
                      <a:pt x="0" y="0"/>
                    </a:lnTo>
                    <a:lnTo>
                      <a:pt x="0" y="19"/>
                    </a:lnTo>
                    <a:lnTo>
                      <a:pt x="987" y="19"/>
                    </a:lnTo>
                    <a:lnTo>
                      <a:pt x="997" y="10"/>
                    </a:lnTo>
                    <a:lnTo>
                      <a:pt x="987" y="19"/>
                    </a:lnTo>
                    <a:lnTo>
                      <a:pt x="997" y="19"/>
                    </a:lnTo>
                    <a:lnTo>
                      <a:pt x="997" y="10"/>
                    </a:lnTo>
                    <a:lnTo>
                      <a:pt x="977" y="1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65" name="Rectangle 28"/>
              <p:cNvSpPr>
                <a:spLocks noChangeArrowheads="1"/>
              </p:cNvSpPr>
              <p:nvPr/>
            </p:nvSpPr>
            <p:spPr bwMode="auto">
              <a:xfrm>
                <a:off x="557" y="2052"/>
                <a:ext cx="614" cy="205"/>
              </a:xfrm>
              <a:prstGeom prst="rect">
                <a:avLst/>
              </a:prstGeom>
              <a:solidFill>
                <a:srgbClr val="3F96D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66" name="Freeform 27"/>
              <p:cNvSpPr>
                <a:spLocks/>
              </p:cNvSpPr>
              <p:nvPr/>
            </p:nvSpPr>
            <p:spPr bwMode="auto">
              <a:xfrm>
                <a:off x="1161" y="2043"/>
                <a:ext cx="20" cy="214"/>
              </a:xfrm>
              <a:custGeom>
                <a:avLst/>
                <a:gdLst/>
                <a:ahLst/>
                <a:cxnLst>
                  <a:cxn ang="0">
                    <a:pos x="10" y="18"/>
                  </a:cxn>
                  <a:cxn ang="0">
                    <a:pos x="0" y="9"/>
                  </a:cxn>
                  <a:cxn ang="0">
                    <a:pos x="0" y="214"/>
                  </a:cxn>
                  <a:cxn ang="0">
                    <a:pos x="20" y="214"/>
                  </a:cxn>
                  <a:cxn ang="0">
                    <a:pos x="20" y="9"/>
                  </a:cxn>
                  <a:cxn ang="0">
                    <a:pos x="10" y="0"/>
                  </a:cxn>
                  <a:cxn ang="0">
                    <a:pos x="20" y="9"/>
                  </a:cxn>
                  <a:cxn ang="0">
                    <a:pos x="20" y="0"/>
                  </a:cxn>
                  <a:cxn ang="0">
                    <a:pos x="10" y="0"/>
                  </a:cxn>
                  <a:cxn ang="0">
                    <a:pos x="10" y="18"/>
                  </a:cxn>
                </a:cxnLst>
                <a:rect l="0" t="0" r="r" b="b"/>
                <a:pathLst>
                  <a:path w="20" h="214">
                    <a:moveTo>
                      <a:pt x="10" y="18"/>
                    </a:moveTo>
                    <a:lnTo>
                      <a:pt x="0" y="9"/>
                    </a:lnTo>
                    <a:lnTo>
                      <a:pt x="0" y="214"/>
                    </a:lnTo>
                    <a:lnTo>
                      <a:pt x="20" y="214"/>
                    </a:lnTo>
                    <a:lnTo>
                      <a:pt x="20" y="9"/>
                    </a:lnTo>
                    <a:lnTo>
                      <a:pt x="10" y="0"/>
                    </a:lnTo>
                    <a:lnTo>
                      <a:pt x="20" y="9"/>
                    </a:lnTo>
                    <a:lnTo>
                      <a:pt x="20" y="0"/>
                    </a:lnTo>
                    <a:lnTo>
                      <a:pt x="10" y="0"/>
                    </a:lnTo>
                    <a:lnTo>
                      <a:pt x="10" y="1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67" name="Freeform 26"/>
              <p:cNvSpPr>
                <a:spLocks/>
              </p:cNvSpPr>
              <p:nvPr/>
            </p:nvSpPr>
            <p:spPr bwMode="auto">
              <a:xfrm>
                <a:off x="547" y="2043"/>
                <a:ext cx="624" cy="18"/>
              </a:xfrm>
              <a:custGeom>
                <a:avLst/>
                <a:gdLst/>
                <a:ahLst/>
                <a:cxnLst>
                  <a:cxn ang="0">
                    <a:pos x="18" y="9"/>
                  </a:cxn>
                  <a:cxn ang="0">
                    <a:pos x="10" y="18"/>
                  </a:cxn>
                  <a:cxn ang="0">
                    <a:pos x="624" y="18"/>
                  </a:cxn>
                  <a:cxn ang="0">
                    <a:pos x="624" y="0"/>
                  </a:cxn>
                  <a:cxn ang="0">
                    <a:pos x="10" y="0"/>
                  </a:cxn>
                  <a:cxn ang="0">
                    <a:pos x="0" y="9"/>
                  </a:cxn>
                  <a:cxn ang="0">
                    <a:pos x="10" y="0"/>
                  </a:cxn>
                  <a:cxn ang="0">
                    <a:pos x="0" y="0"/>
                  </a:cxn>
                  <a:cxn ang="0">
                    <a:pos x="0" y="9"/>
                  </a:cxn>
                  <a:cxn ang="0">
                    <a:pos x="18" y="9"/>
                  </a:cxn>
                </a:cxnLst>
                <a:rect l="0" t="0" r="r" b="b"/>
                <a:pathLst>
                  <a:path w="624" h="18">
                    <a:moveTo>
                      <a:pt x="18" y="9"/>
                    </a:moveTo>
                    <a:lnTo>
                      <a:pt x="10" y="18"/>
                    </a:lnTo>
                    <a:lnTo>
                      <a:pt x="624" y="18"/>
                    </a:lnTo>
                    <a:lnTo>
                      <a:pt x="624" y="0"/>
                    </a:lnTo>
                    <a:lnTo>
                      <a:pt x="10" y="0"/>
                    </a:lnTo>
                    <a:lnTo>
                      <a:pt x="0" y="9"/>
                    </a:lnTo>
                    <a:lnTo>
                      <a:pt x="10" y="0"/>
                    </a:lnTo>
                    <a:lnTo>
                      <a:pt x="0" y="0"/>
                    </a:lnTo>
                    <a:lnTo>
                      <a:pt x="0" y="9"/>
                    </a:lnTo>
                    <a:lnTo>
                      <a:pt x="18" y="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68" name="Freeform 25"/>
              <p:cNvSpPr>
                <a:spLocks/>
              </p:cNvSpPr>
              <p:nvPr/>
            </p:nvSpPr>
            <p:spPr bwMode="auto">
              <a:xfrm>
                <a:off x="547" y="2052"/>
                <a:ext cx="18" cy="215"/>
              </a:xfrm>
              <a:custGeom>
                <a:avLst/>
                <a:gdLst/>
                <a:ahLst/>
                <a:cxnLst>
                  <a:cxn ang="0">
                    <a:pos x="10" y="195"/>
                  </a:cxn>
                  <a:cxn ang="0">
                    <a:pos x="18" y="205"/>
                  </a:cxn>
                  <a:cxn ang="0">
                    <a:pos x="18" y="0"/>
                  </a:cxn>
                  <a:cxn ang="0">
                    <a:pos x="0" y="0"/>
                  </a:cxn>
                  <a:cxn ang="0">
                    <a:pos x="0" y="205"/>
                  </a:cxn>
                  <a:cxn ang="0">
                    <a:pos x="10" y="215"/>
                  </a:cxn>
                  <a:cxn ang="0">
                    <a:pos x="0" y="205"/>
                  </a:cxn>
                  <a:cxn ang="0">
                    <a:pos x="0" y="215"/>
                  </a:cxn>
                  <a:cxn ang="0">
                    <a:pos x="10" y="215"/>
                  </a:cxn>
                  <a:cxn ang="0">
                    <a:pos x="10" y="195"/>
                  </a:cxn>
                </a:cxnLst>
                <a:rect l="0" t="0" r="r" b="b"/>
                <a:pathLst>
                  <a:path w="18" h="215">
                    <a:moveTo>
                      <a:pt x="10" y="195"/>
                    </a:moveTo>
                    <a:lnTo>
                      <a:pt x="18" y="205"/>
                    </a:lnTo>
                    <a:lnTo>
                      <a:pt x="18" y="0"/>
                    </a:lnTo>
                    <a:lnTo>
                      <a:pt x="0" y="0"/>
                    </a:lnTo>
                    <a:lnTo>
                      <a:pt x="0" y="205"/>
                    </a:lnTo>
                    <a:lnTo>
                      <a:pt x="10" y="215"/>
                    </a:lnTo>
                    <a:lnTo>
                      <a:pt x="0" y="205"/>
                    </a:lnTo>
                    <a:lnTo>
                      <a:pt x="0" y="215"/>
                    </a:lnTo>
                    <a:lnTo>
                      <a:pt x="10" y="215"/>
                    </a:lnTo>
                    <a:lnTo>
                      <a:pt x="10" y="19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69" name="Freeform 24"/>
              <p:cNvSpPr>
                <a:spLocks/>
              </p:cNvSpPr>
              <p:nvPr/>
            </p:nvSpPr>
            <p:spPr bwMode="auto">
              <a:xfrm>
                <a:off x="557" y="2247"/>
                <a:ext cx="624" cy="20"/>
              </a:xfrm>
              <a:custGeom>
                <a:avLst/>
                <a:gdLst/>
                <a:ahLst/>
                <a:cxnLst>
                  <a:cxn ang="0">
                    <a:pos x="604" y="10"/>
                  </a:cxn>
                  <a:cxn ang="0">
                    <a:pos x="614" y="0"/>
                  </a:cxn>
                  <a:cxn ang="0">
                    <a:pos x="0" y="0"/>
                  </a:cxn>
                  <a:cxn ang="0">
                    <a:pos x="0" y="20"/>
                  </a:cxn>
                  <a:cxn ang="0">
                    <a:pos x="614" y="20"/>
                  </a:cxn>
                  <a:cxn ang="0">
                    <a:pos x="624" y="10"/>
                  </a:cxn>
                  <a:cxn ang="0">
                    <a:pos x="614" y="20"/>
                  </a:cxn>
                  <a:cxn ang="0">
                    <a:pos x="624" y="20"/>
                  </a:cxn>
                  <a:cxn ang="0">
                    <a:pos x="624" y="10"/>
                  </a:cxn>
                  <a:cxn ang="0">
                    <a:pos x="604" y="10"/>
                  </a:cxn>
                </a:cxnLst>
                <a:rect l="0" t="0" r="r" b="b"/>
                <a:pathLst>
                  <a:path w="624" h="20">
                    <a:moveTo>
                      <a:pt x="604" y="10"/>
                    </a:moveTo>
                    <a:lnTo>
                      <a:pt x="614" y="0"/>
                    </a:lnTo>
                    <a:lnTo>
                      <a:pt x="0" y="0"/>
                    </a:lnTo>
                    <a:lnTo>
                      <a:pt x="0" y="20"/>
                    </a:lnTo>
                    <a:lnTo>
                      <a:pt x="614" y="20"/>
                    </a:lnTo>
                    <a:lnTo>
                      <a:pt x="624" y="10"/>
                    </a:lnTo>
                    <a:lnTo>
                      <a:pt x="614" y="20"/>
                    </a:lnTo>
                    <a:lnTo>
                      <a:pt x="624" y="20"/>
                    </a:lnTo>
                    <a:lnTo>
                      <a:pt x="624" y="10"/>
                    </a:lnTo>
                    <a:lnTo>
                      <a:pt x="604" y="1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0" name="Freeform 23"/>
              <p:cNvSpPr>
                <a:spLocks/>
              </p:cNvSpPr>
              <p:nvPr/>
            </p:nvSpPr>
            <p:spPr bwMode="auto">
              <a:xfrm>
                <a:off x="1100" y="1745"/>
                <a:ext cx="482" cy="474"/>
              </a:xfrm>
              <a:custGeom>
                <a:avLst/>
                <a:gdLst/>
                <a:ahLst/>
                <a:cxnLst>
                  <a:cxn ang="0">
                    <a:pos x="482" y="474"/>
                  </a:cxn>
                  <a:cxn ang="0">
                    <a:pos x="0" y="474"/>
                  </a:cxn>
                  <a:cxn ang="0">
                    <a:pos x="38" y="423"/>
                  </a:cxn>
                  <a:cxn ang="0">
                    <a:pos x="72" y="370"/>
                  </a:cxn>
                  <a:cxn ang="0">
                    <a:pos x="99" y="317"/>
                  </a:cxn>
                  <a:cxn ang="0">
                    <a:pos x="115" y="263"/>
                  </a:cxn>
                  <a:cxn ang="0">
                    <a:pos x="124" y="203"/>
                  </a:cxn>
                  <a:cxn ang="0">
                    <a:pos x="120" y="141"/>
                  </a:cxn>
                  <a:cxn ang="0">
                    <a:pos x="105" y="73"/>
                  </a:cxn>
                  <a:cxn ang="0">
                    <a:pos x="79" y="0"/>
                  </a:cxn>
                  <a:cxn ang="0">
                    <a:pos x="403" y="0"/>
                  </a:cxn>
                  <a:cxn ang="0">
                    <a:pos x="378" y="66"/>
                  </a:cxn>
                  <a:cxn ang="0">
                    <a:pos x="363" y="126"/>
                  </a:cxn>
                  <a:cxn ang="0">
                    <a:pos x="358" y="184"/>
                  </a:cxn>
                  <a:cxn ang="0">
                    <a:pos x="361" y="240"/>
                  </a:cxn>
                  <a:cxn ang="0">
                    <a:pos x="378" y="296"/>
                  </a:cxn>
                  <a:cxn ang="0">
                    <a:pos x="401" y="352"/>
                  </a:cxn>
                  <a:cxn ang="0">
                    <a:pos x="437" y="412"/>
                  </a:cxn>
                  <a:cxn ang="0">
                    <a:pos x="482" y="474"/>
                  </a:cxn>
                </a:cxnLst>
                <a:rect l="0" t="0" r="r" b="b"/>
                <a:pathLst>
                  <a:path w="482" h="474">
                    <a:moveTo>
                      <a:pt x="482" y="474"/>
                    </a:moveTo>
                    <a:lnTo>
                      <a:pt x="0" y="474"/>
                    </a:lnTo>
                    <a:lnTo>
                      <a:pt x="38" y="423"/>
                    </a:lnTo>
                    <a:lnTo>
                      <a:pt x="72" y="370"/>
                    </a:lnTo>
                    <a:lnTo>
                      <a:pt x="99" y="317"/>
                    </a:lnTo>
                    <a:lnTo>
                      <a:pt x="115" y="263"/>
                    </a:lnTo>
                    <a:lnTo>
                      <a:pt x="124" y="203"/>
                    </a:lnTo>
                    <a:lnTo>
                      <a:pt x="120" y="141"/>
                    </a:lnTo>
                    <a:lnTo>
                      <a:pt x="105" y="73"/>
                    </a:lnTo>
                    <a:lnTo>
                      <a:pt x="79" y="0"/>
                    </a:lnTo>
                    <a:lnTo>
                      <a:pt x="403" y="0"/>
                    </a:lnTo>
                    <a:lnTo>
                      <a:pt x="378" y="66"/>
                    </a:lnTo>
                    <a:lnTo>
                      <a:pt x="363" y="126"/>
                    </a:lnTo>
                    <a:lnTo>
                      <a:pt x="358" y="184"/>
                    </a:lnTo>
                    <a:lnTo>
                      <a:pt x="361" y="240"/>
                    </a:lnTo>
                    <a:lnTo>
                      <a:pt x="378" y="296"/>
                    </a:lnTo>
                    <a:lnTo>
                      <a:pt x="401" y="352"/>
                    </a:lnTo>
                    <a:lnTo>
                      <a:pt x="437" y="412"/>
                    </a:lnTo>
                    <a:lnTo>
                      <a:pt x="482" y="474"/>
                    </a:lnTo>
                    <a:close/>
                  </a:path>
                </a:pathLst>
              </a:custGeom>
              <a:solidFill>
                <a:srgbClr val="363D40"/>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1" name="Freeform 22"/>
              <p:cNvSpPr>
                <a:spLocks/>
              </p:cNvSpPr>
              <p:nvPr/>
            </p:nvSpPr>
            <p:spPr bwMode="auto">
              <a:xfrm>
                <a:off x="1116" y="2209"/>
                <a:ext cx="502" cy="20"/>
              </a:xfrm>
              <a:custGeom>
                <a:avLst/>
                <a:gdLst/>
                <a:ahLst/>
                <a:cxnLst>
                  <a:cxn ang="0">
                    <a:pos x="12" y="4"/>
                  </a:cxn>
                  <a:cxn ang="0">
                    <a:pos x="18" y="20"/>
                  </a:cxn>
                  <a:cxn ang="0">
                    <a:pos x="502" y="20"/>
                  </a:cxn>
                  <a:cxn ang="0">
                    <a:pos x="502" y="0"/>
                  </a:cxn>
                  <a:cxn ang="0">
                    <a:pos x="18" y="0"/>
                  </a:cxn>
                  <a:cxn ang="0">
                    <a:pos x="25" y="15"/>
                  </a:cxn>
                  <a:cxn ang="0">
                    <a:pos x="12" y="4"/>
                  </a:cxn>
                  <a:cxn ang="0">
                    <a:pos x="0" y="20"/>
                  </a:cxn>
                  <a:cxn ang="0">
                    <a:pos x="18" y="20"/>
                  </a:cxn>
                  <a:cxn ang="0">
                    <a:pos x="12" y="4"/>
                  </a:cxn>
                </a:cxnLst>
                <a:rect l="0" t="0" r="r" b="b"/>
                <a:pathLst>
                  <a:path w="502" h="20">
                    <a:moveTo>
                      <a:pt x="12" y="4"/>
                    </a:moveTo>
                    <a:lnTo>
                      <a:pt x="18" y="20"/>
                    </a:lnTo>
                    <a:lnTo>
                      <a:pt x="502" y="20"/>
                    </a:lnTo>
                    <a:lnTo>
                      <a:pt x="502" y="0"/>
                    </a:lnTo>
                    <a:lnTo>
                      <a:pt x="18" y="0"/>
                    </a:lnTo>
                    <a:lnTo>
                      <a:pt x="25" y="15"/>
                    </a:lnTo>
                    <a:lnTo>
                      <a:pt x="12" y="4"/>
                    </a:lnTo>
                    <a:lnTo>
                      <a:pt x="0" y="20"/>
                    </a:lnTo>
                    <a:lnTo>
                      <a:pt x="18" y="20"/>
                    </a:lnTo>
                    <a:lnTo>
                      <a:pt x="12" y="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2" name="Freeform 21"/>
              <p:cNvSpPr>
                <a:spLocks/>
              </p:cNvSpPr>
              <p:nvPr/>
            </p:nvSpPr>
            <p:spPr bwMode="auto">
              <a:xfrm>
                <a:off x="1093" y="1735"/>
                <a:ext cx="139" cy="489"/>
              </a:xfrm>
              <a:custGeom>
                <a:avLst/>
                <a:gdLst/>
                <a:ahLst/>
                <a:cxnLst>
                  <a:cxn ang="0">
                    <a:pos x="86" y="0"/>
                  </a:cxn>
                  <a:cxn ang="0">
                    <a:pos x="78" y="12"/>
                  </a:cxn>
                  <a:cxn ang="0">
                    <a:pos x="104" y="86"/>
                  </a:cxn>
                  <a:cxn ang="0">
                    <a:pos x="119" y="152"/>
                  </a:cxn>
                  <a:cxn ang="0">
                    <a:pos x="121" y="213"/>
                  </a:cxn>
                  <a:cxn ang="0">
                    <a:pos x="114" y="271"/>
                  </a:cxn>
                  <a:cxn ang="0">
                    <a:pos x="96" y="324"/>
                  </a:cxn>
                  <a:cxn ang="0">
                    <a:pos x="71" y="377"/>
                  </a:cxn>
                  <a:cxn ang="0">
                    <a:pos x="38" y="428"/>
                  </a:cxn>
                  <a:cxn ang="0">
                    <a:pos x="0" y="478"/>
                  </a:cxn>
                  <a:cxn ang="0">
                    <a:pos x="13" y="489"/>
                  </a:cxn>
                  <a:cxn ang="0">
                    <a:pos x="53" y="438"/>
                  </a:cxn>
                  <a:cxn ang="0">
                    <a:pos x="86" y="385"/>
                  </a:cxn>
                  <a:cxn ang="0">
                    <a:pos x="114" y="331"/>
                  </a:cxn>
                  <a:cxn ang="0">
                    <a:pos x="131" y="273"/>
                  </a:cxn>
                  <a:cxn ang="0">
                    <a:pos x="139" y="213"/>
                  </a:cxn>
                  <a:cxn ang="0">
                    <a:pos x="137" y="149"/>
                  </a:cxn>
                  <a:cxn ang="0">
                    <a:pos x="121" y="81"/>
                  </a:cxn>
                  <a:cxn ang="0">
                    <a:pos x="94" y="7"/>
                  </a:cxn>
                  <a:cxn ang="0">
                    <a:pos x="86" y="18"/>
                  </a:cxn>
                  <a:cxn ang="0">
                    <a:pos x="86" y="0"/>
                  </a:cxn>
                  <a:cxn ang="0">
                    <a:pos x="71" y="0"/>
                  </a:cxn>
                  <a:cxn ang="0">
                    <a:pos x="78" y="12"/>
                  </a:cxn>
                  <a:cxn ang="0">
                    <a:pos x="86" y="0"/>
                  </a:cxn>
                </a:cxnLst>
                <a:rect l="0" t="0" r="r" b="b"/>
                <a:pathLst>
                  <a:path w="139" h="489">
                    <a:moveTo>
                      <a:pt x="86" y="0"/>
                    </a:moveTo>
                    <a:lnTo>
                      <a:pt x="78" y="12"/>
                    </a:lnTo>
                    <a:lnTo>
                      <a:pt x="104" y="86"/>
                    </a:lnTo>
                    <a:lnTo>
                      <a:pt x="119" y="152"/>
                    </a:lnTo>
                    <a:lnTo>
                      <a:pt x="121" y="213"/>
                    </a:lnTo>
                    <a:lnTo>
                      <a:pt x="114" y="271"/>
                    </a:lnTo>
                    <a:lnTo>
                      <a:pt x="96" y="324"/>
                    </a:lnTo>
                    <a:lnTo>
                      <a:pt x="71" y="377"/>
                    </a:lnTo>
                    <a:lnTo>
                      <a:pt x="38" y="428"/>
                    </a:lnTo>
                    <a:lnTo>
                      <a:pt x="0" y="478"/>
                    </a:lnTo>
                    <a:lnTo>
                      <a:pt x="13" y="489"/>
                    </a:lnTo>
                    <a:lnTo>
                      <a:pt x="53" y="438"/>
                    </a:lnTo>
                    <a:lnTo>
                      <a:pt x="86" y="385"/>
                    </a:lnTo>
                    <a:lnTo>
                      <a:pt x="114" y="331"/>
                    </a:lnTo>
                    <a:lnTo>
                      <a:pt x="131" y="273"/>
                    </a:lnTo>
                    <a:lnTo>
                      <a:pt x="139" y="213"/>
                    </a:lnTo>
                    <a:lnTo>
                      <a:pt x="137" y="149"/>
                    </a:lnTo>
                    <a:lnTo>
                      <a:pt x="121" y="81"/>
                    </a:lnTo>
                    <a:lnTo>
                      <a:pt x="94" y="7"/>
                    </a:lnTo>
                    <a:lnTo>
                      <a:pt x="86" y="18"/>
                    </a:lnTo>
                    <a:lnTo>
                      <a:pt x="86" y="0"/>
                    </a:lnTo>
                    <a:lnTo>
                      <a:pt x="71" y="0"/>
                    </a:lnTo>
                    <a:lnTo>
                      <a:pt x="78" y="12"/>
                    </a:lnTo>
                    <a:lnTo>
                      <a:pt x="8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3" name="Freeform 20"/>
              <p:cNvSpPr>
                <a:spLocks/>
              </p:cNvSpPr>
              <p:nvPr/>
            </p:nvSpPr>
            <p:spPr bwMode="auto">
              <a:xfrm>
                <a:off x="1179" y="1735"/>
                <a:ext cx="338" cy="18"/>
              </a:xfrm>
              <a:custGeom>
                <a:avLst/>
                <a:gdLst/>
                <a:ahLst/>
                <a:cxnLst>
                  <a:cxn ang="0">
                    <a:pos x="333" y="12"/>
                  </a:cxn>
                  <a:cxn ang="0">
                    <a:pos x="324" y="0"/>
                  </a:cxn>
                  <a:cxn ang="0">
                    <a:pos x="0" y="0"/>
                  </a:cxn>
                  <a:cxn ang="0">
                    <a:pos x="0" y="18"/>
                  </a:cxn>
                  <a:cxn ang="0">
                    <a:pos x="324" y="18"/>
                  </a:cxn>
                  <a:cxn ang="0">
                    <a:pos x="315" y="7"/>
                  </a:cxn>
                  <a:cxn ang="0">
                    <a:pos x="333" y="12"/>
                  </a:cxn>
                  <a:cxn ang="0">
                    <a:pos x="338" y="0"/>
                  </a:cxn>
                  <a:cxn ang="0">
                    <a:pos x="324" y="0"/>
                  </a:cxn>
                  <a:cxn ang="0">
                    <a:pos x="333" y="12"/>
                  </a:cxn>
                </a:cxnLst>
                <a:rect l="0" t="0" r="r" b="b"/>
                <a:pathLst>
                  <a:path w="338" h="18">
                    <a:moveTo>
                      <a:pt x="333" y="12"/>
                    </a:moveTo>
                    <a:lnTo>
                      <a:pt x="324" y="0"/>
                    </a:lnTo>
                    <a:lnTo>
                      <a:pt x="0" y="0"/>
                    </a:lnTo>
                    <a:lnTo>
                      <a:pt x="0" y="18"/>
                    </a:lnTo>
                    <a:lnTo>
                      <a:pt x="324" y="18"/>
                    </a:lnTo>
                    <a:lnTo>
                      <a:pt x="315" y="7"/>
                    </a:lnTo>
                    <a:lnTo>
                      <a:pt x="333" y="12"/>
                    </a:lnTo>
                    <a:lnTo>
                      <a:pt x="338" y="0"/>
                    </a:lnTo>
                    <a:lnTo>
                      <a:pt x="324" y="0"/>
                    </a:lnTo>
                    <a:lnTo>
                      <a:pt x="333" y="1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4" name="Freeform 19"/>
              <p:cNvSpPr>
                <a:spLocks/>
              </p:cNvSpPr>
              <p:nvPr/>
            </p:nvSpPr>
            <p:spPr bwMode="auto">
              <a:xfrm>
                <a:off x="1448" y="1742"/>
                <a:ext cx="154" cy="487"/>
              </a:xfrm>
              <a:custGeom>
                <a:avLst/>
                <a:gdLst/>
                <a:ahLst/>
                <a:cxnLst>
                  <a:cxn ang="0">
                    <a:pos x="134" y="487"/>
                  </a:cxn>
                  <a:cxn ang="0">
                    <a:pos x="142" y="471"/>
                  </a:cxn>
                  <a:cxn ang="0">
                    <a:pos x="96" y="410"/>
                  </a:cxn>
                  <a:cxn ang="0">
                    <a:pos x="61" y="352"/>
                  </a:cxn>
                  <a:cxn ang="0">
                    <a:pos x="38" y="297"/>
                  </a:cxn>
                  <a:cxn ang="0">
                    <a:pos x="23" y="243"/>
                  </a:cxn>
                  <a:cxn ang="0">
                    <a:pos x="20" y="187"/>
                  </a:cxn>
                  <a:cxn ang="0">
                    <a:pos x="23" y="130"/>
                  </a:cxn>
                  <a:cxn ang="0">
                    <a:pos x="40" y="71"/>
                  </a:cxn>
                  <a:cxn ang="0">
                    <a:pos x="64" y="5"/>
                  </a:cxn>
                  <a:cxn ang="0">
                    <a:pos x="46" y="0"/>
                  </a:cxn>
                  <a:cxn ang="0">
                    <a:pos x="22" y="66"/>
                  </a:cxn>
                  <a:cxn ang="0">
                    <a:pos x="7" y="129"/>
                  </a:cxn>
                  <a:cxn ang="0">
                    <a:pos x="0" y="187"/>
                  </a:cxn>
                  <a:cxn ang="0">
                    <a:pos x="5" y="244"/>
                  </a:cxn>
                  <a:cxn ang="0">
                    <a:pos x="20" y="301"/>
                  </a:cxn>
                  <a:cxn ang="0">
                    <a:pos x="45" y="360"/>
                  </a:cxn>
                  <a:cxn ang="0">
                    <a:pos x="81" y="418"/>
                  </a:cxn>
                  <a:cxn ang="0">
                    <a:pos x="127" y="482"/>
                  </a:cxn>
                  <a:cxn ang="0">
                    <a:pos x="134" y="467"/>
                  </a:cxn>
                  <a:cxn ang="0">
                    <a:pos x="134" y="487"/>
                  </a:cxn>
                  <a:cxn ang="0">
                    <a:pos x="154" y="486"/>
                  </a:cxn>
                  <a:cxn ang="0">
                    <a:pos x="142" y="471"/>
                  </a:cxn>
                  <a:cxn ang="0">
                    <a:pos x="134" y="487"/>
                  </a:cxn>
                </a:cxnLst>
                <a:rect l="0" t="0" r="r" b="b"/>
                <a:pathLst>
                  <a:path w="154" h="487">
                    <a:moveTo>
                      <a:pt x="134" y="487"/>
                    </a:moveTo>
                    <a:lnTo>
                      <a:pt x="142" y="471"/>
                    </a:lnTo>
                    <a:lnTo>
                      <a:pt x="96" y="410"/>
                    </a:lnTo>
                    <a:lnTo>
                      <a:pt x="61" y="352"/>
                    </a:lnTo>
                    <a:lnTo>
                      <a:pt x="38" y="297"/>
                    </a:lnTo>
                    <a:lnTo>
                      <a:pt x="23" y="243"/>
                    </a:lnTo>
                    <a:lnTo>
                      <a:pt x="20" y="187"/>
                    </a:lnTo>
                    <a:lnTo>
                      <a:pt x="23" y="130"/>
                    </a:lnTo>
                    <a:lnTo>
                      <a:pt x="40" y="71"/>
                    </a:lnTo>
                    <a:lnTo>
                      <a:pt x="64" y="5"/>
                    </a:lnTo>
                    <a:lnTo>
                      <a:pt x="46" y="0"/>
                    </a:lnTo>
                    <a:lnTo>
                      <a:pt x="22" y="66"/>
                    </a:lnTo>
                    <a:lnTo>
                      <a:pt x="7" y="129"/>
                    </a:lnTo>
                    <a:lnTo>
                      <a:pt x="0" y="187"/>
                    </a:lnTo>
                    <a:lnTo>
                      <a:pt x="5" y="244"/>
                    </a:lnTo>
                    <a:lnTo>
                      <a:pt x="20" y="301"/>
                    </a:lnTo>
                    <a:lnTo>
                      <a:pt x="45" y="360"/>
                    </a:lnTo>
                    <a:lnTo>
                      <a:pt x="81" y="418"/>
                    </a:lnTo>
                    <a:lnTo>
                      <a:pt x="127" y="482"/>
                    </a:lnTo>
                    <a:lnTo>
                      <a:pt x="134" y="467"/>
                    </a:lnTo>
                    <a:lnTo>
                      <a:pt x="134" y="487"/>
                    </a:lnTo>
                    <a:lnTo>
                      <a:pt x="154" y="486"/>
                    </a:lnTo>
                    <a:lnTo>
                      <a:pt x="142" y="471"/>
                    </a:lnTo>
                    <a:lnTo>
                      <a:pt x="134" y="48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5" name="Freeform 18"/>
              <p:cNvSpPr>
                <a:spLocks/>
              </p:cNvSpPr>
              <p:nvPr/>
            </p:nvSpPr>
            <p:spPr bwMode="auto">
              <a:xfrm>
                <a:off x="1199" y="1782"/>
                <a:ext cx="287" cy="19"/>
              </a:xfrm>
              <a:custGeom>
                <a:avLst/>
                <a:gdLst/>
                <a:ahLst/>
                <a:cxnLst>
                  <a:cxn ang="0">
                    <a:pos x="287" y="9"/>
                  </a:cxn>
                  <a:cxn ang="0">
                    <a:pos x="287" y="0"/>
                  </a:cxn>
                  <a:cxn ang="0">
                    <a:pos x="0" y="0"/>
                  </a:cxn>
                  <a:cxn ang="0">
                    <a:pos x="0" y="19"/>
                  </a:cxn>
                  <a:cxn ang="0">
                    <a:pos x="287" y="19"/>
                  </a:cxn>
                  <a:cxn ang="0">
                    <a:pos x="287" y="9"/>
                  </a:cxn>
                </a:cxnLst>
                <a:rect l="0" t="0" r="r" b="b"/>
                <a:pathLst>
                  <a:path w="287" h="19">
                    <a:moveTo>
                      <a:pt x="287" y="9"/>
                    </a:moveTo>
                    <a:lnTo>
                      <a:pt x="287" y="0"/>
                    </a:lnTo>
                    <a:lnTo>
                      <a:pt x="0" y="0"/>
                    </a:lnTo>
                    <a:lnTo>
                      <a:pt x="0" y="19"/>
                    </a:lnTo>
                    <a:lnTo>
                      <a:pt x="287" y="19"/>
                    </a:lnTo>
                    <a:lnTo>
                      <a:pt x="287" y="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6" name="Freeform 17"/>
              <p:cNvSpPr>
                <a:spLocks/>
              </p:cNvSpPr>
              <p:nvPr/>
            </p:nvSpPr>
            <p:spPr bwMode="auto">
              <a:xfrm>
                <a:off x="837" y="1671"/>
                <a:ext cx="624" cy="614"/>
              </a:xfrm>
              <a:custGeom>
                <a:avLst/>
                <a:gdLst/>
                <a:ahLst/>
                <a:cxnLst>
                  <a:cxn ang="0">
                    <a:pos x="624" y="614"/>
                  </a:cxn>
                  <a:cxn ang="0">
                    <a:pos x="0" y="614"/>
                  </a:cxn>
                  <a:cxn ang="0">
                    <a:pos x="27" y="580"/>
                  </a:cxn>
                  <a:cxn ang="0">
                    <a:pos x="51" y="548"/>
                  </a:cxn>
                  <a:cxn ang="0">
                    <a:pos x="73" y="514"/>
                  </a:cxn>
                  <a:cxn ang="0">
                    <a:pos x="93" y="481"/>
                  </a:cxn>
                  <a:cxn ang="0">
                    <a:pos x="113" y="446"/>
                  </a:cxn>
                  <a:cxn ang="0">
                    <a:pos x="127" y="411"/>
                  </a:cxn>
                  <a:cxn ang="0">
                    <a:pos x="141" y="377"/>
                  </a:cxn>
                  <a:cxn ang="0">
                    <a:pos x="151" y="340"/>
                  </a:cxn>
                  <a:cxn ang="0">
                    <a:pos x="157" y="302"/>
                  </a:cxn>
                  <a:cxn ang="0">
                    <a:pos x="159" y="264"/>
                  </a:cxn>
                  <a:cxn ang="0">
                    <a:pos x="159" y="225"/>
                  </a:cxn>
                  <a:cxn ang="0">
                    <a:pos x="157" y="183"/>
                  </a:cxn>
                  <a:cxn ang="0">
                    <a:pos x="149" y="140"/>
                  </a:cxn>
                  <a:cxn ang="0">
                    <a:pos x="137" y="96"/>
                  </a:cxn>
                  <a:cxn ang="0">
                    <a:pos x="121" y="48"/>
                  </a:cxn>
                  <a:cxn ang="0">
                    <a:pos x="101" y="0"/>
                  </a:cxn>
                  <a:cxn ang="0">
                    <a:pos x="520" y="0"/>
                  </a:cxn>
                  <a:cxn ang="0">
                    <a:pos x="504" y="43"/>
                  </a:cxn>
                  <a:cxn ang="0">
                    <a:pos x="489" y="86"/>
                  </a:cxn>
                  <a:cxn ang="0">
                    <a:pos x="479" y="125"/>
                  </a:cxn>
                  <a:cxn ang="0">
                    <a:pos x="471" y="165"/>
                  </a:cxn>
                  <a:cxn ang="0">
                    <a:pos x="464" y="203"/>
                  </a:cxn>
                  <a:cxn ang="0">
                    <a:pos x="464" y="239"/>
                  </a:cxn>
                  <a:cxn ang="0">
                    <a:pos x="464" y="276"/>
                  </a:cxn>
                  <a:cxn ang="0">
                    <a:pos x="469" y="312"/>
                  </a:cxn>
                  <a:cxn ang="0">
                    <a:pos x="476" y="348"/>
                  </a:cxn>
                  <a:cxn ang="0">
                    <a:pos x="487" y="383"/>
                  </a:cxn>
                  <a:cxn ang="0">
                    <a:pos x="502" y="421"/>
                  </a:cxn>
                  <a:cxn ang="0">
                    <a:pos x="519" y="457"/>
                  </a:cxn>
                  <a:cxn ang="0">
                    <a:pos x="540" y="495"/>
                  </a:cxn>
                  <a:cxn ang="0">
                    <a:pos x="565" y="533"/>
                  </a:cxn>
                  <a:cxn ang="0">
                    <a:pos x="593" y="573"/>
                  </a:cxn>
                  <a:cxn ang="0">
                    <a:pos x="624" y="614"/>
                  </a:cxn>
                </a:cxnLst>
                <a:rect l="0" t="0" r="r" b="b"/>
                <a:pathLst>
                  <a:path w="624" h="614">
                    <a:moveTo>
                      <a:pt x="624" y="614"/>
                    </a:moveTo>
                    <a:lnTo>
                      <a:pt x="0" y="614"/>
                    </a:lnTo>
                    <a:lnTo>
                      <a:pt x="27" y="580"/>
                    </a:lnTo>
                    <a:lnTo>
                      <a:pt x="51" y="548"/>
                    </a:lnTo>
                    <a:lnTo>
                      <a:pt x="73" y="514"/>
                    </a:lnTo>
                    <a:lnTo>
                      <a:pt x="93" y="481"/>
                    </a:lnTo>
                    <a:lnTo>
                      <a:pt x="113" y="446"/>
                    </a:lnTo>
                    <a:lnTo>
                      <a:pt x="127" y="411"/>
                    </a:lnTo>
                    <a:lnTo>
                      <a:pt x="141" y="377"/>
                    </a:lnTo>
                    <a:lnTo>
                      <a:pt x="151" y="340"/>
                    </a:lnTo>
                    <a:lnTo>
                      <a:pt x="157" y="302"/>
                    </a:lnTo>
                    <a:lnTo>
                      <a:pt x="159" y="264"/>
                    </a:lnTo>
                    <a:lnTo>
                      <a:pt x="159" y="225"/>
                    </a:lnTo>
                    <a:lnTo>
                      <a:pt x="157" y="183"/>
                    </a:lnTo>
                    <a:lnTo>
                      <a:pt x="149" y="140"/>
                    </a:lnTo>
                    <a:lnTo>
                      <a:pt x="137" y="96"/>
                    </a:lnTo>
                    <a:lnTo>
                      <a:pt x="121" y="48"/>
                    </a:lnTo>
                    <a:lnTo>
                      <a:pt x="101" y="0"/>
                    </a:lnTo>
                    <a:lnTo>
                      <a:pt x="520" y="0"/>
                    </a:lnTo>
                    <a:lnTo>
                      <a:pt x="504" y="43"/>
                    </a:lnTo>
                    <a:lnTo>
                      <a:pt x="489" y="86"/>
                    </a:lnTo>
                    <a:lnTo>
                      <a:pt x="479" y="125"/>
                    </a:lnTo>
                    <a:lnTo>
                      <a:pt x="471" y="165"/>
                    </a:lnTo>
                    <a:lnTo>
                      <a:pt x="464" y="203"/>
                    </a:lnTo>
                    <a:lnTo>
                      <a:pt x="464" y="239"/>
                    </a:lnTo>
                    <a:lnTo>
                      <a:pt x="464" y="276"/>
                    </a:lnTo>
                    <a:lnTo>
                      <a:pt x="469" y="312"/>
                    </a:lnTo>
                    <a:lnTo>
                      <a:pt x="476" y="348"/>
                    </a:lnTo>
                    <a:lnTo>
                      <a:pt x="487" y="383"/>
                    </a:lnTo>
                    <a:lnTo>
                      <a:pt x="502" y="421"/>
                    </a:lnTo>
                    <a:lnTo>
                      <a:pt x="519" y="457"/>
                    </a:lnTo>
                    <a:lnTo>
                      <a:pt x="540" y="495"/>
                    </a:lnTo>
                    <a:lnTo>
                      <a:pt x="565" y="533"/>
                    </a:lnTo>
                    <a:lnTo>
                      <a:pt x="593" y="573"/>
                    </a:lnTo>
                    <a:lnTo>
                      <a:pt x="624" y="614"/>
                    </a:lnTo>
                    <a:close/>
                  </a:path>
                </a:pathLst>
              </a:custGeom>
              <a:solidFill>
                <a:srgbClr val="656B6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7" name="Freeform 16"/>
              <p:cNvSpPr>
                <a:spLocks/>
              </p:cNvSpPr>
              <p:nvPr/>
            </p:nvSpPr>
            <p:spPr bwMode="auto">
              <a:xfrm>
                <a:off x="814" y="2275"/>
                <a:ext cx="644" cy="20"/>
              </a:xfrm>
              <a:custGeom>
                <a:avLst/>
                <a:gdLst/>
                <a:ahLst/>
                <a:cxnLst>
                  <a:cxn ang="0">
                    <a:pos x="13" y="5"/>
                  </a:cxn>
                  <a:cxn ang="0">
                    <a:pos x="20" y="20"/>
                  </a:cxn>
                  <a:cxn ang="0">
                    <a:pos x="644" y="20"/>
                  </a:cxn>
                  <a:cxn ang="0">
                    <a:pos x="644" y="0"/>
                  </a:cxn>
                  <a:cxn ang="0">
                    <a:pos x="20" y="0"/>
                  </a:cxn>
                  <a:cxn ang="0">
                    <a:pos x="27" y="15"/>
                  </a:cxn>
                  <a:cxn ang="0">
                    <a:pos x="13" y="5"/>
                  </a:cxn>
                  <a:cxn ang="0">
                    <a:pos x="0" y="20"/>
                  </a:cxn>
                  <a:cxn ang="0">
                    <a:pos x="20" y="20"/>
                  </a:cxn>
                  <a:cxn ang="0">
                    <a:pos x="13" y="5"/>
                  </a:cxn>
                </a:cxnLst>
                <a:rect l="0" t="0" r="r" b="b"/>
                <a:pathLst>
                  <a:path w="644" h="20">
                    <a:moveTo>
                      <a:pt x="13" y="5"/>
                    </a:moveTo>
                    <a:lnTo>
                      <a:pt x="20" y="20"/>
                    </a:lnTo>
                    <a:lnTo>
                      <a:pt x="644" y="20"/>
                    </a:lnTo>
                    <a:lnTo>
                      <a:pt x="644" y="0"/>
                    </a:lnTo>
                    <a:lnTo>
                      <a:pt x="20" y="0"/>
                    </a:lnTo>
                    <a:lnTo>
                      <a:pt x="27" y="15"/>
                    </a:lnTo>
                    <a:lnTo>
                      <a:pt x="13" y="5"/>
                    </a:lnTo>
                    <a:lnTo>
                      <a:pt x="0" y="20"/>
                    </a:lnTo>
                    <a:lnTo>
                      <a:pt x="20" y="20"/>
                    </a:lnTo>
                    <a:lnTo>
                      <a:pt x="13" y="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8" name="Freeform 15"/>
              <p:cNvSpPr>
                <a:spLocks/>
              </p:cNvSpPr>
              <p:nvPr/>
            </p:nvSpPr>
            <p:spPr bwMode="auto">
              <a:xfrm>
                <a:off x="831" y="1661"/>
                <a:ext cx="175" cy="629"/>
              </a:xfrm>
              <a:custGeom>
                <a:avLst/>
                <a:gdLst/>
                <a:ahLst/>
                <a:cxnLst>
                  <a:cxn ang="0">
                    <a:pos x="107" y="0"/>
                  </a:cxn>
                  <a:cxn ang="0">
                    <a:pos x="99" y="13"/>
                  </a:cxn>
                  <a:cxn ang="0">
                    <a:pos x="119" y="61"/>
                  </a:cxn>
                  <a:cxn ang="0">
                    <a:pos x="133" y="107"/>
                  </a:cxn>
                  <a:cxn ang="0">
                    <a:pos x="147" y="150"/>
                  </a:cxn>
                  <a:cxn ang="0">
                    <a:pos x="153" y="195"/>
                  </a:cxn>
                  <a:cxn ang="0">
                    <a:pos x="157" y="235"/>
                  </a:cxn>
                  <a:cxn ang="0">
                    <a:pos x="157" y="274"/>
                  </a:cxn>
                  <a:cxn ang="0">
                    <a:pos x="153" y="312"/>
                  </a:cxn>
                  <a:cxn ang="0">
                    <a:pos x="147" y="349"/>
                  </a:cxn>
                  <a:cxn ang="0">
                    <a:pos x="137" y="385"/>
                  </a:cxn>
                  <a:cxn ang="0">
                    <a:pos x="125" y="418"/>
                  </a:cxn>
                  <a:cxn ang="0">
                    <a:pos x="109" y="453"/>
                  </a:cxn>
                  <a:cxn ang="0">
                    <a:pos x="92" y="486"/>
                  </a:cxn>
                  <a:cxn ang="0">
                    <a:pos x="71" y="520"/>
                  </a:cxn>
                  <a:cxn ang="0">
                    <a:pos x="49" y="552"/>
                  </a:cxn>
                  <a:cxn ang="0">
                    <a:pos x="24" y="585"/>
                  </a:cxn>
                  <a:cxn ang="0">
                    <a:pos x="0" y="619"/>
                  </a:cxn>
                  <a:cxn ang="0">
                    <a:pos x="13" y="629"/>
                  </a:cxn>
                  <a:cxn ang="0">
                    <a:pos x="39" y="596"/>
                  </a:cxn>
                  <a:cxn ang="0">
                    <a:pos x="64" y="563"/>
                  </a:cxn>
                  <a:cxn ang="0">
                    <a:pos x="86" y="529"/>
                  </a:cxn>
                  <a:cxn ang="0">
                    <a:pos x="107" y="496"/>
                  </a:cxn>
                  <a:cxn ang="0">
                    <a:pos x="127" y="459"/>
                  </a:cxn>
                  <a:cxn ang="0">
                    <a:pos x="142" y="424"/>
                  </a:cxn>
                  <a:cxn ang="0">
                    <a:pos x="155" y="388"/>
                  </a:cxn>
                  <a:cxn ang="0">
                    <a:pos x="165" y="350"/>
                  </a:cxn>
                  <a:cxn ang="0">
                    <a:pos x="171" y="314"/>
                  </a:cxn>
                  <a:cxn ang="0">
                    <a:pos x="175" y="274"/>
                  </a:cxn>
                  <a:cxn ang="0">
                    <a:pos x="175" y="235"/>
                  </a:cxn>
                  <a:cxn ang="0">
                    <a:pos x="171" y="192"/>
                  </a:cxn>
                  <a:cxn ang="0">
                    <a:pos x="163" y="149"/>
                  </a:cxn>
                  <a:cxn ang="0">
                    <a:pos x="152" y="102"/>
                  </a:cxn>
                  <a:cxn ang="0">
                    <a:pos x="137" y="55"/>
                  </a:cxn>
                  <a:cxn ang="0">
                    <a:pos x="115" y="7"/>
                  </a:cxn>
                  <a:cxn ang="0">
                    <a:pos x="107" y="20"/>
                  </a:cxn>
                  <a:cxn ang="0">
                    <a:pos x="107" y="0"/>
                  </a:cxn>
                  <a:cxn ang="0">
                    <a:pos x="92" y="0"/>
                  </a:cxn>
                  <a:cxn ang="0">
                    <a:pos x="99" y="13"/>
                  </a:cxn>
                  <a:cxn ang="0">
                    <a:pos x="107" y="0"/>
                  </a:cxn>
                </a:cxnLst>
                <a:rect l="0" t="0" r="r" b="b"/>
                <a:pathLst>
                  <a:path w="175" h="629">
                    <a:moveTo>
                      <a:pt x="107" y="0"/>
                    </a:moveTo>
                    <a:lnTo>
                      <a:pt x="99" y="13"/>
                    </a:lnTo>
                    <a:lnTo>
                      <a:pt x="119" y="61"/>
                    </a:lnTo>
                    <a:lnTo>
                      <a:pt x="133" y="107"/>
                    </a:lnTo>
                    <a:lnTo>
                      <a:pt x="147" y="150"/>
                    </a:lnTo>
                    <a:lnTo>
                      <a:pt x="153" y="195"/>
                    </a:lnTo>
                    <a:lnTo>
                      <a:pt x="157" y="235"/>
                    </a:lnTo>
                    <a:lnTo>
                      <a:pt x="157" y="274"/>
                    </a:lnTo>
                    <a:lnTo>
                      <a:pt x="153" y="312"/>
                    </a:lnTo>
                    <a:lnTo>
                      <a:pt x="147" y="349"/>
                    </a:lnTo>
                    <a:lnTo>
                      <a:pt x="137" y="385"/>
                    </a:lnTo>
                    <a:lnTo>
                      <a:pt x="125" y="418"/>
                    </a:lnTo>
                    <a:lnTo>
                      <a:pt x="109" y="453"/>
                    </a:lnTo>
                    <a:lnTo>
                      <a:pt x="92" y="486"/>
                    </a:lnTo>
                    <a:lnTo>
                      <a:pt x="71" y="520"/>
                    </a:lnTo>
                    <a:lnTo>
                      <a:pt x="49" y="552"/>
                    </a:lnTo>
                    <a:lnTo>
                      <a:pt x="24" y="585"/>
                    </a:lnTo>
                    <a:lnTo>
                      <a:pt x="0" y="619"/>
                    </a:lnTo>
                    <a:lnTo>
                      <a:pt x="13" y="629"/>
                    </a:lnTo>
                    <a:lnTo>
                      <a:pt x="39" y="596"/>
                    </a:lnTo>
                    <a:lnTo>
                      <a:pt x="64" y="563"/>
                    </a:lnTo>
                    <a:lnTo>
                      <a:pt x="86" y="529"/>
                    </a:lnTo>
                    <a:lnTo>
                      <a:pt x="107" y="496"/>
                    </a:lnTo>
                    <a:lnTo>
                      <a:pt x="127" y="459"/>
                    </a:lnTo>
                    <a:lnTo>
                      <a:pt x="142" y="424"/>
                    </a:lnTo>
                    <a:lnTo>
                      <a:pt x="155" y="388"/>
                    </a:lnTo>
                    <a:lnTo>
                      <a:pt x="165" y="350"/>
                    </a:lnTo>
                    <a:lnTo>
                      <a:pt x="171" y="314"/>
                    </a:lnTo>
                    <a:lnTo>
                      <a:pt x="175" y="274"/>
                    </a:lnTo>
                    <a:lnTo>
                      <a:pt x="175" y="235"/>
                    </a:lnTo>
                    <a:lnTo>
                      <a:pt x="171" y="192"/>
                    </a:lnTo>
                    <a:lnTo>
                      <a:pt x="163" y="149"/>
                    </a:lnTo>
                    <a:lnTo>
                      <a:pt x="152" y="102"/>
                    </a:lnTo>
                    <a:lnTo>
                      <a:pt x="137" y="55"/>
                    </a:lnTo>
                    <a:lnTo>
                      <a:pt x="115" y="7"/>
                    </a:lnTo>
                    <a:lnTo>
                      <a:pt x="107" y="20"/>
                    </a:lnTo>
                    <a:lnTo>
                      <a:pt x="107" y="0"/>
                    </a:lnTo>
                    <a:lnTo>
                      <a:pt x="92" y="0"/>
                    </a:lnTo>
                    <a:lnTo>
                      <a:pt x="99" y="13"/>
                    </a:lnTo>
                    <a:lnTo>
                      <a:pt x="10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79" name="Freeform 14"/>
              <p:cNvSpPr>
                <a:spLocks/>
              </p:cNvSpPr>
              <p:nvPr/>
            </p:nvSpPr>
            <p:spPr bwMode="auto">
              <a:xfrm>
                <a:off x="938" y="1661"/>
                <a:ext cx="434" cy="20"/>
              </a:xfrm>
              <a:custGeom>
                <a:avLst/>
                <a:gdLst/>
                <a:ahLst/>
                <a:cxnLst>
                  <a:cxn ang="0">
                    <a:pos x="429" y="13"/>
                  </a:cxn>
                  <a:cxn ang="0">
                    <a:pos x="419" y="0"/>
                  </a:cxn>
                  <a:cxn ang="0">
                    <a:pos x="0" y="0"/>
                  </a:cxn>
                  <a:cxn ang="0">
                    <a:pos x="0" y="20"/>
                  </a:cxn>
                  <a:cxn ang="0">
                    <a:pos x="419" y="20"/>
                  </a:cxn>
                  <a:cxn ang="0">
                    <a:pos x="411" y="7"/>
                  </a:cxn>
                  <a:cxn ang="0">
                    <a:pos x="429" y="13"/>
                  </a:cxn>
                  <a:cxn ang="0">
                    <a:pos x="434" y="0"/>
                  </a:cxn>
                  <a:cxn ang="0">
                    <a:pos x="419" y="0"/>
                  </a:cxn>
                  <a:cxn ang="0">
                    <a:pos x="429" y="13"/>
                  </a:cxn>
                </a:cxnLst>
                <a:rect l="0" t="0" r="r" b="b"/>
                <a:pathLst>
                  <a:path w="434" h="20">
                    <a:moveTo>
                      <a:pt x="429" y="13"/>
                    </a:moveTo>
                    <a:lnTo>
                      <a:pt x="419" y="0"/>
                    </a:lnTo>
                    <a:lnTo>
                      <a:pt x="0" y="0"/>
                    </a:lnTo>
                    <a:lnTo>
                      <a:pt x="0" y="20"/>
                    </a:lnTo>
                    <a:lnTo>
                      <a:pt x="419" y="20"/>
                    </a:lnTo>
                    <a:lnTo>
                      <a:pt x="411" y="7"/>
                    </a:lnTo>
                    <a:lnTo>
                      <a:pt x="429" y="13"/>
                    </a:lnTo>
                    <a:lnTo>
                      <a:pt x="434" y="0"/>
                    </a:lnTo>
                    <a:lnTo>
                      <a:pt x="419" y="0"/>
                    </a:lnTo>
                    <a:lnTo>
                      <a:pt x="429"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0" name="Freeform 13"/>
              <p:cNvSpPr>
                <a:spLocks/>
              </p:cNvSpPr>
              <p:nvPr/>
            </p:nvSpPr>
            <p:spPr bwMode="auto">
              <a:xfrm>
                <a:off x="1291" y="1668"/>
                <a:ext cx="190" cy="627"/>
              </a:xfrm>
              <a:custGeom>
                <a:avLst/>
                <a:gdLst/>
                <a:ahLst/>
                <a:cxnLst>
                  <a:cxn ang="0">
                    <a:pos x="170" y="627"/>
                  </a:cxn>
                  <a:cxn ang="0">
                    <a:pos x="179" y="612"/>
                  </a:cxn>
                  <a:cxn ang="0">
                    <a:pos x="145" y="571"/>
                  </a:cxn>
                  <a:cxn ang="0">
                    <a:pos x="117" y="533"/>
                  </a:cxn>
                  <a:cxn ang="0">
                    <a:pos x="94" y="493"/>
                  </a:cxn>
                  <a:cxn ang="0">
                    <a:pos x="73" y="455"/>
                  </a:cxn>
                  <a:cxn ang="0">
                    <a:pos x="56" y="421"/>
                  </a:cxn>
                  <a:cxn ang="0">
                    <a:pos x="41" y="384"/>
                  </a:cxn>
                  <a:cxn ang="0">
                    <a:pos x="32" y="348"/>
                  </a:cxn>
                  <a:cxn ang="0">
                    <a:pos x="23" y="313"/>
                  </a:cxn>
                  <a:cxn ang="0">
                    <a:pos x="20" y="279"/>
                  </a:cxn>
                  <a:cxn ang="0">
                    <a:pos x="20" y="242"/>
                  </a:cxn>
                  <a:cxn ang="0">
                    <a:pos x="20" y="206"/>
                  </a:cxn>
                  <a:cxn ang="0">
                    <a:pos x="25" y="168"/>
                  </a:cxn>
                  <a:cxn ang="0">
                    <a:pos x="33" y="130"/>
                  </a:cxn>
                  <a:cxn ang="0">
                    <a:pos x="45" y="90"/>
                  </a:cxn>
                  <a:cxn ang="0">
                    <a:pos x="58" y="49"/>
                  </a:cxn>
                  <a:cxn ang="0">
                    <a:pos x="76" y="6"/>
                  </a:cxn>
                  <a:cxn ang="0">
                    <a:pos x="58" y="0"/>
                  </a:cxn>
                  <a:cxn ang="0">
                    <a:pos x="41" y="43"/>
                  </a:cxn>
                  <a:cxn ang="0">
                    <a:pos x="27" y="85"/>
                  </a:cxn>
                  <a:cxn ang="0">
                    <a:pos x="17" y="127"/>
                  </a:cxn>
                  <a:cxn ang="0">
                    <a:pos x="7" y="166"/>
                  </a:cxn>
                  <a:cxn ang="0">
                    <a:pos x="2" y="206"/>
                  </a:cxn>
                  <a:cxn ang="0">
                    <a:pos x="0" y="242"/>
                  </a:cxn>
                  <a:cxn ang="0">
                    <a:pos x="2" y="279"/>
                  </a:cxn>
                  <a:cxn ang="0">
                    <a:pos x="7" y="317"/>
                  </a:cxn>
                  <a:cxn ang="0">
                    <a:pos x="13" y="353"/>
                  </a:cxn>
                  <a:cxn ang="0">
                    <a:pos x="25" y="389"/>
                  </a:cxn>
                  <a:cxn ang="0">
                    <a:pos x="38" y="427"/>
                  </a:cxn>
                  <a:cxn ang="0">
                    <a:pos x="58" y="464"/>
                  </a:cxn>
                  <a:cxn ang="0">
                    <a:pos x="79" y="502"/>
                  </a:cxn>
                  <a:cxn ang="0">
                    <a:pos x="103" y="541"/>
                  </a:cxn>
                  <a:cxn ang="0">
                    <a:pos x="131" y="581"/>
                  </a:cxn>
                  <a:cxn ang="0">
                    <a:pos x="162" y="622"/>
                  </a:cxn>
                  <a:cxn ang="0">
                    <a:pos x="170" y="607"/>
                  </a:cxn>
                  <a:cxn ang="0">
                    <a:pos x="170" y="627"/>
                  </a:cxn>
                  <a:cxn ang="0">
                    <a:pos x="190" y="626"/>
                  </a:cxn>
                  <a:cxn ang="0">
                    <a:pos x="179" y="612"/>
                  </a:cxn>
                  <a:cxn ang="0">
                    <a:pos x="170" y="627"/>
                  </a:cxn>
                </a:cxnLst>
                <a:rect l="0" t="0" r="r" b="b"/>
                <a:pathLst>
                  <a:path w="190" h="627">
                    <a:moveTo>
                      <a:pt x="170" y="627"/>
                    </a:moveTo>
                    <a:lnTo>
                      <a:pt x="179" y="612"/>
                    </a:lnTo>
                    <a:lnTo>
                      <a:pt x="145" y="571"/>
                    </a:lnTo>
                    <a:lnTo>
                      <a:pt x="117" y="533"/>
                    </a:lnTo>
                    <a:lnTo>
                      <a:pt x="94" y="493"/>
                    </a:lnTo>
                    <a:lnTo>
                      <a:pt x="73" y="455"/>
                    </a:lnTo>
                    <a:lnTo>
                      <a:pt x="56" y="421"/>
                    </a:lnTo>
                    <a:lnTo>
                      <a:pt x="41" y="384"/>
                    </a:lnTo>
                    <a:lnTo>
                      <a:pt x="32" y="348"/>
                    </a:lnTo>
                    <a:lnTo>
                      <a:pt x="23" y="313"/>
                    </a:lnTo>
                    <a:lnTo>
                      <a:pt x="20" y="279"/>
                    </a:lnTo>
                    <a:lnTo>
                      <a:pt x="20" y="242"/>
                    </a:lnTo>
                    <a:lnTo>
                      <a:pt x="20" y="206"/>
                    </a:lnTo>
                    <a:lnTo>
                      <a:pt x="25" y="168"/>
                    </a:lnTo>
                    <a:lnTo>
                      <a:pt x="33" y="130"/>
                    </a:lnTo>
                    <a:lnTo>
                      <a:pt x="45" y="90"/>
                    </a:lnTo>
                    <a:lnTo>
                      <a:pt x="58" y="49"/>
                    </a:lnTo>
                    <a:lnTo>
                      <a:pt x="76" y="6"/>
                    </a:lnTo>
                    <a:lnTo>
                      <a:pt x="58" y="0"/>
                    </a:lnTo>
                    <a:lnTo>
                      <a:pt x="41" y="43"/>
                    </a:lnTo>
                    <a:lnTo>
                      <a:pt x="27" y="85"/>
                    </a:lnTo>
                    <a:lnTo>
                      <a:pt x="17" y="127"/>
                    </a:lnTo>
                    <a:lnTo>
                      <a:pt x="7" y="166"/>
                    </a:lnTo>
                    <a:lnTo>
                      <a:pt x="2" y="206"/>
                    </a:lnTo>
                    <a:lnTo>
                      <a:pt x="0" y="242"/>
                    </a:lnTo>
                    <a:lnTo>
                      <a:pt x="2" y="279"/>
                    </a:lnTo>
                    <a:lnTo>
                      <a:pt x="7" y="317"/>
                    </a:lnTo>
                    <a:lnTo>
                      <a:pt x="13" y="353"/>
                    </a:lnTo>
                    <a:lnTo>
                      <a:pt x="25" y="389"/>
                    </a:lnTo>
                    <a:lnTo>
                      <a:pt x="38" y="427"/>
                    </a:lnTo>
                    <a:lnTo>
                      <a:pt x="58" y="464"/>
                    </a:lnTo>
                    <a:lnTo>
                      <a:pt x="79" y="502"/>
                    </a:lnTo>
                    <a:lnTo>
                      <a:pt x="103" y="541"/>
                    </a:lnTo>
                    <a:lnTo>
                      <a:pt x="131" y="581"/>
                    </a:lnTo>
                    <a:lnTo>
                      <a:pt x="162" y="622"/>
                    </a:lnTo>
                    <a:lnTo>
                      <a:pt x="170" y="607"/>
                    </a:lnTo>
                    <a:lnTo>
                      <a:pt x="170" y="627"/>
                    </a:lnTo>
                    <a:lnTo>
                      <a:pt x="190" y="626"/>
                    </a:lnTo>
                    <a:lnTo>
                      <a:pt x="179" y="612"/>
                    </a:lnTo>
                    <a:lnTo>
                      <a:pt x="170" y="62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1" name="Freeform 12"/>
              <p:cNvSpPr>
                <a:spLocks/>
              </p:cNvSpPr>
              <p:nvPr/>
            </p:nvSpPr>
            <p:spPr bwMode="auto">
              <a:xfrm>
                <a:off x="958" y="1711"/>
                <a:ext cx="383" cy="19"/>
              </a:xfrm>
              <a:custGeom>
                <a:avLst/>
                <a:gdLst/>
                <a:ahLst/>
                <a:cxnLst>
                  <a:cxn ang="0">
                    <a:pos x="383" y="9"/>
                  </a:cxn>
                  <a:cxn ang="0">
                    <a:pos x="383" y="0"/>
                  </a:cxn>
                  <a:cxn ang="0">
                    <a:pos x="0" y="0"/>
                  </a:cxn>
                  <a:cxn ang="0">
                    <a:pos x="0" y="19"/>
                  </a:cxn>
                  <a:cxn ang="0">
                    <a:pos x="383" y="19"/>
                  </a:cxn>
                  <a:cxn ang="0">
                    <a:pos x="383" y="9"/>
                  </a:cxn>
                </a:cxnLst>
                <a:rect l="0" t="0" r="r" b="b"/>
                <a:pathLst>
                  <a:path w="383" h="19">
                    <a:moveTo>
                      <a:pt x="383" y="9"/>
                    </a:moveTo>
                    <a:lnTo>
                      <a:pt x="383" y="0"/>
                    </a:lnTo>
                    <a:lnTo>
                      <a:pt x="0" y="0"/>
                    </a:lnTo>
                    <a:lnTo>
                      <a:pt x="0" y="19"/>
                    </a:lnTo>
                    <a:lnTo>
                      <a:pt x="383" y="19"/>
                    </a:lnTo>
                    <a:lnTo>
                      <a:pt x="383" y="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2" name="Rectangle 11"/>
              <p:cNvSpPr>
                <a:spLocks noChangeArrowheads="1"/>
              </p:cNvSpPr>
              <p:nvPr/>
            </p:nvSpPr>
            <p:spPr bwMode="auto">
              <a:xfrm>
                <a:off x="610" y="2188"/>
                <a:ext cx="57" cy="6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83" name="Rectangle 10"/>
              <p:cNvSpPr>
                <a:spLocks noChangeArrowheads="1"/>
              </p:cNvSpPr>
              <p:nvPr/>
            </p:nvSpPr>
            <p:spPr bwMode="auto">
              <a:xfrm>
                <a:off x="451" y="2123"/>
                <a:ext cx="59" cy="7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84" name="Freeform 9"/>
              <p:cNvSpPr>
                <a:spLocks/>
              </p:cNvSpPr>
              <p:nvPr/>
            </p:nvSpPr>
            <p:spPr bwMode="auto">
              <a:xfrm>
                <a:off x="712" y="1592"/>
                <a:ext cx="97" cy="19"/>
              </a:xfrm>
              <a:custGeom>
                <a:avLst/>
                <a:gdLst/>
                <a:ahLst/>
                <a:cxnLst>
                  <a:cxn ang="0">
                    <a:pos x="97" y="10"/>
                  </a:cxn>
                  <a:cxn ang="0">
                    <a:pos x="97" y="0"/>
                  </a:cxn>
                  <a:cxn ang="0">
                    <a:pos x="0" y="0"/>
                  </a:cxn>
                  <a:cxn ang="0">
                    <a:pos x="0" y="19"/>
                  </a:cxn>
                  <a:cxn ang="0">
                    <a:pos x="97" y="19"/>
                  </a:cxn>
                  <a:cxn ang="0">
                    <a:pos x="97" y="10"/>
                  </a:cxn>
                </a:cxnLst>
                <a:rect l="0" t="0" r="r" b="b"/>
                <a:pathLst>
                  <a:path w="97" h="19">
                    <a:moveTo>
                      <a:pt x="97" y="10"/>
                    </a:moveTo>
                    <a:lnTo>
                      <a:pt x="97" y="0"/>
                    </a:lnTo>
                    <a:lnTo>
                      <a:pt x="0" y="0"/>
                    </a:lnTo>
                    <a:lnTo>
                      <a:pt x="0" y="19"/>
                    </a:lnTo>
                    <a:lnTo>
                      <a:pt x="97" y="19"/>
                    </a:lnTo>
                    <a:lnTo>
                      <a:pt x="97" y="10"/>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5" name="Freeform 8"/>
              <p:cNvSpPr>
                <a:spLocks/>
              </p:cNvSpPr>
              <p:nvPr/>
            </p:nvSpPr>
            <p:spPr bwMode="auto">
              <a:xfrm>
                <a:off x="712" y="1633"/>
                <a:ext cx="97" cy="20"/>
              </a:xfrm>
              <a:custGeom>
                <a:avLst/>
                <a:gdLst/>
                <a:ahLst/>
                <a:cxnLst>
                  <a:cxn ang="0">
                    <a:pos x="97" y="10"/>
                  </a:cxn>
                  <a:cxn ang="0">
                    <a:pos x="97" y="0"/>
                  </a:cxn>
                  <a:cxn ang="0">
                    <a:pos x="0" y="0"/>
                  </a:cxn>
                  <a:cxn ang="0">
                    <a:pos x="0" y="20"/>
                  </a:cxn>
                  <a:cxn ang="0">
                    <a:pos x="97" y="20"/>
                  </a:cxn>
                  <a:cxn ang="0">
                    <a:pos x="97" y="10"/>
                  </a:cxn>
                </a:cxnLst>
                <a:rect l="0" t="0" r="r" b="b"/>
                <a:pathLst>
                  <a:path w="97" h="20">
                    <a:moveTo>
                      <a:pt x="97" y="10"/>
                    </a:moveTo>
                    <a:lnTo>
                      <a:pt x="97" y="0"/>
                    </a:lnTo>
                    <a:lnTo>
                      <a:pt x="0" y="0"/>
                    </a:lnTo>
                    <a:lnTo>
                      <a:pt x="0" y="20"/>
                    </a:lnTo>
                    <a:lnTo>
                      <a:pt x="97" y="20"/>
                    </a:lnTo>
                    <a:lnTo>
                      <a:pt x="97" y="10"/>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6" name="Freeform 7"/>
              <p:cNvSpPr>
                <a:spLocks/>
              </p:cNvSpPr>
              <p:nvPr/>
            </p:nvSpPr>
            <p:spPr bwMode="auto">
              <a:xfrm>
                <a:off x="712" y="1725"/>
                <a:ext cx="97" cy="20"/>
              </a:xfrm>
              <a:custGeom>
                <a:avLst/>
                <a:gdLst/>
                <a:ahLst/>
                <a:cxnLst>
                  <a:cxn ang="0">
                    <a:pos x="97" y="10"/>
                  </a:cxn>
                  <a:cxn ang="0">
                    <a:pos x="97" y="0"/>
                  </a:cxn>
                  <a:cxn ang="0">
                    <a:pos x="0" y="0"/>
                  </a:cxn>
                  <a:cxn ang="0">
                    <a:pos x="0" y="20"/>
                  </a:cxn>
                  <a:cxn ang="0">
                    <a:pos x="97" y="20"/>
                  </a:cxn>
                  <a:cxn ang="0">
                    <a:pos x="97" y="10"/>
                  </a:cxn>
                </a:cxnLst>
                <a:rect l="0" t="0" r="r" b="b"/>
                <a:pathLst>
                  <a:path w="97" h="20">
                    <a:moveTo>
                      <a:pt x="97" y="10"/>
                    </a:moveTo>
                    <a:lnTo>
                      <a:pt x="97" y="0"/>
                    </a:lnTo>
                    <a:lnTo>
                      <a:pt x="0" y="0"/>
                    </a:lnTo>
                    <a:lnTo>
                      <a:pt x="0" y="20"/>
                    </a:lnTo>
                    <a:lnTo>
                      <a:pt x="97" y="20"/>
                    </a:lnTo>
                    <a:lnTo>
                      <a:pt x="97" y="10"/>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7" name="Freeform 6"/>
              <p:cNvSpPr>
                <a:spLocks/>
              </p:cNvSpPr>
              <p:nvPr/>
            </p:nvSpPr>
            <p:spPr bwMode="auto">
              <a:xfrm>
                <a:off x="712" y="1767"/>
                <a:ext cx="97" cy="18"/>
              </a:xfrm>
              <a:custGeom>
                <a:avLst/>
                <a:gdLst/>
                <a:ahLst/>
                <a:cxnLst>
                  <a:cxn ang="0">
                    <a:pos x="97" y="10"/>
                  </a:cxn>
                  <a:cxn ang="0">
                    <a:pos x="97" y="0"/>
                  </a:cxn>
                  <a:cxn ang="0">
                    <a:pos x="0" y="0"/>
                  </a:cxn>
                  <a:cxn ang="0">
                    <a:pos x="0" y="18"/>
                  </a:cxn>
                  <a:cxn ang="0">
                    <a:pos x="97" y="18"/>
                  </a:cxn>
                  <a:cxn ang="0">
                    <a:pos x="97" y="10"/>
                  </a:cxn>
                </a:cxnLst>
                <a:rect l="0" t="0" r="r" b="b"/>
                <a:pathLst>
                  <a:path w="97" h="18">
                    <a:moveTo>
                      <a:pt x="97" y="10"/>
                    </a:moveTo>
                    <a:lnTo>
                      <a:pt x="97" y="0"/>
                    </a:lnTo>
                    <a:lnTo>
                      <a:pt x="0" y="0"/>
                    </a:lnTo>
                    <a:lnTo>
                      <a:pt x="0" y="18"/>
                    </a:lnTo>
                    <a:lnTo>
                      <a:pt x="97" y="18"/>
                    </a:lnTo>
                    <a:lnTo>
                      <a:pt x="97" y="10"/>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8" name="Freeform 5"/>
              <p:cNvSpPr>
                <a:spLocks/>
              </p:cNvSpPr>
              <p:nvPr/>
            </p:nvSpPr>
            <p:spPr bwMode="auto">
              <a:xfrm>
                <a:off x="751" y="1466"/>
                <a:ext cx="20" cy="314"/>
              </a:xfrm>
              <a:custGeom>
                <a:avLst/>
                <a:gdLst/>
                <a:ahLst/>
                <a:cxnLst>
                  <a:cxn ang="0">
                    <a:pos x="10" y="314"/>
                  </a:cxn>
                  <a:cxn ang="0">
                    <a:pos x="20" y="314"/>
                  </a:cxn>
                  <a:cxn ang="0">
                    <a:pos x="20" y="0"/>
                  </a:cxn>
                  <a:cxn ang="0">
                    <a:pos x="0" y="0"/>
                  </a:cxn>
                  <a:cxn ang="0">
                    <a:pos x="0" y="314"/>
                  </a:cxn>
                  <a:cxn ang="0">
                    <a:pos x="10" y="314"/>
                  </a:cxn>
                </a:cxnLst>
                <a:rect l="0" t="0" r="r" b="b"/>
                <a:pathLst>
                  <a:path w="20" h="314">
                    <a:moveTo>
                      <a:pt x="10" y="314"/>
                    </a:moveTo>
                    <a:lnTo>
                      <a:pt x="20" y="314"/>
                    </a:lnTo>
                    <a:lnTo>
                      <a:pt x="20" y="0"/>
                    </a:lnTo>
                    <a:lnTo>
                      <a:pt x="0" y="0"/>
                    </a:lnTo>
                    <a:lnTo>
                      <a:pt x="0" y="314"/>
                    </a:lnTo>
                    <a:lnTo>
                      <a:pt x="10" y="314"/>
                    </a:lnTo>
                    <a:close/>
                  </a:path>
                </a:pathLst>
              </a:custGeom>
              <a:solidFill>
                <a:srgbClr val="13151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grpSp>
        <p:sp>
          <p:nvSpPr>
            <p:cNvPr id="53" name="AutoShape 3"/>
            <p:cNvSpPr>
              <a:spLocks noChangeArrowheads="1"/>
            </p:cNvSpPr>
            <p:nvPr/>
          </p:nvSpPr>
          <p:spPr bwMode="auto">
            <a:xfrm rot="16200000" flipH="1">
              <a:off x="1670235" y="5021973"/>
              <a:ext cx="420130" cy="142889"/>
            </a:xfrm>
            <a:prstGeom prst="rightArrow">
              <a:avLst>
                <a:gd name="adj1" fmla="val 50000"/>
                <a:gd name="adj2" fmla="val 64931"/>
              </a:avLst>
            </a:prstGeom>
            <a:solidFill>
              <a:srgbClr val="66CCFF"/>
            </a:solidFill>
            <a:ln w="9525">
              <a:solidFill>
                <a:srgbClr val="FFFFFF"/>
              </a:solidFill>
              <a:miter lim="800000"/>
              <a:headEnd/>
              <a:tailEnd/>
            </a:ln>
            <a:effectLst/>
          </p:spPr>
          <p:txBody>
            <a:bodyPr vert="horz" wrap="none" lIns="91440" tIns="45720" rIns="91440" bIns="45720" numCol="1" anchor="ctr" anchorCtr="0" compatLnSpc="1">
              <a:prstTxWarp prst="textNoShape">
                <a:avLst/>
              </a:prstTxWarp>
            </a:bodyPr>
            <a:lstStyle/>
            <a:p>
              <a:endParaRPr lang="en-US" sz="2400"/>
            </a:p>
          </p:txBody>
        </p:sp>
        <p:pic>
          <p:nvPicPr>
            <p:cNvPr id="54" name="Picture 2"/>
            <p:cNvPicPr>
              <a:picLocks noChangeAspect="1" noChangeArrowheads="1"/>
            </p:cNvPicPr>
            <p:nvPr/>
          </p:nvPicPr>
          <p:blipFill>
            <a:blip r:embed="rId8" cstate="print"/>
            <a:srcRect l="60001" t="3999"/>
            <a:stretch>
              <a:fillRect/>
            </a:stretch>
          </p:blipFill>
          <p:spPr bwMode="auto">
            <a:xfrm>
              <a:off x="1784048" y="3238782"/>
              <a:ext cx="520950" cy="1415410"/>
            </a:xfrm>
            <a:prstGeom prst="rect">
              <a:avLst/>
            </a:prstGeom>
            <a:noFill/>
          </p:spPr>
        </p:pic>
      </p:grpSp>
      <p:sp>
        <p:nvSpPr>
          <p:cNvPr id="90" name="Rectangle 89"/>
          <p:cNvSpPr/>
          <p:nvPr/>
        </p:nvSpPr>
        <p:spPr>
          <a:xfrm>
            <a:off x="5896781" y="6506372"/>
            <a:ext cx="3242119" cy="338554"/>
          </a:xfrm>
          <a:prstGeom prst="rect">
            <a:avLst/>
          </a:prstGeom>
        </p:spPr>
        <p:txBody>
          <a:bodyPr wrap="square">
            <a:spAutoFit/>
          </a:bodyPr>
          <a:lstStyle/>
          <a:p>
            <a:r>
              <a:rPr lang="en-US" sz="1600" b="1" dirty="0" smtClean="0">
                <a:solidFill>
                  <a:srgbClr val="032EE3"/>
                </a:solidFill>
                <a:latin typeface="+mj-lt"/>
              </a:rPr>
              <a:t>Profs. B</a:t>
            </a:r>
            <a:r>
              <a:rPr lang="en-US" sz="1600" b="1" dirty="0">
                <a:solidFill>
                  <a:srgbClr val="032EE3"/>
                </a:solidFill>
                <a:latin typeface="+mj-lt"/>
              </a:rPr>
              <a:t>. </a:t>
            </a:r>
            <a:r>
              <a:rPr lang="en-US" sz="1600" b="1" dirty="0" smtClean="0">
                <a:solidFill>
                  <a:srgbClr val="032EE3"/>
                </a:solidFill>
                <a:latin typeface="+mj-lt"/>
              </a:rPr>
              <a:t>Yildiz, A. </a:t>
            </a:r>
            <a:r>
              <a:rPr lang="en-US" sz="1600" b="1" dirty="0" err="1" smtClean="0">
                <a:solidFill>
                  <a:srgbClr val="032EE3"/>
                </a:solidFill>
                <a:latin typeface="+mj-lt"/>
              </a:rPr>
              <a:t>Ghoniem</a:t>
            </a:r>
            <a:endParaRPr lang="en-US" sz="1600" b="1" dirty="0">
              <a:solidFill>
                <a:srgbClr val="032EE3"/>
              </a:solidFill>
              <a:latin typeface="+mj-lt"/>
            </a:endParaRPr>
          </a:p>
        </p:txBody>
      </p:sp>
      <p:sp>
        <p:nvSpPr>
          <p:cNvPr id="3" name="Rectangle 2"/>
          <p:cNvSpPr/>
          <p:nvPr/>
        </p:nvSpPr>
        <p:spPr>
          <a:xfrm>
            <a:off x="329224" y="5948059"/>
            <a:ext cx="8658562" cy="830997"/>
          </a:xfrm>
          <a:prstGeom prst="rect">
            <a:avLst/>
          </a:prstGeom>
        </p:spPr>
        <p:txBody>
          <a:bodyPr wrap="square">
            <a:spAutoFit/>
          </a:bodyPr>
          <a:lstStyle/>
          <a:p>
            <a:r>
              <a:rPr lang="en-US" dirty="0" smtClean="0">
                <a:solidFill>
                  <a:schemeClr val="bg1">
                    <a:lumMod val="10000"/>
                  </a:schemeClr>
                </a:solidFill>
                <a:latin typeface="+mj-lt"/>
              </a:rPr>
              <a:t>SOEC technology is at </a:t>
            </a:r>
            <a:r>
              <a:rPr lang="en-US" dirty="0">
                <a:solidFill>
                  <a:schemeClr val="bg1">
                    <a:lumMod val="10000"/>
                  </a:schemeClr>
                </a:solidFill>
                <a:latin typeface="+mj-lt"/>
              </a:rPr>
              <a:t>developmental stage (</a:t>
            </a:r>
            <a:r>
              <a:rPr lang="en-US" dirty="0" smtClean="0">
                <a:solidFill>
                  <a:schemeClr val="bg1">
                    <a:lumMod val="10000"/>
                  </a:schemeClr>
                </a:solidFill>
                <a:latin typeface="+mj-lt"/>
              </a:rPr>
              <a:t>support </a:t>
            </a:r>
            <a:r>
              <a:rPr lang="en-US" dirty="0">
                <a:solidFill>
                  <a:schemeClr val="bg1">
                    <a:lumMod val="10000"/>
                  </a:schemeClr>
                </a:solidFill>
                <a:latin typeface="+mj-lt"/>
              </a:rPr>
              <a:t>by DOE and </a:t>
            </a:r>
            <a:r>
              <a:rPr lang="en-US" dirty="0" smtClean="0">
                <a:solidFill>
                  <a:schemeClr val="bg1">
                    <a:lumMod val="10000"/>
                  </a:schemeClr>
                </a:solidFill>
                <a:latin typeface="+mj-lt"/>
              </a:rPr>
              <a:t>NASA)</a:t>
            </a:r>
            <a:endParaRPr lang="en-US" dirty="0">
              <a:solidFill>
                <a:schemeClr val="bg1">
                  <a:lumMod val="10000"/>
                </a:schemeClr>
              </a:solidFill>
              <a:latin typeface="+mj-lt"/>
            </a:endParaRPr>
          </a:p>
        </p:txBody>
      </p:sp>
    </p:spTree>
    <p:extLst>
      <p:ext uri="{BB962C8B-B14F-4D97-AF65-F5344CB8AC3E}">
        <p14:creationId xmlns:p14="http://schemas.microsoft.com/office/powerpoint/2010/main" val="226534898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838200" y="228600"/>
            <a:ext cx="7772400" cy="533400"/>
          </a:xfrm>
        </p:spPr>
        <p:txBody>
          <a:bodyPr/>
          <a:lstStyle/>
          <a:p>
            <a:r>
              <a:rPr lang="en-US" altLang="en-US" sz="3600" smtClean="0">
                <a:solidFill>
                  <a:srgbClr val="C00000"/>
                </a:solidFill>
              </a:rPr>
              <a:t>Uranium from Seawater</a:t>
            </a:r>
          </a:p>
        </p:txBody>
      </p:sp>
      <p:sp>
        <p:nvSpPr>
          <p:cNvPr id="46083" name="Content Placeholder 2"/>
          <p:cNvSpPr>
            <a:spLocks noGrp="1"/>
          </p:cNvSpPr>
          <p:nvPr>
            <p:ph idx="1"/>
          </p:nvPr>
        </p:nvSpPr>
        <p:spPr>
          <a:xfrm>
            <a:off x="228600" y="914400"/>
            <a:ext cx="8763000" cy="5029200"/>
          </a:xfrm>
        </p:spPr>
        <p:txBody>
          <a:bodyPr/>
          <a:lstStyle/>
          <a:p>
            <a:pPr>
              <a:spcBef>
                <a:spcPts val="1500"/>
              </a:spcBef>
              <a:buFont typeface="Wingdings" panose="05000000000000000000" pitchFamily="2" charset="2"/>
              <a:buChar char="§"/>
              <a:defRPr/>
            </a:pPr>
            <a:r>
              <a:rPr lang="en-US" altLang="en-US" sz="2400" dirty="0" smtClean="0">
                <a:solidFill>
                  <a:schemeClr val="bg1">
                    <a:lumMod val="10000"/>
                  </a:schemeClr>
                </a:solidFill>
                <a:latin typeface="+mj-lt"/>
              </a:rPr>
              <a:t>Virtually unlimited supply: could support ~10,000 </a:t>
            </a:r>
            <a:r>
              <a:rPr lang="en-US" altLang="en-US" sz="2400" dirty="0" err="1" smtClean="0">
                <a:solidFill>
                  <a:schemeClr val="bg1">
                    <a:lumMod val="10000"/>
                  </a:schemeClr>
                </a:solidFill>
                <a:latin typeface="+mj-lt"/>
              </a:rPr>
              <a:t>GWe</a:t>
            </a:r>
            <a:r>
              <a:rPr lang="en-US" altLang="en-US" sz="2400" dirty="0" smtClean="0">
                <a:solidFill>
                  <a:schemeClr val="bg1">
                    <a:lumMod val="10000"/>
                  </a:schemeClr>
                </a:solidFill>
                <a:latin typeface="+mj-lt"/>
              </a:rPr>
              <a:t> of current LWRs for ~2000 years; more FBRs and longer by factor of &gt;10</a:t>
            </a:r>
          </a:p>
          <a:p>
            <a:pPr>
              <a:spcBef>
                <a:spcPts val="1500"/>
              </a:spcBef>
              <a:buFont typeface="Wingdings" panose="05000000000000000000" pitchFamily="2" charset="2"/>
              <a:buChar char="§"/>
              <a:defRPr/>
            </a:pPr>
            <a:r>
              <a:rPr lang="en-US" altLang="en-US" sz="2400" dirty="0" smtClean="0">
                <a:solidFill>
                  <a:schemeClr val="bg1">
                    <a:lumMod val="10000"/>
                  </a:schemeClr>
                </a:solidFill>
                <a:latin typeface="+mj-lt"/>
              </a:rPr>
              <a:t>Mined uranium is plentiful: Seawater U represents a backstop for U price</a:t>
            </a:r>
          </a:p>
          <a:p>
            <a:pPr>
              <a:spcBef>
                <a:spcPts val="1500"/>
              </a:spcBef>
              <a:buFont typeface="Wingdings" panose="05000000000000000000" pitchFamily="2" charset="2"/>
              <a:buChar char="§"/>
              <a:defRPr/>
            </a:pPr>
            <a:r>
              <a:rPr lang="en-US" altLang="en-US" sz="2400" dirty="0" smtClean="0">
                <a:solidFill>
                  <a:schemeClr val="bg1">
                    <a:lumMod val="10000"/>
                  </a:schemeClr>
                </a:solidFill>
                <a:latin typeface="+mj-lt"/>
              </a:rPr>
              <a:t>MIT hosted an International Meeting on Uranium from Sea in 1980</a:t>
            </a:r>
          </a:p>
          <a:p>
            <a:pPr>
              <a:spcBef>
                <a:spcPts val="1500"/>
              </a:spcBef>
              <a:buFont typeface="Wingdings" panose="05000000000000000000" pitchFamily="2" charset="2"/>
              <a:buChar char="§"/>
              <a:defRPr/>
            </a:pPr>
            <a:r>
              <a:rPr lang="en-US" altLang="en-US" sz="2400" dirty="0" smtClean="0">
                <a:solidFill>
                  <a:schemeClr val="bg1">
                    <a:lumMod val="10000"/>
                  </a:schemeClr>
                </a:solidFill>
                <a:latin typeface="+mj-lt"/>
              </a:rPr>
              <a:t>NSE project 1976-1987, including sea trials at Woods Hole, established Acrylic </a:t>
            </a:r>
            <a:r>
              <a:rPr lang="en-US" altLang="en-US" sz="2400" dirty="0" err="1" smtClean="0">
                <a:solidFill>
                  <a:schemeClr val="bg1">
                    <a:lumMod val="10000"/>
                  </a:schemeClr>
                </a:solidFill>
                <a:latin typeface="+mj-lt"/>
              </a:rPr>
              <a:t>Amidoxime</a:t>
            </a:r>
            <a:r>
              <a:rPr lang="en-US" altLang="en-US" sz="2400" dirty="0" smtClean="0">
                <a:solidFill>
                  <a:schemeClr val="bg1">
                    <a:lumMod val="10000"/>
                  </a:schemeClr>
                </a:solidFill>
                <a:latin typeface="+mj-lt"/>
              </a:rPr>
              <a:t> as the best absorber – still the case today, with new refinements underway by ORNL</a:t>
            </a:r>
          </a:p>
          <a:p>
            <a:pPr>
              <a:spcBef>
                <a:spcPts val="1500"/>
              </a:spcBef>
              <a:buFont typeface="Wingdings" panose="05000000000000000000" pitchFamily="2" charset="2"/>
              <a:buChar char="§"/>
              <a:defRPr/>
            </a:pPr>
            <a:r>
              <a:rPr lang="en-US" altLang="en-US" sz="2400" dirty="0" smtClean="0">
                <a:solidFill>
                  <a:schemeClr val="bg1">
                    <a:lumMod val="10000"/>
                  </a:schemeClr>
                </a:solidFill>
                <a:latin typeface="+mj-lt"/>
              </a:rPr>
              <a:t>Currently evaluating advanced contactor and recovery systems</a:t>
            </a:r>
          </a:p>
        </p:txBody>
      </p:sp>
      <p:sp>
        <p:nvSpPr>
          <p:cNvPr id="5" name="Rectangle 4"/>
          <p:cNvSpPr/>
          <p:nvPr/>
        </p:nvSpPr>
        <p:spPr>
          <a:xfrm>
            <a:off x="6442226" y="6400800"/>
            <a:ext cx="2581925" cy="338554"/>
          </a:xfrm>
          <a:prstGeom prst="rect">
            <a:avLst/>
          </a:prstGeom>
        </p:spPr>
        <p:txBody>
          <a:bodyPr wrap="none">
            <a:spAutoFit/>
          </a:bodyPr>
          <a:lstStyle/>
          <a:p>
            <a:pPr algn="ctr">
              <a:defRPr/>
            </a:pPr>
            <a:r>
              <a:rPr lang="en-US" sz="1600" b="1" dirty="0">
                <a:solidFill>
                  <a:srgbClr val="032EE3"/>
                </a:solidFill>
                <a:latin typeface="Calibri" panose="020F0502020204030204" pitchFamily="34" charset="0"/>
              </a:rPr>
              <a:t>Profs. M. Driscoll, A. </a:t>
            </a:r>
            <a:r>
              <a:rPr lang="en-US" sz="1600" b="1" dirty="0" smtClean="0">
                <a:solidFill>
                  <a:srgbClr val="032EE3"/>
                </a:solidFill>
                <a:latin typeface="Calibri" panose="020F0502020204030204" pitchFamily="34" charset="0"/>
              </a:rPr>
              <a:t>Slocum</a:t>
            </a:r>
            <a:endParaRPr lang="en-US" sz="1600" b="1" kern="0" dirty="0">
              <a:solidFill>
                <a:srgbClr val="032EE3"/>
              </a:solidFill>
              <a:latin typeface="Calibri" pitchFamily="34" charset="0"/>
            </a:endParaRPr>
          </a:p>
        </p:txBody>
      </p:sp>
    </p:spTree>
    <p:extLst>
      <p:ext uri="{BB962C8B-B14F-4D97-AF65-F5344CB8AC3E}">
        <p14:creationId xmlns:p14="http://schemas.microsoft.com/office/powerpoint/2010/main" val="21684211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219075" y="87313"/>
            <a:ext cx="9136063" cy="533400"/>
          </a:xfrm>
        </p:spPr>
        <p:txBody>
          <a:bodyPr/>
          <a:lstStyle/>
          <a:p>
            <a:r>
              <a:rPr lang="en-US" altLang="en-US" sz="3000" b="1" smtClean="0">
                <a:solidFill>
                  <a:srgbClr val="C00000"/>
                </a:solidFill>
              </a:rPr>
              <a:t>Deep Borehole Disposal of Spent Nuclear Fuel</a:t>
            </a:r>
          </a:p>
        </p:txBody>
      </p:sp>
      <p:sp>
        <p:nvSpPr>
          <p:cNvPr id="37891" name="Content Placeholder 2"/>
          <p:cNvSpPr>
            <a:spLocks noGrp="1"/>
          </p:cNvSpPr>
          <p:nvPr>
            <p:ph idx="1"/>
          </p:nvPr>
        </p:nvSpPr>
        <p:spPr>
          <a:xfrm>
            <a:off x="215900" y="762000"/>
            <a:ext cx="4279900" cy="4173538"/>
          </a:xfrm>
        </p:spPr>
        <p:txBody>
          <a:bodyPr/>
          <a:lstStyle/>
          <a:p>
            <a:pPr>
              <a:buFont typeface="Wingdings" panose="05000000000000000000" pitchFamily="2" charset="2"/>
              <a:buChar char="§"/>
              <a:defRPr/>
            </a:pPr>
            <a:r>
              <a:rPr lang="en-US" altLang="en-US" sz="1800" dirty="0">
                <a:solidFill>
                  <a:schemeClr val="bg1">
                    <a:lumMod val="10000"/>
                  </a:schemeClr>
                </a:solidFill>
                <a:latin typeface="+mj-lt"/>
              </a:rPr>
              <a:t>D</a:t>
            </a:r>
            <a:r>
              <a:rPr lang="en-US" altLang="en-US" sz="1800" dirty="0" smtClean="0">
                <a:solidFill>
                  <a:schemeClr val="bg1">
                    <a:lumMod val="10000"/>
                  </a:schemeClr>
                </a:solidFill>
                <a:latin typeface="+mj-lt"/>
              </a:rPr>
              <a:t>rill and pay as you go</a:t>
            </a:r>
          </a:p>
          <a:p>
            <a:pPr>
              <a:buFont typeface="Wingdings" panose="05000000000000000000" pitchFamily="2" charset="2"/>
              <a:buChar char="§"/>
              <a:defRPr/>
            </a:pPr>
            <a:r>
              <a:rPr lang="en-US" altLang="en-US" sz="1800" dirty="0">
                <a:solidFill>
                  <a:schemeClr val="bg1">
                    <a:lumMod val="10000"/>
                  </a:schemeClr>
                </a:solidFill>
                <a:latin typeface="+mj-lt"/>
              </a:rPr>
              <a:t>V</a:t>
            </a:r>
            <a:r>
              <a:rPr lang="en-US" altLang="en-US" sz="1800" dirty="0" smtClean="0">
                <a:solidFill>
                  <a:schemeClr val="bg1">
                    <a:lumMod val="10000"/>
                  </a:schemeClr>
                </a:solidFill>
                <a:latin typeface="+mj-lt"/>
              </a:rPr>
              <a:t>ast oil, gas and geothermal drilling contractor experience</a:t>
            </a:r>
          </a:p>
          <a:p>
            <a:pPr>
              <a:buFont typeface="Wingdings" panose="05000000000000000000" pitchFamily="2" charset="2"/>
              <a:buChar char="§"/>
              <a:defRPr/>
            </a:pPr>
            <a:r>
              <a:rPr lang="en-US" sz="1800" dirty="0">
                <a:solidFill>
                  <a:schemeClr val="bg1">
                    <a:lumMod val="10000"/>
                  </a:schemeClr>
                </a:solidFill>
              </a:rPr>
              <a:t>Not heat limited</a:t>
            </a:r>
          </a:p>
          <a:p>
            <a:pPr>
              <a:buFont typeface="Wingdings" panose="05000000000000000000" pitchFamily="2" charset="2"/>
              <a:buChar char="§"/>
              <a:defRPr/>
            </a:pPr>
            <a:r>
              <a:rPr lang="en-US" sz="1800" dirty="0" smtClean="0">
                <a:solidFill>
                  <a:schemeClr val="bg1">
                    <a:lumMod val="10000"/>
                  </a:schemeClr>
                </a:solidFill>
                <a:latin typeface="+mj-lt"/>
              </a:rPr>
              <a:t>Situated </a:t>
            </a:r>
            <a:r>
              <a:rPr lang="en-US" sz="1800" dirty="0">
                <a:solidFill>
                  <a:schemeClr val="bg1">
                    <a:lumMod val="10000"/>
                  </a:schemeClr>
                </a:solidFill>
                <a:latin typeface="+mj-lt"/>
              </a:rPr>
              <a:t>in chemically reducing </a:t>
            </a:r>
            <a:r>
              <a:rPr lang="en-US" sz="1800" dirty="0" smtClean="0">
                <a:solidFill>
                  <a:schemeClr val="bg1">
                    <a:lumMod val="10000"/>
                  </a:schemeClr>
                </a:solidFill>
                <a:latin typeface="+mj-lt"/>
              </a:rPr>
              <a:t>environment, below </a:t>
            </a:r>
            <a:r>
              <a:rPr lang="en-US" sz="1800" dirty="0">
                <a:solidFill>
                  <a:schemeClr val="bg1">
                    <a:lumMod val="10000"/>
                  </a:schemeClr>
                </a:solidFill>
                <a:latin typeface="+mj-lt"/>
              </a:rPr>
              <a:t>water zone </a:t>
            </a:r>
            <a:endParaRPr lang="en-US" sz="1800" dirty="0" smtClean="0">
              <a:solidFill>
                <a:schemeClr val="bg1">
                  <a:lumMod val="10000"/>
                </a:schemeClr>
              </a:solidFill>
              <a:latin typeface="+mj-lt"/>
            </a:endParaRPr>
          </a:p>
          <a:p>
            <a:pPr>
              <a:buFont typeface="Wingdings" panose="05000000000000000000" pitchFamily="2" charset="2"/>
              <a:buChar char="§"/>
              <a:defRPr/>
            </a:pPr>
            <a:r>
              <a:rPr lang="en-US" altLang="en-US" sz="1800" dirty="0" smtClean="0">
                <a:solidFill>
                  <a:schemeClr val="bg1">
                    <a:lumMod val="10000"/>
                  </a:schemeClr>
                </a:solidFill>
                <a:latin typeface="+mj-lt"/>
              </a:rPr>
              <a:t>Confinement assurance improves with depth</a:t>
            </a:r>
          </a:p>
          <a:p>
            <a:pPr>
              <a:buFont typeface="Wingdings" panose="05000000000000000000" pitchFamily="2" charset="2"/>
              <a:buChar char="§"/>
              <a:defRPr/>
            </a:pPr>
            <a:r>
              <a:rPr lang="en-US" altLang="en-US" sz="1800" dirty="0" smtClean="0">
                <a:solidFill>
                  <a:schemeClr val="bg1">
                    <a:lumMod val="10000"/>
                  </a:schemeClr>
                </a:solidFill>
                <a:latin typeface="+mj-lt"/>
              </a:rPr>
              <a:t>Can be hosted by a variety of ubiquitous rock strata: granite, basalt, salt (dome or bedded), shale</a:t>
            </a:r>
          </a:p>
        </p:txBody>
      </p:sp>
      <p:sp>
        <p:nvSpPr>
          <p:cNvPr id="5" name="Rectangle 4"/>
          <p:cNvSpPr/>
          <p:nvPr/>
        </p:nvSpPr>
        <p:spPr>
          <a:xfrm>
            <a:off x="-5179" y="6519446"/>
            <a:ext cx="3958328" cy="338554"/>
          </a:xfrm>
          <a:prstGeom prst="rect">
            <a:avLst/>
          </a:prstGeom>
        </p:spPr>
        <p:txBody>
          <a:bodyPr wrap="none">
            <a:spAutoFit/>
          </a:bodyPr>
          <a:lstStyle/>
          <a:p>
            <a:pPr algn="ctr">
              <a:defRPr/>
            </a:pPr>
            <a:r>
              <a:rPr lang="en-US" sz="1600" b="1" dirty="0">
                <a:solidFill>
                  <a:srgbClr val="032EE3"/>
                </a:solidFill>
                <a:latin typeface="Calibri" panose="020F0502020204030204" pitchFamily="34" charset="0"/>
              </a:rPr>
              <a:t>Profs. M. Driscoll, E. </a:t>
            </a:r>
            <a:r>
              <a:rPr lang="en-US" sz="1600" b="1" dirty="0" smtClean="0">
                <a:solidFill>
                  <a:srgbClr val="032EE3"/>
                </a:solidFill>
                <a:latin typeface="Calibri" panose="020F0502020204030204" pitchFamily="34" charset="0"/>
              </a:rPr>
              <a:t>Baglietto, J. Buongiorno</a:t>
            </a:r>
            <a:endParaRPr lang="en-US" sz="1600" b="1" kern="0" dirty="0">
              <a:solidFill>
                <a:srgbClr val="032EE3"/>
              </a:solidFill>
              <a:latin typeface="Calibri" pitchFamily="34" charset="0"/>
            </a:endParaRPr>
          </a:p>
        </p:txBody>
      </p:sp>
      <p:pic>
        <p:nvPicPr>
          <p:cNvPr id="4403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611188"/>
            <a:ext cx="4557713"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15" descr="science fig1 april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4114800"/>
            <a:ext cx="6781800" cy="241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476255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06375" y="25400"/>
            <a:ext cx="8653463" cy="706438"/>
          </a:xfrm>
        </p:spPr>
        <p:txBody>
          <a:bodyPr/>
          <a:lstStyle/>
          <a:p>
            <a:r>
              <a:rPr lang="en-US" altLang="en-US" sz="2800" b="1" smtClean="0">
                <a:solidFill>
                  <a:srgbClr val="C00000"/>
                </a:solidFill>
              </a:rPr>
              <a:t>High-fidelity simulations of full reactor cores</a:t>
            </a:r>
          </a:p>
        </p:txBody>
      </p:sp>
      <p:sp>
        <p:nvSpPr>
          <p:cNvPr id="37891" name="Content Placeholder 2"/>
          <p:cNvSpPr>
            <a:spLocks noGrp="1"/>
          </p:cNvSpPr>
          <p:nvPr>
            <p:ph idx="1"/>
          </p:nvPr>
        </p:nvSpPr>
        <p:spPr>
          <a:xfrm>
            <a:off x="0" y="2536825"/>
            <a:ext cx="4800600" cy="4179888"/>
          </a:xfrm>
        </p:spPr>
        <p:txBody>
          <a:bodyPr/>
          <a:lstStyle/>
          <a:p>
            <a:r>
              <a:rPr lang="en-US" altLang="en-US" sz="1600" smtClean="0">
                <a:solidFill>
                  <a:srgbClr val="25260F"/>
                </a:solidFill>
              </a:rPr>
              <a:t>MIT Computational Reactor Physics Group</a:t>
            </a:r>
          </a:p>
          <a:p>
            <a:pPr lvl="1"/>
            <a:r>
              <a:rPr lang="en-US" altLang="en-US" sz="1600" b="1" smtClean="0">
                <a:solidFill>
                  <a:srgbClr val="032EE3"/>
                </a:solidFill>
              </a:rPr>
              <a:t>Profs. Benoit Forget and Kord Smith</a:t>
            </a:r>
          </a:p>
          <a:p>
            <a:pPr lvl="1"/>
            <a:r>
              <a:rPr lang="en-US" altLang="en-US" sz="1500" smtClean="0">
                <a:solidFill>
                  <a:srgbClr val="25260F"/>
                </a:solidFill>
              </a:rPr>
              <a:t>17 graduates students</a:t>
            </a:r>
          </a:p>
          <a:p>
            <a:r>
              <a:rPr lang="en-US" altLang="en-US" sz="1600" smtClean="0">
                <a:solidFill>
                  <a:srgbClr val="25260F"/>
                </a:solidFill>
              </a:rPr>
              <a:t>Focus on high performance computing in particle transport, improved physical models, and open source software for research and education</a:t>
            </a:r>
          </a:p>
          <a:p>
            <a:r>
              <a:rPr lang="en-US" altLang="en-US" sz="1600" smtClean="0">
                <a:solidFill>
                  <a:srgbClr val="25260F"/>
                </a:solidFill>
              </a:rPr>
              <a:t>DOE Funding sources: CASL, CESAR, INL, NEUP</a:t>
            </a:r>
          </a:p>
        </p:txBody>
      </p:sp>
      <p:pic>
        <p:nvPicPr>
          <p:cNvPr id="37892" name="Picture 2" descr="C:\Users\bforget\Dropbox\papersMIT\RomanoThesis\figures\ch1\mit-pwr-benchmar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0038" y="695325"/>
            <a:ext cx="179863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1093788"/>
            <a:ext cx="1625600" cy="1354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4" name="Picture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165225"/>
            <a:ext cx="20288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Picture 13"/>
          <p:cNvPicPr>
            <a:picLocks noChangeAspect="1"/>
          </p:cNvPicPr>
          <p:nvPr/>
        </p:nvPicPr>
        <p:blipFill>
          <a:blip r:embed="rId5" cstate="print">
            <a:extLst>
              <a:ext uri="{28A0092B-C50C-407E-A947-70E740481C1C}">
                <a14:useLocalDpi xmlns:a14="http://schemas.microsoft.com/office/drawing/2010/main" val="0"/>
              </a:ext>
            </a:extLst>
          </a:blip>
          <a:srcRect b="13489"/>
          <a:stretch>
            <a:fillRect/>
          </a:stretch>
        </p:blipFill>
        <p:spPr bwMode="auto">
          <a:xfrm>
            <a:off x="5637213" y="2027238"/>
            <a:ext cx="2500312"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1885950" y="774700"/>
            <a:ext cx="2273300" cy="307975"/>
          </a:xfrm>
          <a:prstGeom prst="rect">
            <a:avLst/>
          </a:prstGeom>
          <a:noFill/>
        </p:spPr>
        <p:txBody>
          <a:bodyPr>
            <a:spAutoFit/>
          </a:bodyPr>
          <a:lstStyle/>
          <a:p>
            <a:pPr algn="ctr">
              <a:defRPr/>
            </a:pPr>
            <a:r>
              <a:rPr lang="en-US" sz="1400" b="1" dirty="0">
                <a:solidFill>
                  <a:srgbClr val="25260F"/>
                </a:solidFill>
                <a:latin typeface="+mj-lt"/>
              </a:rPr>
              <a:t>Full core PWR model</a:t>
            </a:r>
          </a:p>
        </p:txBody>
      </p:sp>
      <p:sp>
        <p:nvSpPr>
          <p:cNvPr id="17" name="TextBox 16"/>
          <p:cNvSpPr txBox="1"/>
          <p:nvPr/>
        </p:nvSpPr>
        <p:spPr>
          <a:xfrm>
            <a:off x="4400550" y="598488"/>
            <a:ext cx="4606925" cy="523875"/>
          </a:xfrm>
          <a:prstGeom prst="rect">
            <a:avLst/>
          </a:prstGeom>
          <a:noFill/>
        </p:spPr>
        <p:txBody>
          <a:bodyPr>
            <a:spAutoFit/>
          </a:bodyPr>
          <a:lstStyle/>
          <a:p>
            <a:pPr algn="ctr">
              <a:defRPr/>
            </a:pPr>
            <a:r>
              <a:rPr lang="en-US" sz="1400" b="1" dirty="0">
                <a:solidFill>
                  <a:srgbClr val="25260F"/>
                </a:solidFill>
                <a:latin typeface="+mj-lt"/>
              </a:rPr>
              <a:t>Coupling from MC mesh to FEM mesh using orthogonal basis</a:t>
            </a:r>
          </a:p>
        </p:txBody>
      </p:sp>
      <p:pic>
        <p:nvPicPr>
          <p:cNvPr id="37898" name="Picture 2" descr="http://regmedia.co.uk/2012/10/27/oak_ridge_titan_supercomputer.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313" y="5016500"/>
            <a:ext cx="4654550"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9" name="Picture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32363" y="3768725"/>
            <a:ext cx="3967162" cy="294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pitt.edu/~slb126/Westinghouse.jpg"/>
          <p:cNvPicPr>
            <a:picLocks noChangeAspect="1" noChangeArrowheads="1"/>
          </p:cNvPicPr>
          <p:nvPr/>
        </p:nvPicPr>
        <p:blipFill>
          <a:blip r:embed="rId2" cstate="screen">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6200000">
            <a:off x="-354693" y="4652603"/>
            <a:ext cx="1116278" cy="298248"/>
          </a:xfrm>
          <a:prstGeom prst="rect">
            <a:avLst/>
          </a:prstGeom>
          <a:noFill/>
          <a:extLst>
            <a:ext uri="{909E8E84-426E-40dd-AFC4-6F175D3DCCD1}">
              <a14:hiddenFill xmlns:a14="http://schemas.microsoft.com/office/drawing/2010/main">
                <a:solidFill>
                  <a:srgbClr val="FFFFFF"/>
                </a:solidFill>
              </a14:hiddenFill>
            </a:ext>
          </a:extLst>
        </p:spPr>
      </p:pic>
      <p:sp>
        <p:nvSpPr>
          <p:cNvPr id="38915" name="Title 1"/>
          <p:cNvSpPr>
            <a:spLocks noGrp="1"/>
          </p:cNvSpPr>
          <p:nvPr>
            <p:ph type="title"/>
          </p:nvPr>
        </p:nvSpPr>
        <p:spPr>
          <a:xfrm>
            <a:off x="0" y="182563"/>
            <a:ext cx="4757738" cy="1130300"/>
          </a:xfrm>
        </p:spPr>
        <p:txBody>
          <a:bodyPr/>
          <a:lstStyle/>
          <a:p>
            <a:r>
              <a:rPr lang="en-US" altLang="en-US" sz="3000" b="1" smtClean="0">
                <a:solidFill>
                  <a:srgbClr val="C00000"/>
                </a:solidFill>
              </a:rPr>
              <a:t>High-fidelity simulations of turbulent flow in reactor core</a:t>
            </a:r>
          </a:p>
        </p:txBody>
      </p:sp>
      <p:pic>
        <p:nvPicPr>
          <p:cNvPr id="38916" name="Picture 3" descr="D:\UGM\JAPAN\frontStreamlinesNoCore3D_1a.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9250" y="1295400"/>
            <a:ext cx="31750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4" descr="D:\Documnts\CFD\CFD\nuclear hub\watts-bar-vessel\ANC-power\wbpp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8725" y="3170238"/>
            <a:ext cx="2395538" cy="358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2" descr="FigF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0739" r="31287"/>
          <a:stretch>
            <a:fillRect/>
          </a:stretch>
        </p:blipFill>
        <p:spPr bwMode="auto">
          <a:xfrm>
            <a:off x="4757738" y="3003550"/>
            <a:ext cx="1833562" cy="367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2498725" y="1717675"/>
            <a:ext cx="6410325" cy="1055688"/>
          </a:xfrm>
          <a:prstGeom prst="rect">
            <a:avLst/>
          </a:prstGeom>
        </p:spPr>
        <p:txBody>
          <a:bodyPr wrap="none">
            <a:spAutoFit/>
          </a:bodyPr>
          <a:lstStyle/>
          <a:p>
            <a:pPr>
              <a:spcAft>
                <a:spcPts val="720"/>
              </a:spcAft>
              <a:defRPr/>
            </a:pPr>
            <a:r>
              <a:rPr lang="en-US" sz="1700" b="1" dirty="0">
                <a:solidFill>
                  <a:srgbClr val="25260F"/>
                </a:solidFill>
                <a:latin typeface="+mj-lt"/>
              </a:rPr>
              <a:t>Objective: </a:t>
            </a:r>
            <a:r>
              <a:rPr lang="en-US" sz="1700" i="1" dirty="0">
                <a:solidFill>
                  <a:srgbClr val="25260F"/>
                </a:solidFill>
                <a:latin typeface="+mj-lt"/>
              </a:rPr>
              <a:t>High fidelity flow-thermal simulations of reactor cores</a:t>
            </a:r>
          </a:p>
          <a:p>
            <a:pPr>
              <a:spcAft>
                <a:spcPts val="720"/>
              </a:spcAft>
              <a:defRPr/>
            </a:pPr>
            <a:r>
              <a:rPr lang="en-US" sz="1700" b="1" dirty="0">
                <a:solidFill>
                  <a:srgbClr val="25260F"/>
                </a:solidFill>
                <a:latin typeface="+mj-lt"/>
              </a:rPr>
              <a:t>Challenge:</a:t>
            </a:r>
            <a:r>
              <a:rPr lang="en-US" sz="1700" dirty="0">
                <a:solidFill>
                  <a:srgbClr val="25260F"/>
                </a:solidFill>
                <a:latin typeface="+mj-lt"/>
              </a:rPr>
              <a:t> </a:t>
            </a:r>
            <a:r>
              <a:rPr lang="en-US" sz="1700" i="1" dirty="0">
                <a:solidFill>
                  <a:srgbClr val="25260F"/>
                </a:solidFill>
                <a:latin typeface="+mj-lt"/>
              </a:rPr>
              <a:t>Complex turbulence / computational requirements</a:t>
            </a:r>
          </a:p>
          <a:p>
            <a:pPr>
              <a:spcAft>
                <a:spcPts val="720"/>
              </a:spcAft>
              <a:defRPr/>
            </a:pPr>
            <a:r>
              <a:rPr lang="en-US" sz="1700" b="1" dirty="0">
                <a:solidFill>
                  <a:srgbClr val="25260F"/>
                </a:solidFill>
                <a:latin typeface="+mj-lt"/>
              </a:rPr>
              <a:t>Approach:</a:t>
            </a:r>
            <a:r>
              <a:rPr lang="en-US" sz="1700" dirty="0">
                <a:solidFill>
                  <a:srgbClr val="25260F"/>
                </a:solidFill>
                <a:latin typeface="+mj-lt"/>
              </a:rPr>
              <a:t> </a:t>
            </a:r>
            <a:r>
              <a:rPr lang="en-US" sz="1700" i="1" dirty="0" err="1">
                <a:solidFill>
                  <a:srgbClr val="25260F"/>
                </a:solidFill>
                <a:latin typeface="+mj-lt"/>
              </a:rPr>
              <a:t>STRUCTure</a:t>
            </a:r>
            <a:r>
              <a:rPr lang="en-US" sz="1700" i="1" dirty="0">
                <a:solidFill>
                  <a:srgbClr val="25260F"/>
                </a:solidFill>
                <a:latin typeface="+mj-lt"/>
              </a:rPr>
              <a:t>-based hybrid turbulence modeling</a:t>
            </a:r>
          </a:p>
        </p:txBody>
      </p:sp>
      <p:pic>
        <p:nvPicPr>
          <p:cNvPr id="38920" name="Picture 8"/>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30763" y="215900"/>
            <a:ext cx="4313237"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358775" y="3736975"/>
            <a:ext cx="2009775" cy="2379663"/>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80"/>
          </a:p>
        </p:txBody>
      </p:sp>
      <p:cxnSp>
        <p:nvCxnSpPr>
          <p:cNvPr id="12" name="Straight Connector 11"/>
          <p:cNvCxnSpPr/>
          <p:nvPr/>
        </p:nvCxnSpPr>
        <p:spPr>
          <a:xfrm flipV="1">
            <a:off x="2422525" y="3498850"/>
            <a:ext cx="531813" cy="227013"/>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454275" y="6146800"/>
            <a:ext cx="566738" cy="142875"/>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300538" y="3281363"/>
            <a:ext cx="979487" cy="33496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070350" y="3956050"/>
            <a:ext cx="1133475" cy="2398713"/>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5430838" y="4953000"/>
            <a:ext cx="501650" cy="652463"/>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80"/>
          </a:p>
        </p:txBody>
      </p:sp>
      <p:cxnSp>
        <p:nvCxnSpPr>
          <p:cNvPr id="22" name="Straight Connector 21"/>
          <p:cNvCxnSpPr/>
          <p:nvPr/>
        </p:nvCxnSpPr>
        <p:spPr>
          <a:xfrm flipV="1">
            <a:off x="5972175" y="3378200"/>
            <a:ext cx="763588" cy="1528763"/>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024563" y="5626100"/>
            <a:ext cx="733425" cy="86995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7" name="Parallelogram 26"/>
          <p:cNvSpPr/>
          <p:nvPr/>
        </p:nvSpPr>
        <p:spPr>
          <a:xfrm rot="1124613">
            <a:off x="3722688" y="3589338"/>
            <a:ext cx="488950" cy="277812"/>
          </a:xfrm>
          <a:prstGeom prst="parallelogram">
            <a:avLst>
              <a:gd name="adj" fmla="val 59968"/>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80"/>
          </a:p>
        </p:txBody>
      </p:sp>
      <p:sp>
        <p:nvSpPr>
          <p:cNvPr id="19" name="Rectangle 18"/>
          <p:cNvSpPr/>
          <p:nvPr/>
        </p:nvSpPr>
        <p:spPr>
          <a:xfrm>
            <a:off x="6843713" y="6496050"/>
            <a:ext cx="2300287" cy="461963"/>
          </a:xfrm>
          <a:prstGeom prst="rect">
            <a:avLst/>
          </a:prstGeom>
        </p:spPr>
        <p:txBody>
          <a:bodyPr wrap="none">
            <a:spAutoFit/>
          </a:bodyPr>
          <a:lstStyle/>
          <a:p>
            <a:pPr algn="ctr">
              <a:defRPr/>
            </a:pPr>
            <a:r>
              <a:rPr lang="en-US" b="1" dirty="0">
                <a:solidFill>
                  <a:srgbClr val="032EE3"/>
                </a:solidFill>
                <a:latin typeface="Calibri" panose="020F0502020204030204" pitchFamily="34" charset="0"/>
              </a:rPr>
              <a:t>Prof. E. Baglietto</a:t>
            </a:r>
            <a:endParaRPr lang="en-US" sz="3200" b="1" kern="0" dirty="0">
              <a:solidFill>
                <a:srgbClr val="032EE3"/>
              </a:solidFill>
              <a:latin typeface="Calibri" pitchFamily="34" charset="0"/>
            </a:endParaRPr>
          </a:p>
        </p:txBody>
      </p:sp>
      <p:pic>
        <p:nvPicPr>
          <p:cNvPr id="38931" name="test1">
            <a:hlinkClick r:id="" action="ppaction://media"/>
          </p:cNvPr>
          <p:cNvPicPr>
            <a:picLocks noChangeAspect="1"/>
          </p:cNvPicPr>
          <p:nvPr/>
        </p:nvPicPr>
        <p:blipFill>
          <a:blip r:embed="rId7">
            <a:extLst>
              <a:ext uri="{28A0092B-C50C-407E-A947-70E740481C1C}">
                <a14:useLocalDpi xmlns:a14="http://schemas.microsoft.com/office/drawing/2010/main" val="0"/>
              </a:ext>
            </a:extLst>
          </a:blip>
          <a:srcRect l="2467" t="2876" r="5002"/>
          <a:stretch>
            <a:fillRect/>
          </a:stretch>
        </p:blipFill>
        <p:spPr bwMode="auto">
          <a:xfrm>
            <a:off x="6731000" y="3170238"/>
            <a:ext cx="2182813" cy="3316287"/>
          </a:xfrm>
          <a:prstGeom prst="rect">
            <a:avLst/>
          </a:prstGeom>
          <a:noFill/>
          <a:ln w="28575">
            <a:solidFill>
              <a:srgbClr val="00206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39939"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39940" name="Rectangle 3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39941" name="Rectangle 47"/>
          <p:cNvSpPr>
            <a:spLocks noChangeArrowheads="1"/>
          </p:cNvSpPr>
          <p:nvPr/>
        </p:nvSpPr>
        <p:spPr bwMode="auto">
          <a:xfrm>
            <a:off x="0" y="273050"/>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SzTx/>
              <a:buFontTx/>
              <a:buNone/>
            </a:pPr>
            <a:endParaRPr lang="en-US" altLang="en-US" sz="1800">
              <a:solidFill>
                <a:srgbClr val="C00000"/>
              </a:solidFill>
              <a:cs typeface="Arial" panose="020B0604020202020204" pitchFamily="34" charset="0"/>
            </a:endParaRPr>
          </a:p>
        </p:txBody>
      </p:sp>
      <p:pic>
        <p:nvPicPr>
          <p:cNvPr id="3994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3988" y="1470025"/>
            <a:ext cx="4113212" cy="226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3" name="Title 1"/>
          <p:cNvSpPr>
            <a:spLocks noGrp="1"/>
          </p:cNvSpPr>
          <p:nvPr>
            <p:ph type="title"/>
          </p:nvPr>
        </p:nvSpPr>
        <p:spPr>
          <a:xfrm>
            <a:off x="342900" y="338138"/>
            <a:ext cx="8458200" cy="593725"/>
          </a:xfrm>
        </p:spPr>
        <p:txBody>
          <a:bodyPr/>
          <a:lstStyle/>
          <a:p>
            <a:r>
              <a:rPr lang="en-US" altLang="en-US" sz="3600" b="1" smtClean="0">
                <a:solidFill>
                  <a:srgbClr val="C00000"/>
                </a:solidFill>
              </a:rPr>
              <a:t>Painting the complete physical picture of boiling heat transfer</a:t>
            </a:r>
          </a:p>
        </p:txBody>
      </p:sp>
      <p:pic>
        <p:nvPicPr>
          <p:cNvPr id="50" name="Application 3-1_high heat flux boiling_final.avi">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9">
            <a:extLst>
              <a:ext uri="{28A0092B-C50C-407E-A947-70E740481C1C}">
                <a14:useLocalDpi xmlns:a14="http://schemas.microsoft.com/office/drawing/2010/main" val="0"/>
              </a:ext>
            </a:extLst>
          </a:blip>
          <a:srcRect/>
          <a:stretch>
            <a:fillRect/>
          </a:stretch>
        </p:blipFill>
        <p:spPr bwMode="auto">
          <a:xfrm>
            <a:off x="4652963" y="1387475"/>
            <a:ext cx="3694112"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5" name="Text Box 28"/>
          <p:cNvSpPr txBox="1">
            <a:spLocks noChangeArrowheads="1"/>
          </p:cNvSpPr>
          <p:nvPr/>
        </p:nvSpPr>
        <p:spPr bwMode="auto">
          <a:xfrm>
            <a:off x="152400" y="3787775"/>
            <a:ext cx="3429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SzTx/>
              <a:buFontTx/>
              <a:buNone/>
            </a:pPr>
            <a:r>
              <a:rPr lang="en-US" altLang="en-US" sz="2000" i="1">
                <a:solidFill>
                  <a:srgbClr val="1A079C"/>
                </a:solidFill>
                <a:latin typeface="Verdana" panose="020B0604030504040204" pitchFamily="34" charset="0"/>
              </a:rPr>
              <a:t>Velocity distribution </a:t>
            </a:r>
            <a:r>
              <a:rPr lang="en-US" altLang="en-US" sz="2000">
                <a:solidFill>
                  <a:srgbClr val="C08319"/>
                </a:solidFill>
                <a:latin typeface="Verdana" panose="020B0604030504040204" pitchFamily="34" charset="0"/>
              </a:rPr>
              <a:t>near the boiling surface</a:t>
            </a:r>
          </a:p>
        </p:txBody>
      </p:sp>
      <p:pic>
        <p:nvPicPr>
          <p:cNvPr id="55" name="PIV nov 4-2_frame319(32x32_50_ov)-single bubble3.wmv">
            <a:hlinkClick r:id="" action="ppaction://media"/>
          </p:cNvPr>
          <p:cNvPicPr>
            <a:picLocks noChangeAspect="1"/>
          </p:cNvPicPr>
          <p:nvPr>
            <a:videoFile r:link="rId4"/>
            <p:extLst>
              <p:ext uri="{DAA4B4D4-6D71-4841-9C94-3DE7FCFB9230}">
                <p14:media xmlns:p14="http://schemas.microsoft.com/office/powerpoint/2010/main" r:link="rId3"/>
              </p:ext>
            </p:extLst>
          </p:nvPr>
        </p:nvPicPr>
        <p:blipFill>
          <a:blip r:embed="rId10">
            <a:extLst>
              <a:ext uri="{28A0092B-C50C-407E-A947-70E740481C1C}">
                <a14:useLocalDpi xmlns:a14="http://schemas.microsoft.com/office/drawing/2010/main" val="0"/>
              </a:ext>
            </a:extLst>
          </a:blip>
          <a:srcRect/>
          <a:stretch>
            <a:fillRect/>
          </a:stretch>
        </p:blipFill>
        <p:spPr bwMode="auto">
          <a:xfrm>
            <a:off x="152400" y="4495800"/>
            <a:ext cx="3967163"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7" name="Rectangle 5"/>
          <p:cNvSpPr>
            <a:spLocks noChangeArrowheads="1"/>
          </p:cNvSpPr>
          <p:nvPr/>
        </p:nvSpPr>
        <p:spPr bwMode="auto">
          <a:xfrm>
            <a:off x="8305800" y="4081463"/>
            <a:ext cx="457200" cy="22098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pic>
        <p:nvPicPr>
          <p:cNvPr id="39948" name="Picture 11" descr="08_004_250kw"/>
          <p:cNvPicPr>
            <a:picLocks noChangeAspect="1" noChangeArrowheads="1" noCrop="1"/>
          </p:cNvPicPr>
          <p:nvPr/>
        </p:nvPicPr>
        <p:blipFill>
          <a:blip r:embed="rId11">
            <a:extLst>
              <a:ext uri="{28A0092B-C50C-407E-A947-70E740481C1C}">
                <a14:useLocalDpi xmlns:a14="http://schemas.microsoft.com/office/drawing/2010/main" val="0"/>
              </a:ext>
            </a:extLst>
          </a:blip>
          <a:srcRect/>
          <a:stretch>
            <a:fillRect/>
          </a:stretch>
        </p:blipFill>
        <p:spPr bwMode="auto">
          <a:xfrm>
            <a:off x="4343400" y="4419600"/>
            <a:ext cx="4497388"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9" name="Rectangle 12"/>
          <p:cNvSpPr>
            <a:spLocks noChangeArrowheads="1"/>
          </p:cNvSpPr>
          <p:nvPr/>
        </p:nvSpPr>
        <p:spPr bwMode="auto">
          <a:xfrm>
            <a:off x="8458200" y="4233863"/>
            <a:ext cx="228600" cy="2057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pic>
        <p:nvPicPr>
          <p:cNvPr id="39950"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382000" y="4267200"/>
            <a:ext cx="798513" cy="169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51" name="Text Box 28"/>
          <p:cNvSpPr txBox="1">
            <a:spLocks noChangeArrowheads="1"/>
          </p:cNvSpPr>
          <p:nvPr/>
        </p:nvSpPr>
        <p:spPr bwMode="auto">
          <a:xfrm>
            <a:off x="4343400" y="5921375"/>
            <a:ext cx="40036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SzTx/>
              <a:buFontTx/>
              <a:buNone/>
            </a:pPr>
            <a:r>
              <a:rPr lang="en-US" altLang="en-US" sz="2000" i="1">
                <a:solidFill>
                  <a:srgbClr val="1A079C"/>
                </a:solidFill>
                <a:latin typeface="Verdana" panose="020B0604030504040204" pitchFamily="34" charset="0"/>
              </a:rPr>
              <a:t>Temperature distribution </a:t>
            </a:r>
            <a:r>
              <a:rPr lang="en-US" altLang="en-US" sz="2000">
                <a:solidFill>
                  <a:srgbClr val="C08319"/>
                </a:solidFill>
                <a:latin typeface="Verdana" panose="020B0604030504040204" pitchFamily="34" charset="0"/>
              </a:rPr>
              <a:t>on the boiling surface</a:t>
            </a:r>
          </a:p>
        </p:txBody>
      </p:sp>
      <p:sp>
        <p:nvSpPr>
          <p:cNvPr id="39952" name="Text Box 28"/>
          <p:cNvSpPr txBox="1">
            <a:spLocks noChangeArrowheads="1"/>
          </p:cNvSpPr>
          <p:nvPr/>
        </p:nvSpPr>
        <p:spPr bwMode="auto">
          <a:xfrm>
            <a:off x="4953000" y="3635375"/>
            <a:ext cx="3048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80000"/>
              <a:buBlip>
                <a:blip r:embed="rId7"/>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SzTx/>
              <a:buFontTx/>
              <a:buNone/>
            </a:pPr>
            <a:r>
              <a:rPr lang="en-US" altLang="en-US" sz="2000" i="1">
                <a:solidFill>
                  <a:srgbClr val="1A079C"/>
                </a:solidFill>
                <a:latin typeface="Verdana" panose="020B0604030504040204" pitchFamily="34" charset="0"/>
              </a:rPr>
              <a:t>Phase distribution </a:t>
            </a:r>
            <a:r>
              <a:rPr lang="en-US" altLang="en-US" sz="2000">
                <a:solidFill>
                  <a:srgbClr val="C08319"/>
                </a:solidFill>
                <a:latin typeface="Verdana" panose="020B0604030504040204" pitchFamily="34" charset="0"/>
              </a:rPr>
              <a:t>on the boiling surface</a:t>
            </a:r>
          </a:p>
        </p:txBody>
      </p:sp>
      <p:sp>
        <p:nvSpPr>
          <p:cNvPr id="17" name="Rectangle 16"/>
          <p:cNvSpPr/>
          <p:nvPr/>
        </p:nvSpPr>
        <p:spPr>
          <a:xfrm>
            <a:off x="6127750" y="6550025"/>
            <a:ext cx="3016250" cy="339725"/>
          </a:xfrm>
          <a:prstGeom prst="rect">
            <a:avLst/>
          </a:prstGeom>
        </p:spPr>
        <p:txBody>
          <a:bodyPr wrap="none">
            <a:spAutoFit/>
          </a:bodyPr>
          <a:lstStyle/>
          <a:p>
            <a:pPr algn="ctr">
              <a:defRPr/>
            </a:pPr>
            <a:r>
              <a:rPr lang="en-US" sz="1600" b="1" dirty="0">
                <a:solidFill>
                  <a:srgbClr val="032EE3"/>
                </a:solidFill>
                <a:latin typeface="Calibri" panose="020F0502020204030204" pitchFamily="34" charset="0"/>
              </a:rPr>
              <a:t>Prof. J. Buongiorno, Dr. T. McKrell</a:t>
            </a:r>
            <a:endParaRPr lang="en-US" sz="1600" b="1" kern="0" dirty="0">
              <a:solidFill>
                <a:srgbClr val="032EE3"/>
              </a:solidFill>
              <a:latin typeface="Calibri"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mediacall" presetSubtype="0" fill="hold" nodeType="withEffect">
                                  <p:stCondLst>
                                    <p:cond delay="0"/>
                                  </p:stCondLst>
                                  <p:childTnLst>
                                    <p:cmd type="call" cmd="togglePause">
                                      <p:cBhvr>
                                        <p:cTn id="6" dur="1" fill="hold"/>
                                        <p:tgtEl>
                                          <p:spTgt spid="5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0"/>
                </p:tgtEl>
              </p:cMediaNode>
            </p:video>
            <p:seq concurrent="1" nextAc="seek">
              <p:cTn id="8" restart="whenNotActive" fill="hold" evtFilter="cancelBubble" nodeType="interactiveSeq">
                <p:stCondLst>
                  <p:cond evt="onClick" delay="0">
                    <p:tgtEl>
                      <p:spTgt spid="5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55"/>
                                        </p:tgtEl>
                                      </p:cBhvr>
                                    </p:cmd>
                                  </p:childTnLst>
                                </p:cTn>
                              </p:par>
                            </p:childTnLst>
                          </p:cTn>
                        </p:par>
                      </p:childTnLst>
                    </p:cTn>
                  </p:par>
                </p:childTnLst>
              </p:cTn>
              <p:nextCondLst>
                <p:cond evt="onClick" delay="0">
                  <p:tgtEl>
                    <p:spTgt spid="55"/>
                  </p:tgtEl>
                </p:cond>
              </p:nextCondLst>
            </p:seq>
            <p:video>
              <p:cMediaNode vol="80000">
                <p:cTn id="13" fill="hold" display="0">
                  <p:stCondLst>
                    <p:cond delay="indefinite"/>
                  </p:stCondLst>
                </p:cTn>
                <p:tgtEl>
                  <p:spTgt spid="55"/>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533400" y="152400"/>
            <a:ext cx="7772400" cy="588963"/>
          </a:xfrm>
        </p:spPr>
        <p:txBody>
          <a:bodyPr/>
          <a:lstStyle/>
          <a:p>
            <a:r>
              <a:rPr lang="en-US" altLang="en-US" sz="3600" b="1" smtClean="0">
                <a:solidFill>
                  <a:srgbClr val="C00000"/>
                </a:solidFill>
              </a:rPr>
              <a:t>Supercritical CO</a:t>
            </a:r>
            <a:r>
              <a:rPr lang="en-US" altLang="en-US" sz="3600" b="1" baseline="-25000" smtClean="0">
                <a:solidFill>
                  <a:srgbClr val="C00000"/>
                </a:solidFill>
              </a:rPr>
              <a:t>2</a:t>
            </a:r>
            <a:r>
              <a:rPr lang="en-US" altLang="en-US" sz="3600" b="1" smtClean="0">
                <a:solidFill>
                  <a:srgbClr val="C00000"/>
                </a:solidFill>
              </a:rPr>
              <a:t> Power Cycle</a:t>
            </a:r>
          </a:p>
        </p:txBody>
      </p:sp>
      <p:sp>
        <p:nvSpPr>
          <p:cNvPr id="38915" name="Content Placeholder 2"/>
          <p:cNvSpPr>
            <a:spLocks noGrp="1"/>
          </p:cNvSpPr>
          <p:nvPr>
            <p:ph idx="1"/>
          </p:nvPr>
        </p:nvSpPr>
        <p:spPr>
          <a:xfrm>
            <a:off x="5486400" y="914400"/>
            <a:ext cx="3429000" cy="1931988"/>
          </a:xfrm>
        </p:spPr>
        <p:txBody>
          <a:bodyPr/>
          <a:lstStyle/>
          <a:p>
            <a:pPr marL="0" indent="0">
              <a:spcBef>
                <a:spcPts val="1775"/>
              </a:spcBef>
              <a:buFontTx/>
              <a:buNone/>
              <a:defRPr/>
            </a:pPr>
            <a:r>
              <a:rPr lang="en-US" altLang="en-US" sz="2400" dirty="0" smtClean="0">
                <a:solidFill>
                  <a:schemeClr val="bg1">
                    <a:lumMod val="10000"/>
                  </a:schemeClr>
                </a:solidFill>
              </a:rPr>
              <a:t>Better than Rankine and Brayton above 550ºC: Higher Efficiency, More Compact, Cheaper</a:t>
            </a:r>
          </a:p>
        </p:txBody>
      </p:sp>
      <p:pic>
        <p:nvPicPr>
          <p:cNvPr id="45060"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1150" y="736600"/>
            <a:ext cx="4786313"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3324225"/>
            <a:ext cx="5257800"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28600" y="4084638"/>
            <a:ext cx="3124200" cy="1938337"/>
          </a:xfrm>
          <a:prstGeom prst="rect">
            <a:avLst/>
          </a:prstGeom>
        </p:spPr>
        <p:txBody>
          <a:bodyPr>
            <a:spAutoFit/>
          </a:bodyPr>
          <a:lstStyle/>
          <a:p>
            <a:pPr>
              <a:spcBef>
                <a:spcPts val="1775"/>
              </a:spcBef>
              <a:defRPr/>
            </a:pPr>
            <a:r>
              <a:rPr lang="en-US" altLang="en-US" dirty="0">
                <a:solidFill>
                  <a:schemeClr val="bg1">
                    <a:lumMod val="10000"/>
                  </a:schemeClr>
                </a:solidFill>
                <a:latin typeface="+mj-lt"/>
              </a:rPr>
              <a:t>Improvements in gas turbines and compressors continue to elevate prospects</a:t>
            </a:r>
          </a:p>
        </p:txBody>
      </p:sp>
      <p:sp>
        <p:nvSpPr>
          <p:cNvPr id="9" name="Rectangle 8"/>
          <p:cNvSpPr/>
          <p:nvPr/>
        </p:nvSpPr>
        <p:spPr>
          <a:xfrm>
            <a:off x="527050" y="6473825"/>
            <a:ext cx="1541463" cy="338138"/>
          </a:xfrm>
          <a:prstGeom prst="rect">
            <a:avLst/>
          </a:prstGeom>
        </p:spPr>
        <p:txBody>
          <a:bodyPr wrap="none">
            <a:spAutoFit/>
          </a:bodyPr>
          <a:lstStyle/>
          <a:p>
            <a:pPr algn="ctr">
              <a:defRPr/>
            </a:pPr>
            <a:r>
              <a:rPr lang="en-US" sz="1600" b="1" dirty="0">
                <a:solidFill>
                  <a:srgbClr val="032EE3"/>
                </a:solidFill>
                <a:latin typeface="Calibri" panose="020F0502020204030204" pitchFamily="34" charset="0"/>
              </a:rPr>
              <a:t>Prof. M. Driscoll</a:t>
            </a:r>
            <a:endParaRPr lang="en-US" sz="1600" b="1" kern="0" dirty="0">
              <a:solidFill>
                <a:srgbClr val="032EE3"/>
              </a:solidFill>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6"/>
          <p:cNvSpPr>
            <a:spLocks noGrp="1"/>
          </p:cNvSpPr>
          <p:nvPr>
            <p:ph type="title"/>
          </p:nvPr>
        </p:nvSpPr>
        <p:spPr>
          <a:xfrm>
            <a:off x="304800" y="609600"/>
            <a:ext cx="8610600" cy="762000"/>
          </a:xfrm>
        </p:spPr>
        <p:txBody>
          <a:bodyPr/>
          <a:lstStyle/>
          <a:p>
            <a:pPr algn="ctr"/>
            <a:r>
              <a:rPr lang="en-US" sz="3200" dirty="0">
                <a:solidFill>
                  <a:srgbClr val="FF6600"/>
                </a:solidFill>
                <a:latin typeface="GillSans" charset="0"/>
                <a:ea typeface="ＭＳ Ｐゴシック" charset="0"/>
                <a:cs typeface="ＭＳ Ｐゴシック" charset="0"/>
              </a:rPr>
              <a:t>I</a:t>
            </a:r>
            <a:r>
              <a:rPr lang="en-US" sz="3200" dirty="0" smtClean="0">
                <a:solidFill>
                  <a:srgbClr val="FF6600"/>
                </a:solidFill>
                <a:latin typeface="GillSans" charset="0"/>
                <a:ea typeface="ＭＳ Ｐゴシック" charset="0"/>
                <a:cs typeface="ＭＳ Ｐゴシック" charset="0"/>
              </a:rPr>
              <a:t>ntellectual </a:t>
            </a:r>
            <a:r>
              <a:rPr lang="en-US" sz="3200" dirty="0">
                <a:solidFill>
                  <a:srgbClr val="FF6600"/>
                </a:solidFill>
                <a:latin typeface="GillSans" charset="0"/>
                <a:ea typeface="ＭＳ Ｐゴシック" charset="0"/>
                <a:cs typeface="ＭＳ Ｐゴシック" charset="0"/>
              </a:rPr>
              <a:t>structure for NSE</a:t>
            </a:r>
          </a:p>
        </p:txBody>
      </p:sp>
      <p:sp>
        <p:nvSpPr>
          <p:cNvPr id="141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D1F92DD0-F019-3B4A-A179-BDC0FD7C8A3A}" type="slidenum">
              <a:rPr lang="en-US" sz="1000">
                <a:solidFill>
                  <a:srgbClr val="000000"/>
                </a:solidFill>
                <a:latin typeface="GillSans" charset="0"/>
              </a:rPr>
              <a:pPr eaLnBrk="1" fontAlgn="base" hangingPunct="1">
                <a:spcBef>
                  <a:spcPct val="0"/>
                </a:spcBef>
                <a:spcAft>
                  <a:spcPct val="0"/>
                </a:spcAft>
              </a:pPr>
              <a:t>4</a:t>
            </a:fld>
            <a:endParaRPr lang="en-US" sz="1000" dirty="0">
              <a:solidFill>
                <a:srgbClr val="000000"/>
              </a:solidFill>
              <a:latin typeface="GillSans" charset="0"/>
            </a:endParaRPr>
          </a:p>
        </p:txBody>
      </p:sp>
      <p:pic>
        <p:nvPicPr>
          <p:cNvPr id="141316"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 y="2292350"/>
            <a:ext cx="3152775"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1317" name="Picture 9"/>
          <p:cNvPicPr>
            <a:picLocks noChangeAspect="1"/>
          </p:cNvPicPr>
          <p:nvPr/>
        </p:nvPicPr>
        <p:blipFill>
          <a:blip r:embed="rId4">
            <a:extLst>
              <a:ext uri="{28A0092B-C50C-407E-A947-70E740481C1C}">
                <a14:useLocalDpi xmlns:a14="http://schemas.microsoft.com/office/drawing/2010/main" val="0"/>
              </a:ext>
            </a:extLst>
          </a:blip>
          <a:srcRect l="9535" t="2356" r="9827"/>
          <a:stretch>
            <a:fillRect/>
          </a:stretch>
        </p:blipFill>
        <p:spPr bwMode="auto">
          <a:xfrm>
            <a:off x="4529138" y="1714500"/>
            <a:ext cx="4348162"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Arrow 8"/>
          <p:cNvSpPr/>
          <p:nvPr/>
        </p:nvSpPr>
        <p:spPr>
          <a:xfrm>
            <a:off x="3254375" y="3517900"/>
            <a:ext cx="1025525" cy="685800"/>
          </a:xfrm>
          <a:prstGeom prst="rightArrow">
            <a:avLst/>
          </a:prstGeom>
          <a:solidFill>
            <a:srgbClr val="FF1A1A"/>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457200" rtl="0" eaLnBrk="1" latinLnBrk="0" hangingPunct="1">
              <a:defRPr kern="1200">
                <a:solidFill>
                  <a:schemeClr val="lt1"/>
                </a:solidFill>
                <a:latin typeface="+mn-lt"/>
                <a:ea typeface="+mn-ea"/>
                <a:cs typeface="+mn-cs"/>
              </a:defRPr>
            </a:lvl6pPr>
            <a:lvl7pPr marL="2743200" algn="l" defTabSz="457200" rtl="0" eaLnBrk="1" latinLnBrk="0" hangingPunct="1">
              <a:defRPr kern="1200">
                <a:solidFill>
                  <a:schemeClr val="lt1"/>
                </a:solidFill>
                <a:latin typeface="+mn-lt"/>
                <a:ea typeface="+mn-ea"/>
                <a:cs typeface="+mn-cs"/>
              </a:defRPr>
            </a:lvl7pPr>
            <a:lvl8pPr marL="3200400" algn="l" defTabSz="457200" rtl="0" eaLnBrk="1" latinLnBrk="0" hangingPunct="1">
              <a:defRPr kern="1200">
                <a:solidFill>
                  <a:schemeClr val="lt1"/>
                </a:solidFill>
                <a:latin typeface="+mn-lt"/>
                <a:ea typeface="+mn-ea"/>
                <a:cs typeface="+mn-cs"/>
              </a:defRPr>
            </a:lvl8pPr>
            <a:lvl9pPr marL="3657600" algn="l" defTabSz="457200" rtl="0" eaLnBrk="1" latinLnBrk="0" hangingPunct="1">
              <a:defRPr kern="1200">
                <a:solidFill>
                  <a:schemeClr val="lt1"/>
                </a:solidFill>
                <a:latin typeface="+mn-lt"/>
                <a:ea typeface="+mn-ea"/>
                <a:cs typeface="+mn-cs"/>
              </a:defRPr>
            </a:lvl9pPr>
          </a:lstStyle>
          <a:p>
            <a:pPr algn="ctr">
              <a:defRPr/>
            </a:pPr>
            <a:endParaRPr lang="en-US" sz="1800" dirty="0"/>
          </a:p>
        </p:txBody>
      </p:sp>
    </p:spTree>
    <p:extLst>
      <p:ext uri="{BB962C8B-B14F-4D97-AF65-F5344CB8AC3E}">
        <p14:creationId xmlns:p14="http://schemas.microsoft.com/office/powerpoint/2010/main" val="413547521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28600" y="76200"/>
            <a:ext cx="8534400" cy="762000"/>
          </a:xfrm>
        </p:spPr>
        <p:txBody>
          <a:bodyPr/>
          <a:lstStyle/>
          <a:p>
            <a:r>
              <a:rPr lang="en-US" altLang="en-US" sz="2800" smtClean="0">
                <a:latin typeface="Calibri" panose="020F0502020204030204" pitchFamily="34" charset="0"/>
              </a:rPr>
              <a:t> </a:t>
            </a:r>
          </a:p>
        </p:txBody>
      </p:sp>
      <p:sp>
        <p:nvSpPr>
          <p:cNvPr id="27653" name="TextBox 52"/>
          <p:cNvSpPr txBox="1">
            <a:spLocks noChangeArrowheads="1"/>
          </p:cNvSpPr>
          <p:nvPr/>
        </p:nvSpPr>
        <p:spPr bwMode="auto">
          <a:xfrm>
            <a:off x="2133600" y="931862"/>
            <a:ext cx="137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80000"/>
              <a:buBlip>
                <a:blip r:embed="rId3"/>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sz="1600">
                <a:solidFill>
                  <a:srgbClr val="FFFFFF"/>
                </a:solidFill>
                <a:latin typeface="Calibri" panose="020F0502020204030204" pitchFamily="34" charset="0"/>
              </a:rPr>
              <a:t>Planar Compression</a:t>
            </a:r>
          </a:p>
        </p:txBody>
      </p:sp>
      <p:pic>
        <p:nvPicPr>
          <p:cNvPr id="27670" name="Picture 1" descr="C:\Users\Mostafa\Desktop\pw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906462"/>
            <a:ext cx="1479550" cy="505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Title 1"/>
          <p:cNvSpPr txBox="1">
            <a:spLocks/>
          </p:cNvSpPr>
          <p:nvPr/>
        </p:nvSpPr>
        <p:spPr bwMode="auto">
          <a:xfrm>
            <a:off x="-21035" y="597770"/>
            <a:ext cx="9033669" cy="685800"/>
          </a:xfrm>
          <a:prstGeom prst="rect">
            <a:avLst/>
          </a:prstGeom>
          <a:noFill/>
          <a:ln w="9525">
            <a:noFill/>
            <a:miter lim="800000"/>
            <a:headEnd/>
            <a:tailEnd/>
          </a:ln>
        </p:spPr>
        <p:txBody>
          <a:bodyPr anchor="b"/>
          <a:lstStyle>
            <a:lvl1pPr algn="l" rtl="0" eaLnBrk="0" fontAlgn="ctr" hangingPunct="0">
              <a:spcBef>
                <a:spcPct val="0"/>
              </a:spcBef>
              <a:spcAft>
                <a:spcPct val="0"/>
              </a:spcAft>
              <a:defRPr sz="3200" b="1">
                <a:solidFill>
                  <a:srgbClr val="800000"/>
                </a:solidFill>
                <a:latin typeface="+mj-lt"/>
                <a:ea typeface="+mj-ea"/>
                <a:cs typeface="+mj-cs"/>
              </a:defRPr>
            </a:lvl1pPr>
            <a:lvl2pPr algn="l" rtl="0" eaLnBrk="0" fontAlgn="ctr" hangingPunct="0">
              <a:spcBef>
                <a:spcPct val="0"/>
              </a:spcBef>
              <a:spcAft>
                <a:spcPct val="0"/>
              </a:spcAft>
              <a:defRPr sz="3200" b="1">
                <a:solidFill>
                  <a:srgbClr val="800000"/>
                </a:solidFill>
                <a:latin typeface="Times New Roman" pitchFamily="18" charset="0"/>
              </a:defRPr>
            </a:lvl2pPr>
            <a:lvl3pPr algn="l" rtl="0" eaLnBrk="0" fontAlgn="ctr" hangingPunct="0">
              <a:spcBef>
                <a:spcPct val="0"/>
              </a:spcBef>
              <a:spcAft>
                <a:spcPct val="0"/>
              </a:spcAft>
              <a:defRPr sz="3200" b="1">
                <a:solidFill>
                  <a:srgbClr val="800000"/>
                </a:solidFill>
                <a:latin typeface="Times New Roman" pitchFamily="18" charset="0"/>
              </a:defRPr>
            </a:lvl3pPr>
            <a:lvl4pPr algn="l" rtl="0" eaLnBrk="0" fontAlgn="ctr" hangingPunct="0">
              <a:spcBef>
                <a:spcPct val="0"/>
              </a:spcBef>
              <a:spcAft>
                <a:spcPct val="0"/>
              </a:spcAft>
              <a:defRPr sz="3200" b="1">
                <a:solidFill>
                  <a:srgbClr val="800000"/>
                </a:solidFill>
                <a:latin typeface="Times New Roman" pitchFamily="18" charset="0"/>
              </a:defRPr>
            </a:lvl4pPr>
            <a:lvl5pPr algn="l" rtl="0" eaLnBrk="0" fontAlgn="ctr" hangingPunct="0">
              <a:spcBef>
                <a:spcPct val="0"/>
              </a:spcBef>
              <a:spcAft>
                <a:spcPct val="0"/>
              </a:spcAft>
              <a:defRPr sz="3200" b="1">
                <a:solidFill>
                  <a:srgbClr val="800000"/>
                </a:solidFill>
                <a:latin typeface="Times New Roman" pitchFamily="18" charset="0"/>
              </a:defRPr>
            </a:lvl5pPr>
            <a:lvl6pPr marL="457200" algn="l" rtl="0" fontAlgn="base">
              <a:spcBef>
                <a:spcPct val="0"/>
              </a:spcBef>
              <a:spcAft>
                <a:spcPct val="0"/>
              </a:spcAft>
              <a:defRPr sz="2800" b="1">
                <a:solidFill>
                  <a:srgbClr val="800000"/>
                </a:solidFill>
                <a:latin typeface="Times New Roman" pitchFamily="18" charset="0"/>
              </a:defRPr>
            </a:lvl6pPr>
            <a:lvl7pPr marL="914400" algn="l" rtl="0" fontAlgn="base">
              <a:spcBef>
                <a:spcPct val="0"/>
              </a:spcBef>
              <a:spcAft>
                <a:spcPct val="0"/>
              </a:spcAft>
              <a:defRPr sz="2800" b="1">
                <a:solidFill>
                  <a:srgbClr val="800000"/>
                </a:solidFill>
                <a:latin typeface="Times New Roman" pitchFamily="18" charset="0"/>
              </a:defRPr>
            </a:lvl7pPr>
            <a:lvl8pPr marL="1371600" algn="l" rtl="0" fontAlgn="base">
              <a:spcBef>
                <a:spcPct val="0"/>
              </a:spcBef>
              <a:spcAft>
                <a:spcPct val="0"/>
              </a:spcAft>
              <a:defRPr sz="2800" b="1">
                <a:solidFill>
                  <a:srgbClr val="800000"/>
                </a:solidFill>
                <a:latin typeface="Times New Roman" pitchFamily="18" charset="0"/>
              </a:defRPr>
            </a:lvl8pPr>
            <a:lvl9pPr marL="1828800" algn="l" rtl="0" fontAlgn="base">
              <a:spcBef>
                <a:spcPct val="0"/>
              </a:spcBef>
              <a:spcAft>
                <a:spcPct val="0"/>
              </a:spcAft>
              <a:defRPr sz="2800" b="1">
                <a:solidFill>
                  <a:srgbClr val="800000"/>
                </a:solidFill>
                <a:latin typeface="Times New Roman" pitchFamily="18" charset="0"/>
              </a:defRPr>
            </a:lvl9pPr>
          </a:lstStyle>
          <a:p>
            <a:pPr algn="ctr">
              <a:defRPr/>
            </a:pPr>
            <a:r>
              <a:rPr lang="en-US" sz="3400" dirty="0" smtClean="0">
                <a:solidFill>
                  <a:srgbClr val="C00000"/>
                </a:solidFill>
              </a:rPr>
              <a:t>Corrosion, radiation and embrittlement resistant alloys for LWRs</a:t>
            </a:r>
            <a:endParaRPr lang="en-US" sz="3400" kern="0" dirty="0">
              <a:solidFill>
                <a:srgbClr val="C00000"/>
              </a:solidFill>
            </a:endParaRPr>
          </a:p>
        </p:txBody>
      </p:sp>
      <p:sp>
        <p:nvSpPr>
          <p:cNvPr id="3" name="Rectangle 2"/>
          <p:cNvSpPr/>
          <p:nvPr/>
        </p:nvSpPr>
        <p:spPr>
          <a:xfrm>
            <a:off x="5046868" y="6476091"/>
            <a:ext cx="3767826" cy="369332"/>
          </a:xfrm>
          <a:prstGeom prst="rect">
            <a:avLst/>
          </a:prstGeom>
        </p:spPr>
        <p:txBody>
          <a:bodyPr wrap="none">
            <a:spAutoFit/>
          </a:bodyPr>
          <a:lstStyle/>
          <a:p>
            <a:pPr algn="ctr">
              <a:defRPr/>
            </a:pPr>
            <a:r>
              <a:rPr lang="en-US" sz="1800" b="1" dirty="0" smtClean="0">
                <a:solidFill>
                  <a:srgbClr val="032EE3"/>
                </a:solidFill>
                <a:latin typeface="Calibri" panose="020F0502020204030204" pitchFamily="34" charset="0"/>
              </a:rPr>
              <a:t>Profs. B. Yildiz, R. Ballinger, M. Short </a:t>
            </a:r>
            <a:endParaRPr lang="en-US" sz="1800" b="1" kern="0" dirty="0">
              <a:solidFill>
                <a:srgbClr val="032EE3"/>
              </a:solidFill>
              <a:latin typeface="Calibri" pitchFamily="34" charset="0"/>
            </a:endParaRPr>
          </a:p>
        </p:txBody>
      </p:sp>
      <p:pic>
        <p:nvPicPr>
          <p:cNvPr id="5" name="Picture 4"/>
          <p:cNvPicPr>
            <a:picLocks noChangeAspect="1"/>
          </p:cNvPicPr>
          <p:nvPr/>
        </p:nvPicPr>
        <p:blipFill>
          <a:blip r:embed="rId5"/>
          <a:stretch>
            <a:fillRect/>
          </a:stretch>
        </p:blipFill>
        <p:spPr>
          <a:xfrm>
            <a:off x="1752599" y="1334355"/>
            <a:ext cx="5956871" cy="3642600"/>
          </a:xfrm>
          <a:prstGeom prst="rect">
            <a:avLst/>
          </a:prstGeom>
        </p:spPr>
      </p:pic>
      <p:pic>
        <p:nvPicPr>
          <p:cNvPr id="76"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91804" y="4932441"/>
            <a:ext cx="3026791" cy="15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78"/>
          <p:cNvPicPr/>
          <p:nvPr/>
        </p:nvPicPr>
        <p:blipFill>
          <a:blip r:embed="rId7"/>
          <a:stretch>
            <a:fillRect/>
          </a:stretch>
        </p:blipFill>
        <p:spPr>
          <a:xfrm>
            <a:off x="5638800" y="4876800"/>
            <a:ext cx="2569766" cy="1511423"/>
          </a:xfrm>
          <a:prstGeom prst="rect">
            <a:avLst/>
          </a:prstGeom>
        </p:spPr>
      </p:pic>
    </p:spTree>
    <p:extLst>
      <p:ext uri="{BB962C8B-B14F-4D97-AF65-F5344CB8AC3E}">
        <p14:creationId xmlns:p14="http://schemas.microsoft.com/office/powerpoint/2010/main" val="176991596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Documents and Settings\Yh.Lee\My Documents\Dropbox\Group Meeting Reports\Works\SiC oxidation strength.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79848" y="3332086"/>
            <a:ext cx="3899004" cy="3556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Content Placeholder 2"/>
          <p:cNvSpPr>
            <a:spLocks noGrp="1"/>
          </p:cNvSpPr>
          <p:nvPr>
            <p:ph idx="1"/>
          </p:nvPr>
        </p:nvSpPr>
        <p:spPr>
          <a:xfrm>
            <a:off x="171449" y="1385134"/>
            <a:ext cx="4008439" cy="2362200"/>
          </a:xfrm>
        </p:spPr>
        <p:txBody>
          <a:bodyPr/>
          <a:lstStyle/>
          <a:p>
            <a:pPr marL="0" indent="0">
              <a:buNone/>
            </a:pPr>
            <a:r>
              <a:rPr lang="en-US" altLang="en-US" sz="2200" dirty="0" smtClean="0">
                <a:solidFill>
                  <a:srgbClr val="25260F"/>
                </a:solidFill>
              </a:rPr>
              <a:t>Objectives:</a:t>
            </a:r>
          </a:p>
          <a:p>
            <a:pPr>
              <a:buFont typeface="Wingdings" panose="05000000000000000000" pitchFamily="2" charset="2"/>
              <a:buChar char="§"/>
            </a:pPr>
            <a:r>
              <a:rPr lang="en-US" altLang="en-US" sz="2200" dirty="0" smtClean="0">
                <a:solidFill>
                  <a:srgbClr val="25260F"/>
                </a:solidFill>
              </a:rPr>
              <a:t>Reduce or eliminate cladding-coolant interaction and hydrogen production in accidents</a:t>
            </a:r>
          </a:p>
          <a:p>
            <a:pPr>
              <a:buFont typeface="Wingdings" panose="05000000000000000000" pitchFamily="2" charset="2"/>
              <a:buChar char="§"/>
            </a:pPr>
            <a:r>
              <a:rPr lang="en-US" altLang="en-US" sz="2200" dirty="0" smtClean="0">
                <a:solidFill>
                  <a:srgbClr val="25260F"/>
                </a:solidFill>
              </a:rPr>
              <a:t>Lengthen time-to-melt for the fuel</a:t>
            </a:r>
            <a:endParaRPr lang="en-US" altLang="en-US" sz="2200" dirty="0">
              <a:solidFill>
                <a:srgbClr val="25260F"/>
              </a:solidFill>
            </a:endParaRPr>
          </a:p>
          <a:p>
            <a:pPr marL="0" indent="0">
              <a:buNone/>
            </a:pPr>
            <a:r>
              <a:rPr lang="en-US" altLang="en-US" sz="2200" dirty="0" smtClean="0">
                <a:solidFill>
                  <a:srgbClr val="25260F"/>
                </a:solidFill>
              </a:rPr>
              <a:t>Solutions:</a:t>
            </a:r>
          </a:p>
          <a:p>
            <a:pPr>
              <a:buFont typeface="Wingdings" panose="05000000000000000000" pitchFamily="2" charset="2"/>
              <a:buChar char="§"/>
            </a:pPr>
            <a:r>
              <a:rPr lang="en-US" altLang="en-US" sz="2200" dirty="0" smtClean="0">
                <a:solidFill>
                  <a:srgbClr val="25260F"/>
                </a:solidFill>
              </a:rPr>
              <a:t>Metallic (</a:t>
            </a:r>
            <a:r>
              <a:rPr lang="en-US" altLang="en-US" sz="2200" dirty="0" err="1" smtClean="0">
                <a:solidFill>
                  <a:srgbClr val="25260F"/>
                </a:solidFill>
              </a:rPr>
              <a:t>FeCrAl</a:t>
            </a:r>
            <a:r>
              <a:rPr lang="en-US" altLang="en-US" sz="2200" dirty="0" smtClean="0">
                <a:solidFill>
                  <a:srgbClr val="25260F"/>
                </a:solidFill>
              </a:rPr>
              <a:t>) </a:t>
            </a:r>
            <a:r>
              <a:rPr lang="en-US" altLang="en-US" sz="2200" dirty="0">
                <a:solidFill>
                  <a:srgbClr val="25260F"/>
                </a:solidFill>
              </a:rPr>
              <a:t>or ceramic </a:t>
            </a:r>
            <a:r>
              <a:rPr lang="en-US" altLang="en-US" sz="2200" dirty="0" smtClean="0">
                <a:solidFill>
                  <a:srgbClr val="25260F"/>
                </a:solidFill>
              </a:rPr>
              <a:t>(MAX phase) coated </a:t>
            </a:r>
            <a:r>
              <a:rPr lang="en-US" altLang="en-US" sz="2200" dirty="0" err="1">
                <a:solidFill>
                  <a:srgbClr val="25260F"/>
                </a:solidFill>
              </a:rPr>
              <a:t>Zry</a:t>
            </a:r>
            <a:r>
              <a:rPr lang="en-US" altLang="en-US" sz="2200" dirty="0">
                <a:solidFill>
                  <a:srgbClr val="25260F"/>
                </a:solidFill>
              </a:rPr>
              <a:t> cladding </a:t>
            </a:r>
            <a:r>
              <a:rPr lang="en-US" altLang="en-US" sz="2200" dirty="0">
                <a:solidFill>
                  <a:srgbClr val="C08319"/>
                </a:solidFill>
              </a:rPr>
              <a:t>(near-term)</a:t>
            </a:r>
            <a:r>
              <a:rPr lang="en-US" altLang="en-US" sz="2200" dirty="0">
                <a:solidFill>
                  <a:srgbClr val="25260F"/>
                </a:solidFill>
              </a:rPr>
              <a:t> </a:t>
            </a:r>
          </a:p>
          <a:p>
            <a:pPr>
              <a:buFont typeface="Wingdings" panose="05000000000000000000" pitchFamily="2" charset="2"/>
              <a:buChar char="§"/>
            </a:pPr>
            <a:r>
              <a:rPr lang="en-US" altLang="en-US" sz="2200" dirty="0" err="1" smtClean="0">
                <a:solidFill>
                  <a:srgbClr val="25260F"/>
                </a:solidFill>
              </a:rPr>
              <a:t>SiC</a:t>
            </a:r>
            <a:r>
              <a:rPr lang="en-US" altLang="en-US" sz="2200" dirty="0" smtClean="0">
                <a:solidFill>
                  <a:srgbClr val="25260F"/>
                </a:solidFill>
              </a:rPr>
              <a:t> cladding </a:t>
            </a:r>
            <a:r>
              <a:rPr lang="en-US" altLang="en-US" sz="2200" dirty="0" smtClean="0">
                <a:solidFill>
                  <a:srgbClr val="C08319"/>
                </a:solidFill>
              </a:rPr>
              <a:t>(long-term)</a:t>
            </a:r>
          </a:p>
        </p:txBody>
      </p:sp>
      <p:pic>
        <p:nvPicPr>
          <p:cNvPr id="51210" name="Picture 28" descr="C:\Users\Youho Lee\Desktop\SiC_AF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5425" y="941526"/>
            <a:ext cx="211137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4313238" y="2797314"/>
            <a:ext cx="2163762" cy="707886"/>
          </a:xfrm>
          <a:prstGeom prst="rect">
            <a:avLst/>
          </a:prstGeom>
        </p:spPr>
        <p:txBody>
          <a:bodyPr wrap="square">
            <a:spAutoFit/>
          </a:bodyPr>
          <a:lstStyle/>
          <a:p>
            <a:pPr algn="ctr">
              <a:defRPr/>
            </a:pPr>
            <a:r>
              <a:rPr lang="en-US" sz="2000" dirty="0" smtClean="0">
                <a:solidFill>
                  <a:srgbClr val="040408"/>
                </a:solidFill>
                <a:latin typeface="+mn-lt"/>
              </a:rPr>
              <a:t>Zry-4</a:t>
            </a:r>
            <a:r>
              <a:rPr lang="en-US" sz="2000" dirty="0">
                <a:solidFill>
                  <a:srgbClr val="040408"/>
                </a:solidFill>
                <a:latin typeface="+mn-lt"/>
              </a:rPr>
              <a:t>: before and after oxidation</a:t>
            </a:r>
            <a:endParaRPr lang="en-US" sz="2000" dirty="0">
              <a:latin typeface="+mn-lt"/>
            </a:endParaRPr>
          </a:p>
        </p:txBody>
      </p:sp>
      <p:sp>
        <p:nvSpPr>
          <p:cNvPr id="15" name="Rectangle 14"/>
          <p:cNvSpPr/>
          <p:nvPr/>
        </p:nvSpPr>
        <p:spPr>
          <a:xfrm>
            <a:off x="6583363" y="2797314"/>
            <a:ext cx="2255837" cy="707886"/>
          </a:xfrm>
          <a:prstGeom prst="rect">
            <a:avLst/>
          </a:prstGeom>
        </p:spPr>
        <p:txBody>
          <a:bodyPr>
            <a:spAutoFit/>
          </a:bodyPr>
          <a:lstStyle/>
          <a:p>
            <a:pPr algn="ctr">
              <a:defRPr/>
            </a:pPr>
            <a:r>
              <a:rPr lang="en-US" sz="2000" dirty="0" err="1">
                <a:solidFill>
                  <a:srgbClr val="040408"/>
                </a:solidFill>
                <a:latin typeface="+mn-lt"/>
              </a:rPr>
              <a:t>SiC</a:t>
            </a:r>
            <a:r>
              <a:rPr lang="en-US" sz="2000" dirty="0">
                <a:solidFill>
                  <a:srgbClr val="040408"/>
                </a:solidFill>
                <a:latin typeface="+mn-lt"/>
              </a:rPr>
              <a:t> : before and after oxidation</a:t>
            </a:r>
            <a:endParaRPr lang="en-US" sz="2000" dirty="0">
              <a:latin typeface="+mn-lt"/>
            </a:endParaRPr>
          </a:p>
        </p:txBody>
      </p:sp>
      <p:pic>
        <p:nvPicPr>
          <p:cNvPr id="512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0550" y="979626"/>
            <a:ext cx="182880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90550" y="203925"/>
            <a:ext cx="7772400" cy="697775"/>
          </a:xfrm>
        </p:spPr>
        <p:txBody>
          <a:bodyPr/>
          <a:lstStyle/>
          <a:p>
            <a:r>
              <a:rPr lang="en-US" sz="3600" b="1" dirty="0" smtClean="0">
                <a:solidFill>
                  <a:srgbClr val="C00000"/>
                </a:solidFill>
              </a:rPr>
              <a:t>Accident Tolerant Fuel for LWRs</a:t>
            </a:r>
            <a:endParaRPr lang="en-US" sz="3600" b="1" dirty="0">
              <a:solidFill>
                <a:srgbClr val="C00000"/>
              </a:solidFill>
            </a:endParaRPr>
          </a:p>
        </p:txBody>
      </p:sp>
      <p:sp>
        <p:nvSpPr>
          <p:cNvPr id="24" name="Rectangle 23"/>
          <p:cNvSpPr/>
          <p:nvPr/>
        </p:nvSpPr>
        <p:spPr>
          <a:xfrm>
            <a:off x="410138" y="6400800"/>
            <a:ext cx="3769750" cy="338554"/>
          </a:xfrm>
          <a:prstGeom prst="rect">
            <a:avLst/>
          </a:prstGeom>
        </p:spPr>
        <p:txBody>
          <a:bodyPr wrap="none">
            <a:spAutoFit/>
          </a:bodyPr>
          <a:lstStyle/>
          <a:p>
            <a:pPr algn="ctr">
              <a:defRPr/>
            </a:pPr>
            <a:r>
              <a:rPr lang="en-US" sz="1600" b="1" dirty="0" smtClean="0">
                <a:solidFill>
                  <a:srgbClr val="032EE3"/>
                </a:solidFill>
                <a:latin typeface="Calibri" panose="020F0502020204030204" pitchFamily="34" charset="0"/>
              </a:rPr>
              <a:t>Dr. K. </a:t>
            </a:r>
            <a:r>
              <a:rPr lang="en-US" sz="1600" b="1" dirty="0" err="1" smtClean="0">
                <a:solidFill>
                  <a:srgbClr val="032EE3"/>
                </a:solidFill>
                <a:latin typeface="Calibri" panose="020F0502020204030204" pitchFamily="34" charset="0"/>
              </a:rPr>
              <a:t>Shirvan</a:t>
            </a:r>
            <a:r>
              <a:rPr lang="en-US" sz="1600" b="1" dirty="0" smtClean="0">
                <a:solidFill>
                  <a:srgbClr val="032EE3"/>
                </a:solidFill>
                <a:latin typeface="Calibri" panose="020F0502020204030204" pitchFamily="34" charset="0"/>
              </a:rPr>
              <a:t>, Profs. M. Short, R. Ballinger</a:t>
            </a:r>
            <a:endParaRPr lang="en-US" sz="1600" b="1" kern="0" dirty="0">
              <a:solidFill>
                <a:srgbClr val="032EE3"/>
              </a:solidFill>
              <a:latin typeface="Calibri" pitchFamily="34" charset="0"/>
            </a:endParaRPr>
          </a:p>
        </p:txBody>
      </p:sp>
    </p:spTree>
    <p:extLst>
      <p:ext uri="{BB962C8B-B14F-4D97-AF65-F5344CB8AC3E}">
        <p14:creationId xmlns:p14="http://schemas.microsoft.com/office/powerpoint/2010/main" val="18054405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Left Arrow 32"/>
          <p:cNvSpPr/>
          <p:nvPr/>
        </p:nvSpPr>
        <p:spPr>
          <a:xfrm rot="5400000">
            <a:off x="4204716" y="5015484"/>
            <a:ext cx="304800" cy="484632"/>
          </a:xfrm>
          <a:prstGeom prst="leftArrow">
            <a:avLst/>
          </a:prstGeom>
          <a:solidFill>
            <a:schemeClr val="bg1">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2"/>
          <p:cNvSpPr txBox="1">
            <a:spLocks noChangeArrowheads="1"/>
          </p:cNvSpPr>
          <p:nvPr/>
        </p:nvSpPr>
        <p:spPr>
          <a:xfrm>
            <a:off x="1828800" y="5839968"/>
            <a:ext cx="4876800" cy="484632"/>
          </a:xfrm>
          <a:prstGeom prst="rect">
            <a:avLst/>
          </a:prstGeom>
          <a:solidFill>
            <a:schemeClr val="bg1"/>
          </a:solidFill>
          <a:ln w="38100">
            <a:solidFill>
              <a:schemeClr val="bg1"/>
            </a:solidFill>
          </a:ln>
        </p:spPr>
        <p:txBody>
          <a:bodyPr>
            <a:normAutofit fontScale="47500" lnSpcReduction="20000"/>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lnSpc>
                <a:spcPct val="120000"/>
              </a:lnSpc>
            </a:pPr>
            <a:endParaRPr lang="en-US" altLang="en-US" sz="5100" dirty="0" smtClean="0">
              <a:solidFill>
                <a:schemeClr val="tx1"/>
              </a:solidFill>
            </a:endParaRPr>
          </a:p>
        </p:txBody>
      </p:sp>
      <p:sp>
        <p:nvSpPr>
          <p:cNvPr id="5124" name="Picture 4" descr="C:\Documents and Settings\Mark Anderson\My Documents\My Pictures\UW_logo_600 copy.tif"/>
          <p:cNvSpPr>
            <a:spLocks noChangeAspect="1" noChangeArrowheads="1"/>
          </p:cNvSpPr>
          <p:nvPr/>
        </p:nvSpPr>
        <p:spPr bwMode="auto">
          <a:xfrm>
            <a:off x="6858000" y="4876800"/>
            <a:ext cx="1828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5126" name="Picture 2"/>
          <p:cNvSpPr>
            <a:spLocks noChangeAspect="1" noChangeArrowheads="1"/>
          </p:cNvSpPr>
          <p:nvPr/>
        </p:nvSpPr>
        <p:spPr bwMode="auto">
          <a:xfrm>
            <a:off x="6553200" y="4876800"/>
            <a:ext cx="2133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5128" name="Picture 2"/>
          <p:cNvSpPr>
            <a:spLocks noChangeAspect="1" noChangeArrowheads="1"/>
          </p:cNvSpPr>
          <p:nvPr/>
        </p:nvSpPr>
        <p:spPr bwMode="auto">
          <a:xfrm>
            <a:off x="6705600" y="4876800"/>
            <a:ext cx="2057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5129" name="Picture 2"/>
          <p:cNvSpPr>
            <a:spLocks noChangeAspect="1" noChangeArrowheads="1"/>
          </p:cNvSpPr>
          <p:nvPr/>
        </p:nvSpPr>
        <p:spPr bwMode="auto">
          <a:xfrm>
            <a:off x="6629400" y="4953000"/>
            <a:ext cx="2133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pic>
        <p:nvPicPr>
          <p:cNvPr id="11" name="Picture 10" descr="isone_hr_2007"/>
          <p:cNvPicPr/>
          <p:nvPr/>
        </p:nvPicPr>
        <p:blipFill>
          <a:blip r:embed="rId3">
            <a:extLst>
              <a:ext uri="{28A0092B-C50C-407E-A947-70E740481C1C}">
                <a14:useLocalDpi xmlns:a14="http://schemas.microsoft.com/office/drawing/2010/main" val="0"/>
              </a:ext>
            </a:extLst>
          </a:blip>
          <a:srcRect/>
          <a:stretch>
            <a:fillRect/>
          </a:stretch>
        </p:blipFill>
        <p:spPr bwMode="auto">
          <a:xfrm>
            <a:off x="7162800" y="723900"/>
            <a:ext cx="1828800" cy="2756916"/>
          </a:xfrm>
          <a:prstGeom prst="rect">
            <a:avLst/>
          </a:prstGeom>
          <a:noFill/>
          <a:ln w="57150">
            <a:noFill/>
          </a:ln>
        </p:spPr>
      </p:pic>
      <p:pic>
        <p:nvPicPr>
          <p:cNvPr id="12" name="Picture 2" descr="10364 sun wind"/>
          <p:cNvPicPr>
            <a:picLocks noChangeArrowheads="1"/>
          </p:cNvPicPr>
          <p:nvPr/>
        </p:nvPicPr>
        <p:blipFill>
          <a:blip r:embed="rId4">
            <a:extLst>
              <a:ext uri="{28A0092B-C50C-407E-A947-70E740481C1C}">
                <a14:useLocalDpi xmlns:a14="http://schemas.microsoft.com/office/drawing/2010/main" val="0"/>
              </a:ext>
            </a:extLst>
          </a:blip>
          <a:srcRect r="53439" b="10985"/>
          <a:stretch>
            <a:fillRect/>
          </a:stretch>
        </p:blipFill>
        <p:spPr bwMode="auto">
          <a:xfrm>
            <a:off x="152400" y="5257800"/>
            <a:ext cx="1752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 descr="1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152400" y="685800"/>
            <a:ext cx="1752600" cy="1447800"/>
          </a:xfrm>
          <a:prstGeom prst="rect">
            <a:avLst/>
          </a:prstGeom>
        </p:spPr>
      </p:pic>
      <p:sp>
        <p:nvSpPr>
          <p:cNvPr id="2" name="Right Arrow 1"/>
          <p:cNvSpPr/>
          <p:nvPr/>
        </p:nvSpPr>
        <p:spPr>
          <a:xfrm>
            <a:off x="1905000" y="609600"/>
            <a:ext cx="5181600" cy="381000"/>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Electricity </a:t>
            </a:r>
            <a:endParaRPr lang="en-US" sz="1400" dirty="0">
              <a:solidFill>
                <a:schemeClr val="bg1"/>
              </a:solidFill>
            </a:endParaRPr>
          </a:p>
        </p:txBody>
      </p:sp>
      <p:sp>
        <p:nvSpPr>
          <p:cNvPr id="14" name="Right Arrow 13"/>
          <p:cNvSpPr/>
          <p:nvPr/>
        </p:nvSpPr>
        <p:spPr>
          <a:xfrm>
            <a:off x="1905000" y="1600200"/>
            <a:ext cx="1371600" cy="560832"/>
          </a:xfrm>
          <a:prstGeom prst="rightArrow">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Variable</a:t>
            </a:r>
            <a:r>
              <a:rPr lang="en-US" sz="1400" dirty="0" smtClean="0"/>
              <a:t> </a:t>
            </a:r>
            <a:r>
              <a:rPr lang="en-US" sz="1200" dirty="0" smtClean="0"/>
              <a:t>Heat</a:t>
            </a:r>
            <a:endParaRPr lang="en-US" sz="1200" dirty="0"/>
          </a:p>
        </p:txBody>
      </p:sp>
      <p:sp>
        <p:nvSpPr>
          <p:cNvPr id="15" name="Right Arrow 14"/>
          <p:cNvSpPr/>
          <p:nvPr/>
        </p:nvSpPr>
        <p:spPr>
          <a:xfrm>
            <a:off x="1905000" y="5867400"/>
            <a:ext cx="5257800" cy="457200"/>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Electricity</a:t>
            </a:r>
            <a:endParaRPr lang="en-US" sz="1400" dirty="0"/>
          </a:p>
        </p:txBody>
      </p:sp>
      <p:sp>
        <p:nvSpPr>
          <p:cNvPr id="16" name="Rectangle 2"/>
          <p:cNvSpPr txBox="1">
            <a:spLocks noChangeArrowheads="1"/>
          </p:cNvSpPr>
          <p:nvPr/>
        </p:nvSpPr>
        <p:spPr>
          <a:xfrm>
            <a:off x="7391400" y="3581400"/>
            <a:ext cx="1447800" cy="1895856"/>
          </a:xfrm>
          <a:prstGeom prst="rect">
            <a:avLst/>
          </a:prstGeom>
          <a:solidFill>
            <a:srgbClr val="FFFFFF"/>
          </a:solidFill>
        </p:spPr>
        <p:txBody>
          <a:bodyPr>
            <a:normAutofit fontScale="40000" lnSpcReduction="20000"/>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spcAft>
                <a:spcPts val="600"/>
              </a:spcAft>
            </a:pPr>
            <a:endParaRPr lang="en-US" altLang="en-US" sz="3600" dirty="0" smtClean="0">
              <a:solidFill>
                <a:srgbClr val="25260F"/>
              </a:solidFill>
            </a:endParaRPr>
          </a:p>
          <a:p>
            <a:pPr algn="ctr">
              <a:lnSpc>
                <a:spcPct val="120000"/>
              </a:lnSpc>
            </a:pPr>
            <a:r>
              <a:rPr lang="en-US" altLang="en-US" sz="5100" dirty="0" smtClean="0">
                <a:solidFill>
                  <a:srgbClr val="25260F"/>
                </a:solidFill>
              </a:rPr>
              <a:t>Electricity Grid with Variable Electricity </a:t>
            </a:r>
          </a:p>
          <a:p>
            <a:pPr algn="ctr">
              <a:lnSpc>
                <a:spcPct val="120000"/>
              </a:lnSpc>
            </a:pPr>
            <a:r>
              <a:rPr lang="en-US" altLang="en-US" sz="5100" dirty="0" smtClean="0">
                <a:solidFill>
                  <a:srgbClr val="25260F"/>
                </a:solidFill>
              </a:rPr>
              <a:t>Demand</a:t>
            </a:r>
          </a:p>
        </p:txBody>
      </p:sp>
      <p:sp>
        <p:nvSpPr>
          <p:cNvPr id="17" name="Rectangle 2"/>
          <p:cNvSpPr txBox="1">
            <a:spLocks noChangeArrowheads="1"/>
          </p:cNvSpPr>
          <p:nvPr/>
        </p:nvSpPr>
        <p:spPr>
          <a:xfrm>
            <a:off x="3276600" y="1600200"/>
            <a:ext cx="2884932" cy="692658"/>
          </a:xfrm>
          <a:prstGeom prst="rect">
            <a:avLst/>
          </a:prstGeom>
          <a:solidFill>
            <a:schemeClr val="bg1"/>
          </a:solidFill>
          <a:ln w="38100">
            <a:solidFill>
              <a:schemeClr val="bg1">
                <a:lumMod val="10000"/>
              </a:schemeClr>
            </a:solidFill>
          </a:ln>
        </p:spPr>
        <p:txBody>
          <a:bodyPr>
            <a:noAutofit/>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r>
              <a:rPr lang="en-US" altLang="en-US" sz="2000" dirty="0" smtClean="0">
                <a:solidFill>
                  <a:srgbClr val="25260F"/>
                </a:solidFill>
              </a:rPr>
              <a:t>Store Heat to Produce Variable Electricity</a:t>
            </a:r>
          </a:p>
        </p:txBody>
      </p:sp>
      <p:sp>
        <p:nvSpPr>
          <p:cNvPr id="18" name="Right Arrow 17"/>
          <p:cNvSpPr/>
          <p:nvPr/>
        </p:nvSpPr>
        <p:spPr>
          <a:xfrm>
            <a:off x="6161532" y="1676400"/>
            <a:ext cx="925068" cy="484632"/>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Variable</a:t>
            </a:r>
            <a:endParaRPr lang="en-US" sz="1200" dirty="0">
              <a:solidFill>
                <a:schemeClr val="bg1"/>
              </a:solidFill>
            </a:endParaRPr>
          </a:p>
        </p:txBody>
      </p:sp>
      <p:sp>
        <p:nvSpPr>
          <p:cNvPr id="3" name="Left Arrow 2"/>
          <p:cNvSpPr/>
          <p:nvPr/>
        </p:nvSpPr>
        <p:spPr>
          <a:xfrm>
            <a:off x="6161532" y="2743200"/>
            <a:ext cx="1001268" cy="349758"/>
          </a:xfrm>
          <a:prstGeom prst="lef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Variable</a:t>
            </a:r>
            <a:endParaRPr lang="en-US" sz="1400" dirty="0"/>
          </a:p>
        </p:txBody>
      </p:sp>
      <p:sp>
        <p:nvSpPr>
          <p:cNvPr id="20" name="Rectangle 2"/>
          <p:cNvSpPr txBox="1">
            <a:spLocks noChangeArrowheads="1"/>
          </p:cNvSpPr>
          <p:nvPr/>
        </p:nvSpPr>
        <p:spPr>
          <a:xfrm>
            <a:off x="3657600" y="2362200"/>
            <a:ext cx="2503932" cy="1271016"/>
          </a:xfrm>
          <a:prstGeom prst="rect">
            <a:avLst/>
          </a:prstGeom>
          <a:solidFill>
            <a:schemeClr val="bg1"/>
          </a:solidFill>
          <a:ln w="38100">
            <a:solidFill>
              <a:schemeClr val="bg1">
                <a:lumMod val="10000"/>
              </a:schemeClr>
            </a:solidFill>
          </a:ln>
        </p:spPr>
        <p:txBody>
          <a:bodyPr>
            <a:noAutofit/>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r>
              <a:rPr lang="en-US" altLang="en-US" sz="2000" dirty="0" smtClean="0">
                <a:solidFill>
                  <a:srgbClr val="25260F"/>
                </a:solidFill>
              </a:rPr>
              <a:t>Electricity to Stored Heat: Sets Minimum Electricity Price</a:t>
            </a:r>
          </a:p>
        </p:txBody>
      </p:sp>
      <p:sp>
        <p:nvSpPr>
          <p:cNvPr id="21" name="Rectangle 2"/>
          <p:cNvSpPr txBox="1">
            <a:spLocks noChangeArrowheads="1"/>
          </p:cNvSpPr>
          <p:nvPr/>
        </p:nvSpPr>
        <p:spPr>
          <a:xfrm>
            <a:off x="2057400" y="2514600"/>
            <a:ext cx="914400" cy="699516"/>
          </a:xfrm>
          <a:prstGeom prst="rect">
            <a:avLst/>
          </a:prstGeom>
          <a:solidFill>
            <a:schemeClr val="bg1"/>
          </a:solidFill>
          <a:ln w="38100">
            <a:solidFill>
              <a:schemeClr val="tx1"/>
            </a:solidFill>
          </a:ln>
        </p:spPr>
        <p:txBody>
          <a:bodyPr>
            <a:normAutofit fontScale="85000" lnSpcReduction="10000"/>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lnSpc>
                <a:spcPct val="120000"/>
              </a:lnSpc>
            </a:pPr>
            <a:r>
              <a:rPr lang="en-US" altLang="en-US" sz="1600" dirty="0" smtClean="0">
                <a:solidFill>
                  <a:srgbClr val="25260F"/>
                </a:solidFill>
              </a:rPr>
              <a:t>Heat to</a:t>
            </a:r>
          </a:p>
          <a:p>
            <a:pPr algn="ctr">
              <a:lnSpc>
                <a:spcPct val="120000"/>
              </a:lnSpc>
            </a:pPr>
            <a:r>
              <a:rPr lang="en-US" altLang="en-US" sz="1600" dirty="0" smtClean="0">
                <a:solidFill>
                  <a:srgbClr val="25260F"/>
                </a:solidFill>
              </a:rPr>
              <a:t>Industry </a:t>
            </a:r>
          </a:p>
        </p:txBody>
      </p:sp>
      <p:sp>
        <p:nvSpPr>
          <p:cNvPr id="22" name="Left Arrow 21"/>
          <p:cNvSpPr/>
          <p:nvPr/>
        </p:nvSpPr>
        <p:spPr>
          <a:xfrm>
            <a:off x="2971800" y="2590800"/>
            <a:ext cx="685800" cy="484632"/>
          </a:xfrm>
          <a:prstGeom prst="leftArrow">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Heat</a:t>
            </a:r>
            <a:endParaRPr lang="en-US" sz="1400" dirty="0"/>
          </a:p>
        </p:txBody>
      </p:sp>
      <p:sp>
        <p:nvSpPr>
          <p:cNvPr id="23" name="Right Arrow 22"/>
          <p:cNvSpPr/>
          <p:nvPr/>
        </p:nvSpPr>
        <p:spPr>
          <a:xfrm>
            <a:off x="1905000" y="3733800"/>
            <a:ext cx="1295400" cy="771144"/>
          </a:xfrm>
          <a:prstGeom prst="rightArrow">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Steady-State Heat</a:t>
            </a:r>
            <a:endParaRPr lang="en-US" sz="1200" dirty="0"/>
          </a:p>
        </p:txBody>
      </p:sp>
      <p:sp>
        <p:nvSpPr>
          <p:cNvPr id="24" name="Rectangle 2"/>
          <p:cNvSpPr txBox="1">
            <a:spLocks noChangeArrowheads="1"/>
          </p:cNvSpPr>
          <p:nvPr/>
        </p:nvSpPr>
        <p:spPr>
          <a:xfrm>
            <a:off x="3200400" y="3899916"/>
            <a:ext cx="2961132" cy="457200"/>
          </a:xfrm>
          <a:prstGeom prst="rect">
            <a:avLst/>
          </a:prstGeom>
          <a:solidFill>
            <a:schemeClr val="bg1"/>
          </a:solidFill>
          <a:ln w="38100">
            <a:solidFill>
              <a:schemeClr val="bg1">
                <a:lumMod val="10000"/>
              </a:schemeClr>
            </a:solidFill>
          </a:ln>
        </p:spPr>
        <p:txBody>
          <a:bodyPr>
            <a:noAutofit/>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lnSpc>
                <a:spcPct val="120000"/>
              </a:lnSpc>
            </a:pPr>
            <a:r>
              <a:rPr lang="en-US" altLang="en-US" sz="2000" dirty="0" smtClean="0">
                <a:solidFill>
                  <a:srgbClr val="25260F"/>
                </a:solidFill>
              </a:rPr>
              <a:t>Nuclear Topping Cycle</a:t>
            </a:r>
          </a:p>
        </p:txBody>
      </p:sp>
      <p:sp>
        <p:nvSpPr>
          <p:cNvPr id="26" name="Right Arrow 25"/>
          <p:cNvSpPr/>
          <p:nvPr/>
        </p:nvSpPr>
        <p:spPr>
          <a:xfrm>
            <a:off x="6161532" y="3886200"/>
            <a:ext cx="925068" cy="256032"/>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Peak</a:t>
            </a:r>
            <a:endParaRPr lang="en-US" sz="1400" dirty="0">
              <a:solidFill>
                <a:schemeClr val="bg1"/>
              </a:solidFill>
            </a:endParaRPr>
          </a:p>
        </p:txBody>
      </p:sp>
      <p:sp>
        <p:nvSpPr>
          <p:cNvPr id="27" name="Right Arrow 26"/>
          <p:cNvSpPr/>
          <p:nvPr/>
        </p:nvSpPr>
        <p:spPr>
          <a:xfrm>
            <a:off x="6161532" y="4114800"/>
            <a:ext cx="925068" cy="24231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Base</a:t>
            </a:r>
            <a:endParaRPr lang="en-US" sz="1400" dirty="0">
              <a:solidFill>
                <a:schemeClr val="bg1"/>
              </a:solidFill>
            </a:endParaRPr>
          </a:p>
        </p:txBody>
      </p:sp>
      <p:sp>
        <p:nvSpPr>
          <p:cNvPr id="28" name="Right Arrow 27"/>
          <p:cNvSpPr/>
          <p:nvPr/>
        </p:nvSpPr>
        <p:spPr>
          <a:xfrm>
            <a:off x="1905000" y="5410200"/>
            <a:ext cx="1752600" cy="419100"/>
          </a:xfrm>
          <a:prstGeom prst="rightArrow">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Variable Heat</a:t>
            </a:r>
            <a:endParaRPr lang="en-US" sz="1400" dirty="0"/>
          </a:p>
        </p:txBody>
      </p:sp>
      <p:sp>
        <p:nvSpPr>
          <p:cNvPr id="29" name="Rectangle 2"/>
          <p:cNvSpPr txBox="1">
            <a:spLocks noChangeArrowheads="1"/>
          </p:cNvSpPr>
          <p:nvPr/>
        </p:nvSpPr>
        <p:spPr>
          <a:xfrm>
            <a:off x="3657600" y="5410200"/>
            <a:ext cx="1371600" cy="457200"/>
          </a:xfrm>
          <a:prstGeom prst="rect">
            <a:avLst/>
          </a:prstGeom>
          <a:solidFill>
            <a:schemeClr val="bg1"/>
          </a:solidFill>
          <a:ln w="38100">
            <a:solidFill>
              <a:schemeClr val="bg1">
                <a:lumMod val="10000"/>
              </a:schemeClr>
            </a:solidFill>
          </a:ln>
        </p:spPr>
        <p:txBody>
          <a:bodyPr>
            <a:normAutofit/>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lnSpc>
                <a:spcPct val="120000"/>
              </a:lnSpc>
            </a:pPr>
            <a:r>
              <a:rPr lang="en-US" altLang="en-US" sz="2000" dirty="0" smtClean="0">
                <a:solidFill>
                  <a:srgbClr val="25260F"/>
                </a:solidFill>
              </a:rPr>
              <a:t>Hybrid </a:t>
            </a:r>
          </a:p>
        </p:txBody>
      </p:sp>
      <p:sp>
        <p:nvSpPr>
          <p:cNvPr id="30" name="Left Arrow 29"/>
          <p:cNvSpPr/>
          <p:nvPr/>
        </p:nvSpPr>
        <p:spPr>
          <a:xfrm>
            <a:off x="5029200" y="5334000"/>
            <a:ext cx="2133600" cy="472948"/>
          </a:xfrm>
          <a:prstGeom prst="lef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Variable</a:t>
            </a:r>
            <a:endParaRPr lang="en-US" sz="1400" dirty="0"/>
          </a:p>
        </p:txBody>
      </p:sp>
      <p:sp>
        <p:nvSpPr>
          <p:cNvPr id="31" name="Rectangle 2"/>
          <p:cNvSpPr txBox="1">
            <a:spLocks noChangeArrowheads="1"/>
          </p:cNvSpPr>
          <p:nvPr/>
        </p:nvSpPr>
        <p:spPr>
          <a:xfrm>
            <a:off x="2971800" y="4724400"/>
            <a:ext cx="2819400" cy="381000"/>
          </a:xfrm>
          <a:prstGeom prst="rect">
            <a:avLst/>
          </a:prstGeom>
          <a:solidFill>
            <a:schemeClr val="bg1"/>
          </a:solidFill>
          <a:ln w="38100">
            <a:solidFill>
              <a:schemeClr val="bg1">
                <a:lumMod val="10000"/>
              </a:schemeClr>
            </a:solidFill>
          </a:ln>
        </p:spPr>
        <p:txBody>
          <a:bodyPr>
            <a:normAutofit fontScale="32500" lnSpcReduction="20000"/>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lnSpc>
                <a:spcPct val="120000"/>
              </a:lnSpc>
            </a:pPr>
            <a:r>
              <a:rPr lang="en-US" altLang="en-US" sz="5100" dirty="0" smtClean="0">
                <a:solidFill>
                  <a:srgbClr val="25260F"/>
                </a:solidFill>
              </a:rPr>
              <a:t>Second Product</a:t>
            </a:r>
          </a:p>
        </p:txBody>
      </p:sp>
      <p:sp>
        <p:nvSpPr>
          <p:cNvPr id="4" name="Up Arrow 3"/>
          <p:cNvSpPr/>
          <p:nvPr/>
        </p:nvSpPr>
        <p:spPr>
          <a:xfrm>
            <a:off x="3886200" y="4343400"/>
            <a:ext cx="1143000" cy="371856"/>
          </a:xfrm>
          <a:prstGeom prst="upArrow">
            <a:avLst/>
          </a:prstGeom>
          <a:solidFill>
            <a:schemeClr val="bg1">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H</a:t>
            </a:r>
            <a:r>
              <a:rPr lang="en-US" sz="1800" baseline="-25000" dirty="0" smtClean="0"/>
              <a:t>2</a:t>
            </a:r>
            <a:endParaRPr lang="en-US" sz="1800" baseline="-25000" dirty="0"/>
          </a:p>
        </p:txBody>
      </p:sp>
      <p:sp>
        <p:nvSpPr>
          <p:cNvPr id="36" name="Rectangle 2"/>
          <p:cNvSpPr txBox="1">
            <a:spLocks noChangeArrowheads="1"/>
          </p:cNvSpPr>
          <p:nvPr/>
        </p:nvSpPr>
        <p:spPr>
          <a:xfrm>
            <a:off x="2362200" y="1066800"/>
            <a:ext cx="3048000" cy="446532"/>
          </a:xfrm>
          <a:prstGeom prst="rect">
            <a:avLst/>
          </a:prstGeom>
          <a:solidFill>
            <a:schemeClr val="bg1"/>
          </a:solidFill>
          <a:ln w="38100">
            <a:solidFill>
              <a:schemeClr val="bg1">
                <a:lumMod val="10000"/>
              </a:schemeClr>
            </a:solidFill>
          </a:ln>
        </p:spPr>
        <p:txBody>
          <a:bodyPr>
            <a:normAutofit lnSpcReduction="10000"/>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lnSpc>
                <a:spcPct val="120000"/>
              </a:lnSpc>
            </a:pPr>
            <a:r>
              <a:rPr lang="en-US" altLang="en-US" sz="2000" dirty="0" smtClean="0">
                <a:solidFill>
                  <a:srgbClr val="25260F"/>
                </a:solidFill>
              </a:rPr>
              <a:t>Electricity Storage</a:t>
            </a:r>
          </a:p>
        </p:txBody>
      </p:sp>
      <p:sp>
        <p:nvSpPr>
          <p:cNvPr id="37" name="Left Arrow 36"/>
          <p:cNvSpPr/>
          <p:nvPr/>
        </p:nvSpPr>
        <p:spPr>
          <a:xfrm>
            <a:off x="5437632" y="914400"/>
            <a:ext cx="1648968" cy="329184"/>
          </a:xfrm>
          <a:prstGeom prst="lef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Variable</a:t>
            </a:r>
            <a:endParaRPr lang="en-US" sz="1400" dirty="0"/>
          </a:p>
        </p:txBody>
      </p:sp>
      <p:sp>
        <p:nvSpPr>
          <p:cNvPr id="5" name="Rectangle 4"/>
          <p:cNvSpPr/>
          <p:nvPr/>
        </p:nvSpPr>
        <p:spPr>
          <a:xfrm>
            <a:off x="7162800" y="685800"/>
            <a:ext cx="1828800" cy="5638800"/>
          </a:xfrm>
          <a:prstGeom prst="rect">
            <a:avLst/>
          </a:prstGeom>
          <a:noFill/>
          <a:ln w="762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52400" y="685800"/>
            <a:ext cx="1752600" cy="5562600"/>
          </a:xfrm>
          <a:prstGeom prst="rect">
            <a:avLst/>
          </a:prstGeom>
          <a:noFill/>
          <a:ln w="76200">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2"/>
          <p:cNvSpPr txBox="1">
            <a:spLocks noChangeArrowheads="1"/>
          </p:cNvSpPr>
          <p:nvPr/>
        </p:nvSpPr>
        <p:spPr>
          <a:xfrm>
            <a:off x="228600" y="2133600"/>
            <a:ext cx="1524000" cy="3118104"/>
          </a:xfrm>
          <a:prstGeom prst="rect">
            <a:avLst/>
          </a:prstGeom>
          <a:solidFill>
            <a:srgbClr val="FFFFFF"/>
          </a:solidFill>
        </p:spPr>
        <p:txBody>
          <a:bodyPr>
            <a:normAutofit fontScale="25000" lnSpcReduction="20000"/>
          </a:bodyPr>
          <a:lstStyle>
            <a:lvl1pPr algn="l" defTabSz="914400" rtl="0" eaLnBrk="1" latinLnBrk="0" hangingPunct="1">
              <a:spcBef>
                <a:spcPct val="0"/>
              </a:spcBef>
              <a:buNone/>
              <a:defRPr sz="4000" b="1" kern="1200">
                <a:solidFill>
                  <a:schemeClr val="accent2">
                    <a:lumMod val="75000"/>
                  </a:schemeClr>
                </a:solidFill>
                <a:latin typeface="Arial" pitchFamily="34" charset="0"/>
                <a:ea typeface="+mj-ea"/>
                <a:cs typeface="Arial" pitchFamily="34" charset="0"/>
              </a:defRPr>
            </a:lvl1pPr>
          </a:lstStyle>
          <a:p>
            <a:pPr algn="ctr">
              <a:lnSpc>
                <a:spcPct val="120000"/>
              </a:lnSpc>
            </a:pPr>
            <a:r>
              <a:rPr lang="en-US" altLang="en-US" sz="8000" dirty="0" smtClean="0">
                <a:solidFill>
                  <a:srgbClr val="25260F"/>
                </a:solidFill>
              </a:rPr>
              <a:t>Full Capacity for High-Capital-Cost, </a:t>
            </a:r>
          </a:p>
          <a:p>
            <a:pPr algn="ctr">
              <a:lnSpc>
                <a:spcPct val="120000"/>
              </a:lnSpc>
            </a:pPr>
            <a:r>
              <a:rPr lang="en-US" altLang="en-US" sz="8000" dirty="0" smtClean="0">
                <a:solidFill>
                  <a:srgbClr val="25260F"/>
                </a:solidFill>
              </a:rPr>
              <a:t>Low-Operating-Cost Electricity Generation</a:t>
            </a:r>
          </a:p>
        </p:txBody>
      </p:sp>
      <p:sp>
        <p:nvSpPr>
          <p:cNvPr id="7" name="Down Arrow 6"/>
          <p:cNvSpPr/>
          <p:nvPr/>
        </p:nvSpPr>
        <p:spPr>
          <a:xfrm>
            <a:off x="3886200" y="3633216"/>
            <a:ext cx="1524000" cy="228600"/>
          </a:xfrm>
          <a:prstGeom prst="downArrow">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Heat</a:t>
            </a:r>
            <a:endParaRPr lang="en-US" sz="1800" dirty="0"/>
          </a:p>
        </p:txBody>
      </p:sp>
      <p:sp>
        <p:nvSpPr>
          <p:cNvPr id="8" name="Right Arrow 7"/>
          <p:cNvSpPr/>
          <p:nvPr/>
        </p:nvSpPr>
        <p:spPr>
          <a:xfrm>
            <a:off x="5410200" y="1219200"/>
            <a:ext cx="1676400" cy="381000"/>
          </a:xfrm>
          <a:prstGeom prst="rightArrow">
            <a:avLst/>
          </a:prstGeom>
          <a:solidFill>
            <a:srgbClr val="3333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Variable</a:t>
            </a:r>
            <a:endParaRPr lang="en-US" sz="1400" dirty="0"/>
          </a:p>
        </p:txBody>
      </p:sp>
      <p:sp>
        <p:nvSpPr>
          <p:cNvPr id="40" name="Text Box 2"/>
          <p:cNvSpPr txBox="1">
            <a:spLocks noChangeArrowheads="1"/>
          </p:cNvSpPr>
          <p:nvPr/>
        </p:nvSpPr>
        <p:spPr bwMode="auto">
          <a:xfrm>
            <a:off x="76200" y="152400"/>
            <a:ext cx="8991600" cy="533400"/>
          </a:xfrm>
          <a:prstGeom prst="rect">
            <a:avLst/>
          </a:prstGeom>
          <a:noFill/>
          <a:ln>
            <a:noFill/>
          </a:ln>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lgn="ctr">
              <a:spcBef>
                <a:spcPts val="0"/>
              </a:spcBef>
              <a:spcAft>
                <a:spcPts val="0"/>
              </a:spcAft>
              <a:defRPr/>
            </a:pPr>
            <a:r>
              <a:rPr lang="en-US" sz="2800" b="1" dirty="0" smtClean="0">
                <a:solidFill>
                  <a:srgbClr val="C00000"/>
                </a:solidFill>
                <a:latin typeface="+mj-lt"/>
                <a:cs typeface="Arial" pitchFamily="34" charset="0"/>
              </a:rPr>
              <a:t>Options to Integrate Nuclear &amp; Renewables</a:t>
            </a:r>
          </a:p>
        </p:txBody>
      </p:sp>
      <p:sp>
        <p:nvSpPr>
          <p:cNvPr id="9" name="Rectangle 8"/>
          <p:cNvSpPr/>
          <p:nvPr/>
        </p:nvSpPr>
        <p:spPr>
          <a:xfrm>
            <a:off x="76200" y="6400800"/>
            <a:ext cx="8991600" cy="430887"/>
          </a:xfrm>
          <a:prstGeom prst="rect">
            <a:avLst/>
          </a:prstGeom>
        </p:spPr>
        <p:txBody>
          <a:bodyPr wrap="square">
            <a:spAutoFit/>
          </a:bodyPr>
          <a:lstStyle/>
          <a:p>
            <a:r>
              <a:rPr lang="en-US" sz="1200" b="1" dirty="0" smtClean="0">
                <a:solidFill>
                  <a:srgbClr val="032EE3"/>
                </a:solidFill>
                <a:latin typeface="+mj-lt"/>
                <a:cs typeface="Times New Roman" pitchFamily="18" charset="0"/>
              </a:rPr>
              <a:t>Dr. C. Forsberg</a:t>
            </a:r>
            <a:r>
              <a:rPr lang="en-US" sz="1200" dirty="0" smtClean="0">
                <a:latin typeface="Times New Roman" pitchFamily="18" charset="0"/>
                <a:cs typeface="Times New Roman" pitchFamily="18" charset="0"/>
              </a:rPr>
              <a:t> </a:t>
            </a:r>
            <a:r>
              <a:rPr lang="en-US" sz="1000" dirty="0" smtClean="0">
                <a:solidFill>
                  <a:srgbClr val="25260F"/>
                </a:solidFill>
                <a:latin typeface="Times New Roman" pitchFamily="18" charset="0"/>
                <a:cs typeface="Times New Roman" pitchFamily="18" charset="0"/>
              </a:rPr>
              <a:t>(</a:t>
            </a:r>
            <a:r>
              <a:rPr lang="en-US" sz="1000" i="1" dirty="0" smtClean="0">
                <a:solidFill>
                  <a:srgbClr val="25260F"/>
                </a:solidFill>
                <a:latin typeface="Times New Roman" pitchFamily="18" charset="0"/>
                <a:cs typeface="Times New Roman" pitchFamily="18" charset="0"/>
              </a:rPr>
              <a:t>Strategies </a:t>
            </a:r>
            <a:r>
              <a:rPr lang="en-US" sz="1000" i="1" dirty="0">
                <a:solidFill>
                  <a:srgbClr val="25260F"/>
                </a:solidFill>
                <a:latin typeface="Times New Roman" pitchFamily="18" charset="0"/>
                <a:cs typeface="Times New Roman" pitchFamily="18" charset="0"/>
              </a:rPr>
              <a:t>for a </a:t>
            </a:r>
            <a:r>
              <a:rPr lang="en-US" sz="1000" i="1" dirty="0" smtClean="0">
                <a:solidFill>
                  <a:srgbClr val="25260F"/>
                </a:solidFill>
                <a:latin typeface="Times New Roman" pitchFamily="18" charset="0"/>
                <a:cs typeface="Times New Roman" pitchFamily="18" charset="0"/>
              </a:rPr>
              <a:t>Low-Carbon Electricity </a:t>
            </a:r>
            <a:r>
              <a:rPr lang="en-US" sz="1000" i="1" dirty="0">
                <a:solidFill>
                  <a:srgbClr val="25260F"/>
                </a:solidFill>
                <a:latin typeface="Times New Roman" pitchFamily="18" charset="0"/>
                <a:cs typeface="Times New Roman" pitchFamily="18" charset="0"/>
              </a:rPr>
              <a:t>Grid With Full </a:t>
            </a:r>
            <a:r>
              <a:rPr lang="en-US" sz="1000" i="1" dirty="0" smtClean="0">
                <a:solidFill>
                  <a:srgbClr val="25260F"/>
                </a:solidFill>
                <a:latin typeface="Times New Roman" pitchFamily="18" charset="0"/>
                <a:cs typeface="Times New Roman" pitchFamily="18" charset="0"/>
              </a:rPr>
              <a:t>Use of </a:t>
            </a:r>
            <a:r>
              <a:rPr lang="en-US" sz="1000" i="1" dirty="0">
                <a:solidFill>
                  <a:srgbClr val="25260F"/>
                </a:solidFill>
                <a:latin typeface="Times New Roman" pitchFamily="18" charset="0"/>
                <a:cs typeface="Times New Roman" pitchFamily="18" charset="0"/>
              </a:rPr>
              <a:t>Nuclear, Wind and </a:t>
            </a:r>
            <a:r>
              <a:rPr lang="en-US" sz="1000" i="1" dirty="0" smtClean="0">
                <a:solidFill>
                  <a:srgbClr val="25260F"/>
                </a:solidFill>
                <a:latin typeface="Times New Roman" pitchFamily="18" charset="0"/>
                <a:cs typeface="Times New Roman" pitchFamily="18" charset="0"/>
              </a:rPr>
              <a:t>Solar Capacity </a:t>
            </a:r>
            <a:r>
              <a:rPr lang="en-US" sz="1000" i="1" dirty="0">
                <a:solidFill>
                  <a:srgbClr val="25260F"/>
                </a:solidFill>
                <a:latin typeface="Times New Roman" pitchFamily="18" charset="0"/>
                <a:cs typeface="Times New Roman" pitchFamily="18" charset="0"/>
              </a:rPr>
              <a:t>to Minimize </a:t>
            </a:r>
            <a:r>
              <a:rPr lang="en-US" sz="1000" i="1" dirty="0" smtClean="0">
                <a:solidFill>
                  <a:srgbClr val="25260F"/>
                </a:solidFill>
                <a:latin typeface="Times New Roman" pitchFamily="18" charset="0"/>
                <a:cs typeface="Times New Roman" pitchFamily="18" charset="0"/>
              </a:rPr>
              <a:t>Total Costs</a:t>
            </a:r>
            <a:r>
              <a:rPr lang="en-US" sz="1000" dirty="0" smtClean="0">
                <a:solidFill>
                  <a:srgbClr val="25260F"/>
                </a:solidFill>
                <a:latin typeface="Times New Roman" pitchFamily="18" charset="0"/>
                <a:cs typeface="Times New Roman" pitchFamily="18" charset="0"/>
              </a:rPr>
              <a:t>, MIT-ANP-TR-162, August</a:t>
            </a:r>
            <a:r>
              <a:rPr lang="en-US" sz="1000" dirty="0">
                <a:solidFill>
                  <a:srgbClr val="25260F"/>
                </a:solidFill>
                <a:latin typeface="Times New Roman" pitchFamily="18" charset="0"/>
                <a:cs typeface="Times New Roman" pitchFamily="18" charset="0"/>
              </a:rPr>
              <a:t> 2015; http</a:t>
            </a:r>
            <a:r>
              <a:rPr lang="en-US" sz="1000">
                <a:solidFill>
                  <a:srgbClr val="25260F"/>
                </a:solidFill>
                <a:latin typeface="Times New Roman" pitchFamily="18" charset="0"/>
                <a:cs typeface="Times New Roman" pitchFamily="18" charset="0"/>
              </a:rPr>
              <a:t>://</a:t>
            </a:r>
            <a:r>
              <a:rPr lang="en-US" sz="1000" smtClean="0">
                <a:solidFill>
                  <a:srgbClr val="25260F"/>
                </a:solidFill>
                <a:latin typeface="Times New Roman" pitchFamily="18" charset="0"/>
                <a:cs typeface="Times New Roman" pitchFamily="18" charset="0"/>
              </a:rPr>
              <a:t>mitei.mit.edu/publications/reports-studies/strategies-low-carbon-electricity-grid-full-use-nuclear-wind-and-solar-)</a:t>
            </a:r>
            <a:endParaRPr lang="en-US" sz="1000" dirty="0">
              <a:solidFill>
                <a:srgbClr val="25260F"/>
              </a:solidFill>
              <a:latin typeface="Times New Roman" pitchFamily="18" charset="0"/>
              <a:cs typeface="Times New Roman" pitchFamily="18" charset="0"/>
            </a:endParaRPr>
          </a:p>
        </p:txBody>
      </p:sp>
    </p:spTree>
    <p:extLst>
      <p:ext uri="{BB962C8B-B14F-4D97-AF65-F5344CB8AC3E}">
        <p14:creationId xmlns:p14="http://schemas.microsoft.com/office/powerpoint/2010/main" val="27217497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bwMode="auto">
          <a:xfrm>
            <a:off x="914400" y="2286000"/>
            <a:ext cx="7086600" cy="838200"/>
          </a:xfrm>
          <a:prstGeom prst="ellips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lstStyle/>
          <a:p>
            <a:pPr eaLnBrk="0" hangingPunct="0">
              <a:defRPr/>
            </a:pPr>
            <a:endParaRPr lang="en-US" sz="1800" b="1" dirty="0">
              <a:ln w="900" cmpd="sng">
                <a:solidFill>
                  <a:srgbClr val="FBDF53">
                    <a:satMod val="190000"/>
                    <a:alpha val="55000"/>
                  </a:srgbClr>
                </a:solidFill>
                <a:prstDash val="solid"/>
              </a:ln>
              <a:solidFill>
                <a:srgbClr val="FBDF53">
                  <a:satMod val="200000"/>
                  <a:tint val="3000"/>
                </a:srgbClr>
              </a:solidFill>
              <a:effectLst>
                <a:innerShdw blurRad="101600" dist="76200" dir="5400000">
                  <a:srgbClr val="FBDF53">
                    <a:satMod val="190000"/>
                    <a:tint val="100000"/>
                    <a:alpha val="74000"/>
                  </a:srgbClr>
                </a:innerShdw>
              </a:effectLst>
              <a:latin typeface="GillSans" pitchFamily="-32" charset="0"/>
              <a:ea typeface="ＭＳ Ｐゴシック" charset="-128"/>
              <a:cs typeface="ＭＳ Ｐゴシック" charset="-128"/>
            </a:endParaRPr>
          </a:p>
        </p:txBody>
      </p:sp>
      <p:sp>
        <p:nvSpPr>
          <p:cNvPr id="159747" name="Slide Number Placeholder 1"/>
          <p:cNvSpPr>
            <a:spLocks noGrp="1"/>
          </p:cNvSpPr>
          <p:nvPr>
            <p:ph type="sldNum" sz="quarter" idx="4294967295"/>
          </p:nvPr>
        </p:nvSpPr>
        <p:spPr>
          <a:xfrm>
            <a:off x="7924800" y="6248400"/>
            <a:ext cx="5334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374D88C-3FD5-9946-B2A1-B6060E1E2EE1}" type="slidenum">
              <a:rPr lang="en-US" sz="1000">
                <a:solidFill>
                  <a:srgbClr val="000000"/>
                </a:solidFill>
                <a:latin typeface="GillSans" charset="0"/>
              </a:rPr>
              <a:pPr eaLnBrk="1" fontAlgn="base" hangingPunct="1">
                <a:spcBef>
                  <a:spcPct val="0"/>
                </a:spcBef>
                <a:spcAft>
                  <a:spcPct val="0"/>
                </a:spcAft>
              </a:pPr>
              <a:t>5</a:t>
            </a:fld>
            <a:endParaRPr lang="en-US" sz="1000" dirty="0">
              <a:solidFill>
                <a:srgbClr val="000000"/>
              </a:solidFill>
              <a:latin typeface="GillSans" charset="0"/>
            </a:endParaRPr>
          </a:p>
        </p:txBody>
      </p:sp>
      <p:sp>
        <p:nvSpPr>
          <p:cNvPr id="15" name="Oval 14"/>
          <p:cNvSpPr/>
          <p:nvPr/>
        </p:nvSpPr>
        <p:spPr bwMode="auto">
          <a:xfrm>
            <a:off x="914400" y="3352800"/>
            <a:ext cx="7086600" cy="838200"/>
          </a:xfrm>
          <a:prstGeom prst="ellips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lstStyle/>
          <a:p>
            <a:pPr eaLnBrk="0" hangingPunct="0">
              <a:defRPr/>
            </a:pPr>
            <a:endParaRPr lang="en-US" sz="1800" dirty="0">
              <a:solidFill>
                <a:srgbClr val="000000"/>
              </a:solidFill>
              <a:latin typeface="GillSans" pitchFamily="-32" charset="0"/>
              <a:ea typeface="ＭＳ Ｐゴシック" charset="-128"/>
              <a:cs typeface="ＭＳ Ｐゴシック" charset="-128"/>
            </a:endParaRPr>
          </a:p>
        </p:txBody>
      </p:sp>
      <p:sp>
        <p:nvSpPr>
          <p:cNvPr id="16" name="Oval 15"/>
          <p:cNvSpPr/>
          <p:nvPr/>
        </p:nvSpPr>
        <p:spPr bwMode="auto">
          <a:xfrm>
            <a:off x="914400" y="4419600"/>
            <a:ext cx="7086600" cy="838200"/>
          </a:xfrm>
          <a:prstGeom prst="ellips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lstStyle/>
          <a:p>
            <a:pPr eaLnBrk="0" hangingPunct="0">
              <a:defRPr/>
            </a:pPr>
            <a:endParaRPr lang="en-US" sz="1800" dirty="0">
              <a:solidFill>
                <a:srgbClr val="000000"/>
              </a:solidFill>
              <a:latin typeface="GillSans" pitchFamily="-32" charset="0"/>
              <a:ea typeface="ＭＳ Ｐゴシック" charset="-128"/>
              <a:cs typeface="ＭＳ Ｐゴシック" charset="-128"/>
            </a:endParaRPr>
          </a:p>
        </p:txBody>
      </p:sp>
      <p:sp>
        <p:nvSpPr>
          <p:cNvPr id="12" name="Oval 11"/>
          <p:cNvSpPr/>
          <p:nvPr/>
        </p:nvSpPr>
        <p:spPr bwMode="auto">
          <a:xfrm>
            <a:off x="5638800" y="1524000"/>
            <a:ext cx="1524000" cy="4495800"/>
          </a:xfrm>
          <a:prstGeom prst="ellipse">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Danagoulian</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Kemp</a:t>
            </a: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Lanza</a:t>
            </a:r>
            <a:endParaRPr lang="en-US" sz="1400" dirty="0">
              <a:solidFill>
                <a:srgbClr val="000000"/>
              </a:solidFill>
              <a:latin typeface="GillSans" pitchFamily="-32" charset="0"/>
              <a:ea typeface="ＭＳ Ｐゴシック" charset="-128"/>
              <a:cs typeface="ＭＳ Ｐゴシック" charset="-128"/>
            </a:endParaRPr>
          </a:p>
        </p:txBody>
      </p:sp>
      <p:sp>
        <p:nvSpPr>
          <p:cNvPr id="11" name="Oval 10"/>
          <p:cNvSpPr/>
          <p:nvPr/>
        </p:nvSpPr>
        <p:spPr bwMode="auto">
          <a:xfrm>
            <a:off x="3886200" y="1524000"/>
            <a:ext cx="1524000" cy="4495800"/>
          </a:xfrm>
          <a:prstGeom prst="ellipse">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Hutchinson</a:t>
            </a:r>
          </a:p>
          <a:p>
            <a:pPr algn="ctr" eaLnBrk="0" hangingPunct="0">
              <a:defRPr/>
            </a:pPr>
            <a:r>
              <a:rPr lang="en-US" sz="1400" dirty="0">
                <a:solidFill>
                  <a:srgbClr val="000000"/>
                </a:solidFill>
                <a:latin typeface="GillSans" pitchFamily="-32" charset="0"/>
                <a:ea typeface="ＭＳ Ｐゴシック" charset="-128"/>
                <a:cs typeface="ＭＳ Ｐゴシック" charset="-128"/>
              </a:rPr>
              <a:t>White</a:t>
            </a:r>
          </a:p>
          <a:p>
            <a:pPr algn="ctr" eaLnBrk="0" hangingPunct="0">
              <a:defRPr/>
            </a:pPr>
            <a:r>
              <a:rPr lang="en-US" sz="1400" dirty="0" smtClean="0">
                <a:solidFill>
                  <a:srgbClr val="000000"/>
                </a:solidFill>
                <a:latin typeface="GillSans" pitchFamily="-32" charset="0"/>
                <a:ea typeface="ＭＳ Ｐゴシック" charset="-128"/>
                <a:cs typeface="ＭＳ Ｐゴシック" charset="-128"/>
              </a:rPr>
              <a:t>Whyte</a:t>
            </a:r>
          </a:p>
          <a:p>
            <a:pPr algn="ctr" eaLnBrk="0" hangingPunct="0">
              <a:defRPr/>
            </a:pPr>
            <a:r>
              <a:rPr lang="en-US" sz="1400" dirty="0" err="1" smtClean="0">
                <a:solidFill>
                  <a:srgbClr val="000000"/>
                </a:solidFill>
                <a:latin typeface="GillSans" pitchFamily="-32" charset="0"/>
                <a:ea typeface="ＭＳ Ｐゴシック" charset="-128"/>
                <a:cs typeface="ＭＳ Ｐゴシック" charset="-128"/>
              </a:rPr>
              <a:t>Loureiro</a:t>
            </a:r>
            <a:endParaRPr lang="en-US" sz="1400" dirty="0">
              <a:solidFill>
                <a:srgbClr val="000000"/>
              </a:solidFill>
              <a:latin typeface="GillSans" pitchFamily="-32" charset="0"/>
              <a:ea typeface="ＭＳ Ｐゴシック" charset="-128"/>
              <a:cs typeface="ＭＳ Ｐゴシック" charset="-128"/>
            </a:endParaRPr>
          </a:p>
        </p:txBody>
      </p:sp>
      <p:sp>
        <p:nvSpPr>
          <p:cNvPr id="7" name="Oval 6"/>
          <p:cNvSpPr/>
          <p:nvPr/>
        </p:nvSpPr>
        <p:spPr bwMode="auto">
          <a:xfrm>
            <a:off x="1981200" y="1524000"/>
            <a:ext cx="1524000" cy="4495800"/>
          </a:xfrm>
          <a:prstGeom prst="ellipse">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Baglietto</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Ballinger</a:t>
            </a: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Buongiorno</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Forget</a:t>
            </a: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Golay</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smtClean="0">
                <a:solidFill>
                  <a:srgbClr val="000000"/>
                </a:solidFill>
                <a:latin typeface="GillSans" pitchFamily="-32" charset="0"/>
                <a:ea typeface="ＭＳ Ｐゴシック" charset="-128"/>
                <a:cs typeface="ＭＳ Ｐゴシック" charset="-128"/>
              </a:rPr>
              <a:t>Lester</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Li</a:t>
            </a:r>
          </a:p>
          <a:p>
            <a:pPr algn="ctr" eaLnBrk="0" hangingPunct="0">
              <a:defRPr/>
            </a:pPr>
            <a:r>
              <a:rPr lang="en-US" sz="1400" dirty="0">
                <a:solidFill>
                  <a:srgbClr val="000000"/>
                </a:solidFill>
                <a:latin typeface="GillSans" pitchFamily="-32" charset="0"/>
                <a:ea typeface="ＭＳ Ｐゴシック" charset="-128"/>
                <a:cs typeface="ＭＳ Ｐゴシック" charset="-128"/>
              </a:rPr>
              <a:t>Short</a:t>
            </a:r>
          </a:p>
          <a:p>
            <a:pPr algn="ctr" eaLnBrk="0" hangingPunct="0">
              <a:defRPr/>
            </a:pPr>
            <a:r>
              <a:rPr lang="en-US" sz="1400" dirty="0">
                <a:solidFill>
                  <a:srgbClr val="000000"/>
                </a:solidFill>
                <a:latin typeface="GillSans" pitchFamily="-32" charset="0"/>
                <a:ea typeface="ＭＳ Ｐゴシック" charset="-128"/>
                <a:cs typeface="ＭＳ Ｐゴシック" charset="-128"/>
              </a:rPr>
              <a:t>Smith</a:t>
            </a: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Yildiz</a:t>
            </a:r>
            <a:endParaRPr lang="en-US" sz="1400" dirty="0">
              <a:solidFill>
                <a:srgbClr val="000000"/>
              </a:solidFill>
              <a:latin typeface="GillSans" pitchFamily="-32" charset="0"/>
              <a:ea typeface="ＭＳ Ｐゴシック" charset="-128"/>
              <a:cs typeface="ＭＳ Ｐゴシック" charset="-128"/>
            </a:endParaRPr>
          </a:p>
        </p:txBody>
      </p:sp>
      <p:sp>
        <p:nvSpPr>
          <p:cNvPr id="17" name="Rectangle 16"/>
          <p:cNvSpPr/>
          <p:nvPr/>
        </p:nvSpPr>
        <p:spPr>
          <a:xfrm>
            <a:off x="1244698" y="2325469"/>
            <a:ext cx="6476653" cy="646331"/>
          </a:xfrm>
          <a:prstGeom prst="rect">
            <a:avLst/>
          </a:prstGeom>
          <a:noFill/>
        </p:spPr>
        <p:txBody>
          <a:bodyPr wrap="none">
            <a:spAutoFit/>
          </a:bodyPr>
          <a:lstStyle/>
          <a:p>
            <a:pPr algn="ctr" eaLnBrk="0" hangingPunct="0">
              <a:defRPr/>
            </a:pPr>
            <a:r>
              <a:rPr lang="en-US" sz="3600" b="1" dirty="0">
                <a:ln w="900" cmpd="sng">
                  <a:solidFill>
                    <a:srgbClr val="FBDF53">
                      <a:satMod val="190000"/>
                      <a:alpha val="55000"/>
                    </a:srgbClr>
                  </a:solidFill>
                  <a:prstDash val="solid"/>
                </a:ln>
                <a:solidFill>
                  <a:srgbClr val="FBDF53">
                    <a:satMod val="200000"/>
                    <a:tint val="3000"/>
                  </a:srgbClr>
                </a:solidFill>
                <a:effectLst>
                  <a:innerShdw blurRad="101600" dist="76200" dir="5400000">
                    <a:srgbClr val="FBDF53">
                      <a:satMod val="190000"/>
                      <a:tint val="100000"/>
                      <a:alpha val="74000"/>
                    </a:srgbClr>
                  </a:innerShdw>
                </a:effectLst>
              </a:rPr>
              <a:t>Computation &amp; Simulation</a:t>
            </a:r>
          </a:p>
        </p:txBody>
      </p:sp>
      <p:sp>
        <p:nvSpPr>
          <p:cNvPr id="19" name="Rectangle 18"/>
          <p:cNvSpPr/>
          <p:nvPr/>
        </p:nvSpPr>
        <p:spPr>
          <a:xfrm>
            <a:off x="2277906" y="3429000"/>
            <a:ext cx="4511647" cy="646331"/>
          </a:xfrm>
          <a:prstGeom prst="rect">
            <a:avLst/>
          </a:prstGeom>
          <a:noFill/>
        </p:spPr>
        <p:txBody>
          <a:bodyPr wrap="none">
            <a:spAutoFit/>
          </a:bodyPr>
          <a:lstStyle/>
          <a:p>
            <a:pPr algn="ctr" eaLnBrk="0" hangingPunct="0">
              <a:defRPr/>
            </a:pPr>
            <a:r>
              <a:rPr lang="en-US" sz="3600" b="1" dirty="0">
                <a:ln w="900" cmpd="sng">
                  <a:solidFill>
                    <a:srgbClr val="FBDF53">
                      <a:satMod val="190000"/>
                      <a:alpha val="55000"/>
                    </a:srgbClr>
                  </a:solidFill>
                  <a:prstDash val="solid"/>
                </a:ln>
                <a:solidFill>
                  <a:srgbClr val="FBDF53">
                    <a:satMod val="200000"/>
                    <a:tint val="3000"/>
                  </a:srgbClr>
                </a:solidFill>
                <a:effectLst>
                  <a:innerShdw blurRad="101600" dist="76200" dir="5400000">
                    <a:srgbClr val="FBDF53">
                      <a:satMod val="190000"/>
                      <a:tint val="100000"/>
                      <a:alpha val="74000"/>
                    </a:srgbClr>
                  </a:innerShdw>
                </a:effectLst>
              </a:rPr>
              <a:t>Extreme Materials</a:t>
            </a:r>
          </a:p>
        </p:txBody>
      </p:sp>
      <p:sp>
        <p:nvSpPr>
          <p:cNvPr id="21" name="Rectangle 20"/>
          <p:cNvSpPr/>
          <p:nvPr/>
        </p:nvSpPr>
        <p:spPr>
          <a:xfrm>
            <a:off x="1038627" y="4495800"/>
            <a:ext cx="6854010" cy="646331"/>
          </a:xfrm>
          <a:prstGeom prst="rect">
            <a:avLst/>
          </a:prstGeom>
          <a:noFill/>
        </p:spPr>
        <p:txBody>
          <a:bodyPr wrap="none">
            <a:spAutoFit/>
          </a:bodyPr>
          <a:lstStyle/>
          <a:p>
            <a:pPr algn="ctr" eaLnBrk="0" hangingPunct="0">
              <a:defRPr/>
            </a:pPr>
            <a:r>
              <a:rPr lang="en-US" sz="3600" b="1" dirty="0">
                <a:ln w="900" cmpd="sng">
                  <a:solidFill>
                    <a:srgbClr val="FBDF53">
                      <a:satMod val="190000"/>
                      <a:alpha val="55000"/>
                    </a:srgbClr>
                  </a:solidFill>
                  <a:prstDash val="solid"/>
                </a:ln>
                <a:solidFill>
                  <a:srgbClr val="FBDF53">
                    <a:satMod val="200000"/>
                    <a:tint val="3000"/>
                  </a:srgbClr>
                </a:solidFill>
                <a:effectLst>
                  <a:innerShdw blurRad="101600" dist="76200" dir="5400000">
                    <a:srgbClr val="FBDF53">
                      <a:satMod val="190000"/>
                      <a:tint val="100000"/>
                      <a:alpha val="74000"/>
                    </a:srgbClr>
                  </a:innerShdw>
                </a:effectLst>
              </a:rPr>
              <a:t>Sources, detection &amp; control</a:t>
            </a:r>
          </a:p>
        </p:txBody>
      </p:sp>
      <p:sp>
        <p:nvSpPr>
          <p:cNvPr id="22" name="TextBox 21"/>
          <p:cNvSpPr txBox="1"/>
          <p:nvPr/>
        </p:nvSpPr>
        <p:spPr>
          <a:xfrm>
            <a:off x="1981200" y="1066800"/>
            <a:ext cx="1676400" cy="369888"/>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800" dirty="0">
                <a:solidFill>
                  <a:srgbClr val="FFFFFF"/>
                </a:solidFill>
                <a:latin typeface="GillSans"/>
                <a:ea typeface="ＭＳ Ｐゴシック"/>
                <a:cs typeface="ＭＳ Ｐゴシック"/>
              </a:rPr>
              <a:t>Fission energy</a:t>
            </a:r>
          </a:p>
        </p:txBody>
      </p:sp>
      <p:sp>
        <p:nvSpPr>
          <p:cNvPr id="23" name="TextBox 22"/>
          <p:cNvSpPr txBox="1"/>
          <p:nvPr/>
        </p:nvSpPr>
        <p:spPr>
          <a:xfrm>
            <a:off x="3810000" y="1066800"/>
            <a:ext cx="1828800" cy="369888"/>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800" dirty="0">
                <a:solidFill>
                  <a:srgbClr val="FFFFFF"/>
                </a:solidFill>
                <a:latin typeface="GillSans"/>
                <a:ea typeface="ＭＳ Ｐゴシック"/>
                <a:cs typeface="ＭＳ Ｐゴシック"/>
              </a:rPr>
              <a:t>Fusion &amp; plasmas</a:t>
            </a:r>
          </a:p>
        </p:txBody>
      </p:sp>
      <p:sp>
        <p:nvSpPr>
          <p:cNvPr id="24" name="TextBox 23"/>
          <p:cNvSpPr txBox="1"/>
          <p:nvPr/>
        </p:nvSpPr>
        <p:spPr>
          <a:xfrm>
            <a:off x="5715000" y="1066800"/>
            <a:ext cx="1828800" cy="369888"/>
          </a:xfrm>
          <a:prstGeom prst="rect">
            <a:avLst/>
          </a:prstGeom>
          <a:solidFill>
            <a:srgbClr val="3366FF"/>
          </a:solidFill>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800" dirty="0">
                <a:solidFill>
                  <a:srgbClr val="FFFFFF"/>
                </a:solidFill>
                <a:latin typeface="GillSans"/>
                <a:ea typeface="ＭＳ Ｐゴシック"/>
                <a:cs typeface="ＭＳ Ｐゴシック"/>
              </a:rPr>
              <a:t>Nuclear Security</a:t>
            </a:r>
          </a:p>
        </p:txBody>
      </p:sp>
    </p:spTree>
    <p:extLst>
      <p:ext uri="{BB962C8B-B14F-4D97-AF65-F5344CB8AC3E}">
        <p14:creationId xmlns:p14="http://schemas.microsoft.com/office/powerpoint/2010/main" val="4252617341"/>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2100"/>
                                        <p:tgtEl>
                                          <p:spTgt spid="1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ssolve">
                                      <p:cBhvr>
                                        <p:cTn id="10" dur="2100"/>
                                        <p:tgtEl>
                                          <p:spTgt spid="1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2100"/>
                                        <p:tgtEl>
                                          <p:spTgt spid="16"/>
                                        </p:tgtEl>
                                      </p:cBhvr>
                                    </p:animEffect>
                                  </p:childTnLst>
                                </p:cTn>
                              </p:par>
                              <p:par>
                                <p:cTn id="14" presetID="9"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dissolve">
                                      <p:cBhvr>
                                        <p:cTn id="16" dur="2100"/>
                                        <p:tgtEl>
                                          <p:spTgt spid="21"/>
                                        </p:tgtEl>
                                      </p:cBhvr>
                                    </p:animEffect>
                                  </p:childTnLst>
                                </p:cTn>
                              </p:par>
                              <p:par>
                                <p:cTn id="17" presetID="9"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2100"/>
                                        <p:tgtEl>
                                          <p:spTgt spid="19"/>
                                        </p:tgtEl>
                                      </p:cBhvr>
                                    </p:animEffect>
                                  </p:childTnLst>
                                </p:cTn>
                              </p:par>
                              <p:par>
                                <p:cTn id="20" presetID="9"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2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bwMode="auto">
          <a:xfrm>
            <a:off x="5638800" y="1524000"/>
            <a:ext cx="1524000" cy="4495800"/>
          </a:xfrm>
          <a:prstGeom prst="ellipse">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Kemp</a:t>
            </a:r>
          </a:p>
        </p:txBody>
      </p:sp>
      <p:sp>
        <p:nvSpPr>
          <p:cNvPr id="11" name="Oval 10"/>
          <p:cNvSpPr/>
          <p:nvPr/>
        </p:nvSpPr>
        <p:spPr bwMode="auto">
          <a:xfrm>
            <a:off x="3886200" y="1524000"/>
            <a:ext cx="1524000" cy="4495800"/>
          </a:xfrm>
          <a:prstGeom prst="ellipse">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Hutchinson</a:t>
            </a:r>
          </a:p>
          <a:p>
            <a:pPr algn="ctr" eaLnBrk="0" hangingPunct="0">
              <a:defRPr/>
            </a:pPr>
            <a:r>
              <a:rPr lang="en-US" sz="1400" dirty="0">
                <a:solidFill>
                  <a:srgbClr val="000000"/>
                </a:solidFill>
                <a:latin typeface="GillSans" pitchFamily="-32" charset="0"/>
                <a:ea typeface="ＭＳ Ｐゴシック" charset="-128"/>
                <a:cs typeface="ＭＳ Ｐゴシック" charset="-128"/>
              </a:rPr>
              <a:t>Parra Diaz</a:t>
            </a:r>
          </a:p>
          <a:p>
            <a:pPr algn="ctr" eaLnBrk="0" hangingPunct="0">
              <a:defRPr/>
            </a:pPr>
            <a:r>
              <a:rPr lang="en-US" sz="1400" dirty="0">
                <a:solidFill>
                  <a:srgbClr val="000000"/>
                </a:solidFill>
                <a:latin typeface="GillSans" pitchFamily="-32" charset="0"/>
                <a:ea typeface="ＭＳ Ｐゴシック" charset="-128"/>
                <a:cs typeface="ＭＳ Ｐゴシック" charset="-128"/>
              </a:rPr>
              <a:t>White</a:t>
            </a:r>
          </a:p>
          <a:p>
            <a:pPr algn="ctr" eaLnBrk="0" hangingPunct="0">
              <a:defRPr/>
            </a:pPr>
            <a:r>
              <a:rPr lang="en-US" sz="1400" dirty="0">
                <a:solidFill>
                  <a:srgbClr val="000000"/>
                </a:solidFill>
                <a:latin typeface="GillSans" pitchFamily="-32" charset="0"/>
                <a:ea typeface="ＭＳ Ｐゴシック" charset="-128"/>
                <a:cs typeface="ＭＳ Ｐゴシック" charset="-128"/>
              </a:rPr>
              <a:t>Whyte</a:t>
            </a:r>
          </a:p>
        </p:txBody>
      </p:sp>
      <p:sp>
        <p:nvSpPr>
          <p:cNvPr id="7" name="Oval 6"/>
          <p:cNvSpPr/>
          <p:nvPr/>
        </p:nvSpPr>
        <p:spPr bwMode="auto">
          <a:xfrm>
            <a:off x="1981200" y="1524000"/>
            <a:ext cx="1524000" cy="4495800"/>
          </a:xfrm>
          <a:prstGeom prst="ellipse">
            <a:avLst/>
          </a:prstGeom>
          <a:solidFill>
            <a:schemeClr val="accent5">
              <a:lumMod val="75000"/>
              <a:alpha val="8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eaLnBrk="0" hangingPunct="0">
              <a:defRPr/>
            </a:pP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Baglietto</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Ballinger</a:t>
            </a: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Buongiorno</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Forget</a:t>
            </a: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Golay</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Kazimi</a:t>
            </a:r>
            <a:endParaRPr lang="en-US" sz="1400" dirty="0">
              <a:solidFill>
                <a:srgbClr val="000000"/>
              </a:solidFill>
              <a:latin typeface="GillSans" pitchFamily="-32" charset="0"/>
              <a:ea typeface="ＭＳ Ｐゴシック" charset="-128"/>
              <a:cs typeface="ＭＳ Ｐゴシック" charset="-128"/>
            </a:endParaRPr>
          </a:p>
          <a:p>
            <a:pPr algn="ctr" eaLnBrk="0" hangingPunct="0">
              <a:defRPr/>
            </a:pPr>
            <a:r>
              <a:rPr lang="en-US" sz="1400" dirty="0">
                <a:solidFill>
                  <a:srgbClr val="000000"/>
                </a:solidFill>
                <a:latin typeface="GillSans" pitchFamily="-32" charset="0"/>
                <a:ea typeface="ＭＳ Ｐゴシック" charset="-128"/>
                <a:cs typeface="ＭＳ Ｐゴシック" charset="-128"/>
              </a:rPr>
              <a:t>Lester</a:t>
            </a:r>
          </a:p>
          <a:p>
            <a:pPr algn="ctr" eaLnBrk="0" hangingPunct="0">
              <a:defRPr/>
            </a:pPr>
            <a:r>
              <a:rPr lang="en-US" sz="1400" dirty="0">
                <a:solidFill>
                  <a:srgbClr val="000000"/>
                </a:solidFill>
                <a:latin typeface="GillSans" pitchFamily="-32" charset="0"/>
                <a:ea typeface="ＭＳ Ｐゴシック" charset="-128"/>
                <a:cs typeface="ＭＳ Ｐゴシック" charset="-128"/>
              </a:rPr>
              <a:t>Smith</a:t>
            </a:r>
          </a:p>
          <a:p>
            <a:pPr algn="ctr" eaLnBrk="0" hangingPunct="0">
              <a:defRPr/>
            </a:pPr>
            <a:r>
              <a:rPr lang="en-US" sz="1400" dirty="0" err="1">
                <a:solidFill>
                  <a:srgbClr val="000000"/>
                </a:solidFill>
                <a:latin typeface="GillSans" pitchFamily="-32" charset="0"/>
                <a:ea typeface="ＭＳ Ｐゴシック" charset="-128"/>
                <a:cs typeface="ＭＳ Ｐゴシック" charset="-128"/>
              </a:rPr>
              <a:t>Yildiz</a:t>
            </a:r>
            <a:endParaRPr lang="en-US" sz="1400" dirty="0">
              <a:solidFill>
                <a:srgbClr val="000000"/>
              </a:solidFill>
              <a:latin typeface="GillSans" pitchFamily="-32" charset="0"/>
              <a:ea typeface="ＭＳ Ｐゴシック" charset="-128"/>
              <a:cs typeface="ＭＳ Ｐゴシック" charset="-128"/>
            </a:endParaRPr>
          </a:p>
        </p:txBody>
      </p:sp>
      <p:sp>
        <p:nvSpPr>
          <p:cNvPr id="14" name="Oval 13"/>
          <p:cNvSpPr/>
          <p:nvPr/>
        </p:nvSpPr>
        <p:spPr bwMode="auto">
          <a:xfrm>
            <a:off x="914400" y="1744663"/>
            <a:ext cx="7086600" cy="838200"/>
          </a:xfrm>
          <a:prstGeom prst="ellips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lstStyle/>
          <a:p>
            <a:pPr eaLnBrk="0" hangingPunct="0">
              <a:defRPr/>
            </a:pPr>
            <a:endParaRPr lang="en-US" sz="1800" b="1" dirty="0">
              <a:ln w="900" cmpd="sng">
                <a:solidFill>
                  <a:srgbClr val="FBDF53">
                    <a:satMod val="190000"/>
                    <a:alpha val="55000"/>
                  </a:srgbClr>
                </a:solidFill>
                <a:prstDash val="solid"/>
              </a:ln>
              <a:solidFill>
                <a:srgbClr val="FBDF53">
                  <a:satMod val="200000"/>
                  <a:tint val="3000"/>
                </a:srgbClr>
              </a:solidFill>
              <a:effectLst>
                <a:innerShdw blurRad="101600" dist="76200" dir="5400000">
                  <a:srgbClr val="FBDF53">
                    <a:satMod val="190000"/>
                    <a:tint val="100000"/>
                    <a:alpha val="74000"/>
                  </a:srgbClr>
                </a:innerShdw>
              </a:effectLst>
              <a:latin typeface="GillSans" pitchFamily="-32" charset="0"/>
              <a:ea typeface="ＭＳ Ｐゴシック" charset="-128"/>
              <a:cs typeface="ＭＳ Ｐゴシック" charset="-128"/>
            </a:endParaRPr>
          </a:p>
        </p:txBody>
      </p:sp>
      <p:sp>
        <p:nvSpPr>
          <p:cNvPr id="163845" name="Footer Placeholder 5"/>
          <p:cNvSpPr>
            <a:spLocks noGrp="1"/>
          </p:cNvSpPr>
          <p:nvPr>
            <p:ph type="ftr" sz="quarter" idx="4294967295"/>
          </p:nvPr>
        </p:nvSpPr>
        <p:spPr>
          <a:xfrm>
            <a:off x="2438400" y="6248400"/>
            <a:ext cx="4572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000">
                <a:solidFill>
                  <a:srgbClr val="000000"/>
                </a:solidFill>
                <a:latin typeface="GillSans" charset="0"/>
              </a:rPr>
              <a:t>RKLester/NSE Visiting Committee (9/24/13)</a:t>
            </a:r>
          </a:p>
        </p:txBody>
      </p:sp>
      <p:sp>
        <p:nvSpPr>
          <p:cNvPr id="163846" name="Slide Number Placeholder 2"/>
          <p:cNvSpPr>
            <a:spLocks noGrp="1"/>
          </p:cNvSpPr>
          <p:nvPr>
            <p:ph type="sldNum" sz="quarter" idx="4294967295"/>
          </p:nvPr>
        </p:nvSpPr>
        <p:spPr>
          <a:xfrm>
            <a:off x="7924800" y="6248400"/>
            <a:ext cx="5334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888093C0-BB45-424D-9551-095E2B78DE43}" type="slidenum">
              <a:rPr lang="en-US" sz="1000">
                <a:solidFill>
                  <a:srgbClr val="000000"/>
                </a:solidFill>
                <a:latin typeface="GillSans" charset="0"/>
              </a:rPr>
              <a:pPr eaLnBrk="1" fontAlgn="base" hangingPunct="1">
                <a:spcBef>
                  <a:spcPct val="0"/>
                </a:spcBef>
                <a:spcAft>
                  <a:spcPct val="0"/>
                </a:spcAft>
              </a:pPr>
              <a:t>6</a:t>
            </a:fld>
            <a:endParaRPr lang="en-US" sz="1000">
              <a:solidFill>
                <a:srgbClr val="000000"/>
              </a:solidFill>
              <a:latin typeface="GillSans" charset="0"/>
            </a:endParaRPr>
          </a:p>
        </p:txBody>
      </p:sp>
      <p:sp>
        <p:nvSpPr>
          <p:cNvPr id="15" name="Oval 14"/>
          <p:cNvSpPr/>
          <p:nvPr/>
        </p:nvSpPr>
        <p:spPr bwMode="auto">
          <a:xfrm>
            <a:off x="914400" y="2811463"/>
            <a:ext cx="7086600" cy="838200"/>
          </a:xfrm>
          <a:prstGeom prst="ellips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lstStyle/>
          <a:p>
            <a:pPr eaLnBrk="0" hangingPunct="0">
              <a:defRPr/>
            </a:pPr>
            <a:endParaRPr lang="en-US" sz="1800">
              <a:solidFill>
                <a:srgbClr val="000000"/>
              </a:solidFill>
              <a:latin typeface="GillSans" pitchFamily="-32" charset="0"/>
              <a:ea typeface="ＭＳ Ｐゴシック" charset="-128"/>
              <a:cs typeface="ＭＳ Ｐゴシック" charset="-128"/>
            </a:endParaRPr>
          </a:p>
        </p:txBody>
      </p:sp>
      <p:sp>
        <p:nvSpPr>
          <p:cNvPr id="16" name="Oval 15"/>
          <p:cNvSpPr/>
          <p:nvPr/>
        </p:nvSpPr>
        <p:spPr bwMode="auto">
          <a:xfrm>
            <a:off x="914400" y="3878263"/>
            <a:ext cx="7086600" cy="838200"/>
          </a:xfrm>
          <a:prstGeom prst="ellips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lstStyle/>
          <a:p>
            <a:pPr eaLnBrk="0" hangingPunct="0">
              <a:defRPr/>
            </a:pPr>
            <a:endParaRPr lang="en-US" sz="1800">
              <a:solidFill>
                <a:srgbClr val="000000"/>
              </a:solidFill>
              <a:latin typeface="GillSans" pitchFamily="-32" charset="0"/>
              <a:ea typeface="ＭＳ Ｐゴシック" charset="-128"/>
              <a:cs typeface="ＭＳ Ｐゴシック" charset="-128"/>
            </a:endParaRPr>
          </a:p>
        </p:txBody>
      </p:sp>
      <p:sp>
        <p:nvSpPr>
          <p:cNvPr id="22" name="TextBox 21"/>
          <p:cNvSpPr txBox="1"/>
          <p:nvPr/>
        </p:nvSpPr>
        <p:spPr>
          <a:xfrm>
            <a:off x="1981200" y="1066800"/>
            <a:ext cx="1676400" cy="369888"/>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800" dirty="0">
                <a:solidFill>
                  <a:srgbClr val="FFFFFF"/>
                </a:solidFill>
                <a:latin typeface="GillSans"/>
                <a:ea typeface="ＭＳ Ｐゴシック"/>
                <a:cs typeface="ＭＳ Ｐゴシック"/>
              </a:rPr>
              <a:t>Fission energy</a:t>
            </a:r>
          </a:p>
        </p:txBody>
      </p:sp>
      <p:sp>
        <p:nvSpPr>
          <p:cNvPr id="23" name="TextBox 22"/>
          <p:cNvSpPr txBox="1"/>
          <p:nvPr/>
        </p:nvSpPr>
        <p:spPr>
          <a:xfrm>
            <a:off x="3810000" y="1066800"/>
            <a:ext cx="1828800" cy="369888"/>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800" dirty="0">
                <a:solidFill>
                  <a:srgbClr val="FFFFFF"/>
                </a:solidFill>
                <a:latin typeface="GillSans"/>
                <a:ea typeface="ＭＳ Ｐゴシック"/>
                <a:cs typeface="ＭＳ Ｐゴシック"/>
              </a:rPr>
              <a:t>Fusion &amp; plasmas</a:t>
            </a:r>
          </a:p>
        </p:txBody>
      </p:sp>
      <p:sp>
        <p:nvSpPr>
          <p:cNvPr id="24" name="TextBox 23"/>
          <p:cNvSpPr txBox="1"/>
          <p:nvPr/>
        </p:nvSpPr>
        <p:spPr>
          <a:xfrm>
            <a:off x="5715000" y="1066800"/>
            <a:ext cx="1828800" cy="369888"/>
          </a:xfrm>
          <a:prstGeom prst="rect">
            <a:avLst/>
          </a:prstGeom>
          <a:solidFill>
            <a:srgbClr val="3366FF"/>
          </a:solidFill>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800" dirty="0">
                <a:solidFill>
                  <a:srgbClr val="FFFFFF"/>
                </a:solidFill>
                <a:latin typeface="GillSans"/>
                <a:ea typeface="ＭＳ Ｐゴシック"/>
                <a:cs typeface="ＭＳ Ｐゴシック"/>
              </a:rPr>
              <a:t>Nuclear Security</a:t>
            </a:r>
          </a:p>
        </p:txBody>
      </p:sp>
      <p:sp>
        <p:nvSpPr>
          <p:cNvPr id="2" name="TextBox 1"/>
          <p:cNvSpPr txBox="1"/>
          <p:nvPr/>
        </p:nvSpPr>
        <p:spPr>
          <a:xfrm>
            <a:off x="11113" y="1820863"/>
            <a:ext cx="1371600" cy="584200"/>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600" dirty="0">
                <a:solidFill>
                  <a:srgbClr val="FFFFFF"/>
                </a:solidFill>
                <a:latin typeface="GillSans"/>
                <a:ea typeface="ＭＳ Ｐゴシック"/>
                <a:cs typeface="ＭＳ Ｐゴシック"/>
              </a:rPr>
              <a:t>Computation &amp; Simulation</a:t>
            </a:r>
          </a:p>
        </p:txBody>
      </p:sp>
      <p:sp>
        <p:nvSpPr>
          <p:cNvPr id="18" name="TextBox 17"/>
          <p:cNvSpPr txBox="1"/>
          <p:nvPr/>
        </p:nvSpPr>
        <p:spPr>
          <a:xfrm>
            <a:off x="30163" y="2887663"/>
            <a:ext cx="1371600" cy="584200"/>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600" dirty="0">
                <a:solidFill>
                  <a:srgbClr val="FFFFFF"/>
                </a:solidFill>
                <a:latin typeface="GillSans"/>
                <a:ea typeface="ＭＳ Ｐゴシック"/>
                <a:cs typeface="ＭＳ Ｐゴシック"/>
              </a:rPr>
              <a:t>Extreme Materials</a:t>
            </a:r>
          </a:p>
        </p:txBody>
      </p:sp>
      <p:sp>
        <p:nvSpPr>
          <p:cNvPr id="20" name="TextBox 19"/>
          <p:cNvSpPr txBox="1"/>
          <p:nvPr/>
        </p:nvSpPr>
        <p:spPr>
          <a:xfrm>
            <a:off x="0" y="3817938"/>
            <a:ext cx="1371600" cy="830262"/>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600" dirty="0">
                <a:solidFill>
                  <a:srgbClr val="FFFFFF"/>
                </a:solidFill>
                <a:latin typeface="GillSans"/>
                <a:ea typeface="ＭＳ Ｐゴシック"/>
                <a:cs typeface="ＭＳ Ｐゴシック"/>
              </a:rPr>
              <a:t>Sources, detection &amp; control</a:t>
            </a:r>
          </a:p>
        </p:txBody>
      </p:sp>
      <p:sp>
        <p:nvSpPr>
          <p:cNvPr id="163855" name="TextBox 2"/>
          <p:cNvSpPr txBox="1">
            <a:spLocks noChangeArrowheads="1"/>
          </p:cNvSpPr>
          <p:nvPr/>
        </p:nvSpPr>
        <p:spPr bwMode="auto">
          <a:xfrm>
            <a:off x="1676400" y="1973263"/>
            <a:ext cx="5867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800">
                <a:solidFill>
                  <a:srgbClr val="000000"/>
                </a:solidFill>
                <a:latin typeface="GillSans" charset="0"/>
              </a:rPr>
              <a:t>Baglietto, Forget, Hutchinson, Li, Smith, Yildiz, Yip</a:t>
            </a:r>
          </a:p>
        </p:txBody>
      </p:sp>
      <p:sp>
        <p:nvSpPr>
          <p:cNvPr id="163856" name="TextBox 24"/>
          <p:cNvSpPr txBox="1">
            <a:spLocks noChangeArrowheads="1"/>
          </p:cNvSpPr>
          <p:nvPr/>
        </p:nvSpPr>
        <p:spPr bwMode="auto">
          <a:xfrm>
            <a:off x="1676400" y="3040063"/>
            <a:ext cx="5867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800" dirty="0">
                <a:solidFill>
                  <a:srgbClr val="000000"/>
                </a:solidFill>
                <a:latin typeface="GillSans" charset="0"/>
              </a:rPr>
              <a:t>Ballinger,  Li, Short, Whyte, </a:t>
            </a:r>
            <a:r>
              <a:rPr lang="en-US" sz="1800" dirty="0" err="1">
                <a:solidFill>
                  <a:srgbClr val="000000"/>
                </a:solidFill>
                <a:latin typeface="GillSans" charset="0"/>
              </a:rPr>
              <a:t>Yildiz</a:t>
            </a:r>
            <a:r>
              <a:rPr lang="en-US" sz="1800" dirty="0">
                <a:solidFill>
                  <a:srgbClr val="000000"/>
                </a:solidFill>
                <a:latin typeface="GillSans" charset="0"/>
              </a:rPr>
              <a:t>, Yip</a:t>
            </a:r>
          </a:p>
        </p:txBody>
      </p:sp>
      <p:sp>
        <p:nvSpPr>
          <p:cNvPr id="163857" name="TextBox 25"/>
          <p:cNvSpPr txBox="1">
            <a:spLocks noChangeArrowheads="1"/>
          </p:cNvSpPr>
          <p:nvPr/>
        </p:nvSpPr>
        <p:spPr bwMode="auto">
          <a:xfrm>
            <a:off x="1752600" y="4106863"/>
            <a:ext cx="5867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800" dirty="0">
                <a:solidFill>
                  <a:srgbClr val="000000"/>
                </a:solidFill>
                <a:latin typeface="GillSans" charset="0"/>
              </a:rPr>
              <a:t>Cappellaro, </a:t>
            </a:r>
            <a:r>
              <a:rPr lang="en-US" sz="1800" dirty="0" err="1">
                <a:solidFill>
                  <a:srgbClr val="000000"/>
                </a:solidFill>
                <a:latin typeface="GillSans" charset="0"/>
              </a:rPr>
              <a:t>Danagoulian</a:t>
            </a:r>
            <a:r>
              <a:rPr lang="en-US" sz="1800" dirty="0">
                <a:solidFill>
                  <a:srgbClr val="000000"/>
                </a:solidFill>
                <a:latin typeface="GillSans" charset="0"/>
              </a:rPr>
              <a:t>, </a:t>
            </a:r>
            <a:r>
              <a:rPr lang="en-US" sz="1800" dirty="0" smtClean="0">
                <a:solidFill>
                  <a:srgbClr val="000000"/>
                </a:solidFill>
                <a:latin typeface="GillSans" charset="0"/>
              </a:rPr>
              <a:t>Hartwig, Li</a:t>
            </a:r>
            <a:r>
              <a:rPr lang="en-US" sz="1800" dirty="0">
                <a:solidFill>
                  <a:srgbClr val="000000"/>
                </a:solidFill>
                <a:latin typeface="GillSans" charset="0"/>
              </a:rPr>
              <a:t>, </a:t>
            </a:r>
            <a:r>
              <a:rPr lang="en-US" sz="1800" dirty="0" err="1">
                <a:solidFill>
                  <a:srgbClr val="000000"/>
                </a:solidFill>
                <a:latin typeface="GillSans" charset="0"/>
              </a:rPr>
              <a:t>Lanza</a:t>
            </a:r>
            <a:r>
              <a:rPr lang="en-US" sz="1800" dirty="0">
                <a:solidFill>
                  <a:srgbClr val="000000"/>
                </a:solidFill>
                <a:latin typeface="GillSans" charset="0"/>
              </a:rPr>
              <a:t>, Whyte</a:t>
            </a:r>
          </a:p>
        </p:txBody>
      </p:sp>
      <p:grpSp>
        <p:nvGrpSpPr>
          <p:cNvPr id="163858" name="Group 8"/>
          <p:cNvGrpSpPr>
            <a:grpSpLocks/>
          </p:cNvGrpSpPr>
          <p:nvPr/>
        </p:nvGrpSpPr>
        <p:grpSpPr bwMode="auto">
          <a:xfrm>
            <a:off x="2209800" y="1608138"/>
            <a:ext cx="6781800" cy="4968875"/>
            <a:chOff x="2209800" y="1608739"/>
            <a:chExt cx="6781800" cy="4968410"/>
          </a:xfrm>
        </p:grpSpPr>
        <p:sp>
          <p:nvSpPr>
            <p:cNvPr id="163865" name="TextBox 3"/>
            <p:cNvSpPr txBox="1">
              <a:spLocks noChangeArrowheads="1"/>
            </p:cNvSpPr>
            <p:nvPr/>
          </p:nvSpPr>
          <p:spPr bwMode="auto">
            <a:xfrm>
              <a:off x="8153400" y="1608739"/>
              <a:ext cx="838200" cy="1077218"/>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600">
                  <a:solidFill>
                    <a:srgbClr val="FFFFFF"/>
                  </a:solidFill>
                  <a:latin typeface="GillSans" charset="0"/>
                </a:rPr>
                <a:t>AA</a:t>
              </a:r>
            </a:p>
            <a:p>
              <a:pPr algn="ctr"/>
              <a:r>
                <a:rPr lang="en-US" sz="1600">
                  <a:solidFill>
                    <a:srgbClr val="FFFFFF"/>
                  </a:solidFill>
                  <a:latin typeface="GillSans" charset="0"/>
                </a:rPr>
                <a:t>EECS</a:t>
              </a:r>
            </a:p>
            <a:p>
              <a:pPr algn="ctr"/>
              <a:r>
                <a:rPr lang="en-US" sz="1600">
                  <a:solidFill>
                    <a:srgbClr val="FFFFFF"/>
                  </a:solidFill>
                  <a:latin typeface="GillSans" charset="0"/>
                </a:rPr>
                <a:t>ME</a:t>
              </a:r>
            </a:p>
            <a:p>
              <a:pPr algn="ctr"/>
              <a:r>
                <a:rPr lang="en-US" sz="1600">
                  <a:solidFill>
                    <a:srgbClr val="FFFFFF"/>
                  </a:solidFill>
                  <a:latin typeface="GillSans" charset="0"/>
                </a:rPr>
                <a:t>CCE</a:t>
              </a:r>
            </a:p>
          </p:txBody>
        </p:sp>
        <p:sp>
          <p:nvSpPr>
            <p:cNvPr id="8" name="Right Arrow 7"/>
            <p:cNvSpPr/>
            <p:nvPr/>
          </p:nvSpPr>
          <p:spPr bwMode="auto">
            <a:xfrm>
              <a:off x="7696200" y="1951607"/>
              <a:ext cx="533400" cy="457157"/>
            </a:xfrm>
            <a:prstGeom prst="rightArrow">
              <a:avLst/>
            </a:prstGeom>
            <a:solidFill>
              <a:schemeClr val="accent6"/>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800">
                <a:solidFill>
                  <a:srgbClr val="000000"/>
                </a:solidFill>
                <a:latin typeface="GillSans" pitchFamily="-32" charset="0"/>
                <a:ea typeface="ＭＳ Ｐゴシック" charset="-128"/>
                <a:cs typeface="ＭＳ Ｐゴシック" charset="-128"/>
              </a:endParaRPr>
            </a:p>
          </p:txBody>
        </p:sp>
        <p:sp>
          <p:nvSpPr>
            <p:cNvPr id="163867" name="TextBox 26"/>
            <p:cNvSpPr txBox="1">
              <a:spLocks noChangeArrowheads="1"/>
            </p:cNvSpPr>
            <p:nvPr/>
          </p:nvSpPr>
          <p:spPr bwMode="auto">
            <a:xfrm>
              <a:off x="8153400" y="2942288"/>
              <a:ext cx="838200" cy="584776"/>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600">
                  <a:solidFill>
                    <a:srgbClr val="FFFFFF"/>
                  </a:solidFill>
                  <a:latin typeface="GillSans" charset="0"/>
                </a:rPr>
                <a:t>DMSE</a:t>
              </a:r>
            </a:p>
            <a:p>
              <a:pPr algn="ctr"/>
              <a:r>
                <a:rPr lang="en-US" sz="1600">
                  <a:solidFill>
                    <a:srgbClr val="FFFFFF"/>
                  </a:solidFill>
                  <a:latin typeface="GillSans" charset="0"/>
                </a:rPr>
                <a:t>ME</a:t>
              </a:r>
            </a:p>
          </p:txBody>
        </p:sp>
        <p:sp>
          <p:nvSpPr>
            <p:cNvPr id="28" name="Right Arrow 27"/>
            <p:cNvSpPr/>
            <p:nvPr/>
          </p:nvSpPr>
          <p:spPr bwMode="auto">
            <a:xfrm>
              <a:off x="7708900" y="3005608"/>
              <a:ext cx="533400" cy="457157"/>
            </a:xfrm>
            <a:prstGeom prst="rightArrow">
              <a:avLst/>
            </a:prstGeom>
            <a:solidFill>
              <a:schemeClr val="accent6"/>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800">
                <a:solidFill>
                  <a:srgbClr val="000000"/>
                </a:solidFill>
                <a:latin typeface="GillSans" pitchFamily="-32" charset="0"/>
                <a:ea typeface="ＭＳ Ｐゴシック" charset="-128"/>
                <a:cs typeface="ＭＳ Ｐゴシック" charset="-128"/>
              </a:endParaRPr>
            </a:p>
          </p:txBody>
        </p:sp>
        <p:sp>
          <p:nvSpPr>
            <p:cNvPr id="163869" name="TextBox 28"/>
            <p:cNvSpPr txBox="1">
              <a:spLocks noChangeArrowheads="1"/>
            </p:cNvSpPr>
            <p:nvPr/>
          </p:nvSpPr>
          <p:spPr bwMode="auto">
            <a:xfrm>
              <a:off x="8153400" y="3808121"/>
              <a:ext cx="838200" cy="1077218"/>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600">
                  <a:solidFill>
                    <a:srgbClr val="FFFFFF"/>
                  </a:solidFill>
                  <a:latin typeface="GillSans" charset="0"/>
                </a:rPr>
                <a:t>Physics/LNS</a:t>
              </a:r>
            </a:p>
            <a:p>
              <a:pPr algn="ctr"/>
              <a:r>
                <a:rPr lang="en-US" sz="1600">
                  <a:solidFill>
                    <a:srgbClr val="FFFFFF"/>
                  </a:solidFill>
                  <a:latin typeface="GillSans" charset="0"/>
                </a:rPr>
                <a:t>RLE</a:t>
              </a:r>
            </a:p>
            <a:p>
              <a:pPr algn="ctr"/>
              <a:r>
                <a:rPr lang="en-US" sz="1600">
                  <a:solidFill>
                    <a:srgbClr val="FFFFFF"/>
                  </a:solidFill>
                  <a:latin typeface="GillSans" charset="0"/>
                </a:rPr>
                <a:t>CUA</a:t>
              </a:r>
            </a:p>
          </p:txBody>
        </p:sp>
        <p:sp>
          <p:nvSpPr>
            <p:cNvPr id="30" name="Right Arrow 29"/>
            <p:cNvSpPr/>
            <p:nvPr/>
          </p:nvSpPr>
          <p:spPr bwMode="auto">
            <a:xfrm>
              <a:off x="7721600" y="4075483"/>
              <a:ext cx="533400" cy="457157"/>
            </a:xfrm>
            <a:prstGeom prst="rightArrow">
              <a:avLst/>
            </a:prstGeom>
            <a:solidFill>
              <a:schemeClr val="accent6"/>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1800">
                <a:solidFill>
                  <a:srgbClr val="000000"/>
                </a:solidFill>
                <a:latin typeface="GillSans" pitchFamily="-32" charset="0"/>
                <a:ea typeface="ＭＳ Ｐゴシック" charset="-128"/>
                <a:cs typeface="ＭＳ Ｐゴシック" charset="-128"/>
              </a:endParaRPr>
            </a:p>
          </p:txBody>
        </p:sp>
        <p:sp>
          <p:nvSpPr>
            <p:cNvPr id="163871" name="TextBox 30"/>
            <p:cNvSpPr txBox="1">
              <a:spLocks noChangeArrowheads="1"/>
            </p:cNvSpPr>
            <p:nvPr/>
          </p:nvSpPr>
          <p:spPr bwMode="auto">
            <a:xfrm>
              <a:off x="2209800" y="6019800"/>
              <a:ext cx="990600" cy="369332"/>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800">
                  <a:solidFill>
                    <a:srgbClr val="FFFFFF"/>
                  </a:solidFill>
                  <a:latin typeface="GillSans" charset="0"/>
                </a:rPr>
                <a:t>CANES</a:t>
              </a:r>
            </a:p>
          </p:txBody>
        </p:sp>
        <p:sp>
          <p:nvSpPr>
            <p:cNvPr id="163872" name="TextBox 31"/>
            <p:cNvSpPr txBox="1">
              <a:spLocks noChangeArrowheads="1"/>
            </p:cNvSpPr>
            <p:nvPr/>
          </p:nvSpPr>
          <p:spPr bwMode="auto">
            <a:xfrm>
              <a:off x="4114800" y="6019800"/>
              <a:ext cx="990600" cy="369332"/>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800">
                  <a:solidFill>
                    <a:srgbClr val="FFFFFF"/>
                  </a:solidFill>
                  <a:latin typeface="GillSans" charset="0"/>
                </a:rPr>
                <a:t>PSFC</a:t>
              </a:r>
            </a:p>
          </p:txBody>
        </p:sp>
        <p:sp>
          <p:nvSpPr>
            <p:cNvPr id="163873" name="TextBox 32"/>
            <p:cNvSpPr txBox="1">
              <a:spLocks noChangeArrowheads="1"/>
            </p:cNvSpPr>
            <p:nvPr/>
          </p:nvSpPr>
          <p:spPr bwMode="auto">
            <a:xfrm>
              <a:off x="5562600" y="5930894"/>
              <a:ext cx="1828800" cy="646255"/>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800">
                  <a:solidFill>
                    <a:srgbClr val="FFFFFF"/>
                  </a:solidFill>
                  <a:latin typeface="GillSans" charset="0"/>
                </a:rPr>
                <a:t>Security Studies</a:t>
              </a:r>
            </a:p>
            <a:p>
              <a:pPr algn="ctr"/>
              <a:r>
                <a:rPr lang="en-US" sz="1800">
                  <a:solidFill>
                    <a:srgbClr val="FFFFFF"/>
                  </a:solidFill>
                  <a:latin typeface="GillSans" charset="0"/>
                </a:rPr>
                <a:t>STS,  CSAIL</a:t>
              </a:r>
            </a:p>
          </p:txBody>
        </p:sp>
      </p:grpSp>
      <p:grpSp>
        <p:nvGrpSpPr>
          <p:cNvPr id="4" name="Group 3"/>
          <p:cNvGrpSpPr>
            <a:grpSpLocks/>
          </p:cNvGrpSpPr>
          <p:nvPr/>
        </p:nvGrpSpPr>
        <p:grpSpPr bwMode="auto">
          <a:xfrm>
            <a:off x="30163" y="4784725"/>
            <a:ext cx="8994775" cy="1576388"/>
            <a:chOff x="30163" y="4784210"/>
            <a:chExt cx="8995305" cy="1577292"/>
          </a:xfrm>
        </p:grpSpPr>
        <p:sp>
          <p:nvSpPr>
            <p:cNvPr id="31" name="Oval 30"/>
            <p:cNvSpPr/>
            <p:nvPr/>
          </p:nvSpPr>
          <p:spPr bwMode="auto">
            <a:xfrm>
              <a:off x="1016058" y="4927167"/>
              <a:ext cx="7087018" cy="838681"/>
            </a:xfrm>
            <a:prstGeom prst="ellipse">
              <a:avLst/>
            </a:prstGeom>
            <a:solidFill>
              <a:srgbClr val="FF0000"/>
            </a:solidFill>
            <a:ln>
              <a:solidFill>
                <a:schemeClr val="tx1"/>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lstStyle/>
            <a:p>
              <a:pPr eaLnBrk="0" hangingPunct="0">
                <a:lnSpc>
                  <a:spcPts val="2620"/>
                </a:lnSpc>
                <a:spcBef>
                  <a:spcPts val="0"/>
                </a:spcBef>
                <a:defRPr/>
              </a:pPr>
              <a:r>
                <a:rPr lang="en-US" sz="1800" dirty="0" err="1">
                  <a:solidFill>
                    <a:schemeClr val="bg1"/>
                  </a:solidFill>
                  <a:latin typeface="GillSans" pitchFamily="-32" charset="0"/>
                  <a:ea typeface="ＭＳ Ｐゴシック" charset="-128"/>
                  <a:cs typeface="ＭＳ Ｐゴシック" charset="-128"/>
                </a:rPr>
                <a:t>Buongiorno</a:t>
              </a:r>
              <a:r>
                <a:rPr lang="en-US" sz="1800" dirty="0">
                  <a:solidFill>
                    <a:schemeClr val="bg1"/>
                  </a:solidFill>
                  <a:latin typeface="GillSans" pitchFamily="-32" charset="0"/>
                  <a:ea typeface="ＭＳ Ｐゴシック" charset="-128"/>
                  <a:cs typeface="ＭＳ Ｐゴシック" charset="-128"/>
                </a:rPr>
                <a:t>, Forsberg, </a:t>
              </a:r>
              <a:r>
                <a:rPr lang="en-US" sz="1800" dirty="0" err="1">
                  <a:solidFill>
                    <a:schemeClr val="bg1"/>
                  </a:solidFill>
                  <a:latin typeface="GillSans" pitchFamily="-32" charset="0"/>
                  <a:ea typeface="ＭＳ Ｐゴシック" charset="-128"/>
                  <a:cs typeface="ＭＳ Ｐゴシック" charset="-128"/>
                </a:rPr>
                <a:t>Golay</a:t>
              </a:r>
              <a:r>
                <a:rPr lang="en-US" sz="1800" dirty="0">
                  <a:solidFill>
                    <a:schemeClr val="bg1"/>
                  </a:solidFill>
                  <a:latin typeface="GillSans" pitchFamily="-32" charset="0"/>
                  <a:ea typeface="ＭＳ Ｐゴシック" charset="-128"/>
                  <a:cs typeface="ＭＳ Ｐゴシック" charset="-128"/>
                </a:rPr>
                <a:t>, </a:t>
              </a:r>
              <a:r>
                <a:rPr lang="en-US" sz="1800" dirty="0" err="1">
                  <a:solidFill>
                    <a:schemeClr val="bg1"/>
                  </a:solidFill>
                  <a:latin typeface="GillSans" pitchFamily="-32" charset="0"/>
                  <a:ea typeface="ＭＳ Ｐゴシック" charset="-128"/>
                  <a:cs typeface="ＭＳ Ｐゴシック" charset="-128"/>
                </a:rPr>
                <a:t>Kazimi</a:t>
              </a:r>
              <a:r>
                <a:rPr lang="en-US" sz="1800" dirty="0">
                  <a:solidFill>
                    <a:schemeClr val="bg1"/>
                  </a:solidFill>
                  <a:latin typeface="GillSans" pitchFamily="-32" charset="0"/>
                  <a:ea typeface="ＭＳ Ｐゴシック" charset="-128"/>
                  <a:cs typeface="ＭＳ Ｐゴシック" charset="-128"/>
                </a:rPr>
                <a:t>, Kemp, Lester</a:t>
              </a:r>
            </a:p>
          </p:txBody>
        </p:sp>
        <p:sp>
          <p:nvSpPr>
            <p:cNvPr id="32" name="TextBox 31"/>
            <p:cNvSpPr txBox="1"/>
            <p:nvPr/>
          </p:nvSpPr>
          <p:spPr>
            <a:xfrm>
              <a:off x="30163" y="4784210"/>
              <a:ext cx="1371681" cy="1569349"/>
            </a:xfrm>
            <a:prstGeom prst="rect">
              <a:avLst/>
            </a:prstGeom>
            <a:solidFill>
              <a:srgbClr val="FF0000"/>
            </a:solidFill>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0" hangingPunct="0">
                <a:defRPr/>
              </a:pPr>
              <a:r>
                <a:rPr lang="en-US" sz="1600" dirty="0">
                  <a:solidFill>
                    <a:srgbClr val="FFFFFF"/>
                  </a:solidFill>
                  <a:latin typeface="GillSans"/>
                  <a:ea typeface="ＭＳ Ｐゴシック"/>
                  <a:cs typeface="ＭＳ Ｐゴシック"/>
                </a:rPr>
                <a:t>Integration: systems engineering, design, management &amp; policy</a:t>
              </a:r>
            </a:p>
          </p:txBody>
        </p:sp>
        <p:sp>
          <p:nvSpPr>
            <p:cNvPr id="163863" name="TextBox 28"/>
            <p:cNvSpPr txBox="1">
              <a:spLocks noChangeArrowheads="1"/>
            </p:cNvSpPr>
            <p:nvPr/>
          </p:nvSpPr>
          <p:spPr bwMode="auto">
            <a:xfrm>
              <a:off x="8187268" y="5038063"/>
              <a:ext cx="838200" cy="1323439"/>
            </a:xfrm>
            <a:prstGeom prst="rect">
              <a:avLst/>
            </a:prstGeom>
            <a:solidFill>
              <a:srgbClr val="FF0000"/>
            </a:solidFill>
            <a:ln w="9525">
              <a:solidFill>
                <a:srgbClr val="000000"/>
              </a:solidFill>
              <a:miter lim="800000"/>
              <a:headEnd/>
              <a:tailEnd/>
            </a:ln>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a:r>
                <a:rPr lang="en-US" sz="1600">
                  <a:solidFill>
                    <a:srgbClr val="FFFFFF"/>
                  </a:solidFill>
                  <a:latin typeface="GillSans" charset="0"/>
                </a:rPr>
                <a:t>Sloan</a:t>
              </a:r>
            </a:p>
            <a:p>
              <a:pPr algn="ctr"/>
              <a:r>
                <a:rPr lang="en-US" sz="1600">
                  <a:solidFill>
                    <a:srgbClr val="FFFFFF"/>
                  </a:solidFill>
                  <a:latin typeface="GillSans" charset="0"/>
                </a:rPr>
                <a:t>Poli Sci</a:t>
              </a:r>
            </a:p>
            <a:p>
              <a:pPr algn="ctr"/>
              <a:r>
                <a:rPr lang="en-US" sz="1600">
                  <a:solidFill>
                    <a:srgbClr val="FFFFFF"/>
                  </a:solidFill>
                  <a:latin typeface="GillSans" charset="0"/>
                </a:rPr>
                <a:t>MITEI</a:t>
              </a:r>
            </a:p>
            <a:p>
              <a:pPr algn="ctr"/>
              <a:r>
                <a:rPr lang="en-US" sz="1600">
                  <a:solidFill>
                    <a:srgbClr val="FFFFFF"/>
                  </a:solidFill>
                  <a:latin typeface="GillSans" charset="0"/>
                </a:rPr>
                <a:t>IPC</a:t>
              </a:r>
            </a:p>
            <a:p>
              <a:pPr algn="ctr"/>
              <a:r>
                <a:rPr lang="en-US" sz="1600">
                  <a:solidFill>
                    <a:srgbClr val="FFFFFF"/>
                  </a:solidFill>
                  <a:latin typeface="GillSans" charset="0"/>
                </a:rPr>
                <a:t>CIS</a:t>
              </a:r>
            </a:p>
          </p:txBody>
        </p:sp>
        <p:sp>
          <p:nvSpPr>
            <p:cNvPr id="163864" name="Right Arrow 33"/>
            <p:cNvSpPr>
              <a:spLocks noChangeArrowheads="1"/>
            </p:cNvSpPr>
            <p:nvPr/>
          </p:nvSpPr>
          <p:spPr bwMode="auto">
            <a:xfrm>
              <a:off x="7802035" y="5131205"/>
              <a:ext cx="533400" cy="457200"/>
            </a:xfrm>
            <a:prstGeom prst="rightArrow">
              <a:avLst>
                <a:gd name="adj1" fmla="val 50000"/>
                <a:gd name="adj2" fmla="val 49999"/>
              </a:avLst>
            </a:prstGeom>
            <a:solidFill>
              <a:srgbClr val="FF0000"/>
            </a:solidFill>
            <a:ln w="9525">
              <a:solidFill>
                <a:schemeClr val="tx1"/>
              </a:solidFill>
              <a:round/>
              <a:headEnd/>
              <a:tailEnd/>
            </a:ln>
          </p:spPr>
          <p:txBody>
            <a:bodyPr/>
            <a:lstStyle/>
            <a:p>
              <a:pPr eaLnBrk="0" hangingPunct="0"/>
              <a:endParaRPr lang="en-US" sz="1800">
                <a:solidFill>
                  <a:srgbClr val="000000"/>
                </a:solidFill>
                <a:latin typeface="GillSans" charset="0"/>
              </a:endParaRPr>
            </a:p>
          </p:txBody>
        </p:sp>
      </p:grpSp>
    </p:spTree>
    <p:extLst>
      <p:ext uri="{BB962C8B-B14F-4D97-AF65-F5344CB8AC3E}">
        <p14:creationId xmlns:p14="http://schemas.microsoft.com/office/powerpoint/2010/main" val="145916935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5" name="Title 1"/>
          <p:cNvSpPr txBox="1">
            <a:spLocks/>
          </p:cNvSpPr>
          <p:nvPr/>
        </p:nvSpPr>
        <p:spPr bwMode="auto">
          <a:xfrm>
            <a:off x="609600" y="1524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b="1" dirty="0" smtClean="0">
                <a:solidFill>
                  <a:srgbClr val="C00000"/>
                </a:solidFill>
                <a:cs typeface="Arial" panose="020B0604020202020204" pitchFamily="34" charset="0"/>
              </a:rPr>
              <a:t>MIT NSE:</a:t>
            </a:r>
            <a:r>
              <a:rPr lang="en-US" altLang="en-US" b="1" dirty="0">
                <a:solidFill>
                  <a:srgbClr val="C00000"/>
                </a:solidFill>
                <a:cs typeface="Arial" panose="020B0604020202020204" pitchFamily="34" charset="0"/>
              </a:rPr>
              <a:t> </a:t>
            </a:r>
            <a:r>
              <a:rPr lang="en-US" altLang="en-US" b="1" i="1" dirty="0" smtClean="0">
                <a:solidFill>
                  <a:srgbClr val="C00000"/>
                </a:solidFill>
                <a:cs typeface="Arial" panose="020B0604020202020204" pitchFamily="34" charset="0"/>
              </a:rPr>
              <a:t>At a glance</a:t>
            </a:r>
            <a:endParaRPr lang="en-US" altLang="en-US" i="1" dirty="0">
              <a:solidFill>
                <a:srgbClr val="C00000"/>
              </a:solidFill>
              <a:cs typeface="Arial" panose="020B0604020202020204" pitchFamily="34" charset="0"/>
            </a:endParaRPr>
          </a:p>
        </p:txBody>
      </p:sp>
      <p:pic>
        <p:nvPicPr>
          <p:cNvPr id="3" name="Picture 2"/>
          <p:cNvPicPr>
            <a:picLocks noChangeAspect="1"/>
          </p:cNvPicPr>
          <p:nvPr/>
        </p:nvPicPr>
        <p:blipFill>
          <a:blip r:embed="rId3"/>
          <a:stretch>
            <a:fillRect/>
          </a:stretch>
        </p:blipFill>
        <p:spPr>
          <a:xfrm>
            <a:off x="1143000" y="762000"/>
            <a:ext cx="6400800" cy="5941460"/>
          </a:xfrm>
          <a:prstGeom prst="rect">
            <a:avLst/>
          </a:prstGeom>
        </p:spPr>
      </p:pic>
    </p:spTree>
    <p:extLst>
      <p:ext uri="{BB962C8B-B14F-4D97-AF65-F5344CB8AC3E}">
        <p14:creationId xmlns:p14="http://schemas.microsoft.com/office/powerpoint/2010/main" val="3282349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5" name="Title 1"/>
          <p:cNvSpPr txBox="1">
            <a:spLocks/>
          </p:cNvSpPr>
          <p:nvPr/>
        </p:nvSpPr>
        <p:spPr bwMode="auto">
          <a:xfrm>
            <a:off x="609600" y="1524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b="1" dirty="0" smtClean="0">
                <a:solidFill>
                  <a:srgbClr val="C00000"/>
                </a:solidFill>
                <a:cs typeface="Arial" panose="020B0604020202020204" pitchFamily="34" charset="0"/>
              </a:rPr>
              <a:t>MIT NSE:</a:t>
            </a:r>
            <a:r>
              <a:rPr lang="en-US" altLang="en-US" b="1" dirty="0">
                <a:solidFill>
                  <a:srgbClr val="C00000"/>
                </a:solidFill>
                <a:cs typeface="Arial" panose="020B0604020202020204" pitchFamily="34" charset="0"/>
              </a:rPr>
              <a:t> </a:t>
            </a:r>
            <a:r>
              <a:rPr lang="en-US" altLang="en-US" b="1" i="1" dirty="0" smtClean="0">
                <a:solidFill>
                  <a:srgbClr val="C00000"/>
                </a:solidFill>
                <a:cs typeface="Arial" panose="020B0604020202020204" pitchFamily="34" charset="0"/>
              </a:rPr>
              <a:t>At a glance</a:t>
            </a:r>
            <a:endParaRPr lang="en-US" altLang="en-US" i="1" dirty="0">
              <a:solidFill>
                <a:srgbClr val="C00000"/>
              </a:solidFill>
              <a:cs typeface="Arial" panose="020B0604020202020204" pitchFamily="34" charset="0"/>
            </a:endParaRPr>
          </a:p>
        </p:txBody>
      </p:sp>
      <p:pic>
        <p:nvPicPr>
          <p:cNvPr id="3" name="Picture 2"/>
          <p:cNvPicPr>
            <a:picLocks noChangeAspect="1"/>
          </p:cNvPicPr>
          <p:nvPr/>
        </p:nvPicPr>
        <p:blipFill>
          <a:blip r:embed="rId3"/>
          <a:stretch>
            <a:fillRect/>
          </a:stretch>
        </p:blipFill>
        <p:spPr>
          <a:xfrm>
            <a:off x="24592" y="1295400"/>
            <a:ext cx="9144000" cy="2371940"/>
          </a:xfrm>
          <a:prstGeom prst="rect">
            <a:avLst/>
          </a:prstGeom>
        </p:spPr>
      </p:pic>
      <p:pic>
        <p:nvPicPr>
          <p:cNvPr id="4" name="Picture 3"/>
          <p:cNvPicPr>
            <a:picLocks noChangeAspect="1"/>
          </p:cNvPicPr>
          <p:nvPr/>
        </p:nvPicPr>
        <p:blipFill>
          <a:blip r:embed="rId4"/>
          <a:stretch>
            <a:fillRect/>
          </a:stretch>
        </p:blipFill>
        <p:spPr>
          <a:xfrm>
            <a:off x="6019800" y="3886200"/>
            <a:ext cx="2819400" cy="2789406"/>
          </a:xfrm>
          <a:prstGeom prst="rect">
            <a:avLst/>
          </a:prstGeom>
        </p:spPr>
      </p:pic>
    </p:spTree>
    <p:extLst>
      <p:ext uri="{BB962C8B-B14F-4D97-AF65-F5344CB8AC3E}">
        <p14:creationId xmlns:p14="http://schemas.microsoft.com/office/powerpoint/2010/main" val="386387092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descr="http://sdm.mit.edu/systems_thinking_conference_2010/img/apostolakis.jpg"/>
          <p:cNvSpPr>
            <a:spLocks noChangeAspect="1" noChangeArrowheads="1"/>
          </p:cNvSpPr>
          <p:nvPr/>
        </p:nvSpPr>
        <p:spPr bwMode="auto">
          <a:xfrm>
            <a:off x="-1066800" y="1512888"/>
            <a:ext cx="91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SzTx/>
              <a:buFontTx/>
              <a:buNone/>
            </a:pPr>
            <a:endParaRPr lang="en-US" altLang="en-US" sz="2400">
              <a:latin typeface="Times" panose="02020603050405020304" pitchFamily="18" charset="0"/>
            </a:endParaRPr>
          </a:p>
        </p:txBody>
      </p:sp>
      <p:sp>
        <p:nvSpPr>
          <p:cNvPr id="5" name="Title 1"/>
          <p:cNvSpPr txBox="1">
            <a:spLocks/>
          </p:cNvSpPr>
          <p:nvPr/>
        </p:nvSpPr>
        <p:spPr bwMode="auto">
          <a:xfrm>
            <a:off x="609600" y="152400"/>
            <a:ext cx="7924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80000"/>
              <a:buBlip>
                <a:blip r:embed="rId2"/>
              </a:buBlip>
              <a:defRPr sz="3200">
                <a:solidFill>
                  <a:schemeClr val="tx1"/>
                </a:solidFill>
                <a:latin typeface="Arial" panose="020B0604020202020204" pitchFamily="34" charset="0"/>
              </a:defRPr>
            </a:lvl1pPr>
            <a:lvl2pPr marL="742950" indent="-285750">
              <a:spcBef>
                <a:spcPct val="20000"/>
              </a:spcBef>
              <a:buClr>
                <a:schemeClr val="hlink"/>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accent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SzTx/>
              <a:buFontTx/>
              <a:buNone/>
            </a:pPr>
            <a:r>
              <a:rPr lang="en-US" altLang="en-US" b="1" dirty="0" smtClean="0">
                <a:solidFill>
                  <a:srgbClr val="C00000"/>
                </a:solidFill>
                <a:cs typeface="Arial" panose="020B0604020202020204" pitchFamily="34" charset="0"/>
              </a:rPr>
              <a:t>MIT Nuclear Science &amp; Engineering</a:t>
            </a:r>
          </a:p>
          <a:p>
            <a:pPr algn="ctr">
              <a:spcBef>
                <a:spcPct val="0"/>
              </a:spcBef>
              <a:buSzTx/>
              <a:buFontTx/>
              <a:buNone/>
            </a:pPr>
            <a:r>
              <a:rPr lang="en-US" altLang="en-US" b="1" i="1" dirty="0" smtClean="0">
                <a:solidFill>
                  <a:srgbClr val="C00000"/>
                </a:solidFill>
                <a:cs typeface="Arial" panose="020B0604020202020204" pitchFamily="34" charset="0"/>
              </a:rPr>
              <a:t>At a glance</a:t>
            </a:r>
            <a:endParaRPr lang="en-US" altLang="en-US" i="1" dirty="0">
              <a:solidFill>
                <a:srgbClr val="C00000"/>
              </a:solidFill>
              <a:cs typeface="Arial" panose="020B0604020202020204" pitchFamily="34" charset="0"/>
            </a:endParaRPr>
          </a:p>
        </p:txBody>
      </p:sp>
      <p:pic>
        <p:nvPicPr>
          <p:cNvPr id="3" name="Picture 2"/>
          <p:cNvPicPr>
            <a:picLocks noChangeAspect="1"/>
          </p:cNvPicPr>
          <p:nvPr/>
        </p:nvPicPr>
        <p:blipFill>
          <a:blip r:embed="rId3"/>
          <a:stretch>
            <a:fillRect/>
          </a:stretch>
        </p:blipFill>
        <p:spPr>
          <a:xfrm>
            <a:off x="76200" y="1524000"/>
            <a:ext cx="8991600" cy="4929208"/>
          </a:xfrm>
          <a:prstGeom prst="rect">
            <a:avLst/>
          </a:prstGeom>
        </p:spPr>
      </p:pic>
    </p:spTree>
    <p:extLst>
      <p:ext uri="{BB962C8B-B14F-4D97-AF65-F5344CB8AC3E}">
        <p14:creationId xmlns:p14="http://schemas.microsoft.com/office/powerpoint/2010/main" val="30182473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ost Modern">
  <a:themeElements>
    <a:clrScheme name="Post Modern 1">
      <a:dk1>
        <a:srgbClr val="8383AD"/>
      </a:dk1>
      <a:lt1>
        <a:srgbClr val="FEFED6"/>
      </a:lt1>
      <a:dk2>
        <a:srgbClr val="404176"/>
      </a:dk2>
      <a:lt2>
        <a:srgbClr val="969696"/>
      </a:lt2>
      <a:accent1>
        <a:srgbClr val="BABE90"/>
      </a:accent1>
      <a:accent2>
        <a:srgbClr val="666699"/>
      </a:accent2>
      <a:accent3>
        <a:srgbClr val="FEFEE8"/>
      </a:accent3>
      <a:accent4>
        <a:srgbClr val="6F6F93"/>
      </a:accent4>
      <a:accent5>
        <a:srgbClr val="D9DBC6"/>
      </a:accent5>
      <a:accent6>
        <a:srgbClr val="5C5C8A"/>
      </a:accent6>
      <a:hlink>
        <a:srgbClr val="C09E4A"/>
      </a:hlink>
      <a:folHlink>
        <a:srgbClr val="006666"/>
      </a:folHlink>
    </a:clrScheme>
    <a:fontScheme name="Post Mod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Post Modern 1">
        <a:dk1>
          <a:srgbClr val="8383AD"/>
        </a:dk1>
        <a:lt1>
          <a:srgbClr val="FEFED6"/>
        </a:lt1>
        <a:dk2>
          <a:srgbClr val="404176"/>
        </a:dk2>
        <a:lt2>
          <a:srgbClr val="969696"/>
        </a:lt2>
        <a:accent1>
          <a:srgbClr val="BABE90"/>
        </a:accent1>
        <a:accent2>
          <a:srgbClr val="666699"/>
        </a:accent2>
        <a:accent3>
          <a:srgbClr val="FEFEE8"/>
        </a:accent3>
        <a:accent4>
          <a:srgbClr val="6F6F93"/>
        </a:accent4>
        <a:accent5>
          <a:srgbClr val="D9DBC6"/>
        </a:accent5>
        <a:accent6>
          <a:srgbClr val="5C5C8A"/>
        </a:accent6>
        <a:hlink>
          <a:srgbClr val="C09E4A"/>
        </a:hlink>
        <a:folHlink>
          <a:srgbClr val="006666"/>
        </a:folHlink>
      </a:clrScheme>
      <a:clrMap bg1="lt1" tx1="dk1" bg2="lt2" tx2="dk2" accent1="accent1" accent2="accent2" accent3="accent3" accent4="accent4" accent5="accent5" accent6="accent6" hlink="hlink" folHlink="folHlink"/>
    </a:extraClrScheme>
    <a:extraClrScheme>
      <a:clrScheme name="Post Modern 2">
        <a:dk1>
          <a:srgbClr val="8383AD"/>
        </a:dk1>
        <a:lt1>
          <a:srgbClr val="FFFFFF"/>
        </a:lt1>
        <a:dk2>
          <a:srgbClr val="404176"/>
        </a:dk2>
        <a:lt2>
          <a:srgbClr val="969696"/>
        </a:lt2>
        <a:accent1>
          <a:srgbClr val="BABE90"/>
        </a:accent1>
        <a:accent2>
          <a:srgbClr val="666699"/>
        </a:accent2>
        <a:accent3>
          <a:srgbClr val="FFFFFF"/>
        </a:accent3>
        <a:accent4>
          <a:srgbClr val="6F6F93"/>
        </a:accent4>
        <a:accent5>
          <a:srgbClr val="D9DBC6"/>
        </a:accent5>
        <a:accent6>
          <a:srgbClr val="5C5C8A"/>
        </a:accent6>
        <a:hlink>
          <a:srgbClr val="C09E4A"/>
        </a:hlink>
        <a:folHlink>
          <a:srgbClr val="006666"/>
        </a:folHlink>
      </a:clrScheme>
      <a:clrMap bg1="lt1" tx1="dk1" bg2="lt2" tx2="dk2" accent1="accent1" accent2="accent2" accent3="accent3" accent4="accent4" accent5="accent5" accent6="accent6" hlink="hlink" folHlink="folHlink"/>
    </a:extraClrScheme>
    <a:extraClrScheme>
      <a:clrScheme name="Post Modern 3">
        <a:dk1>
          <a:srgbClr val="4D4D4D"/>
        </a:dk1>
        <a:lt1>
          <a:srgbClr val="FFFFFF"/>
        </a:lt1>
        <a:dk2>
          <a:srgbClr val="000000"/>
        </a:dk2>
        <a:lt2>
          <a:srgbClr val="969696"/>
        </a:lt2>
        <a:accent1>
          <a:srgbClr val="DDDDDD"/>
        </a:accent1>
        <a:accent2>
          <a:srgbClr val="5F5F5F"/>
        </a:accent2>
        <a:accent3>
          <a:srgbClr val="FFFFFF"/>
        </a:accent3>
        <a:accent4>
          <a:srgbClr val="404040"/>
        </a:accent4>
        <a:accent5>
          <a:srgbClr val="EBEBEB"/>
        </a:accent5>
        <a:accent6>
          <a:srgbClr val="555555"/>
        </a:accent6>
        <a:hlink>
          <a:srgbClr val="C0C0C0"/>
        </a:hlink>
        <a:folHlink>
          <a:srgbClr val="808080"/>
        </a:folHlink>
      </a:clrScheme>
      <a:clrMap bg1="lt1" tx1="dk1" bg2="lt2" tx2="dk2" accent1="accent1" accent2="accent2" accent3="accent3" accent4="accent4" accent5="accent5" accent6="accent6" hlink="hlink" folHlink="folHlink"/>
    </a:extraClrScheme>
    <a:extraClrScheme>
      <a:clrScheme name="Post Modern 4">
        <a:dk1>
          <a:srgbClr val="424262"/>
        </a:dk1>
        <a:lt1>
          <a:srgbClr val="FFFFFF"/>
        </a:lt1>
        <a:dk2>
          <a:srgbClr val="22659C"/>
        </a:dk2>
        <a:lt2>
          <a:srgbClr val="A4AEC2"/>
        </a:lt2>
        <a:accent1>
          <a:srgbClr val="B1C7E7"/>
        </a:accent1>
        <a:accent2>
          <a:srgbClr val="494983"/>
        </a:accent2>
        <a:accent3>
          <a:srgbClr val="FFFFFF"/>
        </a:accent3>
        <a:accent4>
          <a:srgbClr val="373753"/>
        </a:accent4>
        <a:accent5>
          <a:srgbClr val="D5E0F1"/>
        </a:accent5>
        <a:accent6>
          <a:srgbClr val="414176"/>
        </a:accent6>
        <a:hlink>
          <a:srgbClr val="6EADC4"/>
        </a:hlink>
        <a:folHlink>
          <a:srgbClr val="3E688E"/>
        </a:folHlink>
      </a:clrScheme>
      <a:clrMap bg1="lt1" tx1="dk1" bg2="lt2" tx2="dk2" accent1="accent1" accent2="accent2" accent3="accent3" accent4="accent4" accent5="accent5" accent6="accent6" hlink="hlink" folHlink="folHlink"/>
    </a:extraClrScheme>
    <a:extraClrScheme>
      <a:clrScheme name="Post Modern 5">
        <a:dk1>
          <a:srgbClr val="000000"/>
        </a:dk1>
        <a:lt1>
          <a:srgbClr val="FFFFFF"/>
        </a:lt1>
        <a:dk2>
          <a:srgbClr val="404176"/>
        </a:dk2>
        <a:lt2>
          <a:srgbClr val="969696"/>
        </a:lt2>
        <a:accent1>
          <a:srgbClr val="B4CD81"/>
        </a:accent1>
        <a:accent2>
          <a:srgbClr val="717EB5"/>
        </a:accent2>
        <a:accent3>
          <a:srgbClr val="FFFFFF"/>
        </a:accent3>
        <a:accent4>
          <a:srgbClr val="000000"/>
        </a:accent4>
        <a:accent5>
          <a:srgbClr val="D6E3C1"/>
        </a:accent5>
        <a:accent6>
          <a:srgbClr val="6672A4"/>
        </a:accent6>
        <a:hlink>
          <a:srgbClr val="D793C2"/>
        </a:hlink>
        <a:folHlink>
          <a:srgbClr val="826799"/>
        </a:folHlink>
      </a:clrScheme>
      <a:clrMap bg1="lt1" tx1="dk1" bg2="lt2" tx2="dk2" accent1="accent1" accent2="accent2" accent3="accent3" accent4="accent4" accent5="accent5" accent6="accent6" hlink="hlink" folHlink="folHlink"/>
    </a:extraClrScheme>
    <a:extraClrScheme>
      <a:clrScheme name="Post Modern 6">
        <a:dk1>
          <a:srgbClr val="000000"/>
        </a:dk1>
        <a:lt1>
          <a:srgbClr val="FFFFFF"/>
        </a:lt1>
        <a:dk2>
          <a:srgbClr val="000000"/>
        </a:dk2>
        <a:lt2>
          <a:srgbClr val="969696"/>
        </a:lt2>
        <a:accent1>
          <a:srgbClr val="B4CD81"/>
        </a:accent1>
        <a:accent2>
          <a:srgbClr val="DEA45E"/>
        </a:accent2>
        <a:accent3>
          <a:srgbClr val="FFFFFF"/>
        </a:accent3>
        <a:accent4>
          <a:srgbClr val="000000"/>
        </a:accent4>
        <a:accent5>
          <a:srgbClr val="D6E3C1"/>
        </a:accent5>
        <a:accent6>
          <a:srgbClr val="C99454"/>
        </a:accent6>
        <a:hlink>
          <a:srgbClr val="D793C2"/>
        </a:hlink>
        <a:folHlink>
          <a:srgbClr val="A08BB1"/>
        </a:folHlink>
      </a:clrScheme>
      <a:clrMap bg1="lt1" tx1="dk1" bg2="lt2" tx2="dk2" accent1="accent1" accent2="accent2" accent3="accent3" accent4="accent4" accent5="accent5" accent6="accent6" hlink="hlink" folHlink="folHlink"/>
    </a:extraClrScheme>
    <a:extraClrScheme>
      <a:clrScheme name="Post Modern 7">
        <a:dk1>
          <a:srgbClr val="111111"/>
        </a:dk1>
        <a:lt1>
          <a:srgbClr val="FAF5D2"/>
        </a:lt1>
        <a:dk2>
          <a:srgbClr val="4D4D4D"/>
        </a:dk2>
        <a:lt2>
          <a:srgbClr val="D0C59E"/>
        </a:lt2>
        <a:accent1>
          <a:srgbClr val="BABE90"/>
        </a:accent1>
        <a:accent2>
          <a:srgbClr val="666699"/>
        </a:accent2>
        <a:accent3>
          <a:srgbClr val="B2B2B2"/>
        </a:accent3>
        <a:accent4>
          <a:srgbClr val="D6D1B3"/>
        </a:accent4>
        <a:accent5>
          <a:srgbClr val="D9DBC6"/>
        </a:accent5>
        <a:accent6>
          <a:srgbClr val="5C5C8A"/>
        </a:accent6>
        <a:hlink>
          <a:srgbClr val="C09E4A"/>
        </a:hlink>
        <a:folHlink>
          <a:srgbClr val="00666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Macintosh HD:Microsoft Office X:Templates:Presentations:Designs:Post Modern</Template>
  <TotalTime>14774</TotalTime>
  <Words>2764</Words>
  <Application>Microsoft Macintosh PowerPoint</Application>
  <PresentationFormat>On-screen Show (4:3)</PresentationFormat>
  <Paragraphs>434</Paragraphs>
  <Slides>42</Slides>
  <Notes>8</Notes>
  <HiddenSlides>0</HiddenSlides>
  <MMClips>2</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Post Modern</vt:lpstr>
      <vt:lpstr>Department Overview</vt:lpstr>
      <vt:lpstr>PowerPoint Presentation</vt:lpstr>
      <vt:lpstr>PowerPoint Presentation</vt:lpstr>
      <vt:lpstr>Intellectual structure for NSE</vt:lpstr>
      <vt:lpstr>PowerPoint Presentation</vt:lpstr>
      <vt:lpstr>PowerPoint Presentation</vt:lpstr>
      <vt:lpstr>PowerPoint Presentation</vt:lpstr>
      <vt:lpstr>PowerPoint Presentation</vt:lpstr>
      <vt:lpstr>PowerPoint Presentation</vt:lpstr>
      <vt:lpstr>Nuclear is a major part of MIT’s research commitment to tackle climate change</vt:lpstr>
      <vt:lpstr>PowerPoint Presentation</vt:lpstr>
      <vt:lpstr>Excellence in NSE research &amp; education, communicated to a broad audience  Small but impactful department</vt:lpstr>
      <vt:lpstr>Top Five Misconceptions for Starting Graduate Students </vt:lpstr>
      <vt:lpstr>My advice</vt:lpstr>
      <vt:lpstr>End of 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Coupling of nuclear energy- and CO2-sources through high-temperature fuel cells and electrolyzers</vt:lpstr>
      <vt:lpstr>Uranium from Seawater</vt:lpstr>
      <vt:lpstr>Deep Borehole Disposal of Spent Nuclear Fuel</vt:lpstr>
      <vt:lpstr>High-fidelity simulations of full reactor cores</vt:lpstr>
      <vt:lpstr>High-fidelity simulations of turbulent flow in reactor core</vt:lpstr>
      <vt:lpstr>Painting the complete physical picture of boiling heat transfer</vt:lpstr>
      <vt:lpstr>Supercritical CO2 Power Cycle</vt:lpstr>
      <vt:lpstr> </vt:lpstr>
      <vt:lpstr>Accident Tolerant Fuel for LWRs</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Nuclear Engineering</dc:creator>
  <cp:lastModifiedBy>Dennis Whyte</cp:lastModifiedBy>
  <cp:revision>616</cp:revision>
  <cp:lastPrinted>2015-09-30T13:50:18Z</cp:lastPrinted>
  <dcterms:created xsi:type="dcterms:W3CDTF">2005-08-29T07:21:00Z</dcterms:created>
  <dcterms:modified xsi:type="dcterms:W3CDTF">2017-09-01T12:29:59Z</dcterms:modified>
</cp:coreProperties>
</file>