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7" r:id="rId2"/>
    <p:sldId id="256" r:id="rId3"/>
    <p:sldId id="278" r:id="rId4"/>
    <p:sldId id="297" r:id="rId5"/>
    <p:sldId id="298" r:id="rId6"/>
    <p:sldId id="273" r:id="rId7"/>
    <p:sldId id="314" r:id="rId8"/>
    <p:sldId id="301" r:id="rId9"/>
    <p:sldId id="310" r:id="rId10"/>
    <p:sldId id="311" r:id="rId11"/>
    <p:sldId id="312" r:id="rId12"/>
    <p:sldId id="313" r:id="rId13"/>
    <p:sldId id="309" r:id="rId14"/>
    <p:sldId id="295" r:id="rId15"/>
    <p:sldId id="319" r:id="rId16"/>
    <p:sldId id="318" r:id="rId17"/>
    <p:sldId id="308" r:id="rId18"/>
    <p:sldId id="264" r:id="rId19"/>
    <p:sldId id="316" r:id="rId20"/>
    <p:sldId id="317"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na Dang" initials="MD" lastIdx="7" clrIdx="0">
    <p:extLst>
      <p:ext uri="{19B8F6BF-5375-455C-9EA6-DF929625EA0E}">
        <p15:presenceInfo xmlns:p15="http://schemas.microsoft.com/office/powerpoint/2012/main" userId="5b2f59a8345f5dd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E680F"/>
    <a:srgbClr val="00999E"/>
    <a:srgbClr val="01395E"/>
    <a:srgbClr val="FFFFFF"/>
    <a:srgbClr val="D5D5D5"/>
    <a:srgbClr val="EF904F"/>
    <a:srgbClr val="CE8755"/>
    <a:srgbClr val="FFC5E2"/>
    <a:srgbClr val="ABCDEB"/>
    <a:srgbClr val="F4AF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0338" autoAdjust="0"/>
  </p:normalViewPr>
  <p:slideViewPr>
    <p:cSldViewPr snapToGrid="0">
      <p:cViewPr varScale="1">
        <p:scale>
          <a:sx n="56" d="100"/>
          <a:sy n="56" d="100"/>
        </p:scale>
        <p:origin x="864" y="27"/>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Stress</c:v>
                </c:pt>
              </c:strCache>
            </c:strRef>
          </c:tx>
          <c:spPr>
            <a:ln w="28575" cap="rnd">
              <a:solidFill>
                <a:schemeClr val="bg1">
                  <a:lumMod val="65000"/>
                </a:schemeClr>
              </a:solidFill>
              <a:round/>
            </a:ln>
            <a:effectLst/>
          </c:spPr>
          <c:marker>
            <c:symbol val="none"/>
          </c:marker>
          <c:cat>
            <c:numRef>
              <c:f>Sheet1!$A$2:$A$61</c:f>
              <c:numCache>
                <c:formatCode>General</c:formatCode>
                <c:ptCount val="6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numCache>
            </c:numRef>
          </c:cat>
          <c:val>
            <c:numRef>
              <c:f>Sheet1!$B$2:$B$61</c:f>
              <c:numCache>
                <c:formatCode>General</c:formatCode>
                <c:ptCount val="60"/>
                <c:pt idx="0">
                  <c:v>2</c:v>
                </c:pt>
                <c:pt idx="1">
                  <c:v>2.5</c:v>
                </c:pt>
                <c:pt idx="2">
                  <c:v>3</c:v>
                </c:pt>
                <c:pt idx="3">
                  <c:v>5</c:v>
                </c:pt>
                <c:pt idx="4">
                  <c:v>4</c:v>
                </c:pt>
                <c:pt idx="5">
                  <c:v>4.2</c:v>
                </c:pt>
                <c:pt idx="6">
                  <c:v>4</c:v>
                </c:pt>
                <c:pt idx="7">
                  <c:v>5.5</c:v>
                </c:pt>
                <c:pt idx="8">
                  <c:v>4.2</c:v>
                </c:pt>
                <c:pt idx="9">
                  <c:v>4</c:v>
                </c:pt>
                <c:pt idx="10">
                  <c:v>4.2</c:v>
                </c:pt>
                <c:pt idx="11">
                  <c:v>5</c:v>
                </c:pt>
                <c:pt idx="12">
                  <c:v>5</c:v>
                </c:pt>
                <c:pt idx="13">
                  <c:v>6</c:v>
                </c:pt>
                <c:pt idx="14">
                  <c:v>6</c:v>
                </c:pt>
                <c:pt idx="15">
                  <c:v>8</c:v>
                </c:pt>
                <c:pt idx="16">
                  <c:v>9</c:v>
                </c:pt>
                <c:pt idx="17">
                  <c:v>10</c:v>
                </c:pt>
                <c:pt idx="18">
                  <c:v>10</c:v>
                </c:pt>
                <c:pt idx="19">
                  <c:v>5</c:v>
                </c:pt>
                <c:pt idx="20">
                  <c:v>3</c:v>
                </c:pt>
                <c:pt idx="21">
                  <c:v>5</c:v>
                </c:pt>
                <c:pt idx="22">
                  <c:v>4.5</c:v>
                </c:pt>
                <c:pt idx="23">
                  <c:v>6</c:v>
                </c:pt>
                <c:pt idx="24">
                  <c:v>4</c:v>
                </c:pt>
                <c:pt idx="25">
                  <c:v>5</c:v>
                </c:pt>
                <c:pt idx="26">
                  <c:v>4.2</c:v>
                </c:pt>
                <c:pt idx="27">
                  <c:v>5</c:v>
                </c:pt>
                <c:pt idx="28">
                  <c:v>6.5</c:v>
                </c:pt>
                <c:pt idx="29">
                  <c:v>5</c:v>
                </c:pt>
                <c:pt idx="30">
                  <c:v>5</c:v>
                </c:pt>
                <c:pt idx="31">
                  <c:v>4</c:v>
                </c:pt>
                <c:pt idx="32">
                  <c:v>5</c:v>
                </c:pt>
                <c:pt idx="33">
                  <c:v>5</c:v>
                </c:pt>
                <c:pt idx="34">
                  <c:v>7</c:v>
                </c:pt>
                <c:pt idx="35">
                  <c:v>5</c:v>
                </c:pt>
                <c:pt idx="36">
                  <c:v>4</c:v>
                </c:pt>
                <c:pt idx="37">
                  <c:v>3</c:v>
                </c:pt>
                <c:pt idx="38">
                  <c:v>4</c:v>
                </c:pt>
                <c:pt idx="39">
                  <c:v>5</c:v>
                </c:pt>
                <c:pt idx="40">
                  <c:v>3.5</c:v>
                </c:pt>
                <c:pt idx="41">
                  <c:v>7</c:v>
                </c:pt>
                <c:pt idx="42">
                  <c:v>4.2</c:v>
                </c:pt>
                <c:pt idx="43">
                  <c:v>5</c:v>
                </c:pt>
                <c:pt idx="44">
                  <c:v>5</c:v>
                </c:pt>
                <c:pt idx="45">
                  <c:v>7</c:v>
                </c:pt>
                <c:pt idx="46">
                  <c:v>4.3</c:v>
                </c:pt>
                <c:pt idx="47">
                  <c:v>5</c:v>
                </c:pt>
                <c:pt idx="48">
                  <c:v>6</c:v>
                </c:pt>
                <c:pt idx="49">
                  <c:v>5</c:v>
                </c:pt>
                <c:pt idx="50">
                  <c:v>4</c:v>
                </c:pt>
                <c:pt idx="51">
                  <c:v>6</c:v>
                </c:pt>
                <c:pt idx="52">
                  <c:v>5</c:v>
                </c:pt>
                <c:pt idx="53">
                  <c:v>7</c:v>
                </c:pt>
                <c:pt idx="54">
                  <c:v>8</c:v>
                </c:pt>
                <c:pt idx="55">
                  <c:v>9</c:v>
                </c:pt>
                <c:pt idx="56">
                  <c:v>9</c:v>
                </c:pt>
                <c:pt idx="57">
                  <c:v>10</c:v>
                </c:pt>
                <c:pt idx="58">
                  <c:v>10</c:v>
                </c:pt>
                <c:pt idx="59">
                  <c:v>6</c:v>
                </c:pt>
              </c:numCache>
            </c:numRef>
          </c:val>
          <c:smooth val="0"/>
          <c:extLst>
            <c:ext xmlns:c16="http://schemas.microsoft.com/office/drawing/2014/chart" uri="{C3380CC4-5D6E-409C-BE32-E72D297353CC}">
              <c16:uniqueId val="{00000000-B40B-4A0F-AF79-18180E7165B8}"/>
            </c:ext>
          </c:extLst>
        </c:ser>
        <c:dLbls>
          <c:showLegendKey val="0"/>
          <c:showVal val="0"/>
          <c:showCatName val="0"/>
          <c:showSerName val="0"/>
          <c:showPercent val="0"/>
          <c:showBubbleSize val="0"/>
        </c:dLbls>
        <c:smooth val="0"/>
        <c:axId val="461561328"/>
        <c:axId val="461561984"/>
      </c:lineChart>
      <c:catAx>
        <c:axId val="461561328"/>
        <c:scaling>
          <c:orientation val="minMax"/>
        </c:scaling>
        <c:delete val="1"/>
        <c:axPos val="b"/>
        <c:numFmt formatCode="General" sourceLinked="1"/>
        <c:majorTickMark val="none"/>
        <c:minorTickMark val="none"/>
        <c:tickLblPos val="nextTo"/>
        <c:crossAx val="461561984"/>
        <c:crosses val="autoZero"/>
        <c:auto val="1"/>
        <c:lblAlgn val="ctr"/>
        <c:lblOffset val="100"/>
        <c:noMultiLvlLbl val="0"/>
      </c:catAx>
      <c:valAx>
        <c:axId val="461561984"/>
        <c:scaling>
          <c:orientation val="minMax"/>
        </c:scaling>
        <c:delete val="1"/>
        <c:axPos val="l"/>
        <c:numFmt formatCode="General" sourceLinked="1"/>
        <c:majorTickMark val="none"/>
        <c:minorTickMark val="none"/>
        <c:tickLblPos val="nextTo"/>
        <c:crossAx val="4615613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stacked"/>
        <c:varyColors val="0"/>
        <c:ser>
          <c:idx val="0"/>
          <c:order val="0"/>
          <c:tx>
            <c:strRef>
              <c:f>Sheet1!$B$1</c:f>
              <c:strCache>
                <c:ptCount val="1"/>
                <c:pt idx="0">
                  <c:v>Series 1</c:v>
                </c:pt>
              </c:strCache>
            </c:strRef>
          </c:tx>
          <c:spPr>
            <a:solidFill>
              <a:schemeClr val="bg1">
                <a:lumMod val="75000"/>
              </a:schemeClr>
            </a:solidFill>
            <a:ln>
              <a:noFill/>
            </a:ln>
            <a:effectLst/>
          </c:spPr>
          <c:invertIfNegative val="0"/>
          <c:cat>
            <c:strRef>
              <c:f>Sheet1!$A$2:$A$15</c:f>
              <c:strCache>
                <c:ptCount val="14"/>
                <c:pt idx="0">
                  <c:v>COVER LETTER</c:v>
                </c:pt>
                <c:pt idx="1">
                  <c:v>ABSTRACT</c:v>
                </c:pt>
                <c:pt idx="2">
                  <c:v>OTHER</c:v>
                </c:pt>
                <c:pt idx="3">
                  <c:v>POSTER / VISUAL</c:v>
                </c:pt>
                <c:pt idx="4">
                  <c:v>RESUME / CV</c:v>
                </c:pt>
                <c:pt idx="5">
                  <c:v>FELLOWSHIP APP</c:v>
                </c:pt>
                <c:pt idx="6">
                  <c:v>RESEARCH MANUSCRIPT</c:v>
                </c:pt>
                <c:pt idx="7">
                  <c:v>FACULTY APP</c:v>
                </c:pt>
                <c:pt idx="8">
                  <c:v>THESIS</c:v>
                </c:pt>
                <c:pt idx="9">
                  <c:v>GRAD SCHOOL APP</c:v>
                </c:pt>
                <c:pt idx="10">
                  <c:v>THESIS / RESEARCH PROPOSAL</c:v>
                </c:pt>
                <c:pt idx="11">
                  <c:v>LAB REPORT</c:v>
                </c:pt>
                <c:pt idx="12">
                  <c:v>COURSE REPORT / ESSAY</c:v>
                </c:pt>
                <c:pt idx="13">
                  <c:v>ORAL PRESENTATION</c:v>
                </c:pt>
              </c:strCache>
            </c:strRef>
          </c:cat>
          <c:val>
            <c:numRef>
              <c:f>Sheet1!$B$2:$B$15</c:f>
              <c:numCache>
                <c:formatCode>General</c:formatCode>
                <c:ptCount val="14"/>
                <c:pt idx="0">
                  <c:v>10</c:v>
                </c:pt>
                <c:pt idx="1">
                  <c:v>14</c:v>
                </c:pt>
                <c:pt idx="2">
                  <c:v>18</c:v>
                </c:pt>
                <c:pt idx="3">
                  <c:v>19</c:v>
                </c:pt>
                <c:pt idx="4">
                  <c:v>22</c:v>
                </c:pt>
                <c:pt idx="5">
                  <c:v>29</c:v>
                </c:pt>
                <c:pt idx="6">
                  <c:v>36</c:v>
                </c:pt>
                <c:pt idx="7">
                  <c:v>43</c:v>
                </c:pt>
                <c:pt idx="8">
                  <c:v>47</c:v>
                </c:pt>
                <c:pt idx="9">
                  <c:v>49</c:v>
                </c:pt>
                <c:pt idx="10">
                  <c:v>25</c:v>
                </c:pt>
                <c:pt idx="11">
                  <c:v>104</c:v>
                </c:pt>
                <c:pt idx="12">
                  <c:v>111</c:v>
                </c:pt>
                <c:pt idx="13">
                  <c:v>108</c:v>
                </c:pt>
              </c:numCache>
            </c:numRef>
          </c:val>
          <c:extLst>
            <c:ext xmlns:c16="http://schemas.microsoft.com/office/drawing/2014/chart" uri="{C3380CC4-5D6E-409C-BE32-E72D297353CC}">
              <c16:uniqueId val="{00000000-2ADE-4469-9665-A2471A29FA28}"/>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Sheet1!$A$2:$A$15</c:f>
              <c:strCache>
                <c:ptCount val="14"/>
                <c:pt idx="0">
                  <c:v>COVER LETTER</c:v>
                </c:pt>
                <c:pt idx="1">
                  <c:v>ABSTRACT</c:v>
                </c:pt>
                <c:pt idx="2">
                  <c:v>OTHER</c:v>
                </c:pt>
                <c:pt idx="3">
                  <c:v>POSTER / VISUAL</c:v>
                </c:pt>
                <c:pt idx="4">
                  <c:v>RESUME / CV</c:v>
                </c:pt>
                <c:pt idx="5">
                  <c:v>FELLOWSHIP APP</c:v>
                </c:pt>
                <c:pt idx="6">
                  <c:v>RESEARCH MANUSCRIPT</c:v>
                </c:pt>
                <c:pt idx="7">
                  <c:v>FACULTY APP</c:v>
                </c:pt>
                <c:pt idx="8">
                  <c:v>THESIS</c:v>
                </c:pt>
                <c:pt idx="9">
                  <c:v>GRAD SCHOOL APP</c:v>
                </c:pt>
                <c:pt idx="10">
                  <c:v>THESIS / RESEARCH PROPOSAL</c:v>
                </c:pt>
                <c:pt idx="11">
                  <c:v>LAB REPORT</c:v>
                </c:pt>
                <c:pt idx="12">
                  <c:v>COURSE REPORT / ESSAY</c:v>
                </c:pt>
                <c:pt idx="13">
                  <c:v>ORAL PRESENTATION</c:v>
                </c:pt>
              </c:strCache>
            </c:strRef>
          </c:cat>
          <c:val>
            <c:numRef>
              <c:f>Sheet1!$C$2:$C$15</c:f>
              <c:numCache>
                <c:formatCode>General</c:formatCode>
                <c:ptCount val="14"/>
                <c:pt idx="10">
                  <c:v>43</c:v>
                </c:pt>
                <c:pt idx="13">
                  <c:v>24</c:v>
                </c:pt>
              </c:numCache>
            </c:numRef>
          </c:val>
          <c:extLst>
            <c:ext xmlns:c16="http://schemas.microsoft.com/office/drawing/2014/chart" uri="{C3380CC4-5D6E-409C-BE32-E72D297353CC}">
              <c16:uniqueId val="{00000003-2ADE-4469-9665-A2471A29FA28}"/>
            </c:ext>
          </c:extLst>
        </c:ser>
        <c:ser>
          <c:idx val="2"/>
          <c:order val="2"/>
          <c:tx>
            <c:strRef>
              <c:f>Sheet1!$D$1</c:f>
              <c:strCache>
                <c:ptCount val="1"/>
                <c:pt idx="0">
                  <c:v>Series 3</c:v>
                </c:pt>
              </c:strCache>
            </c:strRef>
          </c:tx>
          <c:spPr>
            <a:solidFill>
              <a:schemeClr val="bg1">
                <a:lumMod val="75000"/>
              </a:schemeClr>
            </a:solidFill>
            <a:ln>
              <a:noFill/>
            </a:ln>
            <a:effectLst/>
          </c:spPr>
          <c:invertIfNegative val="0"/>
          <c:cat>
            <c:strRef>
              <c:f>Sheet1!$A$2:$A$15</c:f>
              <c:strCache>
                <c:ptCount val="14"/>
                <c:pt idx="0">
                  <c:v>COVER LETTER</c:v>
                </c:pt>
                <c:pt idx="1">
                  <c:v>ABSTRACT</c:v>
                </c:pt>
                <c:pt idx="2">
                  <c:v>OTHER</c:v>
                </c:pt>
                <c:pt idx="3">
                  <c:v>POSTER / VISUAL</c:v>
                </c:pt>
                <c:pt idx="4">
                  <c:v>RESUME / CV</c:v>
                </c:pt>
                <c:pt idx="5">
                  <c:v>FELLOWSHIP APP</c:v>
                </c:pt>
                <c:pt idx="6">
                  <c:v>RESEARCH MANUSCRIPT</c:v>
                </c:pt>
                <c:pt idx="7">
                  <c:v>FACULTY APP</c:v>
                </c:pt>
                <c:pt idx="8">
                  <c:v>THESIS</c:v>
                </c:pt>
                <c:pt idx="9">
                  <c:v>GRAD SCHOOL APP</c:v>
                </c:pt>
                <c:pt idx="10">
                  <c:v>THESIS / RESEARCH PROPOSAL</c:v>
                </c:pt>
                <c:pt idx="11">
                  <c:v>LAB REPORT</c:v>
                </c:pt>
                <c:pt idx="12">
                  <c:v>COURSE REPORT / ESSAY</c:v>
                </c:pt>
                <c:pt idx="13">
                  <c:v>ORAL PRESENTATION</c:v>
                </c:pt>
              </c:strCache>
            </c:strRef>
          </c:cat>
          <c:val>
            <c:numRef>
              <c:f>Sheet1!$D$2:$D$15</c:f>
              <c:numCache>
                <c:formatCode>General</c:formatCode>
                <c:ptCount val="14"/>
                <c:pt idx="13">
                  <c:v>28</c:v>
                </c:pt>
              </c:numCache>
            </c:numRef>
          </c:val>
          <c:extLst>
            <c:ext xmlns:c16="http://schemas.microsoft.com/office/drawing/2014/chart" uri="{C3380CC4-5D6E-409C-BE32-E72D297353CC}">
              <c16:uniqueId val="{00000004-2ADE-4469-9665-A2471A29FA28}"/>
            </c:ext>
          </c:extLst>
        </c:ser>
        <c:dLbls>
          <c:showLegendKey val="0"/>
          <c:showVal val="0"/>
          <c:showCatName val="0"/>
          <c:showSerName val="0"/>
          <c:showPercent val="0"/>
          <c:showBubbleSize val="0"/>
        </c:dLbls>
        <c:gapWidth val="75"/>
        <c:overlap val="100"/>
        <c:axId val="605830360"/>
        <c:axId val="605831344"/>
      </c:barChart>
      <c:catAx>
        <c:axId val="60583036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05831344"/>
        <c:crosses val="autoZero"/>
        <c:auto val="1"/>
        <c:lblAlgn val="ctr"/>
        <c:lblOffset val="100"/>
        <c:noMultiLvlLbl val="0"/>
      </c:catAx>
      <c:valAx>
        <c:axId val="605831344"/>
        <c:scaling>
          <c:orientation val="minMax"/>
          <c:max val="160"/>
        </c:scaling>
        <c:delete val="1"/>
        <c:axPos val="b"/>
        <c:numFmt formatCode="General" sourceLinked="1"/>
        <c:majorTickMark val="none"/>
        <c:minorTickMark val="none"/>
        <c:tickLblPos val="nextTo"/>
        <c:crossAx val="6058303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stacked"/>
        <c:varyColors val="0"/>
        <c:ser>
          <c:idx val="0"/>
          <c:order val="0"/>
          <c:tx>
            <c:strRef>
              <c:f>Sheet1!$B$1</c:f>
              <c:strCache>
                <c:ptCount val="1"/>
                <c:pt idx="0">
                  <c:v>Series 1</c:v>
                </c:pt>
              </c:strCache>
            </c:strRef>
          </c:tx>
          <c:spPr>
            <a:solidFill>
              <a:schemeClr val="bg1">
                <a:lumMod val="75000"/>
              </a:schemeClr>
            </a:solidFill>
            <a:ln>
              <a:noFill/>
            </a:ln>
            <a:effectLst/>
          </c:spPr>
          <c:invertIfNegative val="0"/>
          <c:cat>
            <c:strRef>
              <c:f>Sheet1!$A$2:$A$15</c:f>
              <c:strCache>
                <c:ptCount val="14"/>
                <c:pt idx="0">
                  <c:v>COVER LETTER</c:v>
                </c:pt>
                <c:pt idx="1">
                  <c:v>ABSTRACT</c:v>
                </c:pt>
                <c:pt idx="2">
                  <c:v>OTHER</c:v>
                </c:pt>
                <c:pt idx="3">
                  <c:v>POSTER / VISUAL</c:v>
                </c:pt>
                <c:pt idx="4">
                  <c:v>RESUME / CV</c:v>
                </c:pt>
                <c:pt idx="5">
                  <c:v>FELLOWSHIP APP</c:v>
                </c:pt>
                <c:pt idx="6">
                  <c:v>RESEARCH MANUSCRIPT</c:v>
                </c:pt>
                <c:pt idx="7">
                  <c:v>FACULTY APP</c:v>
                </c:pt>
                <c:pt idx="8">
                  <c:v>THESIS</c:v>
                </c:pt>
                <c:pt idx="9">
                  <c:v>GRAD SCHOOL APP</c:v>
                </c:pt>
                <c:pt idx="10">
                  <c:v>THESIS / RESEARCH PROPOSAL</c:v>
                </c:pt>
                <c:pt idx="11">
                  <c:v>LAB REPORT</c:v>
                </c:pt>
                <c:pt idx="12">
                  <c:v>COURSE REPORT / ESSAY</c:v>
                </c:pt>
                <c:pt idx="13">
                  <c:v>ORAL PRESENTATION</c:v>
                </c:pt>
              </c:strCache>
            </c:strRef>
          </c:cat>
          <c:val>
            <c:numRef>
              <c:f>Sheet1!$B$2:$B$15</c:f>
              <c:numCache>
                <c:formatCode>General</c:formatCode>
                <c:ptCount val="14"/>
                <c:pt idx="0">
                  <c:v>10</c:v>
                </c:pt>
                <c:pt idx="1">
                  <c:v>14</c:v>
                </c:pt>
                <c:pt idx="2">
                  <c:v>18</c:v>
                </c:pt>
                <c:pt idx="3">
                  <c:v>19</c:v>
                </c:pt>
                <c:pt idx="4">
                  <c:v>22</c:v>
                </c:pt>
                <c:pt idx="5">
                  <c:v>29</c:v>
                </c:pt>
                <c:pt idx="6">
                  <c:v>36</c:v>
                </c:pt>
                <c:pt idx="7">
                  <c:v>43</c:v>
                </c:pt>
                <c:pt idx="8">
                  <c:v>47</c:v>
                </c:pt>
                <c:pt idx="9">
                  <c:v>49</c:v>
                </c:pt>
                <c:pt idx="10">
                  <c:v>25</c:v>
                </c:pt>
                <c:pt idx="11">
                  <c:v>104</c:v>
                </c:pt>
                <c:pt idx="12">
                  <c:v>111</c:v>
                </c:pt>
                <c:pt idx="13">
                  <c:v>108</c:v>
                </c:pt>
              </c:numCache>
            </c:numRef>
          </c:val>
          <c:extLst>
            <c:ext xmlns:c16="http://schemas.microsoft.com/office/drawing/2014/chart" uri="{C3380CC4-5D6E-409C-BE32-E72D297353CC}">
              <c16:uniqueId val="{00000000-2ADE-4469-9665-A2471A29FA28}"/>
            </c:ext>
          </c:extLst>
        </c:ser>
        <c:ser>
          <c:idx val="1"/>
          <c:order val="1"/>
          <c:tx>
            <c:strRef>
              <c:f>Sheet1!$C$1</c:f>
              <c:strCache>
                <c:ptCount val="1"/>
                <c:pt idx="0">
                  <c:v>Series 2</c:v>
                </c:pt>
              </c:strCache>
            </c:strRef>
          </c:tx>
          <c:spPr>
            <a:solidFill>
              <a:srgbClr val="D5D5D5"/>
            </a:solidFill>
            <a:ln>
              <a:noFill/>
            </a:ln>
            <a:effectLst/>
          </c:spPr>
          <c:invertIfNegative val="0"/>
          <c:dPt>
            <c:idx val="10"/>
            <c:invertIfNegative val="0"/>
            <c:bubble3D val="0"/>
            <c:spPr>
              <a:solidFill>
                <a:srgbClr val="00999E"/>
              </a:solidFill>
              <a:ln>
                <a:noFill/>
              </a:ln>
              <a:effectLst/>
            </c:spPr>
            <c:extLst>
              <c:ext xmlns:c16="http://schemas.microsoft.com/office/drawing/2014/chart" uri="{C3380CC4-5D6E-409C-BE32-E72D297353CC}">
                <c16:uniqueId val="{00000000-E547-4906-A0DB-4D439F019B54}"/>
              </c:ext>
            </c:extLst>
          </c:dPt>
          <c:dPt>
            <c:idx val="13"/>
            <c:invertIfNegative val="0"/>
            <c:bubble3D val="0"/>
            <c:spPr>
              <a:solidFill>
                <a:schemeClr val="bg1">
                  <a:lumMod val="75000"/>
                </a:schemeClr>
              </a:solidFill>
              <a:ln>
                <a:noFill/>
              </a:ln>
              <a:effectLst/>
            </c:spPr>
            <c:extLst>
              <c:ext xmlns:c16="http://schemas.microsoft.com/office/drawing/2014/chart" uri="{C3380CC4-5D6E-409C-BE32-E72D297353CC}">
                <c16:uniqueId val="{00000002-282A-4B96-BAAB-0929187E5105}"/>
              </c:ext>
            </c:extLst>
          </c:dPt>
          <c:cat>
            <c:strRef>
              <c:f>Sheet1!$A$2:$A$15</c:f>
              <c:strCache>
                <c:ptCount val="14"/>
                <c:pt idx="0">
                  <c:v>COVER LETTER</c:v>
                </c:pt>
                <c:pt idx="1">
                  <c:v>ABSTRACT</c:v>
                </c:pt>
                <c:pt idx="2">
                  <c:v>OTHER</c:v>
                </c:pt>
                <c:pt idx="3">
                  <c:v>POSTER / VISUAL</c:v>
                </c:pt>
                <c:pt idx="4">
                  <c:v>RESUME / CV</c:v>
                </c:pt>
                <c:pt idx="5">
                  <c:v>FELLOWSHIP APP</c:v>
                </c:pt>
                <c:pt idx="6">
                  <c:v>RESEARCH MANUSCRIPT</c:v>
                </c:pt>
                <c:pt idx="7">
                  <c:v>FACULTY APP</c:v>
                </c:pt>
                <c:pt idx="8">
                  <c:v>THESIS</c:v>
                </c:pt>
                <c:pt idx="9">
                  <c:v>GRAD SCHOOL APP</c:v>
                </c:pt>
                <c:pt idx="10">
                  <c:v>THESIS / RESEARCH PROPOSAL</c:v>
                </c:pt>
                <c:pt idx="11">
                  <c:v>LAB REPORT</c:v>
                </c:pt>
                <c:pt idx="12">
                  <c:v>COURSE REPORT / ESSAY</c:v>
                </c:pt>
                <c:pt idx="13">
                  <c:v>ORAL PRESENTATION</c:v>
                </c:pt>
              </c:strCache>
            </c:strRef>
          </c:cat>
          <c:val>
            <c:numRef>
              <c:f>Sheet1!$C$2:$C$15</c:f>
              <c:numCache>
                <c:formatCode>General</c:formatCode>
                <c:ptCount val="14"/>
                <c:pt idx="10">
                  <c:v>43</c:v>
                </c:pt>
                <c:pt idx="13">
                  <c:v>24</c:v>
                </c:pt>
              </c:numCache>
            </c:numRef>
          </c:val>
          <c:extLst>
            <c:ext xmlns:c16="http://schemas.microsoft.com/office/drawing/2014/chart" uri="{C3380CC4-5D6E-409C-BE32-E72D297353CC}">
              <c16:uniqueId val="{00000003-2ADE-4469-9665-A2471A29FA28}"/>
            </c:ext>
          </c:extLst>
        </c:ser>
        <c:ser>
          <c:idx val="2"/>
          <c:order val="2"/>
          <c:tx>
            <c:strRef>
              <c:f>Sheet1!$D$1</c:f>
              <c:strCache>
                <c:ptCount val="1"/>
                <c:pt idx="0">
                  <c:v>Series 3</c:v>
                </c:pt>
              </c:strCache>
            </c:strRef>
          </c:tx>
          <c:spPr>
            <a:solidFill>
              <a:srgbClr val="00999E"/>
            </a:solidFill>
            <a:ln>
              <a:noFill/>
            </a:ln>
            <a:effectLst/>
          </c:spPr>
          <c:invertIfNegative val="0"/>
          <c:cat>
            <c:strRef>
              <c:f>Sheet1!$A$2:$A$15</c:f>
              <c:strCache>
                <c:ptCount val="14"/>
                <c:pt idx="0">
                  <c:v>COVER LETTER</c:v>
                </c:pt>
                <c:pt idx="1">
                  <c:v>ABSTRACT</c:v>
                </c:pt>
                <c:pt idx="2">
                  <c:v>OTHER</c:v>
                </c:pt>
                <c:pt idx="3">
                  <c:v>POSTER / VISUAL</c:v>
                </c:pt>
                <c:pt idx="4">
                  <c:v>RESUME / CV</c:v>
                </c:pt>
                <c:pt idx="5">
                  <c:v>FELLOWSHIP APP</c:v>
                </c:pt>
                <c:pt idx="6">
                  <c:v>RESEARCH MANUSCRIPT</c:v>
                </c:pt>
                <c:pt idx="7">
                  <c:v>FACULTY APP</c:v>
                </c:pt>
                <c:pt idx="8">
                  <c:v>THESIS</c:v>
                </c:pt>
                <c:pt idx="9">
                  <c:v>GRAD SCHOOL APP</c:v>
                </c:pt>
                <c:pt idx="10">
                  <c:v>THESIS / RESEARCH PROPOSAL</c:v>
                </c:pt>
                <c:pt idx="11">
                  <c:v>LAB REPORT</c:v>
                </c:pt>
                <c:pt idx="12">
                  <c:v>COURSE REPORT / ESSAY</c:v>
                </c:pt>
                <c:pt idx="13">
                  <c:v>ORAL PRESENTATION</c:v>
                </c:pt>
              </c:strCache>
            </c:strRef>
          </c:cat>
          <c:val>
            <c:numRef>
              <c:f>Sheet1!$D$2:$D$15</c:f>
              <c:numCache>
                <c:formatCode>General</c:formatCode>
                <c:ptCount val="14"/>
                <c:pt idx="13">
                  <c:v>28</c:v>
                </c:pt>
              </c:numCache>
            </c:numRef>
          </c:val>
          <c:extLst>
            <c:ext xmlns:c16="http://schemas.microsoft.com/office/drawing/2014/chart" uri="{C3380CC4-5D6E-409C-BE32-E72D297353CC}">
              <c16:uniqueId val="{00000004-2ADE-4469-9665-A2471A29FA28}"/>
            </c:ext>
          </c:extLst>
        </c:ser>
        <c:dLbls>
          <c:showLegendKey val="0"/>
          <c:showVal val="0"/>
          <c:showCatName val="0"/>
          <c:showSerName val="0"/>
          <c:showPercent val="0"/>
          <c:showBubbleSize val="0"/>
        </c:dLbls>
        <c:gapWidth val="75"/>
        <c:overlap val="100"/>
        <c:axId val="605830360"/>
        <c:axId val="605831344"/>
      </c:barChart>
      <c:catAx>
        <c:axId val="60583036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05831344"/>
        <c:crosses val="autoZero"/>
        <c:auto val="1"/>
        <c:lblAlgn val="ctr"/>
        <c:lblOffset val="100"/>
        <c:noMultiLvlLbl val="0"/>
      </c:catAx>
      <c:valAx>
        <c:axId val="605831344"/>
        <c:scaling>
          <c:orientation val="minMax"/>
          <c:max val="160"/>
        </c:scaling>
        <c:delete val="1"/>
        <c:axPos val="b"/>
        <c:numFmt formatCode="General" sourceLinked="1"/>
        <c:majorTickMark val="none"/>
        <c:minorTickMark val="none"/>
        <c:tickLblPos val="nextTo"/>
        <c:crossAx val="6058303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623059F-B324-48F8-8AE4-A7D92D230101}" type="datetimeFigureOut">
              <a:rPr lang="en-US" smtClean="0"/>
              <a:t>8/29/2018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5EAB069-0AF1-4C73-B59D-E2266FCB0CAE}" type="slidenum">
              <a:rPr lang="en-US" smtClean="0"/>
              <a:t>‹#›</a:t>
            </a:fld>
            <a:endParaRPr lang="en-US"/>
          </a:p>
        </p:txBody>
      </p:sp>
    </p:spTree>
    <p:extLst>
      <p:ext uri="{BB962C8B-B14F-4D97-AF65-F5344CB8AC3E}">
        <p14:creationId xmlns:p14="http://schemas.microsoft.com/office/powerpoint/2010/main" val="1770782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EAB069-0AF1-4C73-B59D-E2266FCB0CAE}" type="slidenum">
              <a:rPr lang="en-US" smtClean="0"/>
              <a:t>2</a:t>
            </a:fld>
            <a:endParaRPr lang="en-US"/>
          </a:p>
        </p:txBody>
      </p:sp>
    </p:spTree>
    <p:extLst>
      <p:ext uri="{BB962C8B-B14F-4D97-AF65-F5344CB8AC3E}">
        <p14:creationId xmlns:p14="http://schemas.microsoft.com/office/powerpoint/2010/main" val="1785019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4708390-B5F9-4DE7-8E87-9F9960D21F1B}" type="datetimeFigureOut">
              <a:rPr lang="en-US" smtClean="0"/>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601BDD-73BE-4C50-B46F-38EF70BDE55A}" type="slidenum">
              <a:rPr lang="en-US" smtClean="0"/>
              <a:t>‹#›</a:t>
            </a:fld>
            <a:endParaRPr lang="en-US"/>
          </a:p>
        </p:txBody>
      </p:sp>
    </p:spTree>
    <p:extLst>
      <p:ext uri="{BB962C8B-B14F-4D97-AF65-F5344CB8AC3E}">
        <p14:creationId xmlns:p14="http://schemas.microsoft.com/office/powerpoint/2010/main" val="4039661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4708390-B5F9-4DE7-8E87-9F9960D21F1B}" type="datetimeFigureOut">
              <a:rPr lang="en-US" smtClean="0"/>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601BDD-73BE-4C50-B46F-38EF70BDE55A}" type="slidenum">
              <a:rPr lang="en-US" smtClean="0"/>
              <a:t>‹#›</a:t>
            </a:fld>
            <a:endParaRPr lang="en-US"/>
          </a:p>
        </p:txBody>
      </p:sp>
    </p:spTree>
    <p:extLst>
      <p:ext uri="{BB962C8B-B14F-4D97-AF65-F5344CB8AC3E}">
        <p14:creationId xmlns:p14="http://schemas.microsoft.com/office/powerpoint/2010/main" val="1635803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4708390-B5F9-4DE7-8E87-9F9960D21F1B}" type="datetimeFigureOut">
              <a:rPr lang="en-US" smtClean="0"/>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601BDD-73BE-4C50-B46F-38EF70BDE55A}" type="slidenum">
              <a:rPr lang="en-US" smtClean="0"/>
              <a:t>‹#›</a:t>
            </a:fld>
            <a:endParaRPr lang="en-US"/>
          </a:p>
        </p:txBody>
      </p:sp>
    </p:spTree>
    <p:extLst>
      <p:ext uri="{BB962C8B-B14F-4D97-AF65-F5344CB8AC3E}">
        <p14:creationId xmlns:p14="http://schemas.microsoft.com/office/powerpoint/2010/main" val="2010614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4708390-B5F9-4DE7-8E87-9F9960D21F1B}" type="datetimeFigureOut">
              <a:rPr lang="en-US" smtClean="0"/>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601BDD-73BE-4C50-B46F-38EF70BDE55A}" type="slidenum">
              <a:rPr lang="en-US" smtClean="0"/>
              <a:t>‹#›</a:t>
            </a:fld>
            <a:endParaRPr lang="en-US"/>
          </a:p>
        </p:txBody>
      </p:sp>
    </p:spTree>
    <p:extLst>
      <p:ext uri="{BB962C8B-B14F-4D97-AF65-F5344CB8AC3E}">
        <p14:creationId xmlns:p14="http://schemas.microsoft.com/office/powerpoint/2010/main" val="4249726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708390-B5F9-4DE7-8E87-9F9960D21F1B}" type="datetimeFigureOut">
              <a:rPr lang="en-US" smtClean="0"/>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601BDD-73BE-4C50-B46F-38EF70BDE55A}" type="slidenum">
              <a:rPr lang="en-US" smtClean="0"/>
              <a:t>‹#›</a:t>
            </a:fld>
            <a:endParaRPr lang="en-US"/>
          </a:p>
        </p:txBody>
      </p:sp>
    </p:spTree>
    <p:extLst>
      <p:ext uri="{BB962C8B-B14F-4D97-AF65-F5344CB8AC3E}">
        <p14:creationId xmlns:p14="http://schemas.microsoft.com/office/powerpoint/2010/main" val="3313864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4708390-B5F9-4DE7-8E87-9F9960D21F1B}" type="datetimeFigureOut">
              <a:rPr lang="en-US" smtClean="0"/>
              <a:t>8/29/2018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601BDD-73BE-4C50-B46F-38EF70BDE55A}" type="slidenum">
              <a:rPr lang="en-US" smtClean="0"/>
              <a:t>‹#›</a:t>
            </a:fld>
            <a:endParaRPr lang="en-US"/>
          </a:p>
        </p:txBody>
      </p:sp>
    </p:spTree>
    <p:extLst>
      <p:ext uri="{BB962C8B-B14F-4D97-AF65-F5344CB8AC3E}">
        <p14:creationId xmlns:p14="http://schemas.microsoft.com/office/powerpoint/2010/main" val="1711393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4708390-B5F9-4DE7-8E87-9F9960D21F1B}" type="datetimeFigureOut">
              <a:rPr lang="en-US" smtClean="0"/>
              <a:t>8/29/2018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601BDD-73BE-4C50-B46F-38EF70BDE55A}" type="slidenum">
              <a:rPr lang="en-US" smtClean="0"/>
              <a:t>‹#›</a:t>
            </a:fld>
            <a:endParaRPr lang="en-US"/>
          </a:p>
        </p:txBody>
      </p:sp>
    </p:spTree>
    <p:extLst>
      <p:ext uri="{BB962C8B-B14F-4D97-AF65-F5344CB8AC3E}">
        <p14:creationId xmlns:p14="http://schemas.microsoft.com/office/powerpoint/2010/main" val="3438938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4708390-B5F9-4DE7-8E87-9F9960D21F1B}" type="datetimeFigureOut">
              <a:rPr lang="en-US" smtClean="0"/>
              <a:t>8/29/2018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601BDD-73BE-4C50-B46F-38EF70BDE55A}" type="slidenum">
              <a:rPr lang="en-US" smtClean="0"/>
              <a:t>‹#›</a:t>
            </a:fld>
            <a:endParaRPr lang="en-US"/>
          </a:p>
        </p:txBody>
      </p:sp>
    </p:spTree>
    <p:extLst>
      <p:ext uri="{BB962C8B-B14F-4D97-AF65-F5344CB8AC3E}">
        <p14:creationId xmlns:p14="http://schemas.microsoft.com/office/powerpoint/2010/main" val="139706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708390-B5F9-4DE7-8E87-9F9960D21F1B}" type="datetimeFigureOut">
              <a:rPr lang="en-US" smtClean="0"/>
              <a:t>8/29/2018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601BDD-73BE-4C50-B46F-38EF70BDE55A}" type="slidenum">
              <a:rPr lang="en-US" smtClean="0"/>
              <a:t>‹#›</a:t>
            </a:fld>
            <a:endParaRPr lang="en-US"/>
          </a:p>
        </p:txBody>
      </p:sp>
    </p:spTree>
    <p:extLst>
      <p:ext uri="{BB962C8B-B14F-4D97-AF65-F5344CB8AC3E}">
        <p14:creationId xmlns:p14="http://schemas.microsoft.com/office/powerpoint/2010/main" val="3483402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708390-B5F9-4DE7-8E87-9F9960D21F1B}" type="datetimeFigureOut">
              <a:rPr lang="en-US" smtClean="0"/>
              <a:t>8/29/2018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601BDD-73BE-4C50-B46F-38EF70BDE55A}" type="slidenum">
              <a:rPr lang="en-US" smtClean="0"/>
              <a:t>‹#›</a:t>
            </a:fld>
            <a:endParaRPr lang="en-US"/>
          </a:p>
        </p:txBody>
      </p:sp>
    </p:spTree>
    <p:extLst>
      <p:ext uri="{BB962C8B-B14F-4D97-AF65-F5344CB8AC3E}">
        <p14:creationId xmlns:p14="http://schemas.microsoft.com/office/powerpoint/2010/main" val="2775532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708390-B5F9-4DE7-8E87-9F9960D21F1B}" type="datetimeFigureOut">
              <a:rPr lang="en-US" smtClean="0"/>
              <a:t>8/29/2018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601BDD-73BE-4C50-B46F-38EF70BDE55A}" type="slidenum">
              <a:rPr lang="en-US" smtClean="0"/>
              <a:t>‹#›</a:t>
            </a:fld>
            <a:endParaRPr lang="en-US"/>
          </a:p>
        </p:txBody>
      </p:sp>
    </p:spTree>
    <p:extLst>
      <p:ext uri="{BB962C8B-B14F-4D97-AF65-F5344CB8AC3E}">
        <p14:creationId xmlns:p14="http://schemas.microsoft.com/office/powerpoint/2010/main" val="292766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708390-B5F9-4DE7-8E87-9F9960D21F1B}" type="datetimeFigureOut">
              <a:rPr lang="en-US" smtClean="0"/>
              <a:t>8/29/2018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601BDD-73BE-4C50-B46F-38EF70BDE55A}" type="slidenum">
              <a:rPr lang="en-US" smtClean="0"/>
              <a:t>‹#›</a:t>
            </a:fld>
            <a:endParaRPr lang="en-US"/>
          </a:p>
        </p:txBody>
      </p:sp>
    </p:spTree>
    <p:extLst>
      <p:ext uri="{BB962C8B-B14F-4D97-AF65-F5344CB8AC3E}">
        <p14:creationId xmlns:p14="http://schemas.microsoft.com/office/powerpoint/2010/main" val="10978044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1.jpeg"/><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7047" y="2900061"/>
            <a:ext cx="7945515" cy="769441"/>
          </a:xfrm>
          <a:prstGeom prst="rect">
            <a:avLst/>
          </a:prstGeom>
          <a:noFill/>
        </p:spPr>
        <p:txBody>
          <a:bodyPr wrap="square" rtlCol="0">
            <a:spAutoFit/>
          </a:bodyPr>
          <a:lstStyle/>
          <a:p>
            <a:r>
              <a:rPr lang="en-US" sz="4400" dirty="0" smtClean="0">
                <a:solidFill>
                  <a:srgbClr val="01395E"/>
                </a:solidFill>
                <a:latin typeface="+mj-lt"/>
                <a:ea typeface="Lato Light" panose="020F0502020204030203" pitchFamily="34" charset="0"/>
                <a:cs typeface="Lato Light" panose="020F0502020204030203" pitchFamily="34" charset="0"/>
              </a:rPr>
              <a:t>NSE Communication Lab</a:t>
            </a:r>
            <a:endParaRPr lang="en-US" sz="4000" dirty="0">
              <a:solidFill>
                <a:srgbClr val="01395E"/>
              </a:solidFill>
              <a:latin typeface="+mj-lt"/>
              <a:ea typeface="Lato Light" panose="020F0502020204030203" pitchFamily="34" charset="0"/>
              <a:cs typeface="Lato Light" panose="020F0502020204030203" pitchFamily="34" charset="0"/>
            </a:endParaRPr>
          </a:p>
        </p:txBody>
      </p:sp>
      <p:sp>
        <p:nvSpPr>
          <p:cNvPr id="6" name="TextBox 5"/>
          <p:cNvSpPr txBox="1"/>
          <p:nvPr/>
        </p:nvSpPr>
        <p:spPr>
          <a:xfrm>
            <a:off x="577046" y="3716803"/>
            <a:ext cx="8149703" cy="523220"/>
          </a:xfrm>
          <a:prstGeom prst="rect">
            <a:avLst/>
          </a:prstGeom>
          <a:noFill/>
        </p:spPr>
        <p:txBody>
          <a:bodyPr wrap="square" rtlCol="0">
            <a:spAutoFit/>
          </a:bodyPr>
          <a:lstStyle/>
          <a:p>
            <a:r>
              <a:rPr lang="en-US" sz="2800" dirty="0" smtClean="0">
                <a:solidFill>
                  <a:srgbClr val="00999E"/>
                </a:solidFill>
                <a:latin typeface="+mj-lt"/>
                <a:ea typeface="Lato Light" panose="020F0502020204030203" pitchFamily="34" charset="0"/>
                <a:cs typeface="Lato Light" panose="020F0502020204030203" pitchFamily="34" charset="0"/>
              </a:rPr>
              <a:t>Communication support for scientists, by scientists</a:t>
            </a:r>
            <a:endParaRPr lang="en-US" sz="4000" dirty="0" smtClean="0">
              <a:solidFill>
                <a:srgbClr val="00999E"/>
              </a:solidFill>
              <a:latin typeface="+mj-lt"/>
              <a:ea typeface="Lato Light" panose="020F0502020204030203" pitchFamily="34" charset="0"/>
              <a:cs typeface="Lato Light" panose="020F0502020204030203" pitchFamily="34" charset="0"/>
            </a:endParaRPr>
          </a:p>
        </p:txBody>
      </p:sp>
      <p:sp>
        <p:nvSpPr>
          <p:cNvPr id="28" name="TextBox 27"/>
          <p:cNvSpPr txBox="1"/>
          <p:nvPr/>
        </p:nvSpPr>
        <p:spPr>
          <a:xfrm>
            <a:off x="1942567" y="5600427"/>
            <a:ext cx="2155644" cy="661720"/>
          </a:xfrm>
          <a:prstGeom prst="rect">
            <a:avLst/>
          </a:prstGeom>
          <a:noFill/>
        </p:spPr>
        <p:txBody>
          <a:bodyPr wrap="square" rtlCol="0">
            <a:spAutoFit/>
          </a:bodyPr>
          <a:lstStyle/>
          <a:p>
            <a:r>
              <a:rPr lang="en-US" dirty="0" smtClean="0"/>
              <a:t>Marina Dang</a:t>
            </a:r>
          </a:p>
          <a:p>
            <a:endParaRPr lang="en-US" sz="500" dirty="0" smtClean="0">
              <a:solidFill>
                <a:schemeClr val="tx1">
                  <a:lumMod val="65000"/>
                  <a:lumOff val="35000"/>
                </a:schemeClr>
              </a:solidFill>
            </a:endParaRPr>
          </a:p>
          <a:p>
            <a:r>
              <a:rPr lang="en-US" sz="1400" dirty="0" smtClean="0">
                <a:solidFill>
                  <a:schemeClr val="tx1">
                    <a:lumMod val="65000"/>
                    <a:lumOff val="35000"/>
                  </a:schemeClr>
                </a:solidFill>
              </a:rPr>
              <a:t>Manager</a:t>
            </a:r>
            <a:endParaRPr lang="en-US" sz="1400" dirty="0">
              <a:solidFill>
                <a:schemeClr val="tx1">
                  <a:lumMod val="65000"/>
                  <a:lumOff val="35000"/>
                </a:schemeClr>
              </a:solidFill>
            </a:endParaRPr>
          </a:p>
        </p:txBody>
      </p:sp>
      <p:pic>
        <p:nvPicPr>
          <p:cNvPr id="30" name="Picture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7674" y="5404978"/>
            <a:ext cx="1059653" cy="753702"/>
          </a:xfrm>
          <a:prstGeom prst="rect">
            <a:avLst/>
          </a:prstGeom>
        </p:spPr>
      </p:pic>
      <p:sp>
        <p:nvSpPr>
          <p:cNvPr id="7" name="Rectangle 6"/>
          <p:cNvSpPr/>
          <p:nvPr/>
        </p:nvSpPr>
        <p:spPr>
          <a:xfrm>
            <a:off x="0" y="0"/>
            <a:ext cx="9144000" cy="16813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64277" y="342285"/>
            <a:ext cx="3414251" cy="697077"/>
          </a:xfrm>
          <a:prstGeom prst="rect">
            <a:avLst/>
          </a:prstGeom>
        </p:spPr>
      </p:pic>
    </p:spTree>
    <p:extLst>
      <p:ext uri="{BB962C8B-B14F-4D97-AF65-F5344CB8AC3E}">
        <p14:creationId xmlns:p14="http://schemas.microsoft.com/office/powerpoint/2010/main" val="2376779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367129" y="2610681"/>
            <a:ext cx="767337" cy="255626"/>
          </a:xfrm>
          <a:prstGeom prst="rect">
            <a:avLst/>
          </a:prstGeom>
          <a:solidFill>
            <a:srgbClr val="F4A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37928" y="2857623"/>
            <a:ext cx="5696539" cy="239928"/>
          </a:xfrm>
          <a:prstGeom prst="rect">
            <a:avLst/>
          </a:prstGeom>
          <a:solidFill>
            <a:srgbClr val="F4A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37929" y="3056230"/>
            <a:ext cx="4119486" cy="287567"/>
          </a:xfrm>
          <a:prstGeom prst="rect">
            <a:avLst/>
          </a:prstGeom>
          <a:solidFill>
            <a:srgbClr val="F4A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983603" y="2093625"/>
            <a:ext cx="2150864" cy="250283"/>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37932" y="2337204"/>
            <a:ext cx="5696538" cy="242345"/>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37928" y="2554769"/>
            <a:ext cx="4890761" cy="266400"/>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385390" y="1591186"/>
            <a:ext cx="3749079" cy="266798"/>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37930" y="1837234"/>
            <a:ext cx="5696539" cy="228600"/>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37930" y="2057532"/>
            <a:ext cx="3507234" cy="249953"/>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37928" y="1544344"/>
            <a:ext cx="1909023" cy="263171"/>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37930" y="1311956"/>
            <a:ext cx="5696539" cy="246888"/>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418555" y="1299763"/>
            <a:ext cx="2414727" cy="338554"/>
          </a:xfrm>
          <a:prstGeom prst="rect">
            <a:avLst/>
          </a:prstGeom>
          <a:solidFill>
            <a:srgbClr val="D0BBDB"/>
          </a:solidFill>
        </p:spPr>
        <p:txBody>
          <a:bodyPr wrap="square" rtlCol="0">
            <a:spAutoFit/>
          </a:bodyPr>
          <a:lstStyle/>
          <a:p>
            <a:r>
              <a:rPr lang="en-US" sz="1600" dirty="0" smtClean="0"/>
              <a:t>General background</a:t>
            </a:r>
            <a:endParaRPr lang="en-US" sz="1600" dirty="0"/>
          </a:p>
        </p:txBody>
      </p:sp>
      <p:sp>
        <p:nvSpPr>
          <p:cNvPr id="26" name="TextBox 25"/>
          <p:cNvSpPr txBox="1"/>
          <p:nvPr/>
        </p:nvSpPr>
        <p:spPr>
          <a:xfrm>
            <a:off x="6418548" y="1667957"/>
            <a:ext cx="2414727" cy="338554"/>
          </a:xfrm>
          <a:prstGeom prst="rect">
            <a:avLst/>
          </a:prstGeom>
          <a:solidFill>
            <a:srgbClr val="FFDF85"/>
          </a:solidFill>
        </p:spPr>
        <p:txBody>
          <a:bodyPr wrap="square" rtlCol="0">
            <a:spAutoFit/>
          </a:bodyPr>
          <a:lstStyle/>
          <a:p>
            <a:r>
              <a:rPr lang="en-US" sz="1600" dirty="0" smtClean="0"/>
              <a:t>Specific background</a:t>
            </a:r>
            <a:endParaRPr lang="en-US" sz="1600" dirty="0"/>
          </a:p>
        </p:txBody>
      </p:sp>
      <p:sp>
        <p:nvSpPr>
          <p:cNvPr id="27" name="TextBox 26"/>
          <p:cNvSpPr txBox="1"/>
          <p:nvPr/>
        </p:nvSpPr>
        <p:spPr>
          <a:xfrm>
            <a:off x="6418550" y="2048679"/>
            <a:ext cx="2414727" cy="584775"/>
          </a:xfrm>
          <a:prstGeom prst="rect">
            <a:avLst/>
          </a:prstGeom>
          <a:solidFill>
            <a:srgbClr val="B1D69A"/>
          </a:solidFill>
        </p:spPr>
        <p:txBody>
          <a:bodyPr wrap="square" rtlCol="0">
            <a:spAutoFit/>
          </a:bodyPr>
          <a:lstStyle/>
          <a:p>
            <a:r>
              <a:rPr lang="en-US" sz="1600" dirty="0" smtClean="0"/>
              <a:t>Statement of problem or knowledge gap</a:t>
            </a:r>
            <a:endParaRPr lang="en-US" sz="1600" dirty="0"/>
          </a:p>
        </p:txBody>
      </p:sp>
      <p:sp>
        <p:nvSpPr>
          <p:cNvPr id="28" name="TextBox 27"/>
          <p:cNvSpPr txBox="1"/>
          <p:nvPr/>
        </p:nvSpPr>
        <p:spPr>
          <a:xfrm>
            <a:off x="6418547" y="2666926"/>
            <a:ext cx="2414727" cy="584775"/>
          </a:xfrm>
          <a:prstGeom prst="rect">
            <a:avLst/>
          </a:prstGeom>
          <a:solidFill>
            <a:srgbClr val="F4AF80"/>
          </a:solidFill>
        </p:spPr>
        <p:txBody>
          <a:bodyPr wrap="square" rtlCol="0">
            <a:spAutoFit/>
          </a:bodyPr>
          <a:lstStyle/>
          <a:p>
            <a:r>
              <a:rPr lang="en-US" sz="1600" dirty="0" smtClean="0"/>
              <a:t>“Here we show / report …” </a:t>
            </a:r>
            <a:br>
              <a:rPr lang="en-US" sz="1600" dirty="0" smtClean="0"/>
            </a:br>
            <a:r>
              <a:rPr lang="en-US" sz="1600" dirty="0" smtClean="0"/>
              <a:t>(a 1-sentence summary) </a:t>
            </a:r>
            <a:endParaRPr lang="en-US" sz="1600" dirty="0"/>
          </a:p>
        </p:txBody>
      </p:sp>
      <p:sp>
        <p:nvSpPr>
          <p:cNvPr id="6" name="TextBox 5"/>
          <p:cNvSpPr txBox="1"/>
          <p:nvPr/>
        </p:nvSpPr>
        <p:spPr>
          <a:xfrm>
            <a:off x="446809" y="1269663"/>
            <a:ext cx="5649222" cy="5245731"/>
          </a:xfrm>
          <a:prstGeom prst="rect">
            <a:avLst/>
          </a:prstGeom>
          <a:noFill/>
        </p:spPr>
        <p:txBody>
          <a:bodyPr wrap="square" rtlCol="0">
            <a:spAutoFit/>
          </a:bodyPr>
          <a:lstStyle/>
          <a:p>
            <a:pPr algn="just">
              <a:lnSpc>
                <a:spcPct val="120000"/>
              </a:lnSpc>
            </a:pPr>
            <a:r>
              <a:rPr lang="en-US" sz="1400" dirty="0" smtClean="0"/>
              <a:t>Effective communication in engineering fields has been recognized as a crucial tool for success. In fact, NSE alumni who responded to an MIT survey reported that communication skills were more important in their careers than technical and analytical skills. However, the survey also revealed that while MIT had prepared its students well to solve complex problems, their training in communication had been insufficient. Here we describe the impact of a communication resource “for scientists by scientists” launched by NSE to fill this educational gap. </a:t>
            </a:r>
            <a:r>
              <a:rPr lang="en-US" sz="1400" dirty="0" smtClean="0">
                <a:solidFill>
                  <a:schemeClr val="bg1"/>
                </a:solidFill>
              </a:rPr>
              <a:t>As a peer coaching program, the Communication Lab is designed to help students and post-docs with their writing, speaking, and visual design needs, including oral presentations, coursework, and theses. Over the last four years, NSE graduate students trained as Communication Fellows hosted over 730 coaching appointments to 209 individual students and postdocs. </a:t>
            </a:r>
            <a:r>
              <a:rPr lang="en-US" sz="1400" dirty="0">
                <a:solidFill>
                  <a:schemeClr val="bg1"/>
                </a:solidFill>
              </a:rPr>
              <a:t>In </a:t>
            </a:r>
            <a:r>
              <a:rPr lang="en-US" sz="1400" dirty="0" smtClean="0">
                <a:solidFill>
                  <a:schemeClr val="bg1"/>
                </a:solidFill>
              </a:rPr>
              <a:t>2017-2018, 63% </a:t>
            </a:r>
            <a:r>
              <a:rPr lang="en-US" sz="1400" dirty="0">
                <a:solidFill>
                  <a:schemeClr val="bg1"/>
                </a:solidFill>
              </a:rPr>
              <a:t>of users were return clients. Lab users reported higher levels of confidence, while faculty noticed stronger communication skills among their </a:t>
            </a:r>
            <a:r>
              <a:rPr lang="en-US" sz="1400" dirty="0" smtClean="0">
                <a:solidFill>
                  <a:schemeClr val="bg1"/>
                </a:solidFill>
              </a:rPr>
              <a:t>students. The Communication Lab model highlights the importance of a coach’s familiarity with the technical content, and offers a new alternative to traditional communication resources where the coach is primarily a trained writing professional.</a:t>
            </a:r>
          </a:p>
          <a:p>
            <a:pPr algn="just">
              <a:lnSpc>
                <a:spcPct val="120000"/>
              </a:lnSpc>
            </a:pPr>
            <a:r>
              <a:rPr lang="en-US" sz="1400" dirty="0" smtClean="0">
                <a:solidFill>
                  <a:schemeClr val="bg1"/>
                </a:solidFill>
              </a:rPr>
              <a:t> </a:t>
            </a:r>
            <a:endParaRPr lang="en-US" sz="1400" dirty="0">
              <a:solidFill>
                <a:schemeClr val="bg1"/>
              </a:solidFill>
            </a:endParaRPr>
          </a:p>
        </p:txBody>
      </p:sp>
      <p:sp>
        <p:nvSpPr>
          <p:cNvPr id="7" name="TextBox 6"/>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An effective abstract</a:t>
            </a:r>
            <a:endParaRPr lang="en-US" sz="3200" dirty="0">
              <a:solidFill>
                <a:srgbClr val="01395E"/>
              </a:solidFill>
              <a:latin typeface="+mj-lt"/>
            </a:endParaRPr>
          </a:p>
        </p:txBody>
      </p:sp>
    </p:spTree>
    <p:extLst>
      <p:ext uri="{BB962C8B-B14F-4D97-AF65-F5344CB8AC3E}">
        <p14:creationId xmlns:p14="http://schemas.microsoft.com/office/powerpoint/2010/main" val="39464479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35008" y="4896867"/>
            <a:ext cx="1148619" cy="467792"/>
          </a:xfrm>
          <a:prstGeom prst="rect">
            <a:avLst/>
          </a:prstGeom>
          <a:solidFill>
            <a:srgbClr val="ABC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37928" y="3380021"/>
            <a:ext cx="5696541" cy="1746504"/>
          </a:xfrm>
          <a:prstGeom prst="rect">
            <a:avLst/>
          </a:prstGeom>
          <a:solidFill>
            <a:srgbClr val="ABC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595854" y="3122499"/>
            <a:ext cx="1538612" cy="398689"/>
          </a:xfrm>
          <a:prstGeom prst="rect">
            <a:avLst/>
          </a:prstGeom>
          <a:solidFill>
            <a:srgbClr val="ABC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367129" y="2610681"/>
            <a:ext cx="767337" cy="255626"/>
          </a:xfrm>
          <a:prstGeom prst="rect">
            <a:avLst/>
          </a:prstGeom>
          <a:solidFill>
            <a:srgbClr val="F4A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37928" y="2857623"/>
            <a:ext cx="5696539" cy="239928"/>
          </a:xfrm>
          <a:prstGeom prst="rect">
            <a:avLst/>
          </a:prstGeom>
          <a:solidFill>
            <a:srgbClr val="F4A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37929" y="3056230"/>
            <a:ext cx="4119486" cy="287567"/>
          </a:xfrm>
          <a:prstGeom prst="rect">
            <a:avLst/>
          </a:prstGeom>
          <a:solidFill>
            <a:srgbClr val="F4A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983603" y="2093625"/>
            <a:ext cx="2150864" cy="250283"/>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37932" y="2337204"/>
            <a:ext cx="5696538" cy="242345"/>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37928" y="2554769"/>
            <a:ext cx="4890761" cy="266400"/>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385390" y="1591186"/>
            <a:ext cx="3749079" cy="266798"/>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37930" y="1837234"/>
            <a:ext cx="5696539" cy="228600"/>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37930" y="2057532"/>
            <a:ext cx="3507234" cy="249953"/>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37928" y="1544344"/>
            <a:ext cx="1909023" cy="263171"/>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37930" y="1311956"/>
            <a:ext cx="5696539" cy="246888"/>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418555" y="1299763"/>
            <a:ext cx="2414727" cy="338554"/>
          </a:xfrm>
          <a:prstGeom prst="rect">
            <a:avLst/>
          </a:prstGeom>
          <a:solidFill>
            <a:srgbClr val="D0BBDB"/>
          </a:solidFill>
        </p:spPr>
        <p:txBody>
          <a:bodyPr wrap="square" rtlCol="0">
            <a:spAutoFit/>
          </a:bodyPr>
          <a:lstStyle/>
          <a:p>
            <a:r>
              <a:rPr lang="en-US" sz="1600" dirty="0" smtClean="0"/>
              <a:t>General background</a:t>
            </a:r>
            <a:endParaRPr lang="en-US" sz="1600" dirty="0"/>
          </a:p>
        </p:txBody>
      </p:sp>
      <p:sp>
        <p:nvSpPr>
          <p:cNvPr id="26" name="TextBox 25"/>
          <p:cNvSpPr txBox="1"/>
          <p:nvPr/>
        </p:nvSpPr>
        <p:spPr>
          <a:xfrm>
            <a:off x="6418548" y="1667957"/>
            <a:ext cx="2414727" cy="338554"/>
          </a:xfrm>
          <a:prstGeom prst="rect">
            <a:avLst/>
          </a:prstGeom>
          <a:solidFill>
            <a:srgbClr val="FFDF85"/>
          </a:solidFill>
        </p:spPr>
        <p:txBody>
          <a:bodyPr wrap="square" rtlCol="0">
            <a:spAutoFit/>
          </a:bodyPr>
          <a:lstStyle/>
          <a:p>
            <a:r>
              <a:rPr lang="en-US" sz="1600" dirty="0" smtClean="0"/>
              <a:t>Specific background</a:t>
            </a:r>
            <a:endParaRPr lang="en-US" sz="1600" dirty="0"/>
          </a:p>
        </p:txBody>
      </p:sp>
      <p:sp>
        <p:nvSpPr>
          <p:cNvPr id="27" name="TextBox 26"/>
          <p:cNvSpPr txBox="1"/>
          <p:nvPr/>
        </p:nvSpPr>
        <p:spPr>
          <a:xfrm>
            <a:off x="6418550" y="2048679"/>
            <a:ext cx="2414727" cy="584775"/>
          </a:xfrm>
          <a:prstGeom prst="rect">
            <a:avLst/>
          </a:prstGeom>
          <a:solidFill>
            <a:srgbClr val="B1D69A"/>
          </a:solidFill>
        </p:spPr>
        <p:txBody>
          <a:bodyPr wrap="square" rtlCol="0">
            <a:spAutoFit/>
          </a:bodyPr>
          <a:lstStyle/>
          <a:p>
            <a:r>
              <a:rPr lang="en-US" sz="1600" dirty="0" smtClean="0"/>
              <a:t>Statement of problem or knowledge gap</a:t>
            </a:r>
            <a:endParaRPr lang="en-US" sz="1600" dirty="0"/>
          </a:p>
        </p:txBody>
      </p:sp>
      <p:sp>
        <p:nvSpPr>
          <p:cNvPr id="28" name="TextBox 27"/>
          <p:cNvSpPr txBox="1"/>
          <p:nvPr/>
        </p:nvSpPr>
        <p:spPr>
          <a:xfrm>
            <a:off x="6418547" y="2666926"/>
            <a:ext cx="2414727" cy="584775"/>
          </a:xfrm>
          <a:prstGeom prst="rect">
            <a:avLst/>
          </a:prstGeom>
          <a:solidFill>
            <a:srgbClr val="F4AF80"/>
          </a:solidFill>
        </p:spPr>
        <p:txBody>
          <a:bodyPr wrap="square" rtlCol="0">
            <a:spAutoFit/>
          </a:bodyPr>
          <a:lstStyle/>
          <a:p>
            <a:r>
              <a:rPr lang="en-US" sz="1600" dirty="0" smtClean="0"/>
              <a:t>“Here we show / report …” </a:t>
            </a:r>
            <a:br>
              <a:rPr lang="en-US" sz="1600" dirty="0" smtClean="0"/>
            </a:br>
            <a:r>
              <a:rPr lang="en-US" sz="1600" dirty="0" smtClean="0"/>
              <a:t>(a 1-sentence summary) </a:t>
            </a:r>
            <a:endParaRPr lang="en-US" sz="1600" dirty="0"/>
          </a:p>
        </p:txBody>
      </p:sp>
      <p:sp>
        <p:nvSpPr>
          <p:cNvPr id="29" name="TextBox 28"/>
          <p:cNvSpPr txBox="1"/>
          <p:nvPr/>
        </p:nvSpPr>
        <p:spPr>
          <a:xfrm>
            <a:off x="6418550" y="3790991"/>
            <a:ext cx="2414727" cy="584775"/>
          </a:xfrm>
          <a:prstGeom prst="rect">
            <a:avLst/>
          </a:prstGeom>
          <a:solidFill>
            <a:srgbClr val="ABCDEB"/>
          </a:solidFill>
        </p:spPr>
        <p:txBody>
          <a:bodyPr wrap="square" rtlCol="0">
            <a:spAutoFit/>
          </a:bodyPr>
          <a:lstStyle/>
          <a:p>
            <a:r>
              <a:rPr lang="en-US" sz="1600" dirty="0" smtClean="0"/>
              <a:t>Detailed summary </a:t>
            </a:r>
            <a:br>
              <a:rPr lang="en-US" sz="1600" dirty="0" smtClean="0"/>
            </a:br>
            <a:r>
              <a:rPr lang="en-US" sz="1600" dirty="0" smtClean="0"/>
              <a:t>of high-level results</a:t>
            </a:r>
            <a:endParaRPr lang="en-US" sz="1600" dirty="0"/>
          </a:p>
        </p:txBody>
      </p:sp>
      <p:sp>
        <p:nvSpPr>
          <p:cNvPr id="6" name="TextBox 5"/>
          <p:cNvSpPr txBox="1"/>
          <p:nvPr/>
        </p:nvSpPr>
        <p:spPr>
          <a:xfrm>
            <a:off x="446809" y="1269663"/>
            <a:ext cx="5649222" cy="5245731"/>
          </a:xfrm>
          <a:prstGeom prst="rect">
            <a:avLst/>
          </a:prstGeom>
          <a:noFill/>
        </p:spPr>
        <p:txBody>
          <a:bodyPr wrap="square" rtlCol="0">
            <a:spAutoFit/>
          </a:bodyPr>
          <a:lstStyle/>
          <a:p>
            <a:pPr algn="just">
              <a:lnSpc>
                <a:spcPct val="120000"/>
              </a:lnSpc>
            </a:pPr>
            <a:r>
              <a:rPr lang="en-US" sz="1400" dirty="0" smtClean="0"/>
              <a:t>Effective communication in engineering fields has been recognized as a crucial tool for success. In fact, NSE alumni who responded to an MIT survey reported that communication skills were more important in their careers than technical and analytical skills. However, the survey also revealed that while MIT had prepared its students well to solve complex problems, their training in communication had been insufficient. Here we describe the impact of a communication resource “for scientists by scientists” launched by NSE to fill this educational gap. As a peer coaching program, the Communication Lab is designed to help students and post-docs with their writing, speaking, and visual design needs, including oral presentations, coursework, and theses. Over the last four years, NSE graduate students trained as Communication Fellows hosted over 730 coaching appointments to 209 individual students and postdocs. </a:t>
            </a:r>
            <a:r>
              <a:rPr lang="en-US" sz="1400" dirty="0"/>
              <a:t>In </a:t>
            </a:r>
            <a:r>
              <a:rPr lang="en-US" sz="1400" dirty="0" smtClean="0"/>
              <a:t>2017-2018, 63% </a:t>
            </a:r>
            <a:r>
              <a:rPr lang="en-US" sz="1400" dirty="0"/>
              <a:t>of users were return clients. Lab users reported higher levels of confidence, while faculty noticed stronger communication skills among their </a:t>
            </a:r>
            <a:r>
              <a:rPr lang="en-US" sz="1400" dirty="0" smtClean="0"/>
              <a:t>students. </a:t>
            </a:r>
            <a:r>
              <a:rPr lang="en-US" sz="1400" dirty="0" smtClean="0">
                <a:solidFill>
                  <a:schemeClr val="bg1"/>
                </a:solidFill>
              </a:rPr>
              <a:t>The Communication Lab model highlights the importance of a coach’s familiarity with the technical content, and offers a new alternative to traditional communication resources where the coach is primarily a trained writing professional.</a:t>
            </a:r>
          </a:p>
          <a:p>
            <a:pPr algn="just">
              <a:lnSpc>
                <a:spcPct val="120000"/>
              </a:lnSpc>
            </a:pPr>
            <a:r>
              <a:rPr lang="en-US" sz="1400" dirty="0" smtClean="0">
                <a:solidFill>
                  <a:schemeClr val="bg1"/>
                </a:solidFill>
              </a:rPr>
              <a:t> </a:t>
            </a:r>
            <a:endParaRPr lang="en-US" sz="1400" dirty="0">
              <a:solidFill>
                <a:schemeClr val="bg1"/>
              </a:solidFill>
            </a:endParaRPr>
          </a:p>
        </p:txBody>
      </p:sp>
      <p:sp>
        <p:nvSpPr>
          <p:cNvPr id="7" name="TextBox 6"/>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An effective abstract</a:t>
            </a:r>
            <a:endParaRPr lang="en-US" sz="3200" dirty="0">
              <a:solidFill>
                <a:srgbClr val="01395E"/>
              </a:solidFill>
              <a:latin typeface="+mj-lt"/>
            </a:endParaRPr>
          </a:p>
        </p:txBody>
      </p:sp>
    </p:spTree>
    <p:extLst>
      <p:ext uri="{BB962C8B-B14F-4D97-AF65-F5344CB8AC3E}">
        <p14:creationId xmlns:p14="http://schemas.microsoft.com/office/powerpoint/2010/main" val="29943967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35008" y="4896867"/>
            <a:ext cx="1148619" cy="467792"/>
          </a:xfrm>
          <a:prstGeom prst="rect">
            <a:avLst/>
          </a:prstGeom>
          <a:solidFill>
            <a:srgbClr val="ABC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622066" y="5154282"/>
            <a:ext cx="4512400" cy="375792"/>
          </a:xfrm>
          <a:prstGeom prst="rect">
            <a:avLst/>
          </a:prstGeom>
          <a:solidFill>
            <a:srgbClr val="FFC5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37926" y="5400528"/>
            <a:ext cx="5696543" cy="511071"/>
          </a:xfrm>
          <a:prstGeom prst="rect">
            <a:avLst/>
          </a:prstGeom>
          <a:solidFill>
            <a:srgbClr val="FFC5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35007" y="5820496"/>
            <a:ext cx="2165070" cy="397427"/>
          </a:xfrm>
          <a:prstGeom prst="rect">
            <a:avLst/>
          </a:prstGeom>
          <a:solidFill>
            <a:srgbClr val="FFC5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37928" y="3380021"/>
            <a:ext cx="5696541" cy="1746504"/>
          </a:xfrm>
          <a:prstGeom prst="rect">
            <a:avLst/>
          </a:prstGeom>
          <a:solidFill>
            <a:srgbClr val="ABC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595854" y="3122499"/>
            <a:ext cx="1538612" cy="398689"/>
          </a:xfrm>
          <a:prstGeom prst="rect">
            <a:avLst/>
          </a:prstGeom>
          <a:solidFill>
            <a:srgbClr val="ABC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367129" y="2610681"/>
            <a:ext cx="767337" cy="255626"/>
          </a:xfrm>
          <a:prstGeom prst="rect">
            <a:avLst/>
          </a:prstGeom>
          <a:solidFill>
            <a:srgbClr val="F4A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37928" y="2857623"/>
            <a:ext cx="5696539" cy="239928"/>
          </a:xfrm>
          <a:prstGeom prst="rect">
            <a:avLst/>
          </a:prstGeom>
          <a:solidFill>
            <a:srgbClr val="F4A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37929" y="3056230"/>
            <a:ext cx="4119486" cy="287567"/>
          </a:xfrm>
          <a:prstGeom prst="rect">
            <a:avLst/>
          </a:prstGeom>
          <a:solidFill>
            <a:srgbClr val="F4A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983603" y="2093625"/>
            <a:ext cx="2150864" cy="250283"/>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37932" y="2337204"/>
            <a:ext cx="5696538" cy="242345"/>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37928" y="2554769"/>
            <a:ext cx="4890761" cy="266400"/>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385390" y="1591186"/>
            <a:ext cx="3749079" cy="266798"/>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37930" y="1837234"/>
            <a:ext cx="5696539" cy="228600"/>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37930" y="2057532"/>
            <a:ext cx="3507234" cy="249953"/>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37928" y="1544344"/>
            <a:ext cx="1909023" cy="263171"/>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37930" y="1311956"/>
            <a:ext cx="5696539" cy="246888"/>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418555" y="1299763"/>
            <a:ext cx="2414727" cy="338554"/>
          </a:xfrm>
          <a:prstGeom prst="rect">
            <a:avLst/>
          </a:prstGeom>
          <a:solidFill>
            <a:srgbClr val="D0BBDB"/>
          </a:solidFill>
        </p:spPr>
        <p:txBody>
          <a:bodyPr wrap="square" rtlCol="0">
            <a:spAutoFit/>
          </a:bodyPr>
          <a:lstStyle/>
          <a:p>
            <a:r>
              <a:rPr lang="en-US" sz="1600" dirty="0" smtClean="0"/>
              <a:t>General background</a:t>
            </a:r>
            <a:endParaRPr lang="en-US" sz="1600" dirty="0"/>
          </a:p>
        </p:txBody>
      </p:sp>
      <p:sp>
        <p:nvSpPr>
          <p:cNvPr id="26" name="TextBox 25"/>
          <p:cNvSpPr txBox="1"/>
          <p:nvPr/>
        </p:nvSpPr>
        <p:spPr>
          <a:xfrm>
            <a:off x="6418548" y="1667957"/>
            <a:ext cx="2414727" cy="338554"/>
          </a:xfrm>
          <a:prstGeom prst="rect">
            <a:avLst/>
          </a:prstGeom>
          <a:solidFill>
            <a:srgbClr val="FFDF85"/>
          </a:solidFill>
        </p:spPr>
        <p:txBody>
          <a:bodyPr wrap="square" rtlCol="0">
            <a:spAutoFit/>
          </a:bodyPr>
          <a:lstStyle/>
          <a:p>
            <a:r>
              <a:rPr lang="en-US" sz="1600" dirty="0" smtClean="0"/>
              <a:t>Specific background</a:t>
            </a:r>
            <a:endParaRPr lang="en-US" sz="1600" dirty="0"/>
          </a:p>
        </p:txBody>
      </p:sp>
      <p:sp>
        <p:nvSpPr>
          <p:cNvPr id="27" name="TextBox 26"/>
          <p:cNvSpPr txBox="1"/>
          <p:nvPr/>
        </p:nvSpPr>
        <p:spPr>
          <a:xfrm>
            <a:off x="6418550" y="2048679"/>
            <a:ext cx="2414727" cy="584775"/>
          </a:xfrm>
          <a:prstGeom prst="rect">
            <a:avLst/>
          </a:prstGeom>
          <a:solidFill>
            <a:srgbClr val="B1D69A"/>
          </a:solidFill>
        </p:spPr>
        <p:txBody>
          <a:bodyPr wrap="square" rtlCol="0">
            <a:spAutoFit/>
          </a:bodyPr>
          <a:lstStyle/>
          <a:p>
            <a:r>
              <a:rPr lang="en-US" sz="1600" dirty="0" smtClean="0"/>
              <a:t>Statement of problem or knowledge gap</a:t>
            </a:r>
            <a:endParaRPr lang="en-US" sz="1600" dirty="0"/>
          </a:p>
        </p:txBody>
      </p:sp>
      <p:sp>
        <p:nvSpPr>
          <p:cNvPr id="28" name="TextBox 27"/>
          <p:cNvSpPr txBox="1"/>
          <p:nvPr/>
        </p:nvSpPr>
        <p:spPr>
          <a:xfrm>
            <a:off x="6418547" y="2666926"/>
            <a:ext cx="2414727" cy="584775"/>
          </a:xfrm>
          <a:prstGeom prst="rect">
            <a:avLst/>
          </a:prstGeom>
          <a:solidFill>
            <a:srgbClr val="F4AF80"/>
          </a:solidFill>
        </p:spPr>
        <p:txBody>
          <a:bodyPr wrap="square" rtlCol="0">
            <a:spAutoFit/>
          </a:bodyPr>
          <a:lstStyle/>
          <a:p>
            <a:r>
              <a:rPr lang="en-US" sz="1600" dirty="0" smtClean="0"/>
              <a:t>“Here we show / report …” </a:t>
            </a:r>
            <a:br>
              <a:rPr lang="en-US" sz="1600" dirty="0" smtClean="0"/>
            </a:br>
            <a:r>
              <a:rPr lang="en-US" sz="1600" dirty="0" smtClean="0"/>
              <a:t>(a 1-sentence summary) </a:t>
            </a:r>
            <a:endParaRPr lang="en-US" sz="1600" dirty="0"/>
          </a:p>
        </p:txBody>
      </p:sp>
      <p:sp>
        <p:nvSpPr>
          <p:cNvPr id="29" name="TextBox 28"/>
          <p:cNvSpPr txBox="1"/>
          <p:nvPr/>
        </p:nvSpPr>
        <p:spPr>
          <a:xfrm>
            <a:off x="6418550" y="3790991"/>
            <a:ext cx="2414727" cy="584775"/>
          </a:xfrm>
          <a:prstGeom prst="rect">
            <a:avLst/>
          </a:prstGeom>
          <a:solidFill>
            <a:srgbClr val="ABCDEB"/>
          </a:solidFill>
        </p:spPr>
        <p:txBody>
          <a:bodyPr wrap="square" rtlCol="0">
            <a:spAutoFit/>
          </a:bodyPr>
          <a:lstStyle/>
          <a:p>
            <a:r>
              <a:rPr lang="en-US" sz="1600" dirty="0" smtClean="0"/>
              <a:t>Detailed summary </a:t>
            </a:r>
            <a:br>
              <a:rPr lang="en-US" sz="1600" dirty="0" smtClean="0"/>
            </a:br>
            <a:r>
              <a:rPr lang="en-US" sz="1600" dirty="0" smtClean="0"/>
              <a:t>of high-level results</a:t>
            </a:r>
            <a:endParaRPr lang="en-US" sz="1600" dirty="0"/>
          </a:p>
        </p:txBody>
      </p:sp>
      <p:sp>
        <p:nvSpPr>
          <p:cNvPr id="30" name="TextBox 29"/>
          <p:cNvSpPr txBox="1"/>
          <p:nvPr/>
        </p:nvSpPr>
        <p:spPr>
          <a:xfrm>
            <a:off x="6418546" y="5315440"/>
            <a:ext cx="2414727" cy="338554"/>
          </a:xfrm>
          <a:prstGeom prst="rect">
            <a:avLst/>
          </a:prstGeom>
          <a:solidFill>
            <a:srgbClr val="FFC5E2"/>
          </a:solidFill>
        </p:spPr>
        <p:txBody>
          <a:bodyPr wrap="square" rtlCol="0">
            <a:spAutoFit/>
          </a:bodyPr>
          <a:lstStyle/>
          <a:p>
            <a:r>
              <a:rPr lang="en-US" sz="1600" dirty="0" smtClean="0"/>
              <a:t>Implications</a:t>
            </a:r>
            <a:endParaRPr lang="en-US" sz="1600" dirty="0"/>
          </a:p>
        </p:txBody>
      </p:sp>
      <p:sp>
        <p:nvSpPr>
          <p:cNvPr id="6" name="TextBox 5"/>
          <p:cNvSpPr txBox="1"/>
          <p:nvPr/>
        </p:nvSpPr>
        <p:spPr>
          <a:xfrm>
            <a:off x="446809" y="1269663"/>
            <a:ext cx="5649222" cy="5245731"/>
          </a:xfrm>
          <a:prstGeom prst="rect">
            <a:avLst/>
          </a:prstGeom>
          <a:noFill/>
        </p:spPr>
        <p:txBody>
          <a:bodyPr wrap="square" rtlCol="0">
            <a:spAutoFit/>
          </a:bodyPr>
          <a:lstStyle/>
          <a:p>
            <a:pPr algn="just">
              <a:lnSpc>
                <a:spcPct val="120000"/>
              </a:lnSpc>
            </a:pPr>
            <a:r>
              <a:rPr lang="en-US" sz="1400" dirty="0" smtClean="0"/>
              <a:t>Effective communication in engineering fields has been recognized as a crucial tool for success. In fact, NSE alumni who responded to an MIT survey reported that communication skills were more important in their careers than technical and analytical skills. However, the survey also revealed that while MIT had prepared its students well to solve complex problems, their training in communication had been insufficient. Here we describe the impact of a communication resource “for scientists by scientists” launched by NSE to fill this educational gap. As a peer coaching program, the Communication Lab is designed to help students and post-docs with their writing, speaking, and visual design needs, including oral presentations, coursework, and theses. Over the last four years, NSE graduate students trained as Communication Fellows hosted over 730 coaching appointments to 209 individual students and postdocs. </a:t>
            </a:r>
            <a:r>
              <a:rPr lang="en-US" sz="1400" dirty="0"/>
              <a:t>In </a:t>
            </a:r>
            <a:r>
              <a:rPr lang="en-US" sz="1400" dirty="0" smtClean="0"/>
              <a:t>2017-2018, 63% </a:t>
            </a:r>
            <a:r>
              <a:rPr lang="en-US" sz="1400" dirty="0"/>
              <a:t>of users were return clients. Lab users reported higher levels of confidence, while faculty noticed stronger communication skills among their </a:t>
            </a:r>
            <a:r>
              <a:rPr lang="en-US" sz="1400" dirty="0" smtClean="0"/>
              <a:t>students. The Communication Lab model highlights the importance of a coach’s familiarity with the technical content, and offers a new alternative to traditional communication resources where the coach is primarily a trained writing professional.</a:t>
            </a:r>
          </a:p>
          <a:p>
            <a:pPr algn="just">
              <a:lnSpc>
                <a:spcPct val="120000"/>
              </a:lnSpc>
            </a:pPr>
            <a:r>
              <a:rPr lang="en-US" sz="1400" dirty="0" smtClean="0"/>
              <a:t> </a:t>
            </a:r>
            <a:endParaRPr lang="en-US" sz="1400" dirty="0"/>
          </a:p>
        </p:txBody>
      </p:sp>
      <p:sp>
        <p:nvSpPr>
          <p:cNvPr id="7" name="TextBox 6"/>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An effective abstract</a:t>
            </a:r>
            <a:endParaRPr lang="en-US" sz="3200" dirty="0">
              <a:solidFill>
                <a:srgbClr val="01395E"/>
              </a:solidFill>
              <a:latin typeface="+mj-lt"/>
            </a:endParaRPr>
          </a:p>
        </p:txBody>
      </p:sp>
    </p:spTree>
    <p:extLst>
      <p:ext uri="{BB962C8B-B14F-4D97-AF65-F5344CB8AC3E}">
        <p14:creationId xmlns:p14="http://schemas.microsoft.com/office/powerpoint/2010/main" val="41273007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46809" y="1269663"/>
            <a:ext cx="5649222" cy="5245731"/>
          </a:xfrm>
          <a:prstGeom prst="rect">
            <a:avLst/>
          </a:prstGeom>
          <a:noFill/>
        </p:spPr>
        <p:txBody>
          <a:bodyPr wrap="square" rtlCol="0">
            <a:spAutoFit/>
          </a:bodyPr>
          <a:lstStyle/>
          <a:p>
            <a:pPr algn="just">
              <a:lnSpc>
                <a:spcPct val="120000"/>
              </a:lnSpc>
            </a:pPr>
            <a:r>
              <a:rPr lang="en-US" sz="1400" dirty="0" smtClean="0"/>
              <a:t>Effective communication in engineering fields has been recognized as a crucial tool for success. In fact, NSE alumni who responded to an MIT survey reported that communication skills were more important in their careers than technical and analytical skills. However, the survey also revealed that while MIT had prepared its students well to solve complex problems, their training in communication had been insufficient. Here we describe the impact of a communication resource “for scientists by scientists” launched by NSE to fill this educational gap. As a peer coaching program, the Communication Lab is designed to help students and post-docs with their writing, speaking, and visual design needs, including oral presentations, coursework, and theses. Over the last four years, NSE graduate students trained as Communication Fellows hosted over 730 coaching appointments to 209 individual students and postdocs. </a:t>
            </a:r>
            <a:r>
              <a:rPr lang="en-US" sz="1400" dirty="0"/>
              <a:t>In </a:t>
            </a:r>
            <a:r>
              <a:rPr lang="en-US" sz="1400" dirty="0" smtClean="0"/>
              <a:t>2017-2018, 63% </a:t>
            </a:r>
            <a:r>
              <a:rPr lang="en-US" sz="1400" dirty="0"/>
              <a:t>of users were return clients. Lab users reported higher levels of confidence, while faculty noticed stronger communication skills among their </a:t>
            </a:r>
            <a:r>
              <a:rPr lang="en-US" sz="1400" dirty="0" smtClean="0"/>
              <a:t>students. The Communication Lab model highlights the importance of a coach’s familiarity with the technical content, and offers a new alternative to traditional communication resources where the coach is primarily a trained writing professional.</a:t>
            </a:r>
          </a:p>
          <a:p>
            <a:pPr algn="just">
              <a:lnSpc>
                <a:spcPct val="120000"/>
              </a:lnSpc>
            </a:pPr>
            <a:r>
              <a:rPr lang="en-US" sz="1400" dirty="0" smtClean="0"/>
              <a:t> </a:t>
            </a:r>
            <a:endParaRPr lang="en-US" sz="1400" dirty="0"/>
          </a:p>
        </p:txBody>
      </p:sp>
      <p:sp>
        <p:nvSpPr>
          <p:cNvPr id="7" name="TextBox 6"/>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An effective abstract</a:t>
            </a:r>
            <a:endParaRPr lang="en-US" sz="3200" dirty="0">
              <a:solidFill>
                <a:srgbClr val="01395E"/>
              </a:solidFill>
              <a:latin typeface="+mj-lt"/>
            </a:endParaRPr>
          </a:p>
        </p:txBody>
      </p:sp>
    </p:spTree>
    <p:extLst>
      <p:ext uri="{BB962C8B-B14F-4D97-AF65-F5344CB8AC3E}">
        <p14:creationId xmlns:p14="http://schemas.microsoft.com/office/powerpoint/2010/main" val="185766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Access our resources online</a:t>
            </a:r>
            <a:endParaRPr lang="en-US" sz="3200" dirty="0">
              <a:solidFill>
                <a:srgbClr val="01395E"/>
              </a:solidFill>
              <a:latin typeface="+mj-lt"/>
            </a:endParaRPr>
          </a:p>
        </p:txBody>
      </p:sp>
      <p:pic>
        <p:nvPicPr>
          <p:cNvPr id="4" name="Picture 3"/>
          <p:cNvPicPr>
            <a:picLocks noChangeAspect="1"/>
          </p:cNvPicPr>
          <p:nvPr/>
        </p:nvPicPr>
        <p:blipFill>
          <a:blip r:embed="rId2"/>
          <a:stretch>
            <a:fillRect/>
          </a:stretch>
        </p:blipFill>
        <p:spPr>
          <a:xfrm>
            <a:off x="4569296" y="1921835"/>
            <a:ext cx="4182445" cy="4083387"/>
          </a:xfrm>
          <a:prstGeom prst="rect">
            <a:avLst/>
          </a:prstGeom>
        </p:spPr>
      </p:pic>
      <p:sp>
        <p:nvSpPr>
          <p:cNvPr id="18" name="Rectangle 17"/>
          <p:cNvSpPr/>
          <p:nvPr/>
        </p:nvSpPr>
        <p:spPr>
          <a:xfrm>
            <a:off x="446808" y="1344623"/>
            <a:ext cx="3898777" cy="51205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980784" y="4543071"/>
            <a:ext cx="3129398" cy="1508105"/>
          </a:xfrm>
          <a:prstGeom prst="rect">
            <a:avLst/>
          </a:prstGeom>
          <a:noFill/>
        </p:spPr>
        <p:txBody>
          <a:bodyPr wrap="square" rtlCol="0">
            <a:spAutoFit/>
          </a:bodyPr>
          <a:lstStyle/>
          <a:p>
            <a:pPr marL="285750" indent="-285750">
              <a:buClr>
                <a:schemeClr val="accent2"/>
              </a:buClr>
              <a:buFont typeface="Wingdings" panose="05000000000000000000" pitchFamily="2" charset="2"/>
              <a:buChar char="§"/>
            </a:pPr>
            <a:r>
              <a:rPr lang="en-US" dirty="0" smtClean="0"/>
              <a:t>Was developed by </a:t>
            </a:r>
            <a:br>
              <a:rPr lang="en-US" dirty="0" smtClean="0"/>
            </a:br>
            <a:r>
              <a:rPr lang="en-US" dirty="0" smtClean="0"/>
              <a:t>Communication Fellows</a:t>
            </a:r>
            <a:br>
              <a:rPr lang="en-US" dirty="0" smtClean="0"/>
            </a:br>
            <a:endParaRPr lang="en-US" sz="1000" dirty="0" smtClean="0"/>
          </a:p>
          <a:p>
            <a:pPr marL="285750" indent="-285750">
              <a:buClr>
                <a:schemeClr val="accent2"/>
              </a:buClr>
              <a:buFont typeface="Wingdings" panose="05000000000000000000" pitchFamily="2" charset="2"/>
              <a:buChar char="§"/>
            </a:pPr>
            <a:r>
              <a:rPr lang="en-US" dirty="0" smtClean="0"/>
              <a:t>Contains NSE examples</a:t>
            </a:r>
            <a:br>
              <a:rPr lang="en-US" dirty="0" smtClean="0"/>
            </a:br>
            <a:endParaRPr lang="en-US" sz="1000" dirty="0" smtClean="0"/>
          </a:p>
          <a:p>
            <a:pPr marL="285750" indent="-285750">
              <a:buClr>
                <a:schemeClr val="accent2"/>
              </a:buClr>
              <a:buFont typeface="Wingdings" panose="05000000000000000000" pitchFamily="2" charset="2"/>
              <a:buChar char="§"/>
            </a:pPr>
            <a:r>
              <a:rPr lang="en-US" dirty="0" smtClean="0"/>
              <a:t>Offers anytime access</a:t>
            </a:r>
            <a:endParaRPr lang="en-US" dirty="0"/>
          </a:p>
        </p:txBody>
      </p:sp>
      <p:sp>
        <p:nvSpPr>
          <p:cNvPr id="20" name="TextBox 19"/>
          <p:cNvSpPr txBox="1"/>
          <p:nvPr/>
        </p:nvSpPr>
        <p:spPr>
          <a:xfrm>
            <a:off x="593424" y="3976408"/>
            <a:ext cx="3236987" cy="461665"/>
          </a:xfrm>
          <a:prstGeom prst="rect">
            <a:avLst/>
          </a:prstGeom>
          <a:noFill/>
        </p:spPr>
        <p:txBody>
          <a:bodyPr wrap="square" rtlCol="0">
            <a:spAutoFit/>
          </a:bodyPr>
          <a:lstStyle/>
          <a:p>
            <a:r>
              <a:rPr lang="en-US" sz="2400" dirty="0" err="1" smtClean="0">
                <a:solidFill>
                  <a:srgbClr val="EE680F"/>
                </a:solidFill>
              </a:rPr>
              <a:t>CommKit</a:t>
            </a:r>
            <a:r>
              <a:rPr lang="en-US" sz="2400" dirty="0" smtClean="0">
                <a:solidFill>
                  <a:srgbClr val="EE680F"/>
                </a:solidFill>
              </a:rPr>
              <a:t> online</a:t>
            </a:r>
            <a:endParaRPr lang="en-US" sz="2400" dirty="0">
              <a:solidFill>
                <a:srgbClr val="EE680F"/>
              </a:solidFill>
            </a:endParaRPr>
          </a:p>
        </p:txBody>
      </p:sp>
      <p:pic>
        <p:nvPicPr>
          <p:cNvPr id="21" name="Picture 20"/>
          <p:cNvPicPr>
            <a:picLocks noChangeAspect="1"/>
          </p:cNvPicPr>
          <p:nvPr/>
        </p:nvPicPr>
        <p:blipFill rotWithShape="1">
          <a:blip r:embed="rId3"/>
          <a:srcRect l="3381" r="18243" b="25118"/>
          <a:stretch/>
        </p:blipFill>
        <p:spPr>
          <a:xfrm>
            <a:off x="670519" y="1493816"/>
            <a:ext cx="3451353" cy="2255824"/>
          </a:xfrm>
          <a:prstGeom prst="rect">
            <a:avLst/>
          </a:prstGeom>
          <a:ln>
            <a:noFill/>
          </a:ln>
          <a:effectLst>
            <a:outerShdw blurRad="50800" dist="38100" dir="2700000" algn="tl" rotWithShape="0">
              <a:prstClr val="black">
                <a:alpha val="40000"/>
              </a:prstClr>
            </a:outerShdw>
          </a:effectLst>
        </p:spPr>
      </p:pic>
      <p:sp>
        <p:nvSpPr>
          <p:cNvPr id="2" name="TextBox 1"/>
          <p:cNvSpPr txBox="1"/>
          <p:nvPr/>
        </p:nvSpPr>
        <p:spPr>
          <a:xfrm>
            <a:off x="4540826" y="1364648"/>
            <a:ext cx="4195985" cy="381627"/>
          </a:xfrm>
          <a:prstGeom prst="rect">
            <a:avLst/>
          </a:prstGeom>
          <a:noFill/>
        </p:spPr>
        <p:txBody>
          <a:bodyPr wrap="square" rtlCol="0">
            <a:spAutoFit/>
          </a:bodyPr>
          <a:lstStyle/>
          <a:p>
            <a:r>
              <a:rPr lang="en-US" dirty="0">
                <a:solidFill>
                  <a:srgbClr val="EE680F"/>
                </a:solidFill>
              </a:rPr>
              <a:t>http://</a:t>
            </a:r>
            <a:r>
              <a:rPr lang="en-US" dirty="0" smtClean="0">
                <a:solidFill>
                  <a:srgbClr val="EE680F"/>
                </a:solidFill>
              </a:rPr>
              <a:t>mitcommlab.mit.edu/nse</a:t>
            </a:r>
            <a:endParaRPr lang="en-US" dirty="0">
              <a:solidFill>
                <a:srgbClr val="EE680F"/>
              </a:solidFill>
            </a:endParaRPr>
          </a:p>
        </p:txBody>
      </p:sp>
    </p:spTree>
    <p:extLst>
      <p:ext uri="{BB962C8B-B14F-4D97-AF65-F5344CB8AC3E}">
        <p14:creationId xmlns:p14="http://schemas.microsoft.com/office/powerpoint/2010/main" val="3819033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630718" y="1344624"/>
            <a:ext cx="4150779" cy="51205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46808" y="1344623"/>
            <a:ext cx="3898777" cy="51205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80784" y="4543071"/>
            <a:ext cx="3129398" cy="1508105"/>
          </a:xfrm>
          <a:prstGeom prst="rect">
            <a:avLst/>
          </a:prstGeom>
          <a:noFill/>
        </p:spPr>
        <p:txBody>
          <a:bodyPr wrap="square" rtlCol="0">
            <a:spAutoFit/>
          </a:bodyPr>
          <a:lstStyle/>
          <a:p>
            <a:pPr marL="285750" indent="-285750">
              <a:buClr>
                <a:schemeClr val="accent2"/>
              </a:buClr>
              <a:buFont typeface="Wingdings" panose="05000000000000000000" pitchFamily="2" charset="2"/>
              <a:buChar char="§"/>
            </a:pPr>
            <a:r>
              <a:rPr lang="en-US" dirty="0" smtClean="0"/>
              <a:t>Was developed by </a:t>
            </a:r>
            <a:br>
              <a:rPr lang="en-US" dirty="0" smtClean="0"/>
            </a:br>
            <a:r>
              <a:rPr lang="en-US" dirty="0" smtClean="0"/>
              <a:t>Communication Fellows</a:t>
            </a:r>
            <a:br>
              <a:rPr lang="en-US" dirty="0" smtClean="0"/>
            </a:br>
            <a:endParaRPr lang="en-US" sz="1000" dirty="0" smtClean="0"/>
          </a:p>
          <a:p>
            <a:pPr marL="285750" indent="-285750">
              <a:buClr>
                <a:schemeClr val="accent2"/>
              </a:buClr>
              <a:buFont typeface="Wingdings" panose="05000000000000000000" pitchFamily="2" charset="2"/>
              <a:buChar char="§"/>
            </a:pPr>
            <a:r>
              <a:rPr lang="en-US" dirty="0" smtClean="0"/>
              <a:t>Contains NSE examples</a:t>
            </a:r>
            <a:br>
              <a:rPr lang="en-US" dirty="0" smtClean="0"/>
            </a:br>
            <a:endParaRPr lang="en-US" sz="1000" dirty="0" smtClean="0"/>
          </a:p>
          <a:p>
            <a:pPr marL="285750" indent="-285750">
              <a:buClr>
                <a:schemeClr val="accent2"/>
              </a:buClr>
              <a:buFont typeface="Wingdings" panose="05000000000000000000" pitchFamily="2" charset="2"/>
              <a:buChar char="§"/>
            </a:pPr>
            <a:r>
              <a:rPr lang="en-US" dirty="0" smtClean="0"/>
              <a:t>Offers anytime access</a:t>
            </a:r>
            <a:endParaRPr lang="en-US" dirty="0"/>
          </a:p>
        </p:txBody>
      </p:sp>
      <p:sp>
        <p:nvSpPr>
          <p:cNvPr id="6" name="TextBox 5"/>
          <p:cNvSpPr txBox="1"/>
          <p:nvPr/>
        </p:nvSpPr>
        <p:spPr>
          <a:xfrm>
            <a:off x="5118984" y="4543071"/>
            <a:ext cx="3902843" cy="1785104"/>
          </a:xfrm>
          <a:prstGeom prst="rect">
            <a:avLst/>
          </a:prstGeom>
          <a:noFill/>
        </p:spPr>
        <p:txBody>
          <a:bodyPr wrap="square" rtlCol="0">
            <a:spAutoFit/>
          </a:bodyPr>
          <a:lstStyle/>
          <a:p>
            <a:pPr marL="285750" indent="-285750">
              <a:buClr>
                <a:schemeClr val="accent2"/>
              </a:buClr>
              <a:buFont typeface="Wingdings" panose="05000000000000000000" pitchFamily="2" charset="2"/>
              <a:buChar char="§"/>
            </a:pPr>
            <a:r>
              <a:rPr lang="en-US" dirty="0" smtClean="0"/>
              <a:t>Provides one-on-one </a:t>
            </a:r>
            <a:br>
              <a:rPr lang="en-US" dirty="0" smtClean="0"/>
            </a:br>
            <a:r>
              <a:rPr lang="en-US" dirty="0" smtClean="0"/>
              <a:t>communication support</a:t>
            </a:r>
            <a:br>
              <a:rPr lang="en-US" dirty="0" smtClean="0"/>
            </a:br>
            <a:endParaRPr lang="en-US" sz="1000" dirty="0" smtClean="0"/>
          </a:p>
          <a:p>
            <a:pPr marL="285750" indent="-285750">
              <a:buClr>
                <a:schemeClr val="accent2"/>
              </a:buClr>
              <a:buFont typeface="Wingdings" panose="05000000000000000000" pitchFamily="2" charset="2"/>
              <a:buChar char="§"/>
            </a:pPr>
            <a:r>
              <a:rPr lang="en-US" dirty="0" smtClean="0"/>
              <a:t>Offers peer feedback</a:t>
            </a:r>
            <a:br>
              <a:rPr lang="en-US" dirty="0" smtClean="0"/>
            </a:br>
            <a:endParaRPr lang="en-US" sz="1000" dirty="0" smtClean="0"/>
          </a:p>
          <a:p>
            <a:pPr marL="285750" indent="-285750">
              <a:buClr>
                <a:schemeClr val="accent2"/>
              </a:buClr>
              <a:buFont typeface="Wingdings" panose="05000000000000000000" pitchFamily="2" charset="2"/>
              <a:buChar char="§"/>
            </a:pPr>
            <a:r>
              <a:rPr lang="en-US" dirty="0" smtClean="0"/>
              <a:t>Provides emotional support and access to additional resources</a:t>
            </a:r>
          </a:p>
        </p:txBody>
      </p:sp>
      <p:sp>
        <p:nvSpPr>
          <p:cNvPr id="7" name="TextBox 6"/>
          <p:cNvSpPr txBox="1"/>
          <p:nvPr/>
        </p:nvSpPr>
        <p:spPr>
          <a:xfrm>
            <a:off x="593424" y="3976408"/>
            <a:ext cx="3236987" cy="461665"/>
          </a:xfrm>
          <a:prstGeom prst="rect">
            <a:avLst/>
          </a:prstGeom>
          <a:noFill/>
        </p:spPr>
        <p:txBody>
          <a:bodyPr wrap="square" rtlCol="0">
            <a:spAutoFit/>
          </a:bodyPr>
          <a:lstStyle/>
          <a:p>
            <a:r>
              <a:rPr lang="en-US" sz="2400" dirty="0" err="1" smtClean="0">
                <a:solidFill>
                  <a:srgbClr val="EE680F"/>
                </a:solidFill>
              </a:rPr>
              <a:t>CommKit</a:t>
            </a:r>
            <a:r>
              <a:rPr lang="en-US" sz="2400" dirty="0" smtClean="0">
                <a:solidFill>
                  <a:srgbClr val="EE680F"/>
                </a:solidFill>
              </a:rPr>
              <a:t> online</a:t>
            </a:r>
            <a:endParaRPr lang="en-US" sz="2400" dirty="0">
              <a:solidFill>
                <a:srgbClr val="EE680F"/>
              </a:solidFill>
            </a:endParaRPr>
          </a:p>
        </p:txBody>
      </p:sp>
      <p:sp>
        <p:nvSpPr>
          <p:cNvPr id="8" name="TextBox 7"/>
          <p:cNvSpPr txBox="1"/>
          <p:nvPr/>
        </p:nvSpPr>
        <p:spPr>
          <a:xfrm>
            <a:off x="4754685" y="3976407"/>
            <a:ext cx="3320734" cy="461665"/>
          </a:xfrm>
          <a:prstGeom prst="rect">
            <a:avLst/>
          </a:prstGeom>
          <a:noFill/>
        </p:spPr>
        <p:txBody>
          <a:bodyPr wrap="square" rtlCol="0">
            <a:spAutoFit/>
          </a:bodyPr>
          <a:lstStyle/>
          <a:p>
            <a:r>
              <a:rPr lang="en-US" sz="2400" dirty="0" smtClean="0">
                <a:solidFill>
                  <a:srgbClr val="EE680F"/>
                </a:solidFill>
              </a:rPr>
              <a:t>Coaching session</a:t>
            </a:r>
            <a:endParaRPr lang="en-US" sz="2400" dirty="0">
              <a:solidFill>
                <a:srgbClr val="EE680F"/>
              </a:solidFill>
            </a:endParaRPr>
          </a:p>
        </p:txBody>
      </p:sp>
      <p:sp>
        <p:nvSpPr>
          <p:cNvPr id="13" name="TextBox 12"/>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Access our resources online and in person.</a:t>
            </a:r>
            <a:endParaRPr lang="en-US" sz="3200" dirty="0">
              <a:solidFill>
                <a:srgbClr val="01395E"/>
              </a:solidFill>
              <a:latin typeface="+mj-lt"/>
            </a:endParaRPr>
          </a:p>
        </p:txBody>
      </p:sp>
      <p:pic>
        <p:nvPicPr>
          <p:cNvPr id="3" name="Picture 2"/>
          <p:cNvPicPr>
            <a:picLocks noChangeAspect="1"/>
          </p:cNvPicPr>
          <p:nvPr/>
        </p:nvPicPr>
        <p:blipFill rotWithShape="1">
          <a:blip r:embed="rId2"/>
          <a:srcRect l="3381" r="18243" b="25118"/>
          <a:stretch/>
        </p:blipFill>
        <p:spPr>
          <a:xfrm>
            <a:off x="670519" y="1493816"/>
            <a:ext cx="3451353" cy="2255824"/>
          </a:xfrm>
          <a:prstGeom prst="rect">
            <a:avLst/>
          </a:prstGeom>
          <a:ln>
            <a:noFill/>
          </a:ln>
          <a:effectLst>
            <a:outerShdw blurRad="50800" dist="38100" dir="2700000" algn="tl" rotWithShape="0">
              <a:prstClr val="black">
                <a:alpha val="40000"/>
              </a:prstClr>
            </a:outerShdw>
          </a:effectLst>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6222" t="8144" r="3644" b="6066"/>
          <a:stretch/>
        </p:blipFill>
        <p:spPr>
          <a:xfrm>
            <a:off x="4926413" y="1493816"/>
            <a:ext cx="3559387" cy="2258568"/>
          </a:xfrm>
          <a:prstGeom prst="rect">
            <a:avLst/>
          </a:prstGeom>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180175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6808" y="406422"/>
            <a:ext cx="8188037" cy="1077218"/>
          </a:xfrm>
          <a:prstGeom prst="rect">
            <a:avLst/>
          </a:prstGeom>
          <a:noFill/>
        </p:spPr>
        <p:txBody>
          <a:bodyPr wrap="square" rtlCol="0">
            <a:spAutoFit/>
          </a:bodyPr>
          <a:lstStyle/>
          <a:p>
            <a:r>
              <a:rPr lang="en-US" sz="3200" dirty="0" smtClean="0">
                <a:solidFill>
                  <a:srgbClr val="01395E"/>
                </a:solidFill>
                <a:latin typeface="+mj-lt"/>
              </a:rPr>
              <a:t>Make an appointment online </a:t>
            </a:r>
            <a:br>
              <a:rPr lang="en-US" sz="3200" dirty="0" smtClean="0">
                <a:solidFill>
                  <a:srgbClr val="01395E"/>
                </a:solidFill>
                <a:latin typeface="+mj-lt"/>
              </a:rPr>
            </a:br>
            <a:r>
              <a:rPr lang="en-US" sz="3200" dirty="0" smtClean="0">
                <a:solidFill>
                  <a:srgbClr val="01395E"/>
                </a:solidFill>
                <a:latin typeface="+mj-lt"/>
              </a:rPr>
              <a:t>or just email us.</a:t>
            </a:r>
            <a:endParaRPr lang="en-US" sz="3200" dirty="0">
              <a:solidFill>
                <a:srgbClr val="01395E"/>
              </a:solidFill>
              <a:latin typeface="+mj-l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99244"/>
            <a:ext cx="9144000" cy="3378574"/>
          </a:xfrm>
          <a:prstGeom prst="rect">
            <a:avLst/>
          </a:prstGeom>
        </p:spPr>
      </p:pic>
      <p:sp>
        <p:nvSpPr>
          <p:cNvPr id="7" name="TextBox 6"/>
          <p:cNvSpPr txBox="1"/>
          <p:nvPr/>
        </p:nvSpPr>
        <p:spPr>
          <a:xfrm>
            <a:off x="4423699" y="6474689"/>
            <a:ext cx="4473877" cy="276999"/>
          </a:xfrm>
          <a:prstGeom prst="rect">
            <a:avLst/>
          </a:prstGeom>
          <a:noFill/>
        </p:spPr>
        <p:txBody>
          <a:bodyPr wrap="square" rtlCol="0">
            <a:spAutoFit/>
          </a:bodyPr>
          <a:lstStyle/>
          <a:p>
            <a:pPr algn="r"/>
            <a:r>
              <a:rPr lang="en-US" sz="1200" dirty="0" smtClean="0">
                <a:solidFill>
                  <a:schemeClr val="tx1">
                    <a:lumMod val="50000"/>
                    <a:lumOff val="50000"/>
                  </a:schemeClr>
                </a:solidFill>
              </a:rPr>
              <a:t>Screenshot of the NSE </a:t>
            </a:r>
            <a:r>
              <a:rPr lang="en-US" sz="1200" dirty="0" err="1" smtClean="0">
                <a:solidFill>
                  <a:schemeClr val="tx1">
                    <a:lumMod val="50000"/>
                    <a:lumOff val="50000"/>
                  </a:schemeClr>
                </a:solidFill>
              </a:rPr>
              <a:t>Comm</a:t>
            </a:r>
            <a:r>
              <a:rPr lang="en-US" sz="1200" dirty="0" smtClean="0">
                <a:solidFill>
                  <a:schemeClr val="tx1">
                    <a:lumMod val="50000"/>
                    <a:lumOff val="50000"/>
                  </a:schemeClr>
                </a:solidFill>
              </a:rPr>
              <a:t> Lab Fall 2017 coaching schedule</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28206988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icture 6"/>
          <p:cNvPicPr>
            <a:picLocks noChangeAspect="1"/>
          </p:cNvPicPr>
          <p:nvPr/>
        </p:nvPicPr>
        <p:blipFill rotWithShape="1">
          <a:blip r:embed="rId2">
            <a:extLst/>
          </a:blip>
          <a:srcRect l="7671" t="13417" r="20864" b="40700"/>
          <a:stretch/>
        </p:blipFill>
        <p:spPr>
          <a:xfrm>
            <a:off x="446808" y="3816624"/>
            <a:ext cx="8236016" cy="2806810"/>
          </a:xfrm>
          <a:prstGeom prst="rect">
            <a:avLst/>
          </a:prstGeom>
          <a:ln w="12700">
            <a:miter lim="400000"/>
          </a:ln>
        </p:spPr>
      </p:pic>
      <p:sp>
        <p:nvSpPr>
          <p:cNvPr id="5" name="Rectangle 4"/>
          <p:cNvSpPr/>
          <p:nvPr/>
        </p:nvSpPr>
        <p:spPr>
          <a:xfrm>
            <a:off x="365760" y="3697357"/>
            <a:ext cx="8674873" cy="2934373"/>
          </a:xfrm>
          <a:prstGeom prst="rect">
            <a:avLst/>
          </a:prstGeom>
          <a:solidFill>
            <a:srgbClr val="FFFFFF">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647290" y="6011185"/>
            <a:ext cx="707667" cy="469127"/>
          </a:xfrm>
          <a:prstGeom prst="rect">
            <a:avLst/>
          </a:prstGeom>
          <a:solidFill>
            <a:srgbClr val="EE68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24-216</a:t>
            </a:r>
            <a:endParaRPr lang="en-US" sz="1400" dirty="0"/>
          </a:p>
        </p:txBody>
      </p:sp>
      <p:sp>
        <p:nvSpPr>
          <p:cNvPr id="10" name="Parallelogram 14"/>
          <p:cNvSpPr/>
          <p:nvPr/>
        </p:nvSpPr>
        <p:spPr>
          <a:xfrm rot="3891233">
            <a:off x="1361881" y="4453616"/>
            <a:ext cx="867997" cy="48072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026" y="0"/>
                </a:lnTo>
                <a:lnTo>
                  <a:pt x="21600" y="0"/>
                </a:lnTo>
                <a:lnTo>
                  <a:pt x="16574" y="21600"/>
                </a:lnTo>
                <a:close/>
              </a:path>
            </a:pathLst>
          </a:custGeom>
          <a:solidFill>
            <a:srgbClr val="EE680F"/>
          </a:solidFill>
          <a:ln w="12700">
            <a:miter lim="400000"/>
          </a:ln>
        </p:spPr>
        <p:txBody>
          <a:bodyPr lIns="45719" rIns="45719" anchor="ctr"/>
          <a:lstStyle/>
          <a:p>
            <a:pPr algn="ctr">
              <a:defRPr>
                <a:solidFill>
                  <a:srgbClr val="FFFFFF"/>
                </a:solidFill>
              </a:defRPr>
            </a:pPr>
            <a:endParaRPr/>
          </a:p>
        </p:txBody>
      </p:sp>
      <p:sp>
        <p:nvSpPr>
          <p:cNvPr id="4" name="TextBox 3"/>
          <p:cNvSpPr txBox="1"/>
          <p:nvPr/>
        </p:nvSpPr>
        <p:spPr>
          <a:xfrm>
            <a:off x="1455163" y="4471990"/>
            <a:ext cx="834887" cy="523220"/>
          </a:xfrm>
          <a:prstGeom prst="rect">
            <a:avLst/>
          </a:prstGeom>
          <a:noFill/>
        </p:spPr>
        <p:txBody>
          <a:bodyPr wrap="square" rtlCol="0">
            <a:spAutoFit/>
          </a:bodyPr>
          <a:lstStyle/>
          <a:p>
            <a:r>
              <a:rPr lang="en-US" sz="1400" dirty="0" smtClean="0">
                <a:solidFill>
                  <a:schemeClr val="bg1"/>
                </a:solidFill>
              </a:rPr>
              <a:t>NW16</a:t>
            </a:r>
          </a:p>
          <a:p>
            <a:r>
              <a:rPr lang="en-US" sz="1400" dirty="0" smtClean="0">
                <a:solidFill>
                  <a:schemeClr val="bg1"/>
                </a:solidFill>
              </a:rPr>
              <a:t>   -130</a:t>
            </a:r>
            <a:endParaRPr lang="en-US" sz="1400" dirty="0">
              <a:solidFill>
                <a:schemeClr val="bg1"/>
              </a:solidFill>
            </a:endParaRPr>
          </a:p>
        </p:txBody>
      </p:sp>
      <p:sp>
        <p:nvSpPr>
          <p:cNvPr id="17" name="TextBox 16"/>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We have two meeting locations.</a:t>
            </a:r>
            <a:endParaRPr lang="en-US" sz="3200" dirty="0">
              <a:solidFill>
                <a:srgbClr val="01395E"/>
              </a:solidFill>
              <a:latin typeface="+mj-lt"/>
            </a:endParaRPr>
          </a:p>
        </p:txBody>
      </p:sp>
      <p:pic>
        <p:nvPicPr>
          <p:cNvPr id="11" name="Picture 10"/>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t="3630" b="2918"/>
          <a:stretch/>
        </p:blipFill>
        <p:spPr>
          <a:xfrm>
            <a:off x="4592780" y="1318000"/>
            <a:ext cx="4091411" cy="2568271"/>
          </a:xfrm>
          <a:prstGeom prst="rect">
            <a:avLst/>
          </a:prstGeom>
          <a:ln>
            <a:noFill/>
          </a:ln>
          <a:effectLst>
            <a:outerShdw blurRad="50800" dist="38100" dir="2700000" algn="tl" rotWithShape="0">
              <a:prstClr val="black">
                <a:alpha val="40000"/>
              </a:prstClr>
            </a:outerShdw>
          </a:effectLst>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l="1162" t="7640" r="10032"/>
          <a:stretch/>
        </p:blipFill>
        <p:spPr>
          <a:xfrm>
            <a:off x="429537" y="1317999"/>
            <a:ext cx="3633414" cy="2568271"/>
          </a:xfrm>
          <a:prstGeom prst="rect">
            <a:avLst/>
          </a:prstGeom>
          <a:ln>
            <a:noFill/>
          </a:ln>
          <a:effectLst>
            <a:outerShdw blurRad="50800" dist="38100" dir="2700000" algn="tl" rotWithShape="0">
              <a:prstClr val="black">
                <a:alpha val="40000"/>
              </a:prstClr>
            </a:outerShdw>
          </a:effectLst>
        </p:spPr>
      </p:pic>
      <p:cxnSp>
        <p:nvCxnSpPr>
          <p:cNvPr id="6" name="Straight Connector 5"/>
          <p:cNvCxnSpPr/>
          <p:nvPr/>
        </p:nvCxnSpPr>
        <p:spPr>
          <a:xfrm>
            <a:off x="6583680" y="4082349"/>
            <a:ext cx="310101" cy="1809568"/>
          </a:xfrm>
          <a:prstGeom prst="line">
            <a:avLst/>
          </a:prstGeom>
          <a:ln w="28575">
            <a:solidFill>
              <a:srgbClr val="EE680F"/>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2077941" y="3980657"/>
            <a:ext cx="200988" cy="485487"/>
          </a:xfrm>
          <a:prstGeom prst="line">
            <a:avLst/>
          </a:prstGeom>
          <a:ln w="28575">
            <a:solidFill>
              <a:srgbClr val="EE680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86895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74776" y="1447082"/>
            <a:ext cx="1609990" cy="160999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984" y="4081622"/>
            <a:ext cx="1609990" cy="1609990"/>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9984" y="1447082"/>
            <a:ext cx="1609990" cy="1609990"/>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67380" y="1447082"/>
            <a:ext cx="1609990" cy="1609990"/>
          </a:xfrm>
          <a:prstGeom prst="rect">
            <a:avLst/>
          </a:prstGeom>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67380" y="4081622"/>
            <a:ext cx="1609990" cy="1609990"/>
          </a:xfrm>
          <a:prstGeom prst="rect">
            <a:avLst/>
          </a:prstGeom>
        </p:spPr>
      </p:pic>
      <p:sp>
        <p:nvSpPr>
          <p:cNvPr id="20" name="TextBox 19"/>
          <p:cNvSpPr txBox="1"/>
          <p:nvPr/>
        </p:nvSpPr>
        <p:spPr>
          <a:xfrm>
            <a:off x="1184271" y="3119012"/>
            <a:ext cx="1761416" cy="584775"/>
          </a:xfrm>
          <a:prstGeom prst="rect">
            <a:avLst/>
          </a:prstGeom>
          <a:noFill/>
        </p:spPr>
        <p:txBody>
          <a:bodyPr wrap="square" rtlCol="0">
            <a:spAutoFit/>
          </a:bodyPr>
          <a:lstStyle/>
          <a:p>
            <a:r>
              <a:rPr lang="en-US" dirty="0" smtClean="0"/>
              <a:t>Steve </a:t>
            </a:r>
            <a:r>
              <a:rPr lang="en-US" dirty="0" err="1" smtClean="0"/>
              <a:t>Jepeal</a:t>
            </a:r>
            <a:r>
              <a:rPr lang="en-US" dirty="0" smtClean="0"/>
              <a:t/>
            </a:r>
            <a:br>
              <a:rPr lang="en-US" dirty="0" smtClean="0"/>
            </a:br>
            <a:r>
              <a:rPr lang="en-US" sz="1400" dirty="0" smtClean="0">
                <a:solidFill>
                  <a:schemeClr val="tx1">
                    <a:lumMod val="65000"/>
                    <a:lumOff val="35000"/>
                  </a:schemeClr>
                </a:solidFill>
              </a:rPr>
              <a:t>Fusion Materials</a:t>
            </a:r>
            <a:endParaRPr lang="en-US" sz="1400" dirty="0">
              <a:solidFill>
                <a:schemeClr val="tx1">
                  <a:lumMod val="65000"/>
                  <a:lumOff val="35000"/>
                </a:schemeClr>
              </a:solidFill>
            </a:endParaRPr>
          </a:p>
        </p:txBody>
      </p:sp>
      <p:sp>
        <p:nvSpPr>
          <p:cNvPr id="22" name="TextBox 21"/>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Meet the NSE Communication Fellows.</a:t>
            </a:r>
            <a:endParaRPr lang="en-US" sz="3200" dirty="0">
              <a:solidFill>
                <a:srgbClr val="01395E"/>
              </a:solidFill>
              <a:latin typeface="+mj-lt"/>
            </a:endParaRPr>
          </a:p>
        </p:txBody>
      </p:sp>
      <p:sp>
        <p:nvSpPr>
          <p:cNvPr id="23" name="TextBox 22"/>
          <p:cNvSpPr txBox="1"/>
          <p:nvPr/>
        </p:nvSpPr>
        <p:spPr>
          <a:xfrm>
            <a:off x="3691666" y="3119012"/>
            <a:ext cx="1884885" cy="584775"/>
          </a:xfrm>
          <a:prstGeom prst="rect">
            <a:avLst/>
          </a:prstGeom>
          <a:noFill/>
        </p:spPr>
        <p:txBody>
          <a:bodyPr wrap="square" rtlCol="0">
            <a:spAutoFit/>
          </a:bodyPr>
          <a:lstStyle/>
          <a:p>
            <a:r>
              <a:rPr lang="en-US" dirty="0" smtClean="0"/>
              <a:t>Julie Logan</a:t>
            </a:r>
            <a:br>
              <a:rPr lang="en-US" dirty="0" smtClean="0"/>
            </a:br>
            <a:r>
              <a:rPr lang="en-US" sz="1400" dirty="0" smtClean="0">
                <a:solidFill>
                  <a:schemeClr val="tx1">
                    <a:lumMod val="65000"/>
                    <a:lumOff val="35000"/>
                  </a:schemeClr>
                </a:solidFill>
              </a:rPr>
              <a:t>Materials / Technology</a:t>
            </a:r>
            <a:endParaRPr lang="en-US" sz="1400" dirty="0">
              <a:solidFill>
                <a:schemeClr val="tx1">
                  <a:lumMod val="65000"/>
                  <a:lumOff val="35000"/>
                </a:schemeClr>
              </a:solidFill>
            </a:endParaRPr>
          </a:p>
        </p:txBody>
      </p:sp>
      <p:sp>
        <p:nvSpPr>
          <p:cNvPr id="24" name="TextBox 23"/>
          <p:cNvSpPr txBox="1"/>
          <p:nvPr/>
        </p:nvSpPr>
        <p:spPr>
          <a:xfrm>
            <a:off x="6231499" y="3119011"/>
            <a:ext cx="1761416" cy="584775"/>
          </a:xfrm>
          <a:prstGeom prst="rect">
            <a:avLst/>
          </a:prstGeom>
          <a:noFill/>
        </p:spPr>
        <p:txBody>
          <a:bodyPr wrap="square" rtlCol="0">
            <a:spAutoFit/>
          </a:bodyPr>
          <a:lstStyle/>
          <a:p>
            <a:r>
              <a:rPr lang="en-US" dirty="0" smtClean="0"/>
              <a:t>Mike Acton</a:t>
            </a:r>
            <a:br>
              <a:rPr lang="en-US" dirty="0" smtClean="0"/>
            </a:br>
            <a:r>
              <a:rPr lang="en-US" sz="1400" dirty="0" smtClean="0">
                <a:solidFill>
                  <a:schemeClr val="tx1">
                    <a:lumMod val="65000"/>
                    <a:lumOff val="35000"/>
                  </a:schemeClr>
                </a:solidFill>
              </a:rPr>
              <a:t>Fission</a:t>
            </a:r>
            <a:endParaRPr lang="en-US" sz="1400" dirty="0">
              <a:solidFill>
                <a:schemeClr val="tx1">
                  <a:lumMod val="65000"/>
                  <a:lumOff val="35000"/>
                </a:schemeClr>
              </a:solidFill>
            </a:endParaRPr>
          </a:p>
        </p:txBody>
      </p:sp>
      <p:sp>
        <p:nvSpPr>
          <p:cNvPr id="25" name="TextBox 24"/>
          <p:cNvSpPr txBox="1"/>
          <p:nvPr/>
        </p:nvSpPr>
        <p:spPr>
          <a:xfrm>
            <a:off x="1184271" y="5777059"/>
            <a:ext cx="1761416" cy="584775"/>
          </a:xfrm>
          <a:prstGeom prst="rect">
            <a:avLst/>
          </a:prstGeom>
          <a:noFill/>
        </p:spPr>
        <p:txBody>
          <a:bodyPr wrap="square" rtlCol="0">
            <a:spAutoFit/>
          </a:bodyPr>
          <a:lstStyle/>
          <a:p>
            <a:r>
              <a:rPr lang="en-US" dirty="0" smtClean="0"/>
              <a:t>Cody Dennett</a:t>
            </a:r>
            <a:br>
              <a:rPr lang="en-US" dirty="0" smtClean="0"/>
            </a:br>
            <a:r>
              <a:rPr lang="en-US" sz="1400" dirty="0" smtClean="0">
                <a:solidFill>
                  <a:schemeClr val="tx1">
                    <a:lumMod val="65000"/>
                    <a:lumOff val="35000"/>
                  </a:schemeClr>
                </a:solidFill>
              </a:rPr>
              <a:t>Materials</a:t>
            </a:r>
            <a:endParaRPr lang="en-US" sz="1400" dirty="0">
              <a:solidFill>
                <a:schemeClr val="tx1">
                  <a:lumMod val="65000"/>
                  <a:lumOff val="35000"/>
                </a:schemeClr>
              </a:solidFill>
            </a:endParaRPr>
          </a:p>
        </p:txBody>
      </p:sp>
      <p:sp>
        <p:nvSpPr>
          <p:cNvPr id="26" name="TextBox 25"/>
          <p:cNvSpPr txBox="1"/>
          <p:nvPr/>
        </p:nvSpPr>
        <p:spPr>
          <a:xfrm>
            <a:off x="3691667" y="5777059"/>
            <a:ext cx="1761416" cy="584775"/>
          </a:xfrm>
          <a:prstGeom prst="rect">
            <a:avLst/>
          </a:prstGeom>
          <a:noFill/>
        </p:spPr>
        <p:txBody>
          <a:bodyPr wrap="square" rtlCol="0">
            <a:spAutoFit/>
          </a:bodyPr>
          <a:lstStyle/>
          <a:p>
            <a:r>
              <a:rPr lang="en-US" dirty="0" smtClean="0"/>
              <a:t>Patrick White</a:t>
            </a:r>
            <a:br>
              <a:rPr lang="en-US" dirty="0" smtClean="0"/>
            </a:br>
            <a:r>
              <a:rPr lang="en-US" sz="1400" dirty="0" smtClean="0">
                <a:solidFill>
                  <a:schemeClr val="tx1">
                    <a:lumMod val="65000"/>
                    <a:lumOff val="35000"/>
                  </a:schemeClr>
                </a:solidFill>
              </a:rPr>
              <a:t>Policy</a:t>
            </a:r>
            <a:endParaRPr lang="en-US" sz="1400" dirty="0">
              <a:solidFill>
                <a:schemeClr val="tx1">
                  <a:lumMod val="65000"/>
                  <a:lumOff val="35000"/>
                </a:schemeClr>
              </a:solidFill>
            </a:endParaRPr>
          </a:p>
        </p:txBody>
      </p:sp>
    </p:spTree>
    <p:extLst>
      <p:ext uri="{BB962C8B-B14F-4D97-AF65-F5344CB8AC3E}">
        <p14:creationId xmlns:p14="http://schemas.microsoft.com/office/powerpoint/2010/main" val="35553903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74776" y="1447082"/>
            <a:ext cx="1609990" cy="160999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984" y="4081622"/>
            <a:ext cx="1609990" cy="1609990"/>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9984" y="1447082"/>
            <a:ext cx="1609990" cy="1609990"/>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67380" y="1447082"/>
            <a:ext cx="1609990" cy="1609990"/>
          </a:xfrm>
          <a:prstGeom prst="rect">
            <a:avLst/>
          </a:prstGeom>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67380" y="4081622"/>
            <a:ext cx="1609990" cy="1609990"/>
          </a:xfrm>
          <a:prstGeom prst="rect">
            <a:avLst/>
          </a:prstGeom>
        </p:spPr>
      </p:pic>
      <p:sp>
        <p:nvSpPr>
          <p:cNvPr id="20" name="TextBox 19"/>
          <p:cNvSpPr txBox="1"/>
          <p:nvPr/>
        </p:nvSpPr>
        <p:spPr>
          <a:xfrm>
            <a:off x="1184271" y="3119012"/>
            <a:ext cx="1761416" cy="584775"/>
          </a:xfrm>
          <a:prstGeom prst="rect">
            <a:avLst/>
          </a:prstGeom>
          <a:noFill/>
        </p:spPr>
        <p:txBody>
          <a:bodyPr wrap="square" rtlCol="0">
            <a:spAutoFit/>
          </a:bodyPr>
          <a:lstStyle/>
          <a:p>
            <a:r>
              <a:rPr lang="en-US" dirty="0" smtClean="0"/>
              <a:t>Steve </a:t>
            </a:r>
            <a:r>
              <a:rPr lang="en-US" dirty="0" err="1" smtClean="0"/>
              <a:t>Jepeal</a:t>
            </a:r>
            <a:r>
              <a:rPr lang="en-US" dirty="0" smtClean="0"/>
              <a:t/>
            </a:r>
            <a:br>
              <a:rPr lang="en-US" dirty="0" smtClean="0"/>
            </a:br>
            <a:r>
              <a:rPr lang="en-US" sz="1400" dirty="0" smtClean="0">
                <a:solidFill>
                  <a:schemeClr val="tx1">
                    <a:lumMod val="65000"/>
                    <a:lumOff val="35000"/>
                  </a:schemeClr>
                </a:solidFill>
              </a:rPr>
              <a:t>Fusion Materials</a:t>
            </a:r>
            <a:endParaRPr lang="en-US" sz="1400" dirty="0">
              <a:solidFill>
                <a:schemeClr val="tx1">
                  <a:lumMod val="65000"/>
                  <a:lumOff val="35000"/>
                </a:schemeClr>
              </a:solidFill>
            </a:endParaRPr>
          </a:p>
        </p:txBody>
      </p:sp>
      <p:sp>
        <p:nvSpPr>
          <p:cNvPr id="22" name="TextBox 21"/>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You too can be trained to become a Fellow.</a:t>
            </a:r>
            <a:endParaRPr lang="en-US" sz="3200" dirty="0">
              <a:solidFill>
                <a:srgbClr val="01395E"/>
              </a:solidFill>
              <a:latin typeface="+mj-lt"/>
            </a:endParaRPr>
          </a:p>
        </p:txBody>
      </p:sp>
      <p:sp>
        <p:nvSpPr>
          <p:cNvPr id="23" name="TextBox 22"/>
          <p:cNvSpPr txBox="1"/>
          <p:nvPr/>
        </p:nvSpPr>
        <p:spPr>
          <a:xfrm>
            <a:off x="3691667" y="3119012"/>
            <a:ext cx="1897764" cy="584775"/>
          </a:xfrm>
          <a:prstGeom prst="rect">
            <a:avLst/>
          </a:prstGeom>
          <a:noFill/>
        </p:spPr>
        <p:txBody>
          <a:bodyPr wrap="square" rtlCol="0">
            <a:spAutoFit/>
          </a:bodyPr>
          <a:lstStyle/>
          <a:p>
            <a:r>
              <a:rPr lang="en-US" dirty="0" smtClean="0"/>
              <a:t>Julie Logan</a:t>
            </a:r>
            <a:br>
              <a:rPr lang="en-US" dirty="0" smtClean="0"/>
            </a:br>
            <a:r>
              <a:rPr lang="en-US" sz="1400" dirty="0" smtClean="0">
                <a:solidFill>
                  <a:schemeClr val="tx1">
                    <a:lumMod val="65000"/>
                    <a:lumOff val="35000"/>
                  </a:schemeClr>
                </a:solidFill>
              </a:rPr>
              <a:t>Materials / Technology</a:t>
            </a:r>
            <a:endParaRPr lang="en-US" sz="1400" dirty="0">
              <a:solidFill>
                <a:schemeClr val="tx1">
                  <a:lumMod val="65000"/>
                  <a:lumOff val="35000"/>
                </a:schemeClr>
              </a:solidFill>
            </a:endParaRPr>
          </a:p>
        </p:txBody>
      </p:sp>
      <p:sp>
        <p:nvSpPr>
          <p:cNvPr id="24" name="TextBox 23"/>
          <p:cNvSpPr txBox="1"/>
          <p:nvPr/>
        </p:nvSpPr>
        <p:spPr>
          <a:xfrm>
            <a:off x="6231499" y="3119011"/>
            <a:ext cx="1761416" cy="584775"/>
          </a:xfrm>
          <a:prstGeom prst="rect">
            <a:avLst/>
          </a:prstGeom>
          <a:noFill/>
        </p:spPr>
        <p:txBody>
          <a:bodyPr wrap="square" rtlCol="0">
            <a:spAutoFit/>
          </a:bodyPr>
          <a:lstStyle/>
          <a:p>
            <a:r>
              <a:rPr lang="en-US" dirty="0" smtClean="0"/>
              <a:t>Mike Acton</a:t>
            </a:r>
            <a:br>
              <a:rPr lang="en-US" dirty="0" smtClean="0"/>
            </a:br>
            <a:r>
              <a:rPr lang="en-US" sz="1400" dirty="0" smtClean="0">
                <a:solidFill>
                  <a:schemeClr val="tx1">
                    <a:lumMod val="65000"/>
                    <a:lumOff val="35000"/>
                  </a:schemeClr>
                </a:solidFill>
              </a:rPr>
              <a:t>Fission</a:t>
            </a:r>
            <a:endParaRPr lang="en-US" sz="1400" dirty="0">
              <a:solidFill>
                <a:schemeClr val="tx1">
                  <a:lumMod val="65000"/>
                  <a:lumOff val="35000"/>
                </a:schemeClr>
              </a:solidFill>
            </a:endParaRPr>
          </a:p>
        </p:txBody>
      </p:sp>
      <p:sp>
        <p:nvSpPr>
          <p:cNvPr id="25" name="TextBox 24"/>
          <p:cNvSpPr txBox="1"/>
          <p:nvPr/>
        </p:nvSpPr>
        <p:spPr>
          <a:xfrm>
            <a:off x="1184271" y="5777059"/>
            <a:ext cx="1761416" cy="584775"/>
          </a:xfrm>
          <a:prstGeom prst="rect">
            <a:avLst/>
          </a:prstGeom>
          <a:noFill/>
        </p:spPr>
        <p:txBody>
          <a:bodyPr wrap="square" rtlCol="0">
            <a:spAutoFit/>
          </a:bodyPr>
          <a:lstStyle/>
          <a:p>
            <a:r>
              <a:rPr lang="en-US" dirty="0" smtClean="0"/>
              <a:t>Cody Dennett</a:t>
            </a:r>
            <a:br>
              <a:rPr lang="en-US" dirty="0" smtClean="0"/>
            </a:br>
            <a:r>
              <a:rPr lang="en-US" sz="1400" dirty="0" smtClean="0">
                <a:solidFill>
                  <a:schemeClr val="tx1">
                    <a:lumMod val="65000"/>
                    <a:lumOff val="35000"/>
                  </a:schemeClr>
                </a:solidFill>
              </a:rPr>
              <a:t>Materials</a:t>
            </a:r>
            <a:endParaRPr lang="en-US" sz="1400" dirty="0">
              <a:solidFill>
                <a:schemeClr val="tx1">
                  <a:lumMod val="65000"/>
                  <a:lumOff val="35000"/>
                </a:schemeClr>
              </a:solidFill>
            </a:endParaRPr>
          </a:p>
        </p:txBody>
      </p:sp>
      <p:sp>
        <p:nvSpPr>
          <p:cNvPr id="26" name="TextBox 25"/>
          <p:cNvSpPr txBox="1"/>
          <p:nvPr/>
        </p:nvSpPr>
        <p:spPr>
          <a:xfrm>
            <a:off x="3691667" y="5777059"/>
            <a:ext cx="1761416" cy="584775"/>
          </a:xfrm>
          <a:prstGeom prst="rect">
            <a:avLst/>
          </a:prstGeom>
          <a:noFill/>
        </p:spPr>
        <p:txBody>
          <a:bodyPr wrap="square" rtlCol="0">
            <a:spAutoFit/>
          </a:bodyPr>
          <a:lstStyle/>
          <a:p>
            <a:r>
              <a:rPr lang="en-US" dirty="0" smtClean="0"/>
              <a:t>Patrick White</a:t>
            </a:r>
            <a:br>
              <a:rPr lang="en-US" dirty="0" smtClean="0"/>
            </a:br>
            <a:r>
              <a:rPr lang="en-US" sz="1400" dirty="0" smtClean="0">
                <a:solidFill>
                  <a:schemeClr val="tx1">
                    <a:lumMod val="65000"/>
                    <a:lumOff val="35000"/>
                  </a:schemeClr>
                </a:solidFill>
              </a:rPr>
              <a:t>Policy</a:t>
            </a:r>
            <a:endParaRPr lang="en-US" sz="1400" dirty="0">
              <a:solidFill>
                <a:schemeClr val="tx1">
                  <a:lumMod val="65000"/>
                  <a:lumOff val="35000"/>
                </a:schemeClr>
              </a:solidFill>
            </a:endParaRPr>
          </a:p>
        </p:txBody>
      </p:sp>
      <p:sp>
        <p:nvSpPr>
          <p:cNvPr id="19" name="Rectangle 18"/>
          <p:cNvSpPr/>
          <p:nvPr/>
        </p:nvSpPr>
        <p:spPr>
          <a:xfrm>
            <a:off x="6231499" y="4081622"/>
            <a:ext cx="1609344" cy="1609990"/>
          </a:xfrm>
          <a:prstGeom prst="rect">
            <a:avLst/>
          </a:prstGeom>
          <a:solidFill>
            <a:srgbClr val="009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YOU</a:t>
            </a:r>
            <a:endParaRPr lang="en-US" sz="2000" dirty="0"/>
          </a:p>
        </p:txBody>
      </p:sp>
    </p:spTree>
    <p:extLst>
      <p:ext uri="{BB962C8B-B14F-4D97-AF65-F5344CB8AC3E}">
        <p14:creationId xmlns:p14="http://schemas.microsoft.com/office/powerpoint/2010/main" val="8855968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p:cNvCxnSpPr/>
          <p:nvPr/>
        </p:nvCxnSpPr>
        <p:spPr>
          <a:xfrm>
            <a:off x="699753" y="5994341"/>
            <a:ext cx="7787424" cy="2575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712630" y="2412340"/>
            <a:ext cx="2" cy="3602336"/>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0" name="Chart 19"/>
          <p:cNvGraphicFramePr/>
          <p:nvPr>
            <p:extLst>
              <p:ext uri="{D42A27DB-BD31-4B8C-83A1-F6EECF244321}">
                <p14:modId xmlns:p14="http://schemas.microsoft.com/office/powerpoint/2010/main" val="2089480710"/>
              </p:ext>
            </p:extLst>
          </p:nvPr>
        </p:nvGraphicFramePr>
        <p:xfrm>
          <a:off x="638114" y="2480416"/>
          <a:ext cx="7996731"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Box 20"/>
          <p:cNvSpPr txBox="1"/>
          <p:nvPr/>
        </p:nvSpPr>
        <p:spPr>
          <a:xfrm>
            <a:off x="446808" y="336312"/>
            <a:ext cx="8188037" cy="1077218"/>
          </a:xfrm>
          <a:prstGeom prst="rect">
            <a:avLst/>
          </a:prstGeom>
          <a:noFill/>
        </p:spPr>
        <p:txBody>
          <a:bodyPr wrap="square" rtlCol="0">
            <a:spAutoFit/>
          </a:bodyPr>
          <a:lstStyle/>
          <a:p>
            <a:r>
              <a:rPr lang="en-US" sz="3200" dirty="0" smtClean="0">
                <a:solidFill>
                  <a:srgbClr val="01395E"/>
                </a:solidFill>
                <a:latin typeface="+mj-lt"/>
              </a:rPr>
              <a:t>Grad student milestones </a:t>
            </a:r>
            <a:br>
              <a:rPr lang="en-US" sz="3200" dirty="0" smtClean="0">
                <a:solidFill>
                  <a:srgbClr val="01395E"/>
                </a:solidFill>
                <a:latin typeface="+mj-lt"/>
              </a:rPr>
            </a:br>
            <a:r>
              <a:rPr lang="en-US" sz="3200" dirty="0" smtClean="0">
                <a:solidFill>
                  <a:srgbClr val="01395E"/>
                </a:solidFill>
                <a:latin typeface="+mj-lt"/>
              </a:rPr>
              <a:t>are often coupled with communication tasks.</a:t>
            </a:r>
            <a:endParaRPr lang="en-US" sz="3200" dirty="0">
              <a:solidFill>
                <a:srgbClr val="01395E"/>
              </a:solidFill>
              <a:latin typeface="+mj-lt"/>
            </a:endParaRPr>
          </a:p>
        </p:txBody>
      </p:sp>
      <p:sp>
        <p:nvSpPr>
          <p:cNvPr id="22" name="TextBox 21"/>
          <p:cNvSpPr txBox="1"/>
          <p:nvPr/>
        </p:nvSpPr>
        <p:spPr>
          <a:xfrm>
            <a:off x="446808" y="1757465"/>
            <a:ext cx="1253203" cy="646331"/>
          </a:xfrm>
          <a:prstGeom prst="rect">
            <a:avLst/>
          </a:prstGeom>
          <a:noFill/>
        </p:spPr>
        <p:txBody>
          <a:bodyPr wrap="square" rtlCol="0">
            <a:spAutoFit/>
          </a:bodyPr>
          <a:lstStyle/>
          <a:p>
            <a:r>
              <a:rPr lang="en-US" dirty="0" smtClean="0">
                <a:solidFill>
                  <a:schemeClr val="tx1">
                    <a:lumMod val="65000"/>
                    <a:lumOff val="35000"/>
                  </a:schemeClr>
                </a:solidFill>
              </a:rPr>
              <a:t>Relative stress</a:t>
            </a:r>
            <a:endParaRPr lang="en-US" dirty="0">
              <a:solidFill>
                <a:schemeClr val="tx1">
                  <a:lumMod val="65000"/>
                  <a:lumOff val="35000"/>
                </a:schemeClr>
              </a:solidFill>
            </a:endParaRPr>
          </a:p>
        </p:txBody>
      </p:sp>
      <p:sp>
        <p:nvSpPr>
          <p:cNvPr id="23" name="TextBox 22"/>
          <p:cNvSpPr txBox="1"/>
          <p:nvPr/>
        </p:nvSpPr>
        <p:spPr>
          <a:xfrm>
            <a:off x="3226158" y="6106520"/>
            <a:ext cx="2734614" cy="369332"/>
          </a:xfrm>
          <a:prstGeom prst="rect">
            <a:avLst/>
          </a:prstGeom>
          <a:noFill/>
        </p:spPr>
        <p:txBody>
          <a:bodyPr wrap="square" rtlCol="0">
            <a:spAutoFit/>
          </a:bodyPr>
          <a:lstStyle/>
          <a:p>
            <a:r>
              <a:rPr lang="en-US" dirty="0" smtClean="0">
                <a:solidFill>
                  <a:schemeClr val="tx1">
                    <a:lumMod val="65000"/>
                    <a:lumOff val="35000"/>
                  </a:schemeClr>
                </a:solidFill>
              </a:rPr>
              <a:t>Time in NSE’s PhD program</a:t>
            </a:r>
            <a:endParaRPr lang="en-US" dirty="0">
              <a:solidFill>
                <a:schemeClr val="tx1">
                  <a:lumMod val="65000"/>
                  <a:lumOff val="35000"/>
                </a:schemeClr>
              </a:solidFill>
            </a:endParaRPr>
          </a:p>
        </p:txBody>
      </p:sp>
      <p:sp>
        <p:nvSpPr>
          <p:cNvPr id="29" name="Down Arrow 28"/>
          <p:cNvSpPr/>
          <p:nvPr/>
        </p:nvSpPr>
        <p:spPr>
          <a:xfrm>
            <a:off x="809683" y="3692735"/>
            <a:ext cx="158416" cy="1593767"/>
          </a:xfrm>
          <a:prstGeom prst="downArrow">
            <a:avLst/>
          </a:prstGeom>
          <a:solidFill>
            <a:srgbClr val="009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565753" y="3987944"/>
            <a:ext cx="837126" cy="646331"/>
          </a:xfrm>
          <a:prstGeom prst="rect">
            <a:avLst/>
          </a:prstGeom>
          <a:noFill/>
        </p:spPr>
        <p:txBody>
          <a:bodyPr wrap="square" rtlCol="0">
            <a:spAutoFit/>
          </a:bodyPr>
          <a:lstStyle/>
          <a:p>
            <a:pPr algn="ctr"/>
            <a:r>
              <a:rPr lang="en-US" dirty="0" smtClean="0">
                <a:solidFill>
                  <a:srgbClr val="EE680F"/>
                </a:solidFill>
              </a:rPr>
              <a:t>22.16 paper</a:t>
            </a:r>
            <a:endParaRPr lang="en-US" dirty="0">
              <a:solidFill>
                <a:srgbClr val="EE680F"/>
              </a:solidFill>
            </a:endParaRPr>
          </a:p>
        </p:txBody>
      </p:sp>
      <p:sp>
        <p:nvSpPr>
          <p:cNvPr id="31" name="TextBox 30"/>
          <p:cNvSpPr txBox="1"/>
          <p:nvPr/>
        </p:nvSpPr>
        <p:spPr>
          <a:xfrm>
            <a:off x="5446512" y="1845232"/>
            <a:ext cx="1485363" cy="923330"/>
          </a:xfrm>
          <a:prstGeom prst="rect">
            <a:avLst/>
          </a:prstGeom>
          <a:noFill/>
        </p:spPr>
        <p:txBody>
          <a:bodyPr wrap="square" rtlCol="0">
            <a:spAutoFit/>
          </a:bodyPr>
          <a:lstStyle/>
          <a:p>
            <a:pPr algn="ctr"/>
            <a:r>
              <a:rPr lang="en-US" dirty="0" smtClean="0">
                <a:solidFill>
                  <a:srgbClr val="EE680F"/>
                </a:solidFill>
              </a:rPr>
              <a:t>Committee meeting presentations</a:t>
            </a:r>
            <a:endParaRPr lang="en-US" dirty="0">
              <a:solidFill>
                <a:srgbClr val="EE680F"/>
              </a:solidFill>
            </a:endParaRPr>
          </a:p>
        </p:txBody>
      </p:sp>
      <p:sp>
        <p:nvSpPr>
          <p:cNvPr id="32" name="TextBox 31"/>
          <p:cNvSpPr txBox="1"/>
          <p:nvPr/>
        </p:nvSpPr>
        <p:spPr>
          <a:xfrm>
            <a:off x="3687054" y="2490466"/>
            <a:ext cx="1485363" cy="646331"/>
          </a:xfrm>
          <a:prstGeom prst="rect">
            <a:avLst/>
          </a:prstGeom>
          <a:noFill/>
        </p:spPr>
        <p:txBody>
          <a:bodyPr wrap="square" rtlCol="0">
            <a:spAutoFit/>
          </a:bodyPr>
          <a:lstStyle/>
          <a:p>
            <a:pPr algn="ctr"/>
            <a:r>
              <a:rPr lang="en-US" dirty="0" smtClean="0">
                <a:solidFill>
                  <a:srgbClr val="EE680F"/>
                </a:solidFill>
              </a:rPr>
              <a:t>Paper submission</a:t>
            </a:r>
            <a:endParaRPr lang="en-US" dirty="0">
              <a:solidFill>
                <a:srgbClr val="EE680F"/>
              </a:solidFill>
            </a:endParaRPr>
          </a:p>
        </p:txBody>
      </p:sp>
      <p:cxnSp>
        <p:nvCxnSpPr>
          <p:cNvPr id="34" name="Straight Arrow Connector 33"/>
          <p:cNvCxnSpPr/>
          <p:nvPr/>
        </p:nvCxnSpPr>
        <p:spPr>
          <a:xfrm flipH="1">
            <a:off x="5247534" y="2910809"/>
            <a:ext cx="791104" cy="1171167"/>
          </a:xfrm>
          <a:prstGeom prst="straightConnector1">
            <a:avLst/>
          </a:prstGeom>
          <a:ln w="28575">
            <a:solidFill>
              <a:srgbClr val="EE680F"/>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6263478" y="2910809"/>
            <a:ext cx="315920" cy="1171167"/>
          </a:xfrm>
          <a:prstGeom prst="straightConnector1">
            <a:avLst/>
          </a:prstGeom>
          <a:ln w="28575">
            <a:solidFill>
              <a:srgbClr val="EE680F"/>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066138" y="3416329"/>
            <a:ext cx="1485363" cy="646331"/>
          </a:xfrm>
          <a:prstGeom prst="rect">
            <a:avLst/>
          </a:prstGeom>
          <a:noFill/>
        </p:spPr>
        <p:txBody>
          <a:bodyPr wrap="square" rtlCol="0">
            <a:spAutoFit/>
          </a:bodyPr>
          <a:lstStyle/>
          <a:p>
            <a:pPr algn="ctr"/>
            <a:r>
              <a:rPr lang="en-US" dirty="0" smtClean="0">
                <a:solidFill>
                  <a:srgbClr val="EE680F"/>
                </a:solidFill>
              </a:rPr>
              <a:t>Conference talk</a:t>
            </a:r>
            <a:endParaRPr lang="en-US" dirty="0">
              <a:solidFill>
                <a:srgbClr val="EE680F"/>
              </a:solidFill>
            </a:endParaRPr>
          </a:p>
        </p:txBody>
      </p:sp>
      <p:sp>
        <p:nvSpPr>
          <p:cNvPr id="43" name="TextBox 42"/>
          <p:cNvSpPr txBox="1"/>
          <p:nvPr/>
        </p:nvSpPr>
        <p:spPr>
          <a:xfrm>
            <a:off x="6606862" y="6474689"/>
            <a:ext cx="2290714" cy="286719"/>
          </a:xfrm>
          <a:prstGeom prst="rect">
            <a:avLst/>
          </a:prstGeom>
          <a:noFill/>
        </p:spPr>
        <p:txBody>
          <a:bodyPr wrap="square" rtlCol="0">
            <a:spAutoFit/>
          </a:bodyPr>
          <a:lstStyle/>
          <a:p>
            <a:pPr algn="r"/>
            <a:r>
              <a:rPr lang="en-US" sz="1200" dirty="0" smtClean="0">
                <a:solidFill>
                  <a:schemeClr val="tx1">
                    <a:lumMod val="50000"/>
                    <a:lumOff val="50000"/>
                  </a:schemeClr>
                </a:solidFill>
              </a:rPr>
              <a:t>Individual experiences vary</a:t>
            </a:r>
            <a:endParaRPr lang="en-US" sz="1200" dirty="0">
              <a:solidFill>
                <a:schemeClr val="tx1">
                  <a:lumMod val="50000"/>
                  <a:lumOff val="50000"/>
                </a:schemeClr>
              </a:solidFill>
            </a:endParaRPr>
          </a:p>
        </p:txBody>
      </p:sp>
      <p:sp>
        <p:nvSpPr>
          <p:cNvPr id="25" name="TextBox 24"/>
          <p:cNvSpPr txBox="1"/>
          <p:nvPr/>
        </p:nvSpPr>
        <p:spPr>
          <a:xfrm>
            <a:off x="4422883" y="3203441"/>
            <a:ext cx="1048033" cy="646331"/>
          </a:xfrm>
          <a:prstGeom prst="rect">
            <a:avLst/>
          </a:prstGeom>
          <a:noFill/>
        </p:spPr>
        <p:txBody>
          <a:bodyPr wrap="square" rtlCol="0">
            <a:spAutoFit/>
          </a:bodyPr>
          <a:lstStyle/>
          <a:p>
            <a:pPr algn="ctr"/>
            <a:r>
              <a:rPr lang="en-US" dirty="0" smtClean="0">
                <a:solidFill>
                  <a:srgbClr val="EE680F"/>
                </a:solidFill>
              </a:rPr>
              <a:t>Expo poster</a:t>
            </a:r>
            <a:endParaRPr lang="en-US" dirty="0">
              <a:solidFill>
                <a:srgbClr val="EE680F"/>
              </a:solidFill>
            </a:endParaRPr>
          </a:p>
        </p:txBody>
      </p:sp>
      <p:sp>
        <p:nvSpPr>
          <p:cNvPr id="33" name="TextBox 32"/>
          <p:cNvSpPr txBox="1"/>
          <p:nvPr/>
        </p:nvSpPr>
        <p:spPr>
          <a:xfrm>
            <a:off x="7430832" y="2250657"/>
            <a:ext cx="1485363" cy="646331"/>
          </a:xfrm>
          <a:prstGeom prst="rect">
            <a:avLst/>
          </a:prstGeom>
          <a:noFill/>
        </p:spPr>
        <p:txBody>
          <a:bodyPr wrap="square" rtlCol="0">
            <a:spAutoFit/>
          </a:bodyPr>
          <a:lstStyle/>
          <a:p>
            <a:pPr algn="ctr"/>
            <a:r>
              <a:rPr lang="en-US" dirty="0" smtClean="0">
                <a:solidFill>
                  <a:srgbClr val="EE680F"/>
                </a:solidFill>
              </a:rPr>
              <a:t>Thesis </a:t>
            </a:r>
            <a:br>
              <a:rPr lang="en-US" dirty="0" smtClean="0">
                <a:solidFill>
                  <a:srgbClr val="EE680F"/>
                </a:solidFill>
              </a:rPr>
            </a:br>
            <a:r>
              <a:rPr lang="en-US" dirty="0" smtClean="0">
                <a:solidFill>
                  <a:srgbClr val="EE680F"/>
                </a:solidFill>
              </a:rPr>
              <a:t>+ defense</a:t>
            </a:r>
            <a:endParaRPr lang="en-US" dirty="0">
              <a:solidFill>
                <a:srgbClr val="EE680F"/>
              </a:solidFill>
            </a:endParaRPr>
          </a:p>
        </p:txBody>
      </p:sp>
      <p:sp>
        <p:nvSpPr>
          <p:cNvPr id="35" name="TextBox 34"/>
          <p:cNvSpPr txBox="1"/>
          <p:nvPr/>
        </p:nvSpPr>
        <p:spPr>
          <a:xfrm>
            <a:off x="2243014" y="2250657"/>
            <a:ext cx="1646247" cy="646331"/>
          </a:xfrm>
          <a:prstGeom prst="rect">
            <a:avLst/>
          </a:prstGeom>
          <a:noFill/>
        </p:spPr>
        <p:txBody>
          <a:bodyPr wrap="square" rtlCol="0">
            <a:spAutoFit/>
          </a:bodyPr>
          <a:lstStyle/>
          <a:p>
            <a:pPr algn="ctr"/>
            <a:r>
              <a:rPr lang="en-US" dirty="0" err="1" smtClean="0">
                <a:solidFill>
                  <a:srgbClr val="EE680F"/>
                </a:solidFill>
              </a:rPr>
              <a:t>Quals</a:t>
            </a:r>
            <a:r>
              <a:rPr lang="en-US" dirty="0" smtClean="0">
                <a:solidFill>
                  <a:srgbClr val="EE680F"/>
                </a:solidFill>
              </a:rPr>
              <a:t> paper </a:t>
            </a:r>
            <a:br>
              <a:rPr lang="en-US" dirty="0" smtClean="0">
                <a:solidFill>
                  <a:srgbClr val="EE680F"/>
                </a:solidFill>
              </a:rPr>
            </a:br>
            <a:r>
              <a:rPr lang="en-US" dirty="0" smtClean="0">
                <a:solidFill>
                  <a:srgbClr val="EE680F"/>
                </a:solidFill>
              </a:rPr>
              <a:t>+ presentation</a:t>
            </a:r>
            <a:endParaRPr lang="en-US" dirty="0">
              <a:solidFill>
                <a:srgbClr val="EE680F"/>
              </a:solidFill>
            </a:endParaRPr>
          </a:p>
        </p:txBody>
      </p:sp>
      <p:sp>
        <p:nvSpPr>
          <p:cNvPr id="37" name="TextBox 36"/>
          <p:cNvSpPr txBox="1"/>
          <p:nvPr/>
        </p:nvSpPr>
        <p:spPr>
          <a:xfrm>
            <a:off x="1077515" y="2843348"/>
            <a:ext cx="1485363" cy="646331"/>
          </a:xfrm>
          <a:prstGeom prst="rect">
            <a:avLst/>
          </a:prstGeom>
          <a:noFill/>
        </p:spPr>
        <p:txBody>
          <a:bodyPr wrap="square" rtlCol="0">
            <a:spAutoFit/>
          </a:bodyPr>
          <a:lstStyle/>
          <a:p>
            <a:pPr algn="ctr"/>
            <a:r>
              <a:rPr lang="en-US" dirty="0" smtClean="0">
                <a:solidFill>
                  <a:srgbClr val="EE680F"/>
                </a:solidFill>
              </a:rPr>
              <a:t>Fellowship app. deadline</a:t>
            </a:r>
            <a:endParaRPr lang="en-US" dirty="0">
              <a:solidFill>
                <a:srgbClr val="EE680F"/>
              </a:solidFill>
            </a:endParaRPr>
          </a:p>
        </p:txBody>
      </p:sp>
      <p:sp>
        <p:nvSpPr>
          <p:cNvPr id="38" name="TextBox 37"/>
          <p:cNvSpPr txBox="1"/>
          <p:nvPr/>
        </p:nvSpPr>
        <p:spPr>
          <a:xfrm>
            <a:off x="6479142" y="2906674"/>
            <a:ext cx="1553590" cy="646331"/>
          </a:xfrm>
          <a:prstGeom prst="rect">
            <a:avLst/>
          </a:prstGeom>
          <a:noFill/>
        </p:spPr>
        <p:txBody>
          <a:bodyPr wrap="square" rtlCol="0">
            <a:spAutoFit/>
          </a:bodyPr>
          <a:lstStyle/>
          <a:p>
            <a:pPr algn="ctr"/>
            <a:r>
              <a:rPr lang="en-US" dirty="0" smtClean="0">
                <a:solidFill>
                  <a:srgbClr val="EE680F"/>
                </a:solidFill>
              </a:rPr>
              <a:t>CV </a:t>
            </a:r>
            <a:br>
              <a:rPr lang="en-US" dirty="0" smtClean="0">
                <a:solidFill>
                  <a:srgbClr val="EE680F"/>
                </a:solidFill>
              </a:rPr>
            </a:br>
            <a:r>
              <a:rPr lang="en-US" dirty="0" smtClean="0">
                <a:solidFill>
                  <a:srgbClr val="EE680F"/>
                </a:solidFill>
              </a:rPr>
              <a:t>+ cover letter</a:t>
            </a:r>
            <a:endParaRPr lang="en-US" dirty="0">
              <a:solidFill>
                <a:srgbClr val="EE680F"/>
              </a:solidFill>
            </a:endParaRPr>
          </a:p>
        </p:txBody>
      </p:sp>
      <p:cxnSp>
        <p:nvCxnSpPr>
          <p:cNvPr id="39" name="Straight Arrow Connector 38"/>
          <p:cNvCxnSpPr/>
          <p:nvPr/>
        </p:nvCxnSpPr>
        <p:spPr>
          <a:xfrm>
            <a:off x="7295919" y="3606209"/>
            <a:ext cx="94431" cy="746738"/>
          </a:xfrm>
          <a:prstGeom prst="straightConnector1">
            <a:avLst/>
          </a:prstGeom>
          <a:ln w="28575">
            <a:solidFill>
              <a:srgbClr val="EE680F"/>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1262511" y="3606209"/>
            <a:ext cx="371489" cy="1101301"/>
          </a:xfrm>
          <a:prstGeom prst="straightConnector1">
            <a:avLst/>
          </a:prstGeom>
          <a:ln w="28575">
            <a:solidFill>
              <a:srgbClr val="EE680F"/>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99494" y="3525138"/>
            <a:ext cx="978794" cy="646331"/>
          </a:xfrm>
          <a:prstGeom prst="rect">
            <a:avLst/>
          </a:prstGeom>
          <a:solidFill>
            <a:srgbClr val="00999E"/>
          </a:solidFill>
        </p:spPr>
        <p:txBody>
          <a:bodyPr wrap="square" rtlCol="0">
            <a:spAutoFit/>
          </a:bodyPr>
          <a:lstStyle/>
          <a:p>
            <a:pPr algn="ctr"/>
            <a:r>
              <a:rPr lang="en-US" dirty="0" smtClean="0">
                <a:solidFill>
                  <a:schemeClr val="bg1"/>
                </a:solidFill>
              </a:rPr>
              <a:t>You Are Here</a:t>
            </a:r>
            <a:endParaRPr lang="en-US" dirty="0">
              <a:solidFill>
                <a:schemeClr val="bg1"/>
              </a:solidFill>
            </a:endParaRPr>
          </a:p>
        </p:txBody>
      </p:sp>
      <p:cxnSp>
        <p:nvCxnSpPr>
          <p:cNvPr id="48" name="Straight Arrow Connector 47"/>
          <p:cNvCxnSpPr/>
          <p:nvPr/>
        </p:nvCxnSpPr>
        <p:spPr>
          <a:xfrm>
            <a:off x="4946899" y="3906807"/>
            <a:ext cx="8196" cy="836057"/>
          </a:xfrm>
          <a:prstGeom prst="straightConnector1">
            <a:avLst/>
          </a:prstGeom>
          <a:ln w="28575">
            <a:solidFill>
              <a:srgbClr val="EE680F"/>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4433946" y="3192104"/>
            <a:ext cx="22793" cy="1003432"/>
          </a:xfrm>
          <a:prstGeom prst="straightConnector1">
            <a:avLst/>
          </a:prstGeom>
          <a:ln w="28575">
            <a:solidFill>
              <a:srgbClr val="EE680F"/>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3805305" y="4098234"/>
            <a:ext cx="3515" cy="281991"/>
          </a:xfrm>
          <a:prstGeom prst="straightConnector1">
            <a:avLst/>
          </a:prstGeom>
          <a:ln w="28575">
            <a:solidFill>
              <a:srgbClr val="EE680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2681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9" grpId="0" animBg="1"/>
      <p:bldP spid="30" grpId="0"/>
      <p:bldP spid="31" grpId="0"/>
      <p:bldP spid="32" grpId="0"/>
      <p:bldP spid="40" grpId="0"/>
      <p:bldP spid="25" grpId="0"/>
      <p:bldP spid="33" grpId="0"/>
      <p:bldP spid="33" grpId="1"/>
      <p:bldP spid="35" grpId="0"/>
      <p:bldP spid="37" grpId="0"/>
      <p:bldP spid="38" grpId="0"/>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7047" y="2500815"/>
            <a:ext cx="7945515" cy="769441"/>
          </a:xfrm>
          <a:prstGeom prst="rect">
            <a:avLst/>
          </a:prstGeom>
          <a:noFill/>
        </p:spPr>
        <p:txBody>
          <a:bodyPr wrap="square" rtlCol="0">
            <a:spAutoFit/>
          </a:bodyPr>
          <a:lstStyle/>
          <a:p>
            <a:r>
              <a:rPr lang="en-US" sz="4400" dirty="0" smtClean="0">
                <a:solidFill>
                  <a:srgbClr val="01395E"/>
                </a:solidFill>
                <a:latin typeface="+mj-lt"/>
                <a:ea typeface="Lato Light" panose="020F0502020204030203" pitchFamily="34" charset="0"/>
                <a:cs typeface="Lato Light" panose="020F0502020204030203" pitchFamily="34" charset="0"/>
              </a:rPr>
              <a:t>NSE Communication Lab</a:t>
            </a:r>
            <a:endParaRPr lang="en-US" sz="4000" dirty="0">
              <a:solidFill>
                <a:srgbClr val="01395E"/>
              </a:solidFill>
              <a:latin typeface="+mj-lt"/>
              <a:ea typeface="Lato Light" panose="020F0502020204030203" pitchFamily="34" charset="0"/>
              <a:cs typeface="Lato Light" panose="020F0502020204030203" pitchFamily="34" charset="0"/>
            </a:endParaRPr>
          </a:p>
        </p:txBody>
      </p:sp>
      <p:sp>
        <p:nvSpPr>
          <p:cNvPr id="3" name="TextBox 2"/>
          <p:cNvSpPr txBox="1"/>
          <p:nvPr/>
        </p:nvSpPr>
        <p:spPr>
          <a:xfrm>
            <a:off x="577046" y="3317557"/>
            <a:ext cx="8149703" cy="523220"/>
          </a:xfrm>
          <a:prstGeom prst="rect">
            <a:avLst/>
          </a:prstGeom>
          <a:noFill/>
        </p:spPr>
        <p:txBody>
          <a:bodyPr wrap="square" rtlCol="0">
            <a:spAutoFit/>
          </a:bodyPr>
          <a:lstStyle/>
          <a:p>
            <a:r>
              <a:rPr lang="en-US" sz="2800" dirty="0">
                <a:solidFill>
                  <a:srgbClr val="00999E"/>
                </a:solidFill>
                <a:latin typeface="+mj-lt"/>
                <a:ea typeface="Lato Light" panose="020F0502020204030203" pitchFamily="34" charset="0"/>
                <a:cs typeface="Lato Light" panose="020F0502020204030203" pitchFamily="34" charset="0"/>
              </a:rPr>
              <a:t>http://mitcommlab.mit.edu/nse</a:t>
            </a:r>
            <a:endParaRPr lang="en-US" sz="4000" dirty="0" smtClean="0">
              <a:solidFill>
                <a:srgbClr val="00999E"/>
              </a:solidFill>
              <a:latin typeface="+mj-lt"/>
              <a:ea typeface="Lato Light" panose="020F0502020204030203" pitchFamily="34" charset="0"/>
              <a:cs typeface="Lato Light" panose="020F0502020204030203" pitchFamily="34" charset="0"/>
            </a:endParaRPr>
          </a:p>
        </p:txBody>
      </p:sp>
      <p:sp>
        <p:nvSpPr>
          <p:cNvPr id="6" name="Rectangle 5"/>
          <p:cNvSpPr/>
          <p:nvPr/>
        </p:nvSpPr>
        <p:spPr>
          <a:xfrm>
            <a:off x="0" y="0"/>
            <a:ext cx="9144000" cy="16813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4277" y="342285"/>
            <a:ext cx="3414251" cy="697077"/>
          </a:xfrm>
          <a:prstGeom prst="rect">
            <a:avLst/>
          </a:prstGeom>
        </p:spPr>
      </p:pic>
      <p:sp>
        <p:nvSpPr>
          <p:cNvPr id="8" name="TextBox 7"/>
          <p:cNvSpPr txBox="1"/>
          <p:nvPr/>
        </p:nvSpPr>
        <p:spPr>
          <a:xfrm>
            <a:off x="577047" y="5292453"/>
            <a:ext cx="2990815" cy="523220"/>
          </a:xfrm>
          <a:prstGeom prst="rect">
            <a:avLst/>
          </a:prstGeom>
          <a:noFill/>
        </p:spPr>
        <p:txBody>
          <a:bodyPr wrap="square" rtlCol="0">
            <a:spAutoFit/>
          </a:bodyPr>
          <a:lstStyle/>
          <a:p>
            <a:r>
              <a:rPr lang="en-US" sz="2800" dirty="0" smtClean="0">
                <a:solidFill>
                  <a:schemeClr val="tx1">
                    <a:lumMod val="65000"/>
                    <a:lumOff val="35000"/>
                  </a:schemeClr>
                </a:solidFill>
                <a:ea typeface="Lato Light" panose="020F0502020204030203" pitchFamily="34" charset="0"/>
                <a:cs typeface="Lato Light" panose="020F0502020204030203" pitchFamily="34" charset="0"/>
              </a:rPr>
              <a:t>Marina Dang</a:t>
            </a:r>
            <a:endParaRPr lang="en-US" sz="2400" dirty="0">
              <a:solidFill>
                <a:schemeClr val="tx1">
                  <a:lumMod val="65000"/>
                  <a:lumOff val="35000"/>
                </a:schemeClr>
              </a:solidFill>
              <a:ea typeface="Lato Light" panose="020F0502020204030203" pitchFamily="34" charset="0"/>
              <a:cs typeface="Lato Light" panose="020F0502020204030203" pitchFamily="34" charset="0"/>
            </a:endParaRPr>
          </a:p>
        </p:txBody>
      </p:sp>
      <p:sp>
        <p:nvSpPr>
          <p:cNvPr id="9" name="TextBox 8"/>
          <p:cNvSpPr txBox="1"/>
          <p:nvPr/>
        </p:nvSpPr>
        <p:spPr>
          <a:xfrm>
            <a:off x="577046" y="5815673"/>
            <a:ext cx="3067675" cy="400110"/>
          </a:xfrm>
          <a:prstGeom prst="rect">
            <a:avLst/>
          </a:prstGeom>
          <a:noFill/>
        </p:spPr>
        <p:txBody>
          <a:bodyPr wrap="square" rtlCol="0">
            <a:spAutoFit/>
          </a:bodyPr>
          <a:lstStyle/>
          <a:p>
            <a:r>
              <a:rPr lang="en-US" sz="2000" dirty="0" smtClean="0">
                <a:solidFill>
                  <a:schemeClr val="tx1">
                    <a:lumMod val="65000"/>
                    <a:lumOff val="35000"/>
                  </a:schemeClr>
                </a:solidFill>
                <a:latin typeface="+mj-lt"/>
                <a:ea typeface="Lato Light" panose="020F0502020204030203" pitchFamily="34" charset="0"/>
                <a:cs typeface="Lato Light" panose="020F0502020204030203" pitchFamily="34" charset="0"/>
              </a:rPr>
              <a:t>dangm@mit.edu</a:t>
            </a:r>
            <a:endParaRPr lang="en-US" sz="3200" dirty="0" smtClean="0">
              <a:solidFill>
                <a:schemeClr val="tx1">
                  <a:lumMod val="65000"/>
                  <a:lumOff val="35000"/>
                </a:schemeClr>
              </a:solidFill>
              <a:latin typeface="+mj-lt"/>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2047279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666247"/>
            <a:ext cx="9144000" cy="4678870"/>
          </a:xfrm>
          <a:prstGeom prst="rect">
            <a:avLst/>
          </a:prstGeom>
          <a:solidFill>
            <a:srgbClr val="013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t="4930" b="5950"/>
          <a:stretch/>
        </p:blipFill>
        <p:spPr>
          <a:xfrm>
            <a:off x="603326" y="1666247"/>
            <a:ext cx="7875000" cy="4678870"/>
          </a:xfrm>
          <a:prstGeom prst="rect">
            <a:avLst/>
          </a:prstGeom>
        </p:spPr>
      </p:pic>
      <p:sp>
        <p:nvSpPr>
          <p:cNvPr id="5" name="TextBox 4"/>
          <p:cNvSpPr txBox="1"/>
          <p:nvPr/>
        </p:nvSpPr>
        <p:spPr>
          <a:xfrm>
            <a:off x="446808" y="336312"/>
            <a:ext cx="8188037" cy="1077218"/>
          </a:xfrm>
          <a:prstGeom prst="rect">
            <a:avLst/>
          </a:prstGeom>
          <a:noFill/>
        </p:spPr>
        <p:txBody>
          <a:bodyPr wrap="square" rtlCol="0">
            <a:spAutoFit/>
          </a:bodyPr>
          <a:lstStyle/>
          <a:p>
            <a:r>
              <a:rPr lang="en-US" sz="3200" dirty="0" smtClean="0">
                <a:solidFill>
                  <a:srgbClr val="01395E"/>
                </a:solidFill>
                <a:latin typeface="+mj-lt"/>
              </a:rPr>
              <a:t>The NSE Communication Lab </a:t>
            </a:r>
            <a:br>
              <a:rPr lang="en-US" sz="3200" dirty="0" smtClean="0">
                <a:solidFill>
                  <a:srgbClr val="01395E"/>
                </a:solidFill>
                <a:latin typeface="+mj-lt"/>
              </a:rPr>
            </a:br>
            <a:r>
              <a:rPr lang="en-US" sz="3200" dirty="0" smtClean="0">
                <a:solidFill>
                  <a:srgbClr val="01395E"/>
                </a:solidFill>
                <a:latin typeface="+mj-lt"/>
              </a:rPr>
              <a:t>is here to support you.</a:t>
            </a:r>
            <a:endParaRPr lang="en-US" sz="3200" dirty="0">
              <a:solidFill>
                <a:srgbClr val="01395E"/>
              </a:solidFill>
              <a:latin typeface="+mj-lt"/>
            </a:endParaRPr>
          </a:p>
        </p:txBody>
      </p:sp>
    </p:spTree>
    <p:extLst>
      <p:ext uri="{BB962C8B-B14F-4D97-AF65-F5344CB8AC3E}">
        <p14:creationId xmlns:p14="http://schemas.microsoft.com/office/powerpoint/2010/main" val="3552413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6808" y="330225"/>
            <a:ext cx="8188037" cy="1077218"/>
          </a:xfrm>
          <a:prstGeom prst="rect">
            <a:avLst/>
          </a:prstGeom>
          <a:noFill/>
        </p:spPr>
        <p:txBody>
          <a:bodyPr wrap="square" rtlCol="0">
            <a:spAutoFit/>
          </a:bodyPr>
          <a:lstStyle/>
          <a:p>
            <a:r>
              <a:rPr lang="en-US" sz="3200" dirty="0" smtClean="0">
                <a:solidFill>
                  <a:srgbClr val="01395E"/>
                </a:solidFill>
                <a:latin typeface="+mj-lt"/>
              </a:rPr>
              <a:t>We help with a spectrum </a:t>
            </a:r>
            <a:br>
              <a:rPr lang="en-US" sz="3200" dirty="0" smtClean="0">
                <a:solidFill>
                  <a:srgbClr val="01395E"/>
                </a:solidFill>
                <a:latin typeface="+mj-lt"/>
              </a:rPr>
            </a:br>
            <a:r>
              <a:rPr lang="en-US" sz="3200" dirty="0" smtClean="0">
                <a:solidFill>
                  <a:srgbClr val="01395E"/>
                </a:solidFill>
                <a:latin typeface="+mj-lt"/>
              </a:rPr>
              <a:t>of communication tasks.</a:t>
            </a:r>
            <a:endParaRPr lang="en-US" sz="3200" dirty="0">
              <a:solidFill>
                <a:srgbClr val="01395E"/>
              </a:solidFill>
              <a:latin typeface="+mj-lt"/>
            </a:endParaRPr>
          </a:p>
        </p:txBody>
      </p:sp>
      <p:graphicFrame>
        <p:nvGraphicFramePr>
          <p:cNvPr id="6" name="Chart 5"/>
          <p:cNvGraphicFramePr/>
          <p:nvPr>
            <p:extLst>
              <p:ext uri="{D42A27DB-BD31-4B8C-83A1-F6EECF244321}">
                <p14:modId xmlns:p14="http://schemas.microsoft.com/office/powerpoint/2010/main" val="319826872"/>
              </p:ext>
            </p:extLst>
          </p:nvPr>
        </p:nvGraphicFramePr>
        <p:xfrm>
          <a:off x="279829" y="1595780"/>
          <a:ext cx="8188037" cy="4876579"/>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4423699" y="6474689"/>
            <a:ext cx="4473877" cy="276999"/>
          </a:xfrm>
          <a:prstGeom prst="rect">
            <a:avLst/>
          </a:prstGeom>
          <a:noFill/>
        </p:spPr>
        <p:txBody>
          <a:bodyPr wrap="square" rtlCol="0">
            <a:spAutoFit/>
          </a:bodyPr>
          <a:lstStyle/>
          <a:p>
            <a:pPr algn="r"/>
            <a:r>
              <a:rPr lang="en-US" sz="1200" dirty="0" smtClean="0">
                <a:solidFill>
                  <a:schemeClr val="tx1">
                    <a:lumMod val="50000"/>
                    <a:lumOff val="50000"/>
                  </a:schemeClr>
                </a:solidFill>
              </a:rPr>
              <a:t>NSE Communication Lab | Data period 9/15/14 – 8/15/18</a:t>
            </a:r>
            <a:endParaRPr lang="en-US" sz="1200" dirty="0">
              <a:solidFill>
                <a:schemeClr val="tx1">
                  <a:lumMod val="50000"/>
                  <a:lumOff val="50000"/>
                </a:schemeClr>
              </a:solidFill>
            </a:endParaRPr>
          </a:p>
        </p:txBody>
      </p:sp>
      <p:sp>
        <p:nvSpPr>
          <p:cNvPr id="8" name="TextBox 7"/>
          <p:cNvSpPr txBox="1"/>
          <p:nvPr/>
        </p:nvSpPr>
        <p:spPr>
          <a:xfrm>
            <a:off x="2321512" y="6412736"/>
            <a:ext cx="2374491" cy="338554"/>
          </a:xfrm>
          <a:prstGeom prst="rect">
            <a:avLst/>
          </a:prstGeom>
          <a:noFill/>
        </p:spPr>
        <p:txBody>
          <a:bodyPr wrap="square" rtlCol="0">
            <a:spAutoFit/>
          </a:bodyPr>
          <a:lstStyle/>
          <a:p>
            <a:r>
              <a:rPr lang="en-US" sz="1600" dirty="0" smtClean="0">
                <a:solidFill>
                  <a:schemeClr val="tx1">
                    <a:lumMod val="65000"/>
                    <a:lumOff val="35000"/>
                  </a:schemeClr>
                </a:solidFill>
              </a:rPr>
              <a:t>Total appointments: 730</a:t>
            </a:r>
            <a:endParaRPr lang="en-US" sz="1600" dirty="0">
              <a:solidFill>
                <a:schemeClr val="tx1">
                  <a:lumMod val="65000"/>
                  <a:lumOff val="35000"/>
                </a:schemeClr>
              </a:solidFill>
            </a:endParaRPr>
          </a:p>
        </p:txBody>
      </p:sp>
      <p:sp>
        <p:nvSpPr>
          <p:cNvPr id="9" name="TextBox 8"/>
          <p:cNvSpPr txBox="1"/>
          <p:nvPr/>
        </p:nvSpPr>
        <p:spPr>
          <a:xfrm>
            <a:off x="8340645" y="1749286"/>
            <a:ext cx="493254" cy="307777"/>
          </a:xfrm>
          <a:prstGeom prst="rect">
            <a:avLst/>
          </a:prstGeom>
          <a:noFill/>
        </p:spPr>
        <p:txBody>
          <a:bodyPr wrap="square" rtlCol="0">
            <a:spAutoFit/>
          </a:bodyPr>
          <a:lstStyle/>
          <a:p>
            <a:r>
              <a:rPr lang="en-US" sz="1400" dirty="0" smtClean="0">
                <a:solidFill>
                  <a:schemeClr val="bg1">
                    <a:lumMod val="50000"/>
                  </a:schemeClr>
                </a:solidFill>
              </a:rPr>
              <a:t>160</a:t>
            </a:r>
            <a:endParaRPr lang="en-US" sz="1400" dirty="0">
              <a:solidFill>
                <a:schemeClr val="bg1">
                  <a:lumMod val="50000"/>
                </a:schemeClr>
              </a:solidFill>
            </a:endParaRPr>
          </a:p>
        </p:txBody>
      </p:sp>
      <p:sp>
        <p:nvSpPr>
          <p:cNvPr id="10" name="TextBox 9"/>
          <p:cNvSpPr txBox="1"/>
          <p:nvPr/>
        </p:nvSpPr>
        <p:spPr>
          <a:xfrm>
            <a:off x="6513170" y="2065014"/>
            <a:ext cx="493254" cy="307777"/>
          </a:xfrm>
          <a:prstGeom prst="rect">
            <a:avLst/>
          </a:prstGeom>
          <a:noFill/>
        </p:spPr>
        <p:txBody>
          <a:bodyPr wrap="square" rtlCol="0">
            <a:spAutoFit/>
          </a:bodyPr>
          <a:lstStyle/>
          <a:p>
            <a:r>
              <a:rPr lang="en-US" sz="1400" dirty="0" smtClean="0">
                <a:solidFill>
                  <a:schemeClr val="bg1">
                    <a:lumMod val="50000"/>
                  </a:schemeClr>
                </a:solidFill>
              </a:rPr>
              <a:t>111</a:t>
            </a:r>
          </a:p>
        </p:txBody>
      </p:sp>
      <p:sp>
        <p:nvSpPr>
          <p:cNvPr id="11" name="TextBox 10"/>
          <p:cNvSpPr txBox="1"/>
          <p:nvPr/>
        </p:nvSpPr>
        <p:spPr>
          <a:xfrm>
            <a:off x="6266543" y="2407411"/>
            <a:ext cx="493254" cy="307777"/>
          </a:xfrm>
          <a:prstGeom prst="rect">
            <a:avLst/>
          </a:prstGeom>
          <a:noFill/>
        </p:spPr>
        <p:txBody>
          <a:bodyPr wrap="square" rtlCol="0">
            <a:spAutoFit/>
          </a:bodyPr>
          <a:lstStyle/>
          <a:p>
            <a:r>
              <a:rPr lang="en-US" sz="1400" dirty="0" smtClean="0">
                <a:solidFill>
                  <a:schemeClr val="bg1">
                    <a:lumMod val="50000"/>
                  </a:schemeClr>
                </a:solidFill>
              </a:rPr>
              <a:t>104</a:t>
            </a:r>
          </a:p>
        </p:txBody>
      </p:sp>
      <p:sp>
        <p:nvSpPr>
          <p:cNvPr id="12" name="TextBox 11"/>
          <p:cNvSpPr txBox="1"/>
          <p:nvPr/>
        </p:nvSpPr>
        <p:spPr>
          <a:xfrm>
            <a:off x="4930860" y="2733906"/>
            <a:ext cx="493254" cy="307777"/>
          </a:xfrm>
          <a:prstGeom prst="rect">
            <a:avLst/>
          </a:prstGeom>
          <a:noFill/>
        </p:spPr>
        <p:txBody>
          <a:bodyPr wrap="square" rtlCol="0">
            <a:spAutoFit/>
          </a:bodyPr>
          <a:lstStyle/>
          <a:p>
            <a:r>
              <a:rPr lang="en-US" sz="1400" dirty="0" smtClean="0">
                <a:solidFill>
                  <a:schemeClr val="bg1">
                    <a:lumMod val="50000"/>
                  </a:schemeClr>
                </a:solidFill>
              </a:rPr>
              <a:t>68</a:t>
            </a:r>
            <a:endParaRPr lang="en-US" sz="1400" dirty="0">
              <a:solidFill>
                <a:schemeClr val="bg1">
                  <a:lumMod val="50000"/>
                </a:schemeClr>
              </a:solidFill>
            </a:endParaRPr>
          </a:p>
        </p:txBody>
      </p:sp>
      <p:sp>
        <p:nvSpPr>
          <p:cNvPr id="13" name="TextBox 12"/>
          <p:cNvSpPr txBox="1"/>
          <p:nvPr/>
        </p:nvSpPr>
        <p:spPr>
          <a:xfrm>
            <a:off x="4222640" y="3057585"/>
            <a:ext cx="493254" cy="307777"/>
          </a:xfrm>
          <a:prstGeom prst="rect">
            <a:avLst/>
          </a:prstGeom>
          <a:noFill/>
        </p:spPr>
        <p:txBody>
          <a:bodyPr wrap="square" rtlCol="0">
            <a:spAutoFit/>
          </a:bodyPr>
          <a:lstStyle/>
          <a:p>
            <a:r>
              <a:rPr lang="en-US" sz="1400" dirty="0" smtClean="0">
                <a:solidFill>
                  <a:schemeClr val="bg1">
                    <a:lumMod val="50000"/>
                  </a:schemeClr>
                </a:solidFill>
              </a:rPr>
              <a:t>49</a:t>
            </a:r>
            <a:endParaRPr lang="en-US" sz="1400" dirty="0">
              <a:solidFill>
                <a:schemeClr val="bg1">
                  <a:lumMod val="50000"/>
                </a:schemeClr>
              </a:solidFill>
            </a:endParaRPr>
          </a:p>
        </p:txBody>
      </p:sp>
      <p:sp>
        <p:nvSpPr>
          <p:cNvPr id="14" name="TextBox 13"/>
          <p:cNvSpPr txBox="1"/>
          <p:nvPr/>
        </p:nvSpPr>
        <p:spPr>
          <a:xfrm>
            <a:off x="4161170" y="3391830"/>
            <a:ext cx="493254" cy="307777"/>
          </a:xfrm>
          <a:prstGeom prst="rect">
            <a:avLst/>
          </a:prstGeom>
          <a:noFill/>
        </p:spPr>
        <p:txBody>
          <a:bodyPr wrap="square" rtlCol="0">
            <a:spAutoFit/>
          </a:bodyPr>
          <a:lstStyle/>
          <a:p>
            <a:r>
              <a:rPr lang="en-US" sz="1400" dirty="0" smtClean="0">
                <a:solidFill>
                  <a:schemeClr val="bg1">
                    <a:lumMod val="50000"/>
                  </a:schemeClr>
                </a:solidFill>
              </a:rPr>
              <a:t>47</a:t>
            </a:r>
            <a:endParaRPr lang="en-US" sz="1400" dirty="0">
              <a:solidFill>
                <a:schemeClr val="bg1">
                  <a:lumMod val="50000"/>
                </a:schemeClr>
              </a:solidFill>
            </a:endParaRPr>
          </a:p>
        </p:txBody>
      </p:sp>
      <p:sp>
        <p:nvSpPr>
          <p:cNvPr id="15" name="TextBox 14"/>
          <p:cNvSpPr txBox="1"/>
          <p:nvPr/>
        </p:nvSpPr>
        <p:spPr>
          <a:xfrm>
            <a:off x="4009281" y="3710173"/>
            <a:ext cx="493254" cy="307777"/>
          </a:xfrm>
          <a:prstGeom prst="rect">
            <a:avLst/>
          </a:prstGeom>
          <a:noFill/>
        </p:spPr>
        <p:txBody>
          <a:bodyPr wrap="square" rtlCol="0">
            <a:spAutoFit/>
          </a:bodyPr>
          <a:lstStyle/>
          <a:p>
            <a:r>
              <a:rPr lang="en-US" sz="1400" dirty="0" smtClean="0">
                <a:solidFill>
                  <a:schemeClr val="bg1">
                    <a:lumMod val="50000"/>
                  </a:schemeClr>
                </a:solidFill>
              </a:rPr>
              <a:t>43</a:t>
            </a:r>
            <a:endParaRPr lang="en-US" sz="1400" dirty="0">
              <a:solidFill>
                <a:schemeClr val="bg1">
                  <a:lumMod val="50000"/>
                </a:schemeClr>
              </a:solidFill>
            </a:endParaRPr>
          </a:p>
        </p:txBody>
      </p:sp>
      <p:sp>
        <p:nvSpPr>
          <p:cNvPr id="16" name="TextBox 15"/>
          <p:cNvSpPr txBox="1"/>
          <p:nvPr/>
        </p:nvSpPr>
        <p:spPr>
          <a:xfrm>
            <a:off x="3749027" y="4044418"/>
            <a:ext cx="493254" cy="307777"/>
          </a:xfrm>
          <a:prstGeom prst="rect">
            <a:avLst/>
          </a:prstGeom>
          <a:noFill/>
        </p:spPr>
        <p:txBody>
          <a:bodyPr wrap="square" rtlCol="0">
            <a:spAutoFit/>
          </a:bodyPr>
          <a:lstStyle/>
          <a:p>
            <a:r>
              <a:rPr lang="en-US" sz="1400" dirty="0" smtClean="0">
                <a:solidFill>
                  <a:schemeClr val="bg1">
                    <a:lumMod val="50000"/>
                  </a:schemeClr>
                </a:solidFill>
              </a:rPr>
              <a:t>36</a:t>
            </a:r>
            <a:endParaRPr lang="en-US" sz="1400" dirty="0">
              <a:solidFill>
                <a:schemeClr val="bg1">
                  <a:lumMod val="50000"/>
                </a:schemeClr>
              </a:solidFill>
            </a:endParaRPr>
          </a:p>
        </p:txBody>
      </p:sp>
      <p:sp>
        <p:nvSpPr>
          <p:cNvPr id="17" name="TextBox 16"/>
          <p:cNvSpPr txBox="1"/>
          <p:nvPr/>
        </p:nvSpPr>
        <p:spPr>
          <a:xfrm>
            <a:off x="3484497" y="4378826"/>
            <a:ext cx="493254" cy="307777"/>
          </a:xfrm>
          <a:prstGeom prst="rect">
            <a:avLst/>
          </a:prstGeom>
          <a:noFill/>
        </p:spPr>
        <p:txBody>
          <a:bodyPr wrap="square" rtlCol="0">
            <a:spAutoFit/>
          </a:bodyPr>
          <a:lstStyle/>
          <a:p>
            <a:r>
              <a:rPr lang="en-US" sz="1400" dirty="0">
                <a:solidFill>
                  <a:schemeClr val="bg1">
                    <a:lumMod val="50000"/>
                  </a:schemeClr>
                </a:solidFill>
              </a:rPr>
              <a:t>2</a:t>
            </a:r>
            <a:r>
              <a:rPr lang="en-US" sz="1400" dirty="0" smtClean="0">
                <a:solidFill>
                  <a:schemeClr val="bg1">
                    <a:lumMod val="50000"/>
                  </a:schemeClr>
                </a:solidFill>
              </a:rPr>
              <a:t>9</a:t>
            </a:r>
            <a:endParaRPr lang="en-US" sz="1400" dirty="0">
              <a:solidFill>
                <a:schemeClr val="bg1">
                  <a:lumMod val="50000"/>
                </a:schemeClr>
              </a:solidFill>
            </a:endParaRPr>
          </a:p>
        </p:txBody>
      </p:sp>
      <p:sp>
        <p:nvSpPr>
          <p:cNvPr id="18" name="TextBox 17"/>
          <p:cNvSpPr txBox="1"/>
          <p:nvPr/>
        </p:nvSpPr>
        <p:spPr>
          <a:xfrm>
            <a:off x="3240150" y="4705120"/>
            <a:ext cx="493254" cy="307777"/>
          </a:xfrm>
          <a:prstGeom prst="rect">
            <a:avLst/>
          </a:prstGeom>
          <a:noFill/>
        </p:spPr>
        <p:txBody>
          <a:bodyPr wrap="square" rtlCol="0">
            <a:spAutoFit/>
          </a:bodyPr>
          <a:lstStyle/>
          <a:p>
            <a:r>
              <a:rPr lang="en-US" sz="1400" dirty="0" smtClean="0">
                <a:solidFill>
                  <a:schemeClr val="bg1">
                    <a:lumMod val="50000"/>
                  </a:schemeClr>
                </a:solidFill>
              </a:rPr>
              <a:t>22</a:t>
            </a:r>
            <a:endParaRPr lang="en-US" sz="1400" dirty="0">
              <a:solidFill>
                <a:schemeClr val="bg1">
                  <a:lumMod val="50000"/>
                </a:schemeClr>
              </a:solidFill>
            </a:endParaRPr>
          </a:p>
        </p:txBody>
      </p:sp>
      <p:sp>
        <p:nvSpPr>
          <p:cNvPr id="19" name="TextBox 18"/>
          <p:cNvSpPr txBox="1"/>
          <p:nvPr/>
        </p:nvSpPr>
        <p:spPr>
          <a:xfrm>
            <a:off x="3130657" y="5031414"/>
            <a:ext cx="493254" cy="307777"/>
          </a:xfrm>
          <a:prstGeom prst="rect">
            <a:avLst/>
          </a:prstGeom>
          <a:noFill/>
        </p:spPr>
        <p:txBody>
          <a:bodyPr wrap="square" rtlCol="0">
            <a:spAutoFit/>
          </a:bodyPr>
          <a:lstStyle/>
          <a:p>
            <a:r>
              <a:rPr lang="en-US" sz="1400" dirty="0" smtClean="0">
                <a:solidFill>
                  <a:schemeClr val="bg1">
                    <a:lumMod val="50000"/>
                  </a:schemeClr>
                </a:solidFill>
              </a:rPr>
              <a:t>19</a:t>
            </a:r>
            <a:endParaRPr lang="en-US" sz="1400" dirty="0">
              <a:solidFill>
                <a:schemeClr val="bg1">
                  <a:lumMod val="50000"/>
                </a:schemeClr>
              </a:solidFill>
            </a:endParaRPr>
          </a:p>
        </p:txBody>
      </p:sp>
      <p:sp>
        <p:nvSpPr>
          <p:cNvPr id="20" name="TextBox 19"/>
          <p:cNvSpPr txBox="1"/>
          <p:nvPr/>
        </p:nvSpPr>
        <p:spPr>
          <a:xfrm>
            <a:off x="3093042" y="5357708"/>
            <a:ext cx="493254" cy="307777"/>
          </a:xfrm>
          <a:prstGeom prst="rect">
            <a:avLst/>
          </a:prstGeom>
          <a:noFill/>
        </p:spPr>
        <p:txBody>
          <a:bodyPr wrap="square" rtlCol="0">
            <a:spAutoFit/>
          </a:bodyPr>
          <a:lstStyle/>
          <a:p>
            <a:r>
              <a:rPr lang="en-US" sz="1400" dirty="0" smtClean="0">
                <a:solidFill>
                  <a:schemeClr val="bg1">
                    <a:lumMod val="50000"/>
                  </a:schemeClr>
                </a:solidFill>
              </a:rPr>
              <a:t>18</a:t>
            </a:r>
            <a:endParaRPr lang="en-US" sz="1400" dirty="0">
              <a:solidFill>
                <a:schemeClr val="bg1">
                  <a:lumMod val="50000"/>
                </a:schemeClr>
              </a:solidFill>
            </a:endParaRPr>
          </a:p>
        </p:txBody>
      </p:sp>
      <p:sp>
        <p:nvSpPr>
          <p:cNvPr id="21" name="TextBox 20"/>
          <p:cNvSpPr txBox="1"/>
          <p:nvPr/>
        </p:nvSpPr>
        <p:spPr>
          <a:xfrm>
            <a:off x="2937866" y="5691357"/>
            <a:ext cx="493254" cy="307777"/>
          </a:xfrm>
          <a:prstGeom prst="rect">
            <a:avLst/>
          </a:prstGeom>
          <a:noFill/>
        </p:spPr>
        <p:txBody>
          <a:bodyPr wrap="square" rtlCol="0">
            <a:spAutoFit/>
          </a:bodyPr>
          <a:lstStyle/>
          <a:p>
            <a:r>
              <a:rPr lang="en-US" sz="1400" dirty="0" smtClean="0">
                <a:solidFill>
                  <a:schemeClr val="bg1">
                    <a:lumMod val="50000"/>
                  </a:schemeClr>
                </a:solidFill>
              </a:rPr>
              <a:t>14</a:t>
            </a:r>
            <a:endParaRPr lang="en-US" sz="1400" dirty="0">
              <a:solidFill>
                <a:schemeClr val="bg1">
                  <a:lumMod val="50000"/>
                </a:schemeClr>
              </a:solidFill>
            </a:endParaRPr>
          </a:p>
        </p:txBody>
      </p:sp>
      <p:sp>
        <p:nvSpPr>
          <p:cNvPr id="22" name="TextBox 21"/>
          <p:cNvSpPr txBox="1"/>
          <p:nvPr/>
        </p:nvSpPr>
        <p:spPr>
          <a:xfrm>
            <a:off x="2804833" y="6017651"/>
            <a:ext cx="493254" cy="307777"/>
          </a:xfrm>
          <a:prstGeom prst="rect">
            <a:avLst/>
          </a:prstGeom>
          <a:noFill/>
        </p:spPr>
        <p:txBody>
          <a:bodyPr wrap="square" rtlCol="0">
            <a:spAutoFit/>
          </a:bodyPr>
          <a:lstStyle/>
          <a:p>
            <a:r>
              <a:rPr lang="en-US" sz="1400" dirty="0" smtClean="0">
                <a:solidFill>
                  <a:schemeClr val="bg1">
                    <a:lumMod val="50000"/>
                  </a:schemeClr>
                </a:solidFill>
              </a:rPr>
              <a:t>10</a:t>
            </a:r>
            <a:endParaRPr lang="en-US" sz="1400" dirty="0">
              <a:solidFill>
                <a:schemeClr val="bg1">
                  <a:lumMod val="50000"/>
                </a:schemeClr>
              </a:solidFill>
            </a:endParaRPr>
          </a:p>
        </p:txBody>
      </p:sp>
    </p:spTree>
    <p:extLst>
      <p:ext uri="{BB962C8B-B14F-4D97-AF65-F5344CB8AC3E}">
        <p14:creationId xmlns:p14="http://schemas.microsoft.com/office/powerpoint/2010/main" val="41990822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564204800"/>
              </p:ext>
            </p:extLst>
          </p:nvPr>
        </p:nvGraphicFramePr>
        <p:xfrm>
          <a:off x="279829" y="1595780"/>
          <a:ext cx="8188037" cy="4876579"/>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4423699" y="6474689"/>
            <a:ext cx="4473877" cy="276999"/>
          </a:xfrm>
          <a:prstGeom prst="rect">
            <a:avLst/>
          </a:prstGeom>
          <a:noFill/>
        </p:spPr>
        <p:txBody>
          <a:bodyPr wrap="square" rtlCol="0">
            <a:spAutoFit/>
          </a:bodyPr>
          <a:lstStyle/>
          <a:p>
            <a:pPr algn="r"/>
            <a:r>
              <a:rPr lang="en-US" sz="1200" dirty="0" smtClean="0">
                <a:solidFill>
                  <a:schemeClr val="tx1">
                    <a:lumMod val="50000"/>
                    <a:lumOff val="50000"/>
                  </a:schemeClr>
                </a:solidFill>
              </a:rPr>
              <a:t>NSE Communication Lab | Data period 9/15/14 – 8/15/18</a:t>
            </a:r>
            <a:endParaRPr lang="en-US" sz="1200" dirty="0">
              <a:solidFill>
                <a:schemeClr val="tx1">
                  <a:lumMod val="50000"/>
                  <a:lumOff val="50000"/>
                </a:schemeClr>
              </a:solidFill>
            </a:endParaRPr>
          </a:p>
        </p:txBody>
      </p:sp>
      <p:sp>
        <p:nvSpPr>
          <p:cNvPr id="2" name="TextBox 1"/>
          <p:cNvSpPr txBox="1"/>
          <p:nvPr/>
        </p:nvSpPr>
        <p:spPr>
          <a:xfrm>
            <a:off x="6321014" y="3121808"/>
            <a:ext cx="2146852" cy="707886"/>
          </a:xfrm>
          <a:prstGeom prst="rect">
            <a:avLst/>
          </a:prstGeom>
          <a:noFill/>
        </p:spPr>
        <p:txBody>
          <a:bodyPr wrap="square" rtlCol="0">
            <a:spAutoFit/>
          </a:bodyPr>
          <a:lstStyle/>
          <a:p>
            <a:r>
              <a:rPr lang="en-US" sz="2000" dirty="0" err="1" smtClean="0">
                <a:solidFill>
                  <a:srgbClr val="00999E"/>
                </a:solidFill>
              </a:rPr>
              <a:t>Quals</a:t>
            </a:r>
            <a:r>
              <a:rPr lang="en-US" sz="2000" dirty="0" smtClean="0">
                <a:solidFill>
                  <a:srgbClr val="00999E"/>
                </a:solidFill>
              </a:rPr>
              <a:t> papers and presentations</a:t>
            </a:r>
            <a:endParaRPr lang="en-US" sz="2000" dirty="0">
              <a:solidFill>
                <a:srgbClr val="00999E"/>
              </a:solidFill>
            </a:endParaRPr>
          </a:p>
        </p:txBody>
      </p:sp>
      <p:cxnSp>
        <p:nvCxnSpPr>
          <p:cNvPr id="5" name="Straight Arrow Connector 4"/>
          <p:cNvCxnSpPr/>
          <p:nvPr/>
        </p:nvCxnSpPr>
        <p:spPr>
          <a:xfrm flipV="1">
            <a:off x="7291346" y="2099144"/>
            <a:ext cx="270344" cy="910524"/>
          </a:xfrm>
          <a:prstGeom prst="straightConnector1">
            <a:avLst/>
          </a:prstGeom>
          <a:ln w="12700">
            <a:solidFill>
              <a:srgbClr val="00999E"/>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5128591" y="2918129"/>
            <a:ext cx="1089057" cy="310101"/>
          </a:xfrm>
          <a:prstGeom prst="straightConnector1">
            <a:avLst/>
          </a:prstGeom>
          <a:ln w="12700">
            <a:solidFill>
              <a:srgbClr val="00999E"/>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641561" y="2725744"/>
            <a:ext cx="1001864" cy="307777"/>
          </a:xfrm>
          <a:prstGeom prst="rect">
            <a:avLst/>
          </a:prstGeom>
          <a:noFill/>
        </p:spPr>
        <p:txBody>
          <a:bodyPr wrap="square" rtlCol="0">
            <a:spAutoFit/>
          </a:bodyPr>
          <a:lstStyle/>
          <a:p>
            <a:pPr algn="ctr"/>
            <a:r>
              <a:rPr lang="en-US" sz="1400" dirty="0" smtClean="0">
                <a:solidFill>
                  <a:schemeClr val="bg1"/>
                </a:solidFill>
              </a:rPr>
              <a:t>43</a:t>
            </a:r>
            <a:endParaRPr lang="en-US" sz="1400" dirty="0">
              <a:solidFill>
                <a:schemeClr val="bg1"/>
              </a:solidFill>
            </a:endParaRPr>
          </a:p>
        </p:txBody>
      </p:sp>
      <p:sp>
        <p:nvSpPr>
          <p:cNvPr id="28" name="TextBox 27"/>
          <p:cNvSpPr txBox="1"/>
          <p:nvPr/>
        </p:nvSpPr>
        <p:spPr>
          <a:xfrm>
            <a:off x="7323150" y="1743248"/>
            <a:ext cx="1001864" cy="307777"/>
          </a:xfrm>
          <a:prstGeom prst="rect">
            <a:avLst/>
          </a:prstGeom>
          <a:noFill/>
        </p:spPr>
        <p:txBody>
          <a:bodyPr wrap="square" rtlCol="0">
            <a:spAutoFit/>
          </a:bodyPr>
          <a:lstStyle/>
          <a:p>
            <a:pPr algn="ctr"/>
            <a:r>
              <a:rPr lang="en-US" sz="1400" dirty="0" smtClean="0">
                <a:solidFill>
                  <a:schemeClr val="bg1"/>
                </a:solidFill>
              </a:rPr>
              <a:t>28</a:t>
            </a:r>
            <a:endParaRPr lang="en-US" sz="1400" dirty="0">
              <a:solidFill>
                <a:schemeClr val="bg1"/>
              </a:solidFill>
            </a:endParaRPr>
          </a:p>
        </p:txBody>
      </p:sp>
      <p:sp>
        <p:nvSpPr>
          <p:cNvPr id="10" name="TextBox 9"/>
          <p:cNvSpPr txBox="1"/>
          <p:nvPr/>
        </p:nvSpPr>
        <p:spPr>
          <a:xfrm>
            <a:off x="446808" y="330225"/>
            <a:ext cx="8188037" cy="1077218"/>
          </a:xfrm>
          <a:prstGeom prst="rect">
            <a:avLst/>
          </a:prstGeom>
          <a:noFill/>
        </p:spPr>
        <p:txBody>
          <a:bodyPr wrap="square" rtlCol="0">
            <a:spAutoFit/>
          </a:bodyPr>
          <a:lstStyle/>
          <a:p>
            <a:r>
              <a:rPr lang="en-US" sz="3200" dirty="0" smtClean="0">
                <a:solidFill>
                  <a:srgbClr val="01395E"/>
                </a:solidFill>
                <a:latin typeface="+mj-lt"/>
              </a:rPr>
              <a:t>We help with a spectrum </a:t>
            </a:r>
            <a:br>
              <a:rPr lang="en-US" sz="3200" dirty="0" smtClean="0">
                <a:solidFill>
                  <a:srgbClr val="01395E"/>
                </a:solidFill>
                <a:latin typeface="+mj-lt"/>
              </a:rPr>
            </a:br>
            <a:r>
              <a:rPr lang="en-US" sz="3200" dirty="0" smtClean="0">
                <a:solidFill>
                  <a:srgbClr val="01395E"/>
                </a:solidFill>
                <a:latin typeface="+mj-lt"/>
              </a:rPr>
              <a:t>of communication tasks.</a:t>
            </a:r>
            <a:endParaRPr lang="en-US" sz="3200" dirty="0">
              <a:solidFill>
                <a:srgbClr val="01395E"/>
              </a:solidFill>
              <a:latin typeface="+mj-lt"/>
            </a:endParaRPr>
          </a:p>
        </p:txBody>
      </p:sp>
    </p:spTree>
    <p:extLst>
      <p:ext uri="{BB962C8B-B14F-4D97-AF65-F5344CB8AC3E}">
        <p14:creationId xmlns:p14="http://schemas.microsoft.com/office/powerpoint/2010/main" val="2906938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Content Placeholder 3"/>
          <p:cNvPicPr>
            <a:picLocks noChangeAspect="1"/>
          </p:cNvPicPr>
          <p:nvPr/>
        </p:nvPicPr>
        <p:blipFill>
          <a:blip r:embed="rId2">
            <a:lum/>
            <a:alphaModFix/>
          </a:blip>
          <a:srcRect/>
          <a:stretch>
            <a:fillRect/>
          </a:stretch>
        </p:blipFill>
        <p:spPr>
          <a:xfrm>
            <a:off x="2871940" y="1896354"/>
            <a:ext cx="3337771" cy="4319468"/>
          </a:xfrm>
          <a:prstGeom prst="rect">
            <a:avLst/>
          </a:prstGeom>
          <a:noFill/>
          <a:ln>
            <a:noFill/>
          </a:ln>
        </p:spPr>
      </p:pic>
      <p:sp>
        <p:nvSpPr>
          <p:cNvPr id="5" name="TextBox 4"/>
          <p:cNvSpPr txBox="1"/>
          <p:nvPr/>
        </p:nvSpPr>
        <p:spPr>
          <a:xfrm>
            <a:off x="446808" y="330225"/>
            <a:ext cx="8188037" cy="1077218"/>
          </a:xfrm>
          <a:prstGeom prst="rect">
            <a:avLst/>
          </a:prstGeom>
          <a:noFill/>
        </p:spPr>
        <p:txBody>
          <a:bodyPr wrap="square" rtlCol="0">
            <a:spAutoFit/>
          </a:bodyPr>
          <a:lstStyle/>
          <a:p>
            <a:r>
              <a:rPr lang="en-US" sz="3200" dirty="0" smtClean="0">
                <a:solidFill>
                  <a:srgbClr val="01395E"/>
                </a:solidFill>
                <a:latin typeface="+mj-lt"/>
              </a:rPr>
              <a:t>An effective abstract </a:t>
            </a:r>
            <a:br>
              <a:rPr lang="en-US" sz="3200" dirty="0" smtClean="0">
                <a:solidFill>
                  <a:srgbClr val="01395E"/>
                </a:solidFill>
                <a:latin typeface="+mj-lt"/>
              </a:rPr>
            </a:br>
            <a:r>
              <a:rPr lang="en-US" sz="3200" dirty="0" smtClean="0">
                <a:solidFill>
                  <a:srgbClr val="01395E"/>
                </a:solidFill>
                <a:latin typeface="+mj-lt"/>
              </a:rPr>
              <a:t>is an hour-glass shaped message.</a:t>
            </a:r>
            <a:endParaRPr lang="en-US" sz="3200" dirty="0">
              <a:solidFill>
                <a:srgbClr val="01395E"/>
              </a:solidFill>
              <a:latin typeface="+mj-lt"/>
            </a:endParaRPr>
          </a:p>
        </p:txBody>
      </p:sp>
    </p:spTree>
    <p:extLst>
      <p:ext uri="{BB962C8B-B14F-4D97-AF65-F5344CB8AC3E}">
        <p14:creationId xmlns:p14="http://schemas.microsoft.com/office/powerpoint/2010/main" val="40722480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437928" y="1544344"/>
            <a:ext cx="1909023" cy="263171"/>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37930" y="1311956"/>
            <a:ext cx="5696539" cy="246888"/>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418555" y="1299763"/>
            <a:ext cx="2414727" cy="338554"/>
          </a:xfrm>
          <a:prstGeom prst="rect">
            <a:avLst/>
          </a:prstGeom>
          <a:solidFill>
            <a:srgbClr val="D0BBDB"/>
          </a:solidFill>
        </p:spPr>
        <p:txBody>
          <a:bodyPr wrap="square" rtlCol="0">
            <a:spAutoFit/>
          </a:bodyPr>
          <a:lstStyle/>
          <a:p>
            <a:r>
              <a:rPr lang="en-US" sz="1600" dirty="0" smtClean="0"/>
              <a:t>General background</a:t>
            </a:r>
            <a:endParaRPr lang="en-US" sz="1600" dirty="0"/>
          </a:p>
        </p:txBody>
      </p:sp>
      <p:sp>
        <p:nvSpPr>
          <p:cNvPr id="6" name="TextBox 5"/>
          <p:cNvSpPr txBox="1"/>
          <p:nvPr/>
        </p:nvSpPr>
        <p:spPr>
          <a:xfrm>
            <a:off x="446809" y="1269663"/>
            <a:ext cx="5649222" cy="5245731"/>
          </a:xfrm>
          <a:prstGeom prst="rect">
            <a:avLst/>
          </a:prstGeom>
          <a:noFill/>
        </p:spPr>
        <p:txBody>
          <a:bodyPr wrap="square" rtlCol="0">
            <a:spAutoFit/>
          </a:bodyPr>
          <a:lstStyle/>
          <a:p>
            <a:pPr algn="just">
              <a:lnSpc>
                <a:spcPct val="120000"/>
              </a:lnSpc>
            </a:pPr>
            <a:r>
              <a:rPr lang="en-US" sz="1400" dirty="0" smtClean="0"/>
              <a:t>Effective communication in engineering fields has been recognized as a crucial tool for success. </a:t>
            </a:r>
            <a:r>
              <a:rPr lang="en-US" sz="1400" dirty="0" smtClean="0">
                <a:solidFill>
                  <a:schemeClr val="bg1"/>
                </a:solidFill>
              </a:rPr>
              <a:t>In fact, NSE alumni who responded to an MIT survey reported that communication skills were more important in their careers than technical and analytical skills. However, the survey also revealed that while MIT had prepared its students well to solve complex problems, their training in communication had been insufficient. Here we describe the impact of a communication resource “for scientists by scientists” launched by NSE to fill this educational gap. As a peer coaching program, the Communication Lab is designed to help students and post-docs with their writing, speaking, and visual design needs, including oral presentations, coursework, and theses. Over the last four years, NSE graduate students trained as Communication Fellows hosted over 730 coaching appointments to 209 individual students and postdocs. </a:t>
            </a:r>
            <a:r>
              <a:rPr lang="en-US" sz="1400" dirty="0">
                <a:solidFill>
                  <a:schemeClr val="bg1"/>
                </a:solidFill>
              </a:rPr>
              <a:t>In </a:t>
            </a:r>
            <a:r>
              <a:rPr lang="en-US" sz="1400" dirty="0" smtClean="0">
                <a:solidFill>
                  <a:schemeClr val="bg1"/>
                </a:solidFill>
              </a:rPr>
              <a:t>2017-2018, 63% </a:t>
            </a:r>
            <a:r>
              <a:rPr lang="en-US" sz="1400" dirty="0">
                <a:solidFill>
                  <a:schemeClr val="bg1"/>
                </a:solidFill>
              </a:rPr>
              <a:t>of users were return clients. Lab users reported higher levels of confidence, while faculty noticed stronger communication skills among their </a:t>
            </a:r>
            <a:r>
              <a:rPr lang="en-US" sz="1400" dirty="0" smtClean="0">
                <a:solidFill>
                  <a:schemeClr val="bg1"/>
                </a:solidFill>
              </a:rPr>
              <a:t>students. The Communication Lab model highlights the importance of a coach’s familiarity with the technical content, and offers a new alternative to traditional communication resources where the coach is primarily a trained writing professional.</a:t>
            </a:r>
          </a:p>
          <a:p>
            <a:pPr algn="just">
              <a:lnSpc>
                <a:spcPct val="120000"/>
              </a:lnSpc>
            </a:pPr>
            <a:r>
              <a:rPr lang="en-US" sz="1400" dirty="0" smtClean="0">
                <a:solidFill>
                  <a:schemeClr val="bg1"/>
                </a:solidFill>
              </a:rPr>
              <a:t> </a:t>
            </a:r>
            <a:endParaRPr lang="en-US" sz="1400" dirty="0">
              <a:solidFill>
                <a:schemeClr val="bg1"/>
              </a:solidFill>
            </a:endParaRPr>
          </a:p>
        </p:txBody>
      </p:sp>
      <p:sp>
        <p:nvSpPr>
          <p:cNvPr id="7" name="TextBox 6"/>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An effective abstract</a:t>
            </a:r>
            <a:endParaRPr lang="en-US" sz="3200" dirty="0">
              <a:solidFill>
                <a:srgbClr val="01395E"/>
              </a:solidFill>
              <a:latin typeface="+mj-lt"/>
            </a:endParaRPr>
          </a:p>
        </p:txBody>
      </p:sp>
    </p:spTree>
    <p:extLst>
      <p:ext uri="{BB962C8B-B14F-4D97-AF65-F5344CB8AC3E}">
        <p14:creationId xmlns:p14="http://schemas.microsoft.com/office/powerpoint/2010/main" val="28638074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2385390" y="1591186"/>
            <a:ext cx="3749079" cy="266798"/>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37930" y="1837234"/>
            <a:ext cx="5696539" cy="228600"/>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37930" y="2057532"/>
            <a:ext cx="3507234" cy="249953"/>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37928" y="1544344"/>
            <a:ext cx="1909023" cy="263171"/>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37930" y="1311956"/>
            <a:ext cx="5696539" cy="246888"/>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418555" y="1299763"/>
            <a:ext cx="2414727" cy="338554"/>
          </a:xfrm>
          <a:prstGeom prst="rect">
            <a:avLst/>
          </a:prstGeom>
          <a:solidFill>
            <a:srgbClr val="D0BBDB"/>
          </a:solidFill>
        </p:spPr>
        <p:txBody>
          <a:bodyPr wrap="square" rtlCol="0">
            <a:spAutoFit/>
          </a:bodyPr>
          <a:lstStyle/>
          <a:p>
            <a:r>
              <a:rPr lang="en-US" sz="1600" dirty="0" smtClean="0"/>
              <a:t>General background</a:t>
            </a:r>
            <a:endParaRPr lang="en-US" sz="1600" dirty="0"/>
          </a:p>
        </p:txBody>
      </p:sp>
      <p:sp>
        <p:nvSpPr>
          <p:cNvPr id="26" name="TextBox 25"/>
          <p:cNvSpPr txBox="1"/>
          <p:nvPr/>
        </p:nvSpPr>
        <p:spPr>
          <a:xfrm>
            <a:off x="6418548" y="1667957"/>
            <a:ext cx="2414727" cy="338554"/>
          </a:xfrm>
          <a:prstGeom prst="rect">
            <a:avLst/>
          </a:prstGeom>
          <a:solidFill>
            <a:srgbClr val="FFDF85"/>
          </a:solidFill>
        </p:spPr>
        <p:txBody>
          <a:bodyPr wrap="square" rtlCol="0">
            <a:spAutoFit/>
          </a:bodyPr>
          <a:lstStyle/>
          <a:p>
            <a:r>
              <a:rPr lang="en-US" sz="1600" dirty="0" smtClean="0"/>
              <a:t>Specific background</a:t>
            </a:r>
            <a:endParaRPr lang="en-US" sz="1600" dirty="0"/>
          </a:p>
        </p:txBody>
      </p:sp>
      <p:sp>
        <p:nvSpPr>
          <p:cNvPr id="6" name="TextBox 5"/>
          <p:cNvSpPr txBox="1"/>
          <p:nvPr/>
        </p:nvSpPr>
        <p:spPr>
          <a:xfrm>
            <a:off x="446809" y="1269663"/>
            <a:ext cx="5649222" cy="5245731"/>
          </a:xfrm>
          <a:prstGeom prst="rect">
            <a:avLst/>
          </a:prstGeom>
          <a:noFill/>
        </p:spPr>
        <p:txBody>
          <a:bodyPr wrap="square" rtlCol="0">
            <a:spAutoFit/>
          </a:bodyPr>
          <a:lstStyle/>
          <a:p>
            <a:pPr algn="just">
              <a:lnSpc>
                <a:spcPct val="120000"/>
              </a:lnSpc>
            </a:pPr>
            <a:r>
              <a:rPr lang="en-US" sz="1400" dirty="0" smtClean="0"/>
              <a:t>Effective communication in engineering fields has been recognized as a crucial tool for success. In fact, NSE alumni who responded to an MIT survey reported that communication skills were more important in their careers than technical and analytical skills. </a:t>
            </a:r>
            <a:r>
              <a:rPr lang="en-US" sz="1400" dirty="0" smtClean="0">
                <a:solidFill>
                  <a:schemeClr val="bg1"/>
                </a:solidFill>
              </a:rPr>
              <a:t>However, the survey also revealed that while MIT had prepared its students well to solve complex problems, their training in communication had been insufficient. Here we describe the impact of a communication resource “for scientists by scientists” launched by NSE to fill this educational gap. As a peer coaching program, the Communication Lab is designed to help students and post-docs with their writing, speaking, and visual design needs, including oral presentations, coursework, and theses. Over the last four years, NSE graduate students trained as Communication Fellows hosted over 730 coaching appointments to 209 individual students and postdocs. </a:t>
            </a:r>
            <a:r>
              <a:rPr lang="en-US" sz="1400" dirty="0">
                <a:solidFill>
                  <a:schemeClr val="bg1"/>
                </a:solidFill>
              </a:rPr>
              <a:t>In </a:t>
            </a:r>
            <a:r>
              <a:rPr lang="en-US" sz="1400" dirty="0" smtClean="0">
                <a:solidFill>
                  <a:schemeClr val="bg1"/>
                </a:solidFill>
              </a:rPr>
              <a:t>2017-2018, 63% </a:t>
            </a:r>
            <a:r>
              <a:rPr lang="en-US" sz="1400" dirty="0">
                <a:solidFill>
                  <a:schemeClr val="bg1"/>
                </a:solidFill>
              </a:rPr>
              <a:t>of users were return clients. Lab users reported higher levels of confidence, while faculty noticed stronger communication skills among their </a:t>
            </a:r>
            <a:r>
              <a:rPr lang="en-US" sz="1400" dirty="0" smtClean="0">
                <a:solidFill>
                  <a:schemeClr val="bg1"/>
                </a:solidFill>
              </a:rPr>
              <a:t>students. The Communication Lab model highlights the importance of a coach’s familiarity with the technical content, and offers a new alternative to traditional communication resources where the coach is primarily a trained writing professional.</a:t>
            </a:r>
          </a:p>
          <a:p>
            <a:pPr algn="just">
              <a:lnSpc>
                <a:spcPct val="120000"/>
              </a:lnSpc>
            </a:pPr>
            <a:r>
              <a:rPr lang="en-US" sz="1400" dirty="0" smtClean="0">
                <a:solidFill>
                  <a:schemeClr val="bg1"/>
                </a:solidFill>
              </a:rPr>
              <a:t> </a:t>
            </a:r>
            <a:endParaRPr lang="en-US" sz="1400" dirty="0">
              <a:solidFill>
                <a:schemeClr val="bg1"/>
              </a:solidFill>
            </a:endParaRPr>
          </a:p>
        </p:txBody>
      </p:sp>
      <p:sp>
        <p:nvSpPr>
          <p:cNvPr id="7" name="TextBox 6"/>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An effective abstract</a:t>
            </a:r>
            <a:endParaRPr lang="en-US" sz="3200" dirty="0">
              <a:solidFill>
                <a:srgbClr val="01395E"/>
              </a:solidFill>
              <a:latin typeface="+mj-lt"/>
            </a:endParaRPr>
          </a:p>
        </p:txBody>
      </p:sp>
    </p:spTree>
    <p:extLst>
      <p:ext uri="{BB962C8B-B14F-4D97-AF65-F5344CB8AC3E}">
        <p14:creationId xmlns:p14="http://schemas.microsoft.com/office/powerpoint/2010/main" val="2445466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3983603" y="2093625"/>
            <a:ext cx="2150864" cy="250283"/>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37932" y="2337204"/>
            <a:ext cx="5696538" cy="242345"/>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37928" y="2554769"/>
            <a:ext cx="4890761" cy="266400"/>
          </a:xfrm>
          <a:prstGeom prst="rect">
            <a:avLst/>
          </a:prstGeom>
          <a:solidFill>
            <a:srgbClr val="B1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385390" y="1591186"/>
            <a:ext cx="3749079" cy="266798"/>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37930" y="1837234"/>
            <a:ext cx="5696539" cy="228600"/>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37930" y="2057532"/>
            <a:ext cx="3507234" cy="249953"/>
          </a:xfrm>
          <a:prstGeom prst="rect">
            <a:avLst/>
          </a:prstGeom>
          <a:solidFill>
            <a:srgbClr val="FFD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37928" y="1544344"/>
            <a:ext cx="1909023" cy="263171"/>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37930" y="1311956"/>
            <a:ext cx="5696539" cy="246888"/>
          </a:xfrm>
          <a:prstGeom prst="rect">
            <a:avLst/>
          </a:prstGeom>
          <a:solidFill>
            <a:srgbClr val="D0B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418555" y="1299763"/>
            <a:ext cx="2414727" cy="338554"/>
          </a:xfrm>
          <a:prstGeom prst="rect">
            <a:avLst/>
          </a:prstGeom>
          <a:solidFill>
            <a:srgbClr val="D0BBDB"/>
          </a:solidFill>
        </p:spPr>
        <p:txBody>
          <a:bodyPr wrap="square" rtlCol="0">
            <a:spAutoFit/>
          </a:bodyPr>
          <a:lstStyle/>
          <a:p>
            <a:r>
              <a:rPr lang="en-US" sz="1600" dirty="0" smtClean="0"/>
              <a:t>General background</a:t>
            </a:r>
            <a:endParaRPr lang="en-US" sz="1600" dirty="0"/>
          </a:p>
        </p:txBody>
      </p:sp>
      <p:sp>
        <p:nvSpPr>
          <p:cNvPr id="26" name="TextBox 25"/>
          <p:cNvSpPr txBox="1"/>
          <p:nvPr/>
        </p:nvSpPr>
        <p:spPr>
          <a:xfrm>
            <a:off x="6418548" y="1667957"/>
            <a:ext cx="2414727" cy="338554"/>
          </a:xfrm>
          <a:prstGeom prst="rect">
            <a:avLst/>
          </a:prstGeom>
          <a:solidFill>
            <a:srgbClr val="FFDF85"/>
          </a:solidFill>
        </p:spPr>
        <p:txBody>
          <a:bodyPr wrap="square" rtlCol="0">
            <a:spAutoFit/>
          </a:bodyPr>
          <a:lstStyle/>
          <a:p>
            <a:r>
              <a:rPr lang="en-US" sz="1600" dirty="0" smtClean="0"/>
              <a:t>Specific background</a:t>
            </a:r>
            <a:endParaRPr lang="en-US" sz="1600" dirty="0"/>
          </a:p>
        </p:txBody>
      </p:sp>
      <p:sp>
        <p:nvSpPr>
          <p:cNvPr id="27" name="TextBox 26"/>
          <p:cNvSpPr txBox="1"/>
          <p:nvPr/>
        </p:nvSpPr>
        <p:spPr>
          <a:xfrm>
            <a:off x="6418550" y="2048679"/>
            <a:ext cx="2414727" cy="584775"/>
          </a:xfrm>
          <a:prstGeom prst="rect">
            <a:avLst/>
          </a:prstGeom>
          <a:solidFill>
            <a:srgbClr val="B1D69A"/>
          </a:solidFill>
        </p:spPr>
        <p:txBody>
          <a:bodyPr wrap="square" rtlCol="0">
            <a:spAutoFit/>
          </a:bodyPr>
          <a:lstStyle/>
          <a:p>
            <a:r>
              <a:rPr lang="en-US" sz="1600" dirty="0" smtClean="0"/>
              <a:t>Statement of problem or knowledge gap</a:t>
            </a:r>
            <a:endParaRPr lang="en-US" sz="1600" dirty="0"/>
          </a:p>
        </p:txBody>
      </p:sp>
      <p:sp>
        <p:nvSpPr>
          <p:cNvPr id="6" name="TextBox 5"/>
          <p:cNvSpPr txBox="1"/>
          <p:nvPr/>
        </p:nvSpPr>
        <p:spPr>
          <a:xfrm>
            <a:off x="446809" y="1269663"/>
            <a:ext cx="5649222" cy="5245731"/>
          </a:xfrm>
          <a:prstGeom prst="rect">
            <a:avLst/>
          </a:prstGeom>
          <a:noFill/>
        </p:spPr>
        <p:txBody>
          <a:bodyPr wrap="square" rtlCol="0">
            <a:spAutoFit/>
          </a:bodyPr>
          <a:lstStyle/>
          <a:p>
            <a:pPr algn="just">
              <a:lnSpc>
                <a:spcPct val="120000"/>
              </a:lnSpc>
            </a:pPr>
            <a:r>
              <a:rPr lang="en-US" sz="1400" dirty="0" smtClean="0"/>
              <a:t>Effective communication in engineering fields has been recognized as a crucial tool for success. In fact, NSE alumni who responded to an MIT survey reported that communication skills were more important in their careers than technical and analytical skills. However, the survey also revealed that while MIT had prepared its students well to solve complex problems, their training in communication had been insufficient. </a:t>
            </a:r>
            <a:r>
              <a:rPr lang="en-US" sz="1400" dirty="0" smtClean="0">
                <a:solidFill>
                  <a:schemeClr val="bg1"/>
                </a:solidFill>
              </a:rPr>
              <a:t>Here we describe the impact of a communication resource “for scientists by scientists” launched by NSE to fill this educational gap. As a peer coaching program, the Communication Lab is designed to help students and post-docs with their writing, speaking, and visual design needs, including oral presentations, coursework, and theses. Over the last four years, NSE graduate students trained as Communication Fellows hosted over 730 coaching appointments to 209 individual students and postdocs. </a:t>
            </a:r>
            <a:r>
              <a:rPr lang="en-US" sz="1400" dirty="0">
                <a:solidFill>
                  <a:schemeClr val="bg1"/>
                </a:solidFill>
              </a:rPr>
              <a:t>In </a:t>
            </a:r>
            <a:r>
              <a:rPr lang="en-US" sz="1400" dirty="0" smtClean="0">
                <a:solidFill>
                  <a:schemeClr val="bg1"/>
                </a:solidFill>
              </a:rPr>
              <a:t>2017-2018, 63% </a:t>
            </a:r>
            <a:r>
              <a:rPr lang="en-US" sz="1400" dirty="0">
                <a:solidFill>
                  <a:schemeClr val="bg1"/>
                </a:solidFill>
              </a:rPr>
              <a:t>of users were return clients. Lab users reported higher levels of confidence, while faculty noticed stronger communication skills among their </a:t>
            </a:r>
            <a:r>
              <a:rPr lang="en-US" sz="1400" dirty="0" smtClean="0">
                <a:solidFill>
                  <a:schemeClr val="bg1"/>
                </a:solidFill>
              </a:rPr>
              <a:t>students. The Communication Lab model highlights the importance of a coach’s familiarity with the technical content, and offers a new alternative to traditional communication resources where the coach is primarily a trained writing professional.</a:t>
            </a:r>
          </a:p>
          <a:p>
            <a:pPr algn="just">
              <a:lnSpc>
                <a:spcPct val="120000"/>
              </a:lnSpc>
            </a:pPr>
            <a:r>
              <a:rPr lang="en-US" sz="1400" dirty="0" smtClean="0">
                <a:solidFill>
                  <a:schemeClr val="bg1"/>
                </a:solidFill>
              </a:rPr>
              <a:t> </a:t>
            </a:r>
            <a:endParaRPr lang="en-US" sz="1400" dirty="0">
              <a:solidFill>
                <a:schemeClr val="bg1"/>
              </a:solidFill>
            </a:endParaRPr>
          </a:p>
        </p:txBody>
      </p:sp>
      <p:sp>
        <p:nvSpPr>
          <p:cNvPr id="7" name="TextBox 6"/>
          <p:cNvSpPr txBox="1"/>
          <p:nvPr/>
        </p:nvSpPr>
        <p:spPr>
          <a:xfrm>
            <a:off x="446808" y="406422"/>
            <a:ext cx="8188037" cy="584775"/>
          </a:xfrm>
          <a:prstGeom prst="rect">
            <a:avLst/>
          </a:prstGeom>
          <a:noFill/>
        </p:spPr>
        <p:txBody>
          <a:bodyPr wrap="square" rtlCol="0">
            <a:spAutoFit/>
          </a:bodyPr>
          <a:lstStyle/>
          <a:p>
            <a:r>
              <a:rPr lang="en-US" sz="3200" dirty="0" smtClean="0">
                <a:solidFill>
                  <a:srgbClr val="01395E"/>
                </a:solidFill>
                <a:latin typeface="+mj-lt"/>
              </a:rPr>
              <a:t>An effective abstract</a:t>
            </a:r>
            <a:endParaRPr lang="en-US" sz="3200" dirty="0">
              <a:solidFill>
                <a:srgbClr val="01395E"/>
              </a:solidFill>
              <a:latin typeface="+mj-lt"/>
            </a:endParaRPr>
          </a:p>
        </p:txBody>
      </p:sp>
    </p:spTree>
    <p:extLst>
      <p:ext uri="{BB962C8B-B14F-4D97-AF65-F5344CB8AC3E}">
        <p14:creationId xmlns:p14="http://schemas.microsoft.com/office/powerpoint/2010/main" val="16448603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20452</TotalTime>
  <Words>1834</Words>
  <Application>Microsoft Office PowerPoint</Application>
  <PresentationFormat>On-screen Show (4:3)</PresentationFormat>
  <Paragraphs>124</Paragraphs>
  <Slides>20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Lato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Marina</dc:creator>
  <cp:lastModifiedBy>Marina Dang</cp:lastModifiedBy>
  <cp:revision>179</cp:revision>
  <cp:lastPrinted>2016-08-22T17:22:43Z</cp:lastPrinted>
  <dcterms:created xsi:type="dcterms:W3CDTF">2016-07-27T20:30:45Z</dcterms:created>
  <dcterms:modified xsi:type="dcterms:W3CDTF">2018-08-29T19:12:17Z</dcterms:modified>
</cp:coreProperties>
</file>