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8" name="Andrew Adams"/>
  <p:cmAuthor clrIdx="1" id="1" initials="" lastIdx="1" name="Sam Austin"/>
  <p:cmAuthor clrIdx="2" id="2" initials="" lastIdx="2" name="Charlie Garcia"/>
  <p:cmAuthor clrIdx="3" id="3" initials="" lastIdx="1" name="Andrew Reille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93670119-A56F-4C6E-A09B-18E962ED9F43}">
  <a:tblStyle styleId="{93670119-A56F-4C6E-A09B-18E962ED9F4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fill>
          <a:solidFill>
            <a:srgbClr val="CACACA"/>
          </a:solidFill>
        </a:fill>
      </a:tcStyle>
    </a:band1H>
    <a:band2H>
      <a:tcTxStyle/>
    </a:band2H>
    <a:band1V>
      <a:tcTxStyle/>
      <a:tcStyle>
        <a:fill>
          <a:solidFill>
            <a:srgbClr val="CACAC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  <a:tblStyle styleId="{6C4B4CAA-F87A-45D7-9990-2D777A733501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fill>
          <a:solidFill>
            <a:srgbClr val="F0F0F0"/>
          </a:solidFill>
        </a:fill>
      </a:tcStyle>
    </a:band1H>
    <a:band2H>
      <a:tcTxStyle/>
    </a:band2H>
    <a:band1V>
      <a:tcTxStyle/>
      <a:tcStyle>
        <a:fill>
          <a:solidFill>
            <a:srgbClr val="F0F0F0"/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3"/>
          </a:solidFill>
        </a:fill>
      </a:tcStyle>
    </a:firstRow>
    <a:neCell>
      <a:tcTxStyle/>
    </a:neCell>
    <a:nwCell>
      <a:tcTxStyle/>
    </a:nwCell>
  </a:tblStyle>
  <a:tblStyle styleId="{466ACA4A-CA50-4F1A-8FF0-76A7397A36E6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442073A-F2F3-4192-B3BE-82CC4A0AD314}" styleName="Table_3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BABFCF0-6A3C-4A85-8499-9DC52B46A365}" styleName="Table_4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slide" Target="slides/slide55.xml"/><Relationship Id="rId61" Type="http://schemas.openxmlformats.org/officeDocument/2006/relationships/slide" Target="slides/slide54.xml"/><Relationship Id="rId20" Type="http://schemas.openxmlformats.org/officeDocument/2006/relationships/slide" Target="slides/slide13.xml"/><Relationship Id="rId64" Type="http://schemas.openxmlformats.org/officeDocument/2006/relationships/slide" Target="slides/slide57.xml"/><Relationship Id="rId63" Type="http://schemas.openxmlformats.org/officeDocument/2006/relationships/slide" Target="slides/slide56.xml"/><Relationship Id="rId22" Type="http://schemas.openxmlformats.org/officeDocument/2006/relationships/slide" Target="slides/slide15.xml"/><Relationship Id="rId66" Type="http://schemas.openxmlformats.org/officeDocument/2006/relationships/slide" Target="slides/slide59.xml"/><Relationship Id="rId21" Type="http://schemas.openxmlformats.org/officeDocument/2006/relationships/slide" Target="slides/slide14.xml"/><Relationship Id="rId65" Type="http://schemas.openxmlformats.org/officeDocument/2006/relationships/slide" Target="slides/slide58.xml"/><Relationship Id="rId24" Type="http://schemas.openxmlformats.org/officeDocument/2006/relationships/slide" Target="slides/slide17.xml"/><Relationship Id="rId68" Type="http://schemas.openxmlformats.org/officeDocument/2006/relationships/slide" Target="slides/slide61.xml"/><Relationship Id="rId23" Type="http://schemas.openxmlformats.org/officeDocument/2006/relationships/slide" Target="slides/slide16.xml"/><Relationship Id="rId67" Type="http://schemas.openxmlformats.org/officeDocument/2006/relationships/slide" Target="slides/slide60.xml"/><Relationship Id="rId60" Type="http://schemas.openxmlformats.org/officeDocument/2006/relationships/slide" Target="slides/slide53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69" Type="http://schemas.openxmlformats.org/officeDocument/2006/relationships/slide" Target="slides/slide6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slide" Target="slides/slide48.xml"/><Relationship Id="rId10" Type="http://schemas.openxmlformats.org/officeDocument/2006/relationships/slide" Target="slides/slide3.xml"/><Relationship Id="rId54" Type="http://schemas.openxmlformats.org/officeDocument/2006/relationships/slide" Target="slides/slide47.xml"/><Relationship Id="rId13" Type="http://schemas.openxmlformats.org/officeDocument/2006/relationships/slide" Target="slides/slide6.xml"/><Relationship Id="rId57" Type="http://schemas.openxmlformats.org/officeDocument/2006/relationships/slide" Target="slides/slide50.xml"/><Relationship Id="rId12" Type="http://schemas.openxmlformats.org/officeDocument/2006/relationships/slide" Target="slides/slide5.xml"/><Relationship Id="rId56" Type="http://schemas.openxmlformats.org/officeDocument/2006/relationships/slide" Target="slides/slide49.xml"/><Relationship Id="rId15" Type="http://schemas.openxmlformats.org/officeDocument/2006/relationships/slide" Target="slides/slide8.xml"/><Relationship Id="rId59" Type="http://schemas.openxmlformats.org/officeDocument/2006/relationships/slide" Target="slides/slide52.xml"/><Relationship Id="rId14" Type="http://schemas.openxmlformats.org/officeDocument/2006/relationships/slide" Target="slides/slide7.xml"/><Relationship Id="rId58" Type="http://schemas.openxmlformats.org/officeDocument/2006/relationships/slide" Target="slides/slide5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7-11-02T06:12:03.053">
    <p:pos x="960" y="44"/>
    <p:text>Add slide numbers!!!</p:text>
  </p:cm>
  <p:cm authorId="0" idx="2" dt="2017-11-02T06:12:03.053">
    <p:pos x="960" y="144"/>
    <p:text>+astrocrg@mit.edu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3" dt="2017-10-31T21:00:32.498">
    <p:pos x="3235" y="570"/>
    <p:text>Uh. Is this allowed? (ITAR?)</p:text>
  </p:cm>
  <p:cm authorId="1" idx="1" dt="2017-10-31T20:53:53.166">
    <p:pos x="3235" y="670"/>
    <p:text>I'm assuming that people who will be viewing this presentation have the training or the good sense to not share it with other parties. And in the end, I need feedback on our design. If I can't, then there's no point in doing a PDR.</p:text>
  </p:cm>
  <p:cm authorId="2" idx="1" dt="2017-10-31T20:56:30.639">
    <p:pos x="3235" y="770"/>
    <p:text>This is not ITAR</p:text>
  </p:cm>
  <p:cm authorId="0" idx="4" dt="2017-10-31T20:57:41.125">
    <p:pos x="3235" y="870"/>
    <p:text>Really?? I'm blown away
Also, sam - PDR will be likely be on the wiki afterwards</p:text>
  </p:cm>
  <p:cm authorId="2" idx="2" dt="2017-10-31T20:57:26.698">
    <p:pos x="3235" y="970"/>
    <p:text>Things that are ITAR: chemicals, and knowledge of how to make the chemicals
We do not generate ITAR controlled information.</p:text>
  </p:cm>
  <p:cm authorId="0" idx="5" dt="2017-10-31T20:58:12.950">
    <p:pos x="3235" y="1070"/>
    <p:text>Hmm. The industry folks will probably freak out a little but seems legit</p:text>
  </p:cm>
  <p:cm authorId="3" idx="1" dt="2017-10-31T20:59:19.155">
    <p:pos x="3235" y="1170"/>
    <p:text>I mean... RCS even has a formulas page on their website. None of this is groundbreaking. https://www.rocketmotorparts.com/index.aspx?pageid=1579595</p:text>
  </p:cm>
  <p:cm authorId="0" idx="6" dt="2017-10-31T21:00:32.498">
    <p:pos x="3235" y="1270"/>
    <p:text>Huh. News to me. Thanks for the clarification Reilley and Charlie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7" dt="2017-11-01T02:52:19.074">
    <p:pos x="117" y="112"/>
    <p:text>Add thank you slide afterwards</p:text>
  </p:cm>
  <p:cm authorId="0" idx="8" dt="2017-11-01T02:52:19.074">
    <p:pos x="117" y="212"/>
    <p:text>including sponsors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Is ”exhibition” a category?</a:t>
            </a:r>
            <a:endParaRPr/>
          </a:p>
        </p:txBody>
      </p:sp>
      <p:sp>
        <p:nvSpPr>
          <p:cNvPr id="161" name="Google Shape;16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a75991b12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2a75991b12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a75991b1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g2a75991b1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a75991b12_0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2a75991b12_0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a75991b12_0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g2a75991b12_0_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a75991b12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g2a75991b12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2a75991b12_0_1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2a75991b12_0_1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a75991b12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g2a75991b12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a75991b12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2a75991b12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a75991b12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g2a75991b12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a75991b12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g2a75991b12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2a75991b12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g2a75991b12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2a75991b12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g2a75991b12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2a75991b12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g2a75991b12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2a733f550a_0_4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g2a733f550a_0_4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2a733f550a_0_4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g2a733f550a_0_4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2a733f550a_0_4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g2a733f550a_0_4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a733f550a_0_4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g2a733f550a_0_4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a733f550a_0_4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Memoryless - Recursive, we only need to consider the last time step -- Markov process → It doesn’t depend on the history, we care only about the previous step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Linear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9 Degrees of Freedom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Operates well within noisy environments -- errors is Gaussian -- gathered from the data sheet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Relevant kinematic eqautions that yield estimations for the orientation and position of the rocket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g2a733f550a_0_4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2a733f550a_0_4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g2a733f550a_0_4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2a733f550a_0_4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g2a733f550a_0_4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a733f550a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2a733f550a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2a75f3b42e_35_1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g2a75f3b42e_35_1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2a75f3b42e_1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g2a75f3b42e_1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2a75f3b42e_1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2" name="Google Shape;582;g2a75f3b42e_1_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2a75f3b42e_1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g2a75f3b42e_1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2a75f3b42e_1_1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g2a75f3b42e_1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2a75f3b42e_1_1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g2a75f3b42e_1_1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2a75f3b42e_1_1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g2a75f3b42e_1_1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2a75f3b42e_1_1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8" name="Google Shape;648;g2a75f3b42e_1_1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2a75f3b42e_1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0" name="Google Shape;660;g2a75f3b42e_1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2a75f3b42e_1_1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g2a75f3b42e_1_1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2a75f3b42e_1_2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6" name="Google Shape;686;g2a75f3b42e_1_2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2a733f550a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9" name="Google Shape;699;g2a733f550a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2a733f550a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g2a733f550a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2a733f550a_0_1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g2a733f550a_0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g2a733f550a_0_1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0" name="Google Shape;760;g2a733f550a_0_1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2a733f550a_0_1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8" name="Google Shape;778;g2a733f550a_0_1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2a733f550a_0_1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g2a733f550a_0_1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g2a733f550a_0_1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7" name="Google Shape;817;g2a733f550a_0_1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2a733f550a_0_2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2" name="Google Shape;842;g2a733f550a_0_2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g2a733f550a_0_2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0" name="Google Shape;860;g2a733f550a_0_2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2a75f3b42e_35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g2a75f3b42e_35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2a75f3b42e_35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3" name="Google Shape;883;g2a75f3b42e_35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3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2a75f3b42e_8_1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5" name="Google Shape;895;g2a75f3b42e_8_1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2a75f3b42e_35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g2a75f3b42e_35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2a75f3b42e_35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8" name="Google Shape;918;g2a75f3b42e_35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2a733f550a_0_2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1" name="Google Shape;931;g2a733f550a_0_2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g2a733f550a_0_2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5" name="Google Shape;945;g2a733f550a_0_2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2a733f550a_0_2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g2a733f550a_0_2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8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Google Shape;979;g2a733f550a_0_3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0" name="Google Shape;980;g2a733f550a_0_3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2a75f3b42e_3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2" name="Google Shape;992;g2a75f3b42e_3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a75f3b42e_21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6" name="Google Shape;1006;g2a75f3b42e_21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g2a733f550a_0_3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8" name="Google Shape;1018;g2a733f550a_0_3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6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g2a733f550a_0_5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8" name="Google Shape;1028;g2a733f550a_0_5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a733f550a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2a733f550a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a75f3b42e_6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2a75f3b42e_6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a733f550a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2a733f550a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1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1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1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1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1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1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1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17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1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Google Shape;113;p1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1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18"/>
          <p:cNvSpPr txBox="1"/>
          <p:nvPr>
            <p:ph idx="2" type="body"/>
          </p:nvPr>
        </p:nvSpPr>
        <p:spPr>
          <a:xfrm>
            <a:off x="839788" y="2505075"/>
            <a:ext cx="5157900" cy="36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18"/>
          <p:cNvSpPr txBox="1"/>
          <p:nvPr>
            <p:ph idx="3" type="body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Google Shape;120;p18"/>
          <p:cNvSpPr txBox="1"/>
          <p:nvPr>
            <p:ph idx="4" type="body"/>
          </p:nvPr>
        </p:nvSpPr>
        <p:spPr>
          <a:xfrm>
            <a:off x="6172200" y="2505075"/>
            <a:ext cx="5183100" cy="36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1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1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1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26" name="Google Shape;126;p1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Google Shape;127;p1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1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Google Shape;132;p2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1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8" name="Google Shape;138;p2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42" name="Google Shape;142;p22"/>
          <p:cNvSpPr/>
          <p:nvPr>
            <p:ph idx="2" type="pic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2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Google Shape;144;p2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Google Shape;145;p2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Google Shape;146;p2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49" name="Google Shape;149;p23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0" name="Google Shape;150;p2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Google Shape;151;p2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Google Shape;152;p2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6" name="Google Shape;156;p2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7" name="Google Shape;157;p2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8" name="Google Shape;158;p2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1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12.png"/><Relationship Id="rId7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comments" Target="../comments/comment2.xml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5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15.png"/><Relationship Id="rId5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image" Target="../media/image21.png"/><Relationship Id="rId5" Type="http://schemas.openxmlformats.org/officeDocument/2006/relationships/image" Target="../media/image37.png"/><Relationship Id="rId6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Relationship Id="rId4" Type="http://schemas.openxmlformats.org/officeDocument/2006/relationships/image" Target="../media/image38.jpg"/><Relationship Id="rId5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png"/><Relationship Id="rId4" Type="http://schemas.openxmlformats.org/officeDocument/2006/relationships/image" Target="../media/image13.jpg"/><Relationship Id="rId5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7.png"/><Relationship Id="rId4" Type="http://schemas.openxmlformats.org/officeDocument/2006/relationships/image" Target="../media/image2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6.png"/><Relationship Id="rId4" Type="http://schemas.openxmlformats.org/officeDocument/2006/relationships/image" Target="../media/image75.png"/><Relationship Id="rId5" Type="http://schemas.openxmlformats.org/officeDocument/2006/relationships/image" Target="../media/image7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Relationship Id="rId4" Type="http://schemas.openxmlformats.org/officeDocument/2006/relationships/image" Target="../media/image78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Relationship Id="rId4" Type="http://schemas.openxmlformats.org/officeDocument/2006/relationships/image" Target="../media/image2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Relationship Id="rId4" Type="http://schemas.openxmlformats.org/officeDocument/2006/relationships/image" Target="../media/image45.png"/><Relationship Id="rId5" Type="http://schemas.openxmlformats.org/officeDocument/2006/relationships/image" Target="../media/image31.png"/><Relationship Id="rId6" Type="http://schemas.openxmlformats.org/officeDocument/2006/relationships/image" Target="../media/image49.png"/><Relationship Id="rId7" Type="http://schemas.openxmlformats.org/officeDocument/2006/relationships/image" Target="../media/image7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Relationship Id="rId4" Type="http://schemas.openxmlformats.org/officeDocument/2006/relationships/image" Target="../media/image32.png"/><Relationship Id="rId5" Type="http://schemas.openxmlformats.org/officeDocument/2006/relationships/image" Target="../media/image29.png"/><Relationship Id="rId6" Type="http://schemas.openxmlformats.org/officeDocument/2006/relationships/image" Target="../media/image34.png"/><Relationship Id="rId7" Type="http://schemas.openxmlformats.org/officeDocument/2006/relationships/image" Target="../media/image3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Relationship Id="rId4" Type="http://schemas.openxmlformats.org/officeDocument/2006/relationships/image" Target="../media/image3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Relationship Id="rId4" Type="http://schemas.openxmlformats.org/officeDocument/2006/relationships/image" Target="../media/image35.png"/><Relationship Id="rId5" Type="http://schemas.openxmlformats.org/officeDocument/2006/relationships/image" Target="../media/image53.png"/><Relationship Id="rId6" Type="http://schemas.openxmlformats.org/officeDocument/2006/relationships/image" Target="../media/image4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Relationship Id="rId4" Type="http://schemas.openxmlformats.org/officeDocument/2006/relationships/image" Target="../media/image2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Relationship Id="rId4" Type="http://schemas.openxmlformats.org/officeDocument/2006/relationships/image" Target="../media/image41.jpg"/><Relationship Id="rId5" Type="http://schemas.openxmlformats.org/officeDocument/2006/relationships/image" Target="../media/image43.png"/><Relationship Id="rId6" Type="http://schemas.openxmlformats.org/officeDocument/2006/relationships/image" Target="../media/image44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Relationship Id="rId4" Type="http://schemas.openxmlformats.org/officeDocument/2006/relationships/image" Target="../media/image39.png"/><Relationship Id="rId5" Type="http://schemas.openxmlformats.org/officeDocument/2006/relationships/image" Target="../media/image4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Relationship Id="rId4" Type="http://schemas.openxmlformats.org/officeDocument/2006/relationships/image" Target="../media/image48.png"/><Relationship Id="rId5" Type="http://schemas.openxmlformats.org/officeDocument/2006/relationships/image" Target="../media/image42.png"/><Relationship Id="rId6" Type="http://schemas.openxmlformats.org/officeDocument/2006/relationships/image" Target="../media/image5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0.png"/><Relationship Id="rId4" Type="http://schemas.openxmlformats.org/officeDocument/2006/relationships/image" Target="../media/image50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76.png"/><Relationship Id="rId4" Type="http://schemas.openxmlformats.org/officeDocument/2006/relationships/image" Target="../media/image40.png"/><Relationship Id="rId5" Type="http://schemas.openxmlformats.org/officeDocument/2006/relationships/image" Target="../media/image5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1.png"/><Relationship Id="rId4" Type="http://schemas.openxmlformats.org/officeDocument/2006/relationships/image" Target="../media/image5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1.png"/><Relationship Id="rId4" Type="http://schemas.openxmlformats.org/officeDocument/2006/relationships/image" Target="../media/image5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0.png"/><Relationship Id="rId4" Type="http://schemas.openxmlformats.org/officeDocument/2006/relationships/image" Target="../media/image54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1.png"/><Relationship Id="rId4" Type="http://schemas.openxmlformats.org/officeDocument/2006/relationships/image" Target="../media/image55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1.png"/><Relationship Id="rId4" Type="http://schemas.openxmlformats.org/officeDocument/2006/relationships/image" Target="../media/image5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0.png"/><Relationship Id="rId4" Type="http://schemas.openxmlformats.org/officeDocument/2006/relationships/image" Target="../media/image5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0.png"/><Relationship Id="rId4" Type="http://schemas.openxmlformats.org/officeDocument/2006/relationships/image" Target="../media/image6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0.png"/><Relationship Id="rId4" Type="http://schemas.openxmlformats.org/officeDocument/2006/relationships/image" Target="../media/image57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0.png"/><Relationship Id="rId4" Type="http://schemas.openxmlformats.org/officeDocument/2006/relationships/image" Target="../media/image64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0.png"/><Relationship Id="rId4" Type="http://schemas.openxmlformats.org/officeDocument/2006/relationships/image" Target="../media/image68.jpg"/><Relationship Id="rId5" Type="http://schemas.openxmlformats.org/officeDocument/2006/relationships/image" Target="../media/image7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40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0.png"/><Relationship Id="rId4" Type="http://schemas.openxmlformats.org/officeDocument/2006/relationships/image" Target="../media/image62.jp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40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40.png"/><Relationship Id="rId4" Type="http://schemas.openxmlformats.org/officeDocument/2006/relationships/image" Target="../media/image63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0.png"/><Relationship Id="rId4" Type="http://schemas.openxmlformats.org/officeDocument/2006/relationships/image" Target="../media/image67.jpg"/><Relationship Id="rId5" Type="http://schemas.openxmlformats.org/officeDocument/2006/relationships/image" Target="../media/image65.jp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.png"/><Relationship Id="rId4" Type="http://schemas.openxmlformats.org/officeDocument/2006/relationships/image" Target="../media/image69.png"/><Relationship Id="rId5" Type="http://schemas.openxmlformats.org/officeDocument/2006/relationships/image" Target="../media/image61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.png"/><Relationship Id="rId4" Type="http://schemas.openxmlformats.org/officeDocument/2006/relationships/image" Target="../media/image70.png"/><Relationship Id="rId5" Type="http://schemas.openxmlformats.org/officeDocument/2006/relationships/image" Target="../media/image59.jpg"/><Relationship Id="rId6" Type="http://schemas.openxmlformats.org/officeDocument/2006/relationships/image" Target="../media/image72.png"/><Relationship Id="rId7" Type="http://schemas.openxmlformats.org/officeDocument/2006/relationships/image" Target="../media/image7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80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.png"/><Relationship Id="rId4" Type="http://schemas.openxmlformats.org/officeDocument/2006/relationships/image" Target="../media/image66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comments" Target="../comments/comment3.xml"/><Relationship Id="rId4" Type="http://schemas.openxmlformats.org/officeDocument/2006/relationships/image" Target="../media/image1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.png"/><Relationship Id="rId4" Type="http://schemas.openxmlformats.org/officeDocument/2006/relationships/image" Target="../media/image7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>
            <p:ph type="ctrTitle"/>
          </p:nvPr>
        </p:nvSpPr>
        <p:spPr>
          <a:xfrm>
            <a:off x="1524000" y="70312"/>
            <a:ext cx="9144000" cy="1148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/>
              <a:t>Preliminary</a:t>
            </a:r>
            <a:r>
              <a:rPr b="0" i="0" lang="en-US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Design Review</a:t>
            </a:r>
            <a:endParaRPr/>
          </a:p>
        </p:txBody>
      </p:sp>
      <p:sp>
        <p:nvSpPr>
          <p:cNvPr id="164" name="Google Shape;164;p25"/>
          <p:cNvSpPr txBox="1"/>
          <p:nvPr>
            <p:ph idx="1" type="subTitle"/>
          </p:nvPr>
        </p:nvSpPr>
        <p:spPr>
          <a:xfrm>
            <a:off x="1524000" y="1219201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Project Hermes</a:t>
            </a:r>
            <a:endParaRPr/>
          </a:p>
        </p:txBody>
      </p:sp>
      <p:pic>
        <p:nvPicPr>
          <p:cNvPr id="165" name="Google Shape;165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07068" y="6095664"/>
            <a:ext cx="2184932" cy="69061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6" name="Google Shape;166;p25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167" name="Google Shape;167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8388" y="4811175"/>
            <a:ext cx="11775221" cy="112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96275" y="1864301"/>
            <a:ext cx="3122500" cy="2755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9" name="Google Shape;169;p25"/>
          <p:cNvCxnSpPr/>
          <p:nvPr/>
        </p:nvCxnSpPr>
        <p:spPr>
          <a:xfrm>
            <a:off x="324446" y="1219203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170" name="Google Shape;170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51125" y="1864300"/>
            <a:ext cx="2755950" cy="275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5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4"/>
          <p:cNvSpPr txBox="1"/>
          <p:nvPr>
            <p:ph type="ctrTitle"/>
          </p:nvPr>
        </p:nvSpPr>
        <p:spPr>
          <a:xfrm>
            <a:off x="186825" y="178475"/>
            <a:ext cx="71124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 70 kNs Solid Rocket Motor Overview</a:t>
            </a:r>
            <a:endParaRPr sz="3600"/>
          </a:p>
        </p:txBody>
      </p:sp>
      <p:pic>
        <p:nvPicPr>
          <p:cNvPr id="306" name="Google Shape;30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7" name="Google Shape;307;p34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Capture3_no_taper.PNG" id="308" name="Google Shape;308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600" y="4006503"/>
            <a:ext cx="11887201" cy="8155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9" name="Google Shape;309;p34"/>
          <p:cNvCxnSpPr/>
          <p:nvPr/>
        </p:nvCxnSpPr>
        <p:spPr>
          <a:xfrm flipH="1" rot="10800000">
            <a:off x="4480275" y="3244600"/>
            <a:ext cx="590400" cy="984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0" name="Google Shape;310;p34"/>
          <p:cNvCxnSpPr/>
          <p:nvPr/>
        </p:nvCxnSpPr>
        <p:spPr>
          <a:xfrm flipH="1" rot="10800000">
            <a:off x="219675" y="3054700"/>
            <a:ext cx="376200" cy="11739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1" name="Google Shape;311;p34"/>
          <p:cNvCxnSpPr/>
          <p:nvPr/>
        </p:nvCxnSpPr>
        <p:spPr>
          <a:xfrm flipH="1" rot="10800000">
            <a:off x="785325" y="3469075"/>
            <a:ext cx="372000" cy="803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2" name="Google Shape;312;p34"/>
          <p:cNvCxnSpPr/>
          <p:nvPr/>
        </p:nvCxnSpPr>
        <p:spPr>
          <a:xfrm rot="10800000">
            <a:off x="7564575" y="3070300"/>
            <a:ext cx="369300" cy="1158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3" name="Google Shape;313;p34"/>
          <p:cNvCxnSpPr/>
          <p:nvPr/>
        </p:nvCxnSpPr>
        <p:spPr>
          <a:xfrm flipH="1" rot="10800000">
            <a:off x="1972450" y="4722425"/>
            <a:ext cx="447900" cy="10182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4" name="Google Shape;314;p34"/>
          <p:cNvCxnSpPr/>
          <p:nvPr/>
        </p:nvCxnSpPr>
        <p:spPr>
          <a:xfrm rot="10800000">
            <a:off x="6224500" y="4722425"/>
            <a:ext cx="108600" cy="1120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5" name="Google Shape;315;p34"/>
          <p:cNvCxnSpPr/>
          <p:nvPr/>
        </p:nvCxnSpPr>
        <p:spPr>
          <a:xfrm rot="10800000">
            <a:off x="11416650" y="3473275"/>
            <a:ext cx="254100" cy="973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6" name="Google Shape;316;p34"/>
          <p:cNvCxnSpPr>
            <a:stCxn id="317" idx="0"/>
          </p:cNvCxnSpPr>
          <p:nvPr/>
        </p:nvCxnSpPr>
        <p:spPr>
          <a:xfrm rot="10800000">
            <a:off x="10994725" y="4527213"/>
            <a:ext cx="237300" cy="976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8" name="Google Shape;318;p34"/>
          <p:cNvCxnSpPr/>
          <p:nvPr/>
        </p:nvCxnSpPr>
        <p:spPr>
          <a:xfrm flipH="1" rot="10800000">
            <a:off x="10408300" y="4364575"/>
            <a:ext cx="534900" cy="815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9" name="Google Shape;319;p34"/>
          <p:cNvSpPr txBox="1"/>
          <p:nvPr/>
        </p:nvSpPr>
        <p:spPr>
          <a:xfrm>
            <a:off x="106600" y="2629900"/>
            <a:ext cx="25134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Nozzle Carrier/Tailone</a:t>
            </a:r>
            <a:endParaRPr sz="1800"/>
          </a:p>
        </p:txBody>
      </p:sp>
      <p:sp>
        <p:nvSpPr>
          <p:cNvPr id="320" name="Google Shape;320;p34"/>
          <p:cNvSpPr txBox="1"/>
          <p:nvPr/>
        </p:nvSpPr>
        <p:spPr>
          <a:xfrm>
            <a:off x="990675" y="3130900"/>
            <a:ext cx="9957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Nozzle</a:t>
            </a:r>
            <a:endParaRPr sz="1800"/>
          </a:p>
        </p:txBody>
      </p:sp>
      <p:sp>
        <p:nvSpPr>
          <p:cNvPr id="321" name="Google Shape;321;p34"/>
          <p:cNvSpPr txBox="1"/>
          <p:nvPr/>
        </p:nvSpPr>
        <p:spPr>
          <a:xfrm>
            <a:off x="1224125" y="5587938"/>
            <a:ext cx="17112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Casting Tube</a:t>
            </a:r>
            <a:endParaRPr sz="1800"/>
          </a:p>
        </p:txBody>
      </p:sp>
      <p:sp>
        <p:nvSpPr>
          <p:cNvPr id="322" name="Google Shape;322;p34"/>
          <p:cNvSpPr txBox="1"/>
          <p:nvPr/>
        </p:nvSpPr>
        <p:spPr>
          <a:xfrm>
            <a:off x="4160500" y="2880400"/>
            <a:ext cx="25134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Propellant Grain (x10)</a:t>
            </a:r>
            <a:endParaRPr sz="1800"/>
          </a:p>
        </p:txBody>
      </p:sp>
      <p:sp>
        <p:nvSpPr>
          <p:cNvPr id="323" name="Google Shape;323;p34"/>
          <p:cNvSpPr txBox="1"/>
          <p:nvPr/>
        </p:nvSpPr>
        <p:spPr>
          <a:xfrm>
            <a:off x="6016900" y="5767013"/>
            <a:ext cx="17112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Liner</a:t>
            </a:r>
            <a:endParaRPr sz="1800"/>
          </a:p>
        </p:txBody>
      </p:sp>
      <p:sp>
        <p:nvSpPr>
          <p:cNvPr id="324" name="Google Shape;324;p34"/>
          <p:cNvSpPr txBox="1"/>
          <p:nvPr/>
        </p:nvSpPr>
        <p:spPr>
          <a:xfrm>
            <a:off x="6617125" y="2697300"/>
            <a:ext cx="26082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Grain-Spacer O-rings</a:t>
            </a:r>
            <a:endParaRPr sz="1800"/>
          </a:p>
        </p:txBody>
      </p:sp>
      <p:sp>
        <p:nvSpPr>
          <p:cNvPr id="317" name="Google Shape;317;p34"/>
          <p:cNvSpPr txBox="1"/>
          <p:nvPr/>
        </p:nvSpPr>
        <p:spPr>
          <a:xfrm>
            <a:off x="10269475" y="5504013"/>
            <a:ext cx="19251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Forward Closure</a:t>
            </a:r>
            <a:endParaRPr sz="1800"/>
          </a:p>
        </p:txBody>
      </p:sp>
      <p:sp>
        <p:nvSpPr>
          <p:cNvPr id="325" name="Google Shape;325;p34"/>
          <p:cNvSpPr txBox="1"/>
          <p:nvPr/>
        </p:nvSpPr>
        <p:spPr>
          <a:xfrm>
            <a:off x="8920950" y="5062613"/>
            <a:ext cx="19251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Insulation Disc</a:t>
            </a:r>
            <a:endParaRPr sz="1800"/>
          </a:p>
        </p:txBody>
      </p:sp>
      <p:sp>
        <p:nvSpPr>
          <p:cNvPr id="326" name="Google Shape;326;p34"/>
          <p:cNvSpPr txBox="1"/>
          <p:nvPr/>
        </p:nvSpPr>
        <p:spPr>
          <a:xfrm>
            <a:off x="9997075" y="2957350"/>
            <a:ext cx="2317500" cy="6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Forward Retention    and Coupler</a:t>
            </a:r>
            <a:endParaRPr sz="1800"/>
          </a:p>
        </p:txBody>
      </p:sp>
      <p:pic>
        <p:nvPicPr>
          <p:cNvPr descr="Capture4.PNG" id="327" name="Google Shape;327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2025" y="981849"/>
            <a:ext cx="11847951" cy="822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8" name="Google Shape;328;p34"/>
          <p:cNvCxnSpPr/>
          <p:nvPr/>
        </p:nvCxnSpPr>
        <p:spPr>
          <a:xfrm flipH="1" rot="10800000">
            <a:off x="3302000" y="1614975"/>
            <a:ext cx="360900" cy="601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9" name="Google Shape;329;p34"/>
          <p:cNvSpPr txBox="1"/>
          <p:nvPr/>
        </p:nvSpPr>
        <p:spPr>
          <a:xfrm>
            <a:off x="2597475" y="2064075"/>
            <a:ext cx="1653300" cy="5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Motor Case</a:t>
            </a:r>
            <a:endParaRPr sz="1800"/>
          </a:p>
        </p:txBody>
      </p:sp>
      <p:cxnSp>
        <p:nvCxnSpPr>
          <p:cNvPr id="330" name="Google Shape;330;p34"/>
          <p:cNvCxnSpPr/>
          <p:nvPr/>
        </p:nvCxnSpPr>
        <p:spPr>
          <a:xfrm flipH="1" rot="10800000">
            <a:off x="10847125" y="1540125"/>
            <a:ext cx="360900" cy="601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1" name="Google Shape;331;p34"/>
          <p:cNvSpPr txBox="1"/>
          <p:nvPr/>
        </p:nvSpPr>
        <p:spPr>
          <a:xfrm>
            <a:off x="9352525" y="1967475"/>
            <a:ext cx="2597400" cy="5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Radial Bolted Closure Retention</a:t>
            </a:r>
            <a:endParaRPr sz="1800"/>
          </a:p>
        </p:txBody>
      </p:sp>
      <p:graphicFrame>
        <p:nvGraphicFramePr>
          <p:cNvPr id="332" name="Google Shape;332;p34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333" name="Google Shape;333;p34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5"/>
          <p:cNvSpPr txBox="1"/>
          <p:nvPr>
            <p:ph type="ctrTitle"/>
          </p:nvPr>
        </p:nvSpPr>
        <p:spPr>
          <a:xfrm>
            <a:off x="186825" y="178475"/>
            <a:ext cx="67734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Propellant Formula</a:t>
            </a:r>
            <a:endParaRPr/>
          </a:p>
        </p:txBody>
      </p:sp>
      <p:pic>
        <p:nvPicPr>
          <p:cNvPr id="339" name="Google Shape;339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0" name="Google Shape;340;p35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41" name="Google Shape;341;p35"/>
          <p:cNvSpPr txBox="1"/>
          <p:nvPr/>
        </p:nvSpPr>
        <p:spPr>
          <a:xfrm>
            <a:off x="240625" y="962525"/>
            <a:ext cx="4979400" cy="41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Iteration on last year’s formula (Xaphan Blue)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Theoretical Specific Impulse: 242.6s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Solids Loading: 81.7%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Realized Density: 0.05943 lb/in</a:t>
            </a:r>
            <a:r>
              <a:rPr baseline="30000" lang="en-US" sz="2000"/>
              <a:t>3</a:t>
            </a:r>
            <a:r>
              <a:rPr lang="en-US" sz="2000"/>
              <a:t>, 1,1645.0 kg/</a:t>
            </a:r>
            <a:r>
              <a:rPr lang="en-US" sz="2000">
                <a:solidFill>
                  <a:schemeClr val="dk1"/>
                </a:solidFill>
              </a:rPr>
              <a:t>m</a:t>
            </a:r>
            <a:r>
              <a:rPr baseline="30000" lang="en-US" sz="2000">
                <a:solidFill>
                  <a:schemeClr val="dk1"/>
                </a:solidFill>
              </a:rPr>
              <a:t>3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Targeting 1,750.0 kg/m</a:t>
            </a:r>
            <a:r>
              <a:rPr baseline="30000" lang="en-US" sz="2000">
                <a:solidFill>
                  <a:schemeClr val="dk1"/>
                </a:solidFill>
              </a:rPr>
              <a:t>3</a:t>
            </a:r>
            <a:r>
              <a:rPr lang="en-US" sz="2000">
                <a:solidFill>
                  <a:schemeClr val="dk1"/>
                </a:solidFill>
              </a:rPr>
              <a:t> with new processes</a:t>
            </a:r>
            <a:endParaRPr baseline="30000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graphicFrame>
        <p:nvGraphicFramePr>
          <p:cNvPr id="342" name="Google Shape;342;p35"/>
          <p:cNvGraphicFramePr/>
          <p:nvPr/>
        </p:nvGraphicFramePr>
        <p:xfrm>
          <a:off x="5137075" y="9049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3306800"/>
                <a:gridCol w="3306800"/>
              </a:tblGrid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Component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Composition (%)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6019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200 micron Ammonium Perchlorate (AP)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58.2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400 micron AP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11.6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90 micron AP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2.9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Aluminum, Atomized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7.5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HTPB + HX-752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11.6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MDI Isocyanate Curative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1.9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7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Isodecyl Pelargonate Plasticizer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4.72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Copper Chromite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3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Castor Oil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7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Triton X-100 processing agent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 drop/600g propellant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19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Polydimethylsiloxane processing agent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 drop/600g propellant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343" name="Google Shape;343;p35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344" name="Google Shape;344;p35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6"/>
          <p:cNvSpPr txBox="1"/>
          <p:nvPr>
            <p:ph type="ctrTitle"/>
          </p:nvPr>
        </p:nvSpPr>
        <p:spPr>
          <a:xfrm>
            <a:off x="186825" y="178475"/>
            <a:ext cx="67734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Propellant Mixing</a:t>
            </a:r>
            <a:endParaRPr/>
          </a:p>
        </p:txBody>
      </p:sp>
      <p:pic>
        <p:nvPicPr>
          <p:cNvPr id="350" name="Google Shape;350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1" name="Google Shape;351;p36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352" name="Google Shape;352;p36"/>
          <p:cNvPicPr preferRelativeResize="0"/>
          <p:nvPr/>
        </p:nvPicPr>
        <p:blipFill rotWithShape="1">
          <a:blip r:embed="rId4">
            <a:alphaModFix/>
          </a:blip>
          <a:srcRect b="2900" l="6429" r="45086" t="22909"/>
          <a:stretch/>
        </p:blipFill>
        <p:spPr>
          <a:xfrm>
            <a:off x="8314850" y="1059344"/>
            <a:ext cx="2374777" cy="4845053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6"/>
          <p:cNvSpPr txBox="1"/>
          <p:nvPr/>
        </p:nvSpPr>
        <p:spPr>
          <a:xfrm>
            <a:off x="266325" y="998750"/>
            <a:ext cx="5992500" cy="51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Mixing will occur in a 30 qt. industrial mixer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Total mixing time: 70 minutes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2 hour vacuum time before adding curative</a:t>
            </a:r>
            <a:endParaRPr sz="1800"/>
          </a:p>
        </p:txBody>
      </p:sp>
      <p:graphicFrame>
        <p:nvGraphicFramePr>
          <p:cNvPr id="354" name="Google Shape;354;p36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355" name="Google Shape;355;p36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7"/>
          <p:cNvSpPr txBox="1"/>
          <p:nvPr>
            <p:ph type="ctrTitle"/>
          </p:nvPr>
        </p:nvSpPr>
        <p:spPr>
          <a:xfrm>
            <a:off x="186825" y="178475"/>
            <a:ext cx="85308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Propellant Casting and Vacuum Processing</a:t>
            </a:r>
            <a:endParaRPr/>
          </a:p>
        </p:txBody>
      </p:sp>
      <p:pic>
        <p:nvPicPr>
          <p:cNvPr id="361" name="Google Shape;36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2" name="Google Shape;362;p37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EZ-CAST main.PNG" id="363" name="Google Shape;36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2900" y="888550"/>
            <a:ext cx="2287750" cy="5134551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37"/>
          <p:cNvSpPr txBox="1"/>
          <p:nvPr/>
        </p:nvSpPr>
        <p:spPr>
          <a:xfrm>
            <a:off x="253025" y="998750"/>
            <a:ext cx="7999800" cy="41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Mixed propellant loaded into hopper with valve closed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Vacuum drawn in chamber containing casting tube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Propellant valve opened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Propellant sucked into casting tube, de-gassing as it falls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Uniform de-gassing of propellant</a:t>
            </a:r>
            <a:endParaRPr sz="1800"/>
          </a:p>
        </p:txBody>
      </p:sp>
      <p:graphicFrame>
        <p:nvGraphicFramePr>
          <p:cNvPr id="365" name="Google Shape;365;p37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366" name="Google Shape;366;p37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8"/>
          <p:cNvSpPr txBox="1"/>
          <p:nvPr>
            <p:ph type="ctrTitle"/>
          </p:nvPr>
        </p:nvSpPr>
        <p:spPr>
          <a:xfrm>
            <a:off x="186825" y="178475"/>
            <a:ext cx="73206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Grain Geometry and Ballistic Analysis</a:t>
            </a:r>
            <a:endParaRPr/>
          </a:p>
        </p:txBody>
      </p:sp>
      <p:pic>
        <p:nvPicPr>
          <p:cNvPr id="372" name="Google Shape;372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3" name="Google Shape;373;p38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74" name="Google Shape;374;p38"/>
          <p:cNvSpPr txBox="1"/>
          <p:nvPr/>
        </p:nvSpPr>
        <p:spPr>
          <a:xfrm>
            <a:off x="133175" y="998750"/>
            <a:ext cx="11478900" cy="49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BATES geometry, 10 grains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Bottom two grains have larger cores to mitigate erosive burning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Burn time: 7.20 seconds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Peak pressure: 869 psi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Propellant Mass: 85 lbs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Total Impulse: 70,800 N-s</a:t>
            </a:r>
            <a:endParaRPr sz="1800"/>
          </a:p>
        </p:txBody>
      </p:sp>
      <p:graphicFrame>
        <p:nvGraphicFramePr>
          <p:cNvPr id="375" name="Google Shape;375;p38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376" name="Google Shape;37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0824" y="2155601"/>
            <a:ext cx="7151992" cy="2873137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38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9"/>
          <p:cNvSpPr txBox="1"/>
          <p:nvPr>
            <p:ph type="ctrTitle"/>
          </p:nvPr>
        </p:nvSpPr>
        <p:spPr>
          <a:xfrm>
            <a:off x="186825" y="178475"/>
            <a:ext cx="73206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Thrust Curve</a:t>
            </a:r>
            <a:endParaRPr/>
          </a:p>
        </p:txBody>
      </p:sp>
      <p:pic>
        <p:nvPicPr>
          <p:cNvPr id="383" name="Google Shape;38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4" name="Google Shape;384;p39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385" name="Google Shape;38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153440"/>
            <a:ext cx="11887198" cy="3598677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39"/>
          <p:cNvSpPr txBox="1"/>
          <p:nvPr/>
        </p:nvSpPr>
        <p:spPr>
          <a:xfrm>
            <a:off x="219275" y="1052000"/>
            <a:ext cx="7551900" cy="16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Blue curve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Thrust in pounds, time in seconds</a:t>
            </a:r>
            <a:endParaRPr sz="1800"/>
          </a:p>
        </p:txBody>
      </p:sp>
      <p:graphicFrame>
        <p:nvGraphicFramePr>
          <p:cNvPr id="387" name="Google Shape;387;p39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388" name="Google Shape;388;p39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0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Motor Case Design</a:t>
            </a:r>
            <a:endParaRPr sz="3600"/>
          </a:p>
        </p:txBody>
      </p:sp>
      <p:pic>
        <p:nvPicPr>
          <p:cNvPr id="394" name="Google Shape;394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5" name="Google Shape;395;p40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96" name="Google Shape;396;p40"/>
          <p:cNvSpPr txBox="1"/>
          <p:nvPr/>
        </p:nvSpPr>
        <p:spPr>
          <a:xfrm>
            <a:off x="226375" y="958800"/>
            <a:ext cx="10852800" cy="50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6” OD, ¼” thick wall 6061-T6 Aluminum tube, 94.2” long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Designed to hold the maximum operating pressure with a FoS of 1.5x: 1,305 psi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Aluminum is a ductile material that is commonly used in rocket motor casings.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Radial bolt pattern drilled to retain closures</a:t>
            </a:r>
            <a:endParaRPr sz="1800"/>
          </a:p>
        </p:txBody>
      </p:sp>
      <p:pic>
        <p:nvPicPr>
          <p:cNvPr id="397" name="Google Shape;39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58375" y="2477500"/>
            <a:ext cx="3940300" cy="283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14700" y="2594825"/>
            <a:ext cx="5449575" cy="36330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99" name="Google Shape;399;p40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00" name="Google Shape;400;p40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1"/>
          <p:cNvSpPr txBox="1"/>
          <p:nvPr>
            <p:ph type="ctrTitle"/>
          </p:nvPr>
        </p:nvSpPr>
        <p:spPr>
          <a:xfrm>
            <a:off x="186829" y="178475"/>
            <a:ext cx="67734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Closure/Closure Retention Design</a:t>
            </a:r>
            <a:endParaRPr/>
          </a:p>
        </p:txBody>
      </p:sp>
      <p:pic>
        <p:nvPicPr>
          <p:cNvPr id="406" name="Google Shape;406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7" name="Google Shape;407;p41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08" name="Google Shape;408;p41"/>
          <p:cNvSpPr txBox="1"/>
          <p:nvPr/>
        </p:nvSpPr>
        <p:spPr>
          <a:xfrm>
            <a:off x="308400" y="1027975"/>
            <a:ext cx="7459500" cy="16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Forward closure seals motor at forward end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O-ring in liner and redundant O-rings contacting the case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Fiberboard insulation disc attached to bottom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Forward retention ring doubles as upper airframe interface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Stress analysis on closure</a:t>
            </a:r>
            <a:endParaRPr sz="1800"/>
          </a:p>
        </p:txBody>
      </p:sp>
      <p:graphicFrame>
        <p:nvGraphicFramePr>
          <p:cNvPr id="409" name="Google Shape;409;p41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10" name="Google Shape;410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0825" y="577325"/>
            <a:ext cx="4805800" cy="2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700" y="3362525"/>
            <a:ext cx="4183863" cy="2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80400" y="3286325"/>
            <a:ext cx="3479978" cy="2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41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2"/>
          <p:cNvSpPr txBox="1"/>
          <p:nvPr>
            <p:ph type="ctrTitle"/>
          </p:nvPr>
        </p:nvSpPr>
        <p:spPr>
          <a:xfrm>
            <a:off x="186828" y="178475"/>
            <a:ext cx="61695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Nozzle/Nozzle Carrier Design</a:t>
            </a:r>
            <a:endParaRPr/>
          </a:p>
        </p:txBody>
      </p:sp>
      <p:pic>
        <p:nvPicPr>
          <p:cNvPr id="419" name="Google Shape;41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0" name="Google Shape;420;p42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21" name="Google Shape;421;p42"/>
          <p:cNvSpPr txBox="1"/>
          <p:nvPr/>
        </p:nvSpPr>
        <p:spPr>
          <a:xfrm>
            <a:off x="186825" y="891075"/>
            <a:ext cx="9075600" cy="44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Graphite nozzle with aluminum nozzle carrier/retention ring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Nozzle carrier acts as vehicle tailcone and nozzle extension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Thermal expansion analysis on graphite nozzle</a:t>
            </a:r>
            <a:endParaRPr sz="1800"/>
          </a:p>
        </p:txBody>
      </p:sp>
      <p:graphicFrame>
        <p:nvGraphicFramePr>
          <p:cNvPr id="422" name="Google Shape;422;p42"/>
          <p:cNvGraphicFramePr/>
          <p:nvPr/>
        </p:nvGraphicFramePr>
        <p:xfrm>
          <a:off x="421325" y="3277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1811600"/>
                <a:gridCol w="1811600"/>
              </a:tblGrid>
              <a:tr h="359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Inlet Angle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45 degrees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59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Throat diameter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1.655”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59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Exit diameter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5.13”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59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Expansion ratio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9.61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59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Divergent half angle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15 degrees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59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Optimum Expansion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10.1 psi, ~10,000 ft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423" name="Google Shape;423;p42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24" name="Google Shape;42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3924063" y="2799299"/>
            <a:ext cx="3727600" cy="3024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31200" y="1811750"/>
            <a:ext cx="3923225" cy="307465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42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3"/>
          <p:cNvSpPr txBox="1"/>
          <p:nvPr>
            <p:ph type="ctrTitle"/>
          </p:nvPr>
        </p:nvSpPr>
        <p:spPr>
          <a:xfrm>
            <a:off x="186828" y="178475"/>
            <a:ext cx="61695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Ignition System</a:t>
            </a:r>
            <a:endParaRPr/>
          </a:p>
        </p:txBody>
      </p:sp>
      <p:pic>
        <p:nvPicPr>
          <p:cNvPr id="432" name="Google Shape;432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3" name="Google Shape;433;p43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34" name="Google Shape;434;p43"/>
          <p:cNvSpPr txBox="1"/>
          <p:nvPr/>
        </p:nvSpPr>
        <p:spPr>
          <a:xfrm>
            <a:off x="266325" y="1038675"/>
            <a:ext cx="8602500" cy="13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29mm Blue Thunder</a:t>
            </a:r>
            <a:r>
              <a:rPr baseline="30000" lang="en-US" sz="1800"/>
              <a:t>TM</a:t>
            </a:r>
            <a:r>
              <a:rPr lang="en-US" sz="1800"/>
              <a:t> propellant grain fixed to forward closure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Initiated by redundant e-matches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Goal: achieve full pressurization within 100ms of e-match burning</a:t>
            </a:r>
            <a:endParaRPr sz="1800"/>
          </a:p>
        </p:txBody>
      </p:sp>
      <p:graphicFrame>
        <p:nvGraphicFramePr>
          <p:cNvPr id="435" name="Google Shape;435;p43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36" name="Google Shape;436;p43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type="ctrTitle"/>
          </p:nvPr>
        </p:nvSpPr>
        <p:spPr>
          <a:xfrm>
            <a:off x="186813" y="178467"/>
            <a:ext cx="5093110" cy="6376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Schedule</a:t>
            </a:r>
            <a:endParaRPr/>
          </a:p>
        </p:txBody>
      </p:sp>
      <p:pic>
        <p:nvPicPr>
          <p:cNvPr id="177" name="Google Shape;17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32" cy="6906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8" name="Google Shape;178;p26"/>
          <p:cNvCxnSpPr/>
          <p:nvPr/>
        </p:nvCxnSpPr>
        <p:spPr>
          <a:xfrm>
            <a:off x="265471" y="816078"/>
            <a:ext cx="11543071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179" name="Google Shape;179;p26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80" name="Google Shape;180;p26"/>
          <p:cNvSpPr txBox="1"/>
          <p:nvPr/>
        </p:nvSpPr>
        <p:spPr>
          <a:xfrm>
            <a:off x="282550" y="988900"/>
            <a:ext cx="8032200" cy="51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Overview - Charlie Garcia 			2:00</a:t>
            </a:r>
            <a:endParaRPr sz="3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Propulsion - Sam Austin				2:10</a:t>
            </a:r>
            <a:endParaRPr sz="3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</a:rPr>
              <a:t>Avionics - Josef Bieberstein		2:45</a:t>
            </a:r>
            <a:endParaRPr sz="3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Structures - Matthew Campbell	3:10</a:t>
            </a:r>
            <a:endParaRPr sz="3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</a:rPr>
              <a:t>Recovery - Madeleine Jansson	3:45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</a:rPr>
              <a:t>Payload - Maddie Garcia			3:25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Conclusion</a:t>
            </a:r>
            <a:r>
              <a:rPr lang="en-US" sz="3000"/>
              <a:t> - Charlie Garcia		3:50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Questions will be taken for a period of time after each subteam’s presentation</a:t>
            </a:r>
            <a:endParaRPr/>
          </a:p>
        </p:txBody>
      </p:sp>
      <p:sp>
        <p:nvSpPr>
          <p:cNvPr id="181" name="Google Shape;181;p26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4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Test Stand/Launch Pad</a:t>
            </a:r>
            <a:endParaRPr/>
          </a:p>
        </p:txBody>
      </p:sp>
      <p:pic>
        <p:nvPicPr>
          <p:cNvPr id="442" name="Google Shape;442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3" name="Google Shape;443;p44"/>
          <p:cNvCxnSpPr/>
          <p:nvPr/>
        </p:nvCxnSpPr>
        <p:spPr>
          <a:xfrm>
            <a:off x="265471" y="816078"/>
            <a:ext cx="6952200" cy="96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44" name="Google Shape;444;p44"/>
          <p:cNvSpPr txBox="1"/>
          <p:nvPr/>
        </p:nvSpPr>
        <p:spPr>
          <a:xfrm>
            <a:off x="213075" y="945475"/>
            <a:ext cx="6498600" cy="13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Supports rocket during first 12 feet of flight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Doubles as a test stand for both subscale and full scale 6” motors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1”x1” steel tubing construction</a:t>
            </a:r>
            <a:endParaRPr sz="1800"/>
          </a:p>
        </p:txBody>
      </p:sp>
      <p:graphicFrame>
        <p:nvGraphicFramePr>
          <p:cNvPr id="445" name="Google Shape;445;p44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46" name="Google Shape;446;p44"/>
          <p:cNvPicPr preferRelativeResize="0"/>
          <p:nvPr/>
        </p:nvPicPr>
        <p:blipFill rotWithShape="1">
          <a:blip r:embed="rId4">
            <a:alphaModFix/>
          </a:blip>
          <a:srcRect b="4610" l="18869" r="18856" t="11108"/>
          <a:stretch/>
        </p:blipFill>
        <p:spPr>
          <a:xfrm>
            <a:off x="4671350" y="1984700"/>
            <a:ext cx="1684099" cy="405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14850" y="347575"/>
            <a:ext cx="1518900" cy="5818351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44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5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Test Plan</a:t>
            </a:r>
            <a:endParaRPr/>
          </a:p>
        </p:txBody>
      </p:sp>
      <p:pic>
        <p:nvPicPr>
          <p:cNvPr id="454" name="Google Shape;454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5" name="Google Shape;455;p45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56" name="Google Shape;456;p45"/>
          <p:cNvSpPr txBox="1"/>
          <p:nvPr/>
        </p:nvSpPr>
        <p:spPr>
          <a:xfrm>
            <a:off x="199750" y="998750"/>
            <a:ext cx="11385600" cy="46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Propellant characterization static fires: Nov. 18-25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Hydrostatic Case Testing: Dec. 2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6” four grain (subscale) static fire 1: Dec. 9/Jan. 20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6” subscale static fire 2: February 3-10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6” 10 grain (full scale) static fire 1: March 3-10</a:t>
            </a:r>
            <a:endParaRPr sz="1800"/>
          </a:p>
        </p:txBody>
      </p:sp>
      <p:graphicFrame>
        <p:nvGraphicFramePr>
          <p:cNvPr id="457" name="Google Shape;457;p45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58" name="Google Shape;45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9472" y="1015625"/>
            <a:ext cx="3500250" cy="5128549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45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6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Risks</a:t>
            </a:r>
            <a:endParaRPr/>
          </a:p>
        </p:txBody>
      </p:sp>
      <p:pic>
        <p:nvPicPr>
          <p:cNvPr id="465" name="Google Shape;465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6" name="Google Shape;466;p46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467" name="Google Shape;467;p46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68" name="Google Shape;468;p46"/>
          <p:cNvSpPr txBox="1"/>
          <p:nvPr/>
        </p:nvSpPr>
        <p:spPr>
          <a:xfrm>
            <a:off x="252025" y="928550"/>
            <a:ext cx="9484500" cy="45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Technical Risks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Erosive burning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Grain collapse under high acceleration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Closure retention failure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Graphite nozzle failure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Health/Safety Risks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Flammability of propellant product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Schedule Risks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Propellant characterization takes longer than expected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6” subscale motor suffers a CATO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6” full scale motor suffers a CATO</a:t>
            </a:r>
            <a:endParaRPr sz="1800"/>
          </a:p>
        </p:txBody>
      </p:sp>
      <p:sp>
        <p:nvSpPr>
          <p:cNvPr id="469" name="Google Shape;469;p46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7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Avionics Overview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5" name="Google Shape;47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6" name="Google Shape;476;p47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477" name="Google Shape;477;p47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9D9D9"/>
                          </a:solidFill>
                        </a:rPr>
                        <a:t>Recovery</a:t>
                      </a:r>
                      <a:endParaRPr sz="1900"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000000"/>
                          </a:solidFill>
                        </a:rPr>
                        <a:t>Avionics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</a:tr>
            </a:tbl>
          </a:graphicData>
        </a:graphic>
      </p:graphicFrame>
      <p:sp>
        <p:nvSpPr>
          <p:cNvPr id="478" name="Google Shape;478;p47"/>
          <p:cNvSpPr txBox="1"/>
          <p:nvPr/>
        </p:nvSpPr>
        <p:spPr>
          <a:xfrm>
            <a:off x="4008067" y="1074750"/>
            <a:ext cx="42273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u="sng"/>
              <a:t>Hermes Avionics Systems</a:t>
            </a:r>
            <a:endParaRPr b="1" sz="2400" u="sng"/>
          </a:p>
        </p:txBody>
      </p:sp>
      <p:sp>
        <p:nvSpPr>
          <p:cNvPr id="479" name="Google Shape;479;p47"/>
          <p:cNvSpPr txBox="1"/>
          <p:nvPr/>
        </p:nvSpPr>
        <p:spPr>
          <a:xfrm>
            <a:off x="667367" y="1908667"/>
            <a:ext cx="4682100" cy="17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/>
              <a:t>Telemetrum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COTS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Telemetry downlink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Comparable sensor package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Well tested</a:t>
            </a:r>
            <a:endParaRPr b="1" sz="1900"/>
          </a:p>
        </p:txBody>
      </p:sp>
      <p:sp>
        <p:nvSpPr>
          <p:cNvPr id="480" name="Google Shape;480;p47"/>
          <p:cNvSpPr txBox="1"/>
          <p:nvPr/>
        </p:nvSpPr>
        <p:spPr>
          <a:xfrm>
            <a:off x="6681733" y="1908667"/>
            <a:ext cx="4227300" cy="17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/>
              <a:t>Pyxida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SRAD by MIT Rocket Team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4 onboard sensors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Telemetry downlink</a:t>
            </a:r>
            <a:endParaRPr b="1" sz="1900"/>
          </a:p>
          <a:p>
            <a:pPr indent="-425450" lvl="0" marL="6096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US" sz="1900"/>
              <a:t>4th hardware revision</a:t>
            </a:r>
            <a:endParaRPr b="1" sz="1900"/>
          </a:p>
        </p:txBody>
      </p:sp>
      <p:pic>
        <p:nvPicPr>
          <p:cNvPr id="481" name="Google Shape;481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367" y="3922063"/>
            <a:ext cx="4682000" cy="1843538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82" name="Google Shape;482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34783" y="3922067"/>
            <a:ext cx="4227034" cy="21736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83" name="Google Shape;483;p4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48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3700">
                <a:latin typeface="Arial"/>
                <a:ea typeface="Arial"/>
                <a:cs typeface="Arial"/>
                <a:sym typeface="Arial"/>
              </a:rPr>
              <a:t>Pyxida Hardware Overview</a:t>
            </a:r>
            <a:endParaRPr sz="3600"/>
          </a:p>
        </p:txBody>
      </p:sp>
      <p:pic>
        <p:nvPicPr>
          <p:cNvPr id="489" name="Google Shape;489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0" name="Google Shape;490;p48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491" name="Google Shape;491;p48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9D9D9"/>
                          </a:solidFill>
                        </a:rPr>
                        <a:t>Recovery</a:t>
                      </a:r>
                      <a:endParaRPr sz="1900"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000000"/>
                          </a:solidFill>
                        </a:rPr>
                        <a:t>Avionics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</a:tr>
            </a:tbl>
          </a:graphicData>
        </a:graphic>
      </p:graphicFrame>
      <p:sp>
        <p:nvSpPr>
          <p:cNvPr id="492" name="Google Shape;492;p48"/>
          <p:cNvSpPr txBox="1"/>
          <p:nvPr>
            <p:ph idx="4294967295" type="body"/>
          </p:nvPr>
        </p:nvSpPr>
        <p:spPr>
          <a:xfrm>
            <a:off x="415600" y="1302300"/>
            <a:ext cx="113607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82600" lvl="0" marL="609600" rtl="0" algn="l">
              <a:spcBef>
                <a:spcPts val="11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Pyxida SRAD Flight Computer</a:t>
            </a:r>
            <a:endParaRPr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Based on Teensy 3.5 (120 MHz Single-thread ARM processor)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Interfaces: 9DOF IMU, high-g accelerometer, barometer, GPS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Onboard flash memory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TI CC1120 SOC Radio boosted by CC1190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Eight pyro channels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2-4 LIPO batteries or through USB</a:t>
            </a:r>
            <a:endParaRPr sz="2100"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Avionics Bay</a:t>
            </a:r>
            <a:endParaRPr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Vertical mounting near nose cone surrounding separation piston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Mounts Pyxida, commercial altimeters, and batteries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Battery power routed through switch band accessible on rocket exterior</a:t>
            </a:r>
            <a:endParaRPr sz="2100"/>
          </a:p>
        </p:txBody>
      </p:sp>
      <p:sp>
        <p:nvSpPr>
          <p:cNvPr id="493" name="Google Shape;493;p4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9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3700">
                <a:latin typeface="Arial"/>
                <a:ea typeface="Arial"/>
                <a:cs typeface="Arial"/>
                <a:sym typeface="Arial"/>
              </a:rPr>
              <a:t>Pyxida Software Overview</a:t>
            </a:r>
            <a:endParaRPr sz="3600"/>
          </a:p>
        </p:txBody>
      </p:sp>
      <p:pic>
        <p:nvPicPr>
          <p:cNvPr id="499" name="Google Shape;499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0" name="Google Shape;500;p49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01" name="Google Shape;501;p49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9D9D9"/>
                          </a:solidFill>
                        </a:rPr>
                        <a:t>Recovery</a:t>
                      </a:r>
                      <a:endParaRPr sz="1900"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000000"/>
                          </a:solidFill>
                        </a:rPr>
                        <a:t>Avionics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</a:tr>
            </a:tbl>
          </a:graphicData>
        </a:graphic>
      </p:graphicFrame>
      <p:sp>
        <p:nvSpPr>
          <p:cNvPr id="502" name="Google Shape;502;p49"/>
          <p:cNvSpPr txBox="1"/>
          <p:nvPr>
            <p:ph idx="4294967295" type="body"/>
          </p:nvPr>
        </p:nvSpPr>
        <p:spPr>
          <a:xfrm>
            <a:off x="287350" y="971567"/>
            <a:ext cx="55935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0800" lvl="0" marL="24130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/>
              <a:t>Firmware (C++)</a:t>
            </a:r>
            <a:endParaRPr/>
          </a:p>
          <a:p>
            <a:pPr indent="-482600" lvl="0" marL="609600" rtl="0" algn="l">
              <a:spcBef>
                <a:spcPts val="11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State Machine Architecture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Serial and I2C Sensor Interfaces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Logging to Flash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Sensor Values/Location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Events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Radio Communication Interface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Live Telemetry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Sensor Values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Pyro Channel Interface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State Transition Logic/Filtering</a:t>
            </a:r>
            <a:endParaRPr/>
          </a:p>
        </p:txBody>
      </p:sp>
      <p:sp>
        <p:nvSpPr>
          <p:cNvPr id="503" name="Google Shape;503;p49"/>
          <p:cNvSpPr txBox="1"/>
          <p:nvPr>
            <p:ph idx="4294967295" type="body"/>
          </p:nvPr>
        </p:nvSpPr>
        <p:spPr>
          <a:xfrm>
            <a:off x="5880950" y="971567"/>
            <a:ext cx="55935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0800" lvl="0" marL="24130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/>
              <a:t>Ground Station (python)</a:t>
            </a:r>
            <a:endParaRPr/>
          </a:p>
          <a:p>
            <a:pPr indent="-482600" lvl="0" marL="609600" rtl="0" algn="l">
              <a:spcBef>
                <a:spcPts val="11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Radio Communication Interface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GUI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Live Telemetry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Sensor Values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3D Orientation Rendering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Connection Status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Manual Flight Event Triggers</a:t>
            </a:r>
            <a:endParaRPr/>
          </a:p>
        </p:txBody>
      </p:sp>
      <p:pic>
        <p:nvPicPr>
          <p:cNvPr id="504" name="Google Shape;504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0948" y="971567"/>
            <a:ext cx="6023700" cy="42007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05" name="Google Shape;505;p4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50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3700">
                <a:latin typeface="Arial"/>
                <a:ea typeface="Arial"/>
                <a:cs typeface="Arial"/>
                <a:sym typeface="Arial"/>
              </a:rPr>
              <a:t>Pyxida State Flow</a:t>
            </a:r>
            <a:endParaRPr sz="3600"/>
          </a:p>
        </p:txBody>
      </p:sp>
      <p:pic>
        <p:nvPicPr>
          <p:cNvPr id="511" name="Google Shape;511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2" name="Google Shape;512;p50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13" name="Google Shape;513;p50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9D9D9"/>
                          </a:solidFill>
                        </a:rPr>
                        <a:t>Recovery</a:t>
                      </a:r>
                      <a:endParaRPr sz="1900"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000000"/>
                          </a:solidFill>
                        </a:rPr>
                        <a:t>Avionics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</a:tr>
            </a:tbl>
          </a:graphicData>
        </a:graphic>
      </p:graphicFrame>
      <p:pic>
        <p:nvPicPr>
          <p:cNvPr id="514" name="Google Shape;514;p50"/>
          <p:cNvPicPr preferRelativeResize="0"/>
          <p:nvPr/>
        </p:nvPicPr>
        <p:blipFill rotWithShape="1">
          <a:blip r:embed="rId4">
            <a:alphaModFix/>
          </a:blip>
          <a:srcRect b="4479" l="0" r="0" t="0"/>
          <a:stretch/>
        </p:blipFill>
        <p:spPr>
          <a:xfrm>
            <a:off x="624367" y="1077167"/>
            <a:ext cx="10825434" cy="4894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5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51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3700">
                <a:latin typeface="Arial"/>
                <a:ea typeface="Arial"/>
                <a:cs typeface="Arial"/>
                <a:sym typeface="Arial"/>
              </a:rPr>
              <a:t>Kalman Filter</a:t>
            </a:r>
            <a:endParaRPr sz="3600"/>
          </a:p>
        </p:txBody>
      </p:sp>
      <p:pic>
        <p:nvPicPr>
          <p:cNvPr id="521" name="Google Shape;521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2" name="Google Shape;522;p51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23" name="Google Shape;523;p51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9D9D9"/>
                          </a:solidFill>
                        </a:rPr>
                        <a:t>Recovery</a:t>
                      </a:r>
                      <a:endParaRPr sz="1900"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000000"/>
                          </a:solidFill>
                        </a:rPr>
                        <a:t>Avionics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</a:tr>
            </a:tbl>
          </a:graphicData>
        </a:graphic>
      </p:graphicFrame>
      <p:sp>
        <p:nvSpPr>
          <p:cNvPr id="524" name="Google Shape;524;p51"/>
          <p:cNvSpPr txBox="1"/>
          <p:nvPr>
            <p:ph idx="4294967295" type="body"/>
          </p:nvPr>
        </p:nvSpPr>
        <p:spPr>
          <a:xfrm>
            <a:off x="265467" y="894500"/>
            <a:ext cx="68433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82600" lvl="0" marL="609600" rtl="0" algn="l">
              <a:spcBef>
                <a:spcPts val="11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State estimation algorithm for high uncertainty data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Aerospace grade filter used commonly in industry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Memoryless 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Efficient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Linear or Nonlinear models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Theory of operation: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Filter compares noisy sensor data and physical model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Reconciled estimation more accurate than either separate information</a:t>
            </a:r>
            <a:endParaRPr sz="2100"/>
          </a:p>
          <a:p>
            <a:pPr indent="-438150" lvl="1" marL="1219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Optimal filter assuming Gaussian error</a:t>
            </a:r>
            <a:endParaRPr sz="2100"/>
          </a:p>
        </p:txBody>
      </p:sp>
      <p:pic>
        <p:nvPicPr>
          <p:cNvPr descr="Image result for kalman filter" id="525" name="Google Shape;52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9967" y="1938333"/>
            <a:ext cx="4406300" cy="2467534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26" name="Google Shape;526;p5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52"/>
          <p:cNvSpPr txBox="1"/>
          <p:nvPr>
            <p:ph type="ctrTitle"/>
          </p:nvPr>
        </p:nvSpPr>
        <p:spPr>
          <a:xfrm>
            <a:off x="186798" y="178467"/>
            <a:ext cx="83664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3700">
                <a:latin typeface="Arial"/>
                <a:ea typeface="Arial"/>
                <a:cs typeface="Arial"/>
                <a:sym typeface="Arial"/>
              </a:rPr>
              <a:t>Hardware Out of the Loop Testing</a:t>
            </a:r>
            <a:endParaRPr sz="3600"/>
          </a:p>
        </p:txBody>
      </p:sp>
      <p:pic>
        <p:nvPicPr>
          <p:cNvPr id="532" name="Google Shape;532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3" name="Google Shape;533;p52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34" name="Google Shape;534;p52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9D9D9"/>
                          </a:solidFill>
                        </a:rPr>
                        <a:t>Recovery</a:t>
                      </a:r>
                      <a:endParaRPr sz="1900"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000000"/>
                          </a:solidFill>
                        </a:rPr>
                        <a:t>Avionics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</a:tr>
            </a:tbl>
          </a:graphicData>
        </a:graphic>
      </p:graphicFrame>
      <p:sp>
        <p:nvSpPr>
          <p:cNvPr id="535" name="Google Shape;535;p52"/>
          <p:cNvSpPr txBox="1"/>
          <p:nvPr>
            <p:ph idx="4294967295" type="body"/>
          </p:nvPr>
        </p:nvSpPr>
        <p:spPr>
          <a:xfrm>
            <a:off x="442483" y="1091733"/>
            <a:ext cx="7608000" cy="36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82600" lvl="0" marL="609600" rtl="0" algn="l">
              <a:spcBef>
                <a:spcPts val="11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Test Avionics software without Pyxida hardware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Compiles on regular computer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Flight simulated with pre-generated data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E.g., OpenRocket simulation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Sensor interfaces rewritten for HOOTL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Arduino hardware interface rewritten for HOOTL</a:t>
            </a:r>
            <a:endParaRPr/>
          </a:p>
          <a:p>
            <a:pPr indent="-482600" lvl="0" marL="609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Allows for frequent high-level code tests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Not bottlenecked by hardware</a:t>
            </a:r>
            <a:endParaRPr/>
          </a:p>
          <a:p>
            <a:pPr indent="-457200" lvl="1" marL="1219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Tests can be run more frequently</a:t>
            </a:r>
            <a:endParaRPr/>
          </a:p>
        </p:txBody>
      </p:sp>
      <p:pic>
        <p:nvPicPr>
          <p:cNvPr descr="Image result for arduino" id="536" name="Google Shape;536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07617" y="2152200"/>
            <a:ext cx="2177766" cy="1551867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52"/>
          <p:cNvSpPr/>
          <p:nvPr/>
        </p:nvSpPr>
        <p:spPr>
          <a:xfrm>
            <a:off x="8443500" y="1338933"/>
            <a:ext cx="3306000" cy="3178500"/>
          </a:xfrm>
          <a:prstGeom prst="noSmoking">
            <a:avLst>
              <a:gd fmla="val 4001" name="adj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5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53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3700">
                <a:latin typeface="Arial"/>
                <a:ea typeface="Arial"/>
                <a:cs typeface="Arial"/>
                <a:sym typeface="Arial"/>
              </a:rPr>
              <a:t>Future Tasks</a:t>
            </a:r>
            <a:endParaRPr sz="3600"/>
          </a:p>
        </p:txBody>
      </p:sp>
      <p:pic>
        <p:nvPicPr>
          <p:cNvPr id="544" name="Google Shape;544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5" name="Google Shape;545;p53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46" name="Google Shape;546;p53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9D9D9"/>
                          </a:solidFill>
                        </a:rPr>
                        <a:t>Recovery</a:t>
                      </a:r>
                      <a:endParaRPr sz="1900"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000000"/>
                          </a:solidFill>
                        </a:rPr>
                        <a:t>Avionics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9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75" marL="91475"/>
                </a:tc>
              </a:tr>
            </a:tbl>
          </a:graphicData>
        </a:graphic>
      </p:graphicFrame>
      <p:sp>
        <p:nvSpPr>
          <p:cNvPr id="547" name="Google Shape;547;p53"/>
          <p:cNvSpPr txBox="1"/>
          <p:nvPr/>
        </p:nvSpPr>
        <p:spPr>
          <a:xfrm>
            <a:off x="1912533" y="998417"/>
            <a:ext cx="24771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Avionics Bay Design</a:t>
            </a:r>
            <a:endParaRPr sz="1900"/>
          </a:p>
        </p:txBody>
      </p:sp>
      <p:sp>
        <p:nvSpPr>
          <p:cNvPr id="548" name="Google Shape;548;p53"/>
          <p:cNvSpPr txBox="1"/>
          <p:nvPr/>
        </p:nvSpPr>
        <p:spPr>
          <a:xfrm>
            <a:off x="7866815" y="998417"/>
            <a:ext cx="23148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Antenna/RF Design</a:t>
            </a:r>
            <a:endParaRPr sz="1900"/>
          </a:p>
        </p:txBody>
      </p:sp>
      <p:pic>
        <p:nvPicPr>
          <p:cNvPr id="549" name="Google Shape;549;p53"/>
          <p:cNvPicPr preferRelativeResize="0"/>
          <p:nvPr/>
        </p:nvPicPr>
        <p:blipFill rotWithShape="1">
          <a:blip r:embed="rId4">
            <a:alphaModFix/>
          </a:blip>
          <a:srcRect b="0" l="0" r="32395" t="0"/>
          <a:stretch/>
        </p:blipFill>
        <p:spPr>
          <a:xfrm>
            <a:off x="265450" y="1553917"/>
            <a:ext cx="5771364" cy="4539134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Image result for rf radiation pattern design nec" id="550" name="Google Shape;550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16500" y="1485567"/>
            <a:ext cx="4942102" cy="4607467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51" name="Google Shape;551;p5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Organizational Structure</a:t>
            </a:r>
            <a:endParaRPr/>
          </a:p>
        </p:txBody>
      </p:sp>
      <p:pic>
        <p:nvPicPr>
          <p:cNvPr id="187" name="Google Shape;18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8" name="Google Shape;188;p27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89" name="Google Shape;189;p27"/>
          <p:cNvSpPr/>
          <p:nvPr/>
        </p:nvSpPr>
        <p:spPr>
          <a:xfrm>
            <a:off x="7167725" y="3711676"/>
            <a:ext cx="4503300" cy="954900"/>
          </a:xfrm>
          <a:prstGeom prst="rect">
            <a:avLst/>
          </a:prstGeom>
          <a:noFill/>
          <a:ln cap="flat" cmpd="sng" w="12700">
            <a:solidFill>
              <a:srgbClr val="A31F3E"/>
            </a:solidFill>
            <a:prstDash val="lgDashDot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7"/>
          <p:cNvSpPr/>
          <p:nvPr/>
        </p:nvSpPr>
        <p:spPr>
          <a:xfrm>
            <a:off x="870150" y="3596622"/>
            <a:ext cx="8273700" cy="1185000"/>
          </a:xfrm>
          <a:prstGeom prst="rect">
            <a:avLst/>
          </a:prstGeom>
          <a:noFill/>
          <a:ln cap="flat" cmpd="sng" w="38100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7"/>
          <p:cNvSpPr txBox="1"/>
          <p:nvPr/>
        </p:nvSpPr>
        <p:spPr>
          <a:xfrm>
            <a:off x="1111046" y="3814916"/>
            <a:ext cx="1042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Maddie J</a:t>
            </a:r>
            <a:endParaRPr/>
          </a:p>
        </p:txBody>
      </p:sp>
      <p:sp>
        <p:nvSpPr>
          <p:cNvPr id="192" name="Google Shape;192;p27"/>
          <p:cNvSpPr txBox="1"/>
          <p:nvPr/>
        </p:nvSpPr>
        <p:spPr>
          <a:xfrm>
            <a:off x="2539363" y="3815002"/>
            <a:ext cx="954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Avionics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Josef B</a:t>
            </a:r>
            <a:endParaRPr/>
          </a:p>
        </p:txBody>
      </p:sp>
      <p:sp>
        <p:nvSpPr>
          <p:cNvPr id="193" name="Google Shape;193;p27"/>
          <p:cNvSpPr txBox="1"/>
          <p:nvPr/>
        </p:nvSpPr>
        <p:spPr>
          <a:xfrm>
            <a:off x="5229149" y="3785704"/>
            <a:ext cx="1692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Solid Propulsion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 A</a:t>
            </a:r>
            <a:endParaRPr/>
          </a:p>
        </p:txBody>
      </p:sp>
      <p:sp>
        <p:nvSpPr>
          <p:cNvPr id="194" name="Google Shape;194;p27"/>
          <p:cNvSpPr txBox="1"/>
          <p:nvPr/>
        </p:nvSpPr>
        <p:spPr>
          <a:xfrm>
            <a:off x="7549591" y="3814914"/>
            <a:ext cx="1218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Structures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Matthew C</a:t>
            </a:r>
            <a:endParaRPr/>
          </a:p>
        </p:txBody>
      </p:sp>
      <p:sp>
        <p:nvSpPr>
          <p:cNvPr id="195" name="Google Shape;195;p27"/>
          <p:cNvSpPr txBox="1"/>
          <p:nvPr/>
        </p:nvSpPr>
        <p:spPr>
          <a:xfrm>
            <a:off x="9691162" y="3814913"/>
            <a:ext cx="18063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Liquid Propulsion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Nick B</a:t>
            </a:r>
            <a:endParaRPr/>
          </a:p>
        </p:txBody>
      </p:sp>
      <p:graphicFrame>
        <p:nvGraphicFramePr>
          <p:cNvPr id="196" name="Google Shape;196;p27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97" name="Google Shape;197;p27"/>
          <p:cNvSpPr txBox="1"/>
          <p:nvPr/>
        </p:nvSpPr>
        <p:spPr>
          <a:xfrm>
            <a:off x="870154" y="3185652"/>
            <a:ext cx="23523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Altitude Flight</a:t>
            </a:r>
            <a:endParaRPr/>
          </a:p>
        </p:txBody>
      </p:sp>
      <p:sp>
        <p:nvSpPr>
          <p:cNvPr id="198" name="Google Shape;198;p27"/>
          <p:cNvSpPr txBox="1"/>
          <p:nvPr/>
        </p:nvSpPr>
        <p:spPr>
          <a:xfrm>
            <a:off x="9901084" y="3313471"/>
            <a:ext cx="176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Viper Program</a:t>
            </a:r>
            <a:endParaRPr/>
          </a:p>
        </p:txBody>
      </p:sp>
      <p:sp>
        <p:nvSpPr>
          <p:cNvPr id="199" name="Google Shape;199;p27"/>
          <p:cNvSpPr txBox="1"/>
          <p:nvPr/>
        </p:nvSpPr>
        <p:spPr>
          <a:xfrm>
            <a:off x="3880066" y="3814995"/>
            <a:ext cx="11031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Payload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Maddie G</a:t>
            </a:r>
            <a:endParaRPr/>
          </a:p>
        </p:txBody>
      </p:sp>
      <p:sp>
        <p:nvSpPr>
          <p:cNvPr id="200" name="Google Shape;200;p27"/>
          <p:cNvSpPr txBox="1"/>
          <p:nvPr/>
        </p:nvSpPr>
        <p:spPr>
          <a:xfrm>
            <a:off x="5253148" y="1028175"/>
            <a:ext cx="13674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President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Charlie G</a:t>
            </a:r>
            <a:endParaRPr/>
          </a:p>
        </p:txBody>
      </p:sp>
      <p:sp>
        <p:nvSpPr>
          <p:cNvPr id="201" name="Google Shape;201;p27"/>
          <p:cNvSpPr txBox="1"/>
          <p:nvPr/>
        </p:nvSpPr>
        <p:spPr>
          <a:xfrm>
            <a:off x="5111251" y="1873738"/>
            <a:ext cx="1651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Vice President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Andrew R</a:t>
            </a:r>
            <a:endParaRPr/>
          </a:p>
        </p:txBody>
      </p:sp>
      <p:sp>
        <p:nvSpPr>
          <p:cNvPr id="202" name="Google Shape;202;p27"/>
          <p:cNvSpPr txBox="1"/>
          <p:nvPr/>
        </p:nvSpPr>
        <p:spPr>
          <a:xfrm>
            <a:off x="1957800" y="2721425"/>
            <a:ext cx="79581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Executive Council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Maddie J; Joanna Z; Isaac P; Joey M; Juan S;</a:t>
            </a:r>
            <a:endParaRPr/>
          </a:p>
        </p:txBody>
      </p:sp>
      <p:cxnSp>
        <p:nvCxnSpPr>
          <p:cNvPr id="203" name="Google Shape;203;p27"/>
          <p:cNvCxnSpPr>
            <a:stCxn id="200" idx="2"/>
            <a:endCxn id="201" idx="0"/>
          </p:cNvCxnSpPr>
          <p:nvPr/>
        </p:nvCxnSpPr>
        <p:spPr>
          <a:xfrm>
            <a:off x="5936848" y="1674375"/>
            <a:ext cx="0" cy="1995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204" name="Google Shape;204;p27"/>
          <p:cNvCxnSpPr>
            <a:stCxn id="201" idx="2"/>
            <a:endCxn id="202" idx="0"/>
          </p:cNvCxnSpPr>
          <p:nvPr/>
        </p:nvCxnSpPr>
        <p:spPr>
          <a:xfrm>
            <a:off x="5936851" y="2519938"/>
            <a:ext cx="0" cy="2016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205" name="Google Shape;20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21422" y="1028175"/>
            <a:ext cx="2976125" cy="1882799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7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54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Structures Overview</a:t>
            </a:r>
            <a:endParaRPr/>
          </a:p>
        </p:txBody>
      </p:sp>
      <p:pic>
        <p:nvPicPr>
          <p:cNvPr id="557" name="Google Shape;557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8" name="Google Shape;558;p54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59" name="Google Shape;559;p54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60" name="Google Shape;560;p54"/>
          <p:cNvSpPr txBox="1"/>
          <p:nvPr/>
        </p:nvSpPr>
        <p:spPr>
          <a:xfrm>
            <a:off x="469200" y="1209150"/>
            <a:ext cx="5984400" cy="29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Design, construct and test structural components of the mission package and fins 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Protect all exterior components from flight heating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561" name="Google Shape;561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3225" y="986050"/>
            <a:ext cx="3896175" cy="5194899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54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55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Airframe Tube</a:t>
            </a:r>
            <a:endParaRPr sz="3600"/>
          </a:p>
        </p:txBody>
      </p:sp>
      <p:pic>
        <p:nvPicPr>
          <p:cNvPr id="568" name="Google Shape;568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9" name="Google Shape;569;p55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70" name="Google Shape;570;p55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71" name="Google Shape;571;p55"/>
          <p:cNvSpPr txBox="1"/>
          <p:nvPr/>
        </p:nvSpPr>
        <p:spPr>
          <a:xfrm>
            <a:off x="1134450" y="5405075"/>
            <a:ext cx="2184900" cy="6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Airframe Tube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572" name="Google Shape;572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150" y="2720077"/>
            <a:ext cx="11593200" cy="22908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3" name="Google Shape;573;p55"/>
          <p:cNvCxnSpPr/>
          <p:nvPr/>
        </p:nvCxnSpPr>
        <p:spPr>
          <a:xfrm rot="10800000">
            <a:off x="1966250" y="4239850"/>
            <a:ext cx="12000" cy="122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4" name="Google Shape;574;p55"/>
          <p:cNvSpPr txBox="1"/>
          <p:nvPr/>
        </p:nvSpPr>
        <p:spPr>
          <a:xfrm>
            <a:off x="405850" y="1011975"/>
            <a:ext cx="8382000" cy="13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The airframe tube will be a composite tube housing the recovery and avionics systems</a:t>
            </a:r>
            <a:endParaRPr sz="2000"/>
          </a:p>
        </p:txBody>
      </p:sp>
      <p:sp>
        <p:nvSpPr>
          <p:cNvPr id="575" name="Google Shape;575;p55"/>
          <p:cNvSpPr txBox="1"/>
          <p:nvPr/>
        </p:nvSpPr>
        <p:spPr>
          <a:xfrm>
            <a:off x="3854575" y="5279275"/>
            <a:ext cx="2184900" cy="6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Coupler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cxnSp>
        <p:nvCxnSpPr>
          <p:cNvPr id="576" name="Google Shape;576;p55"/>
          <p:cNvCxnSpPr/>
          <p:nvPr/>
        </p:nvCxnSpPr>
        <p:spPr>
          <a:xfrm rot="10800000">
            <a:off x="5121800" y="4126150"/>
            <a:ext cx="12000" cy="122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7" name="Google Shape;577;p55"/>
          <p:cNvSpPr txBox="1"/>
          <p:nvPr/>
        </p:nvSpPr>
        <p:spPr>
          <a:xfrm>
            <a:off x="6129950" y="5405025"/>
            <a:ext cx="2184900" cy="6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Nose Cone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cxnSp>
        <p:nvCxnSpPr>
          <p:cNvPr id="578" name="Google Shape;578;p55"/>
          <p:cNvCxnSpPr/>
          <p:nvPr/>
        </p:nvCxnSpPr>
        <p:spPr>
          <a:xfrm rot="10800000">
            <a:off x="6961750" y="4239850"/>
            <a:ext cx="12000" cy="122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9" name="Google Shape;579;p55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56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Fabric Type</a:t>
            </a:r>
            <a:endParaRPr sz="3600"/>
          </a:p>
        </p:txBody>
      </p:sp>
      <p:pic>
        <p:nvPicPr>
          <p:cNvPr id="585" name="Google Shape;585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6" name="Google Shape;586;p56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87" name="Google Shape;587;p56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graphicFrame>
        <p:nvGraphicFramePr>
          <p:cNvPr id="588" name="Google Shape;588;p56"/>
          <p:cNvGraphicFramePr/>
          <p:nvPr/>
        </p:nvGraphicFramePr>
        <p:xfrm>
          <a:off x="417950" y="3365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{B442073A-F2F3-4192-B3BE-82CC4A0AD314}</a:tableStyleId>
              </a:tblPr>
              <a:tblGrid>
                <a:gridCol w="2001675"/>
                <a:gridCol w="1980700"/>
                <a:gridCol w="1330950"/>
                <a:gridCol w="932725"/>
              </a:tblGrid>
              <a:tr h="1220375"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l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Material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39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Ultimate Tensile Strength at ~22C [MPa]</a:t>
                      </a:r>
                      <a:r>
                        <a:rPr baseline="30000" lang="en-US" sz="1700"/>
                        <a:t>[1]</a:t>
                      </a:r>
                      <a:endParaRPr baseline="30000" sz="17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Density [g/cc]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marR="12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Ratio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3250"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l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Carbon Fiber, 5.7 oz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4205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marR="12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0.63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marR="12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6674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3250"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l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S-Glass Fiber, 9 oz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4585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marR="12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1.23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marR="12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3727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3250"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l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E-Glass Fiber, Generic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3790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marR="12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2.54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0" marR="12700" rtl="0" algn="ctr">
                        <a:lnSpc>
                          <a:spcPct val="1283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1492</a:t>
                      </a:r>
                      <a:endParaRPr sz="1100"/>
                    </a:p>
                  </a:txBody>
                  <a:tcPr marT="88900" marB="63500" marR="76200" marL="76200">
                    <a:lnL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9" name="Google Shape;589;p56"/>
          <p:cNvSpPr txBox="1"/>
          <p:nvPr/>
        </p:nvSpPr>
        <p:spPr>
          <a:xfrm>
            <a:off x="417950" y="1108725"/>
            <a:ext cx="5539500" cy="17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Airframe/Coupler</a:t>
            </a:r>
            <a:endParaRPr b="1" sz="22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5.7 oz. 3K tow, 2x2 twill weave </a:t>
            </a:r>
            <a:r>
              <a:rPr lang="en-US" sz="1800"/>
              <a:t>carbon fiber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Carbon fiber has greatest strength to weight ratio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90" name="Google Shape;590;p56"/>
          <p:cNvSpPr txBox="1"/>
          <p:nvPr/>
        </p:nvSpPr>
        <p:spPr>
          <a:xfrm>
            <a:off x="6319175" y="1108725"/>
            <a:ext cx="5539500" cy="17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Nose Cone</a:t>
            </a:r>
            <a:endParaRPr b="1" sz="22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9 oz. satin weave S-glass fiberglass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Nose cone must be RF transparent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S-glass is the strongest type of fiberglass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91" name="Google Shape;591;p56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57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Nose Cone Geometry</a:t>
            </a:r>
            <a:endParaRPr sz="3600"/>
          </a:p>
        </p:txBody>
      </p:sp>
      <p:pic>
        <p:nvPicPr>
          <p:cNvPr id="597" name="Google Shape;597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8" name="Google Shape;598;p57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599" name="Google Shape;599;p57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00" name="Google Shape;600;p57"/>
          <p:cNvSpPr txBox="1"/>
          <p:nvPr/>
        </p:nvSpPr>
        <p:spPr>
          <a:xfrm>
            <a:off x="434800" y="1108725"/>
            <a:ext cx="8727900" cy="21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US" sz="2000"/>
              <a:t>Top speed: Mach 2.9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Time supersonic: 50 seconds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Optimal nose cone: ¾ power series, 5.5 fineness ratio</a:t>
            </a:r>
            <a:endParaRPr sz="2000"/>
          </a:p>
        </p:txBody>
      </p:sp>
      <p:pic>
        <p:nvPicPr>
          <p:cNvPr id="601" name="Google Shape;601;p57"/>
          <p:cNvPicPr preferRelativeResize="0"/>
          <p:nvPr/>
        </p:nvPicPr>
        <p:blipFill rotWithShape="1">
          <a:blip r:embed="rId4">
            <a:alphaModFix/>
          </a:blip>
          <a:srcRect b="3489" l="7354" r="8014" t="8845"/>
          <a:stretch/>
        </p:blipFill>
        <p:spPr>
          <a:xfrm>
            <a:off x="2820525" y="2591775"/>
            <a:ext cx="3918851" cy="3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57"/>
          <p:cNvPicPr preferRelativeResize="0"/>
          <p:nvPr/>
        </p:nvPicPr>
        <p:blipFill rotWithShape="1">
          <a:blip r:embed="rId5">
            <a:alphaModFix/>
          </a:blip>
          <a:srcRect b="5770" l="27615" r="28703" t="10603"/>
          <a:stretch/>
        </p:blipFill>
        <p:spPr>
          <a:xfrm>
            <a:off x="0" y="2221475"/>
            <a:ext cx="2820525" cy="387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57"/>
          <p:cNvPicPr preferRelativeResize="0"/>
          <p:nvPr/>
        </p:nvPicPr>
        <p:blipFill rotWithShape="1">
          <a:blip r:embed="rId6">
            <a:alphaModFix/>
          </a:blip>
          <a:srcRect b="7828" l="31995" r="32142" t="15794"/>
          <a:stretch/>
        </p:blipFill>
        <p:spPr>
          <a:xfrm>
            <a:off x="7513175" y="1542800"/>
            <a:ext cx="3339175" cy="462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57"/>
          <p:cNvPicPr preferRelativeResize="0"/>
          <p:nvPr/>
        </p:nvPicPr>
        <p:blipFill rotWithShape="1">
          <a:blip r:embed="rId7">
            <a:alphaModFix/>
          </a:blip>
          <a:srcRect b="17190" l="57962" r="35205" t="31815"/>
          <a:stretch/>
        </p:blipFill>
        <p:spPr>
          <a:xfrm>
            <a:off x="11230375" y="1211675"/>
            <a:ext cx="961598" cy="4784625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57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58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Flight Loads</a:t>
            </a:r>
            <a:endParaRPr sz="3600"/>
          </a:p>
        </p:txBody>
      </p:sp>
      <p:pic>
        <p:nvPicPr>
          <p:cNvPr id="611" name="Google Shape;611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2" name="Google Shape;612;p58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613" name="Google Shape;613;p58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14" name="Google Shape;614;p58"/>
          <p:cNvSpPr txBox="1"/>
          <p:nvPr/>
        </p:nvSpPr>
        <p:spPr>
          <a:xfrm>
            <a:off x="483175" y="1108725"/>
            <a:ext cx="8727900" cy="21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Axial load: </a:t>
            </a:r>
            <a:r>
              <a:rPr b="1" lang="en-US" sz="2000">
                <a:solidFill>
                  <a:schemeClr val="dk1"/>
                </a:solidFill>
              </a:rPr>
              <a:t>3155 lbs (14034 N)</a:t>
            </a:r>
            <a:r>
              <a:rPr lang="en-US" sz="2000"/>
              <a:t>		Transverse Load: </a:t>
            </a:r>
            <a:r>
              <a:rPr b="1" lang="en-US" sz="2000">
                <a:solidFill>
                  <a:schemeClr val="dk1"/>
                </a:solidFill>
              </a:rPr>
              <a:t>835 lbs (3715 N)</a:t>
            </a:r>
            <a:endParaRPr b="1"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Safety factor of 1.4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Airframe buckling: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NASA-SP8007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.06” thick carbon fiber tube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Can support: </a:t>
            </a:r>
            <a:r>
              <a:rPr b="1" lang="en-US" sz="2000"/>
              <a:t>270500 lbs axial</a:t>
            </a:r>
            <a:r>
              <a:rPr lang="en-US" sz="2000"/>
              <a:t>, </a:t>
            </a:r>
            <a:r>
              <a:rPr b="1" lang="en-US" sz="2000"/>
              <a:t>50700 lbs transverse</a:t>
            </a:r>
            <a:endParaRPr b="1" sz="2000"/>
          </a:p>
        </p:txBody>
      </p:sp>
      <p:pic>
        <p:nvPicPr>
          <p:cNvPr id="615" name="Google Shape;615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04650" y="1469275"/>
            <a:ext cx="2878940" cy="227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088175" y="3782477"/>
            <a:ext cx="2911900" cy="2273223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p58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18" name="Google Shape;618;p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3455325"/>
            <a:ext cx="3446333" cy="269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5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81400" y="3455325"/>
            <a:ext cx="3495325" cy="269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9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Flight Heating</a:t>
            </a:r>
            <a:endParaRPr sz="3600"/>
          </a:p>
        </p:txBody>
      </p:sp>
      <p:pic>
        <p:nvPicPr>
          <p:cNvPr id="625" name="Google Shape;625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6" name="Google Shape;626;p59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627" name="Google Shape;627;p59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28" name="Google Shape;628;p59"/>
          <p:cNvSpPr txBox="1"/>
          <p:nvPr/>
        </p:nvSpPr>
        <p:spPr>
          <a:xfrm>
            <a:off x="458975" y="1157100"/>
            <a:ext cx="11399700" cy="21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Reach max velocity, Mach 2.9 around 11,500 ft</a:t>
            </a:r>
            <a:endParaRPr sz="2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Adiabatic Wall Heating:</a:t>
            </a:r>
            <a:endParaRPr b="1" sz="2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								</a:t>
            </a:r>
            <a:r>
              <a:rPr b="1" lang="en-US" sz="2000">
                <a:solidFill>
                  <a:schemeClr val="dk1"/>
                </a:solidFill>
              </a:rPr>
              <a:t>T</a:t>
            </a:r>
            <a:r>
              <a:rPr b="1" baseline="-25000" lang="en-US" sz="2000">
                <a:solidFill>
                  <a:schemeClr val="dk1"/>
                </a:solidFill>
              </a:rPr>
              <a:t>AW</a:t>
            </a:r>
            <a:r>
              <a:rPr b="1" lang="en-US" sz="2000">
                <a:solidFill>
                  <a:schemeClr val="dk1"/>
                </a:solidFill>
              </a:rPr>
              <a:t> = 740 F (666 K)</a:t>
            </a:r>
            <a:endParaRPr sz="2000"/>
          </a:p>
          <a:p>
            <a:pPr indent="0" lvl="0" marL="6400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</a:t>
            </a:r>
            <a:r>
              <a:rPr baseline="-25000" lang="en-US" sz="2000"/>
              <a:t>AW</a:t>
            </a:r>
            <a:r>
              <a:rPr lang="en-US" sz="2000"/>
              <a:t> = stagnation temperature</a:t>
            </a:r>
            <a:endParaRPr sz="2000"/>
          </a:p>
          <a:p>
            <a:pPr indent="0" lvl="0" marL="6400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y = specific heat ratio</a:t>
            </a:r>
            <a:endParaRPr sz="1800"/>
          </a:p>
          <a:p>
            <a:pPr indent="0" lvl="0" marL="6400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r = recovery factor</a:t>
            </a:r>
            <a:endParaRPr sz="1800"/>
          </a:p>
          <a:p>
            <a:pPr indent="0" lvl="0" marL="6400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M =  Mach</a:t>
            </a:r>
            <a:endParaRPr sz="1800"/>
          </a:p>
          <a:p>
            <a:pPr indent="0" lvl="0" marL="6400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T = Ambient temperature</a:t>
            </a:r>
            <a:endParaRPr sz="1800"/>
          </a:p>
          <a:p>
            <a:pPr indent="0" lvl="0" marL="6400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629" name="Google Shape;629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1288" y="2274925"/>
            <a:ext cx="4341375" cy="1076375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59"/>
          <p:cNvSpPr txBox="1"/>
          <p:nvPr/>
        </p:nvSpPr>
        <p:spPr>
          <a:xfrm>
            <a:off x="458975" y="3991763"/>
            <a:ext cx="5030400" cy="17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This method does not account for shocks experienced at the nose cone tip or fin leading edges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59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60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Ablative Coating</a:t>
            </a:r>
            <a:endParaRPr sz="3600"/>
          </a:p>
        </p:txBody>
      </p:sp>
      <p:pic>
        <p:nvPicPr>
          <p:cNvPr id="637" name="Google Shape;637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8" name="Google Shape;638;p60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639" name="Google Shape;639;p60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40" name="Google Shape;640;p60"/>
          <p:cNvSpPr txBox="1"/>
          <p:nvPr/>
        </p:nvSpPr>
        <p:spPr>
          <a:xfrm>
            <a:off x="792900" y="1229675"/>
            <a:ext cx="69306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80% granulated cork, 20% phenolic resin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.15” thick exterior layer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adds about 2.5 lbs </a:t>
            </a:r>
            <a:endParaRPr sz="2000"/>
          </a:p>
        </p:txBody>
      </p:sp>
      <p:pic>
        <p:nvPicPr>
          <p:cNvPr id="641" name="Google Shape;641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1800" y="2973910"/>
            <a:ext cx="3460550" cy="271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60"/>
          <p:cNvPicPr preferRelativeResize="0"/>
          <p:nvPr/>
        </p:nvPicPr>
        <p:blipFill rotWithShape="1">
          <a:blip r:embed="rId5">
            <a:alphaModFix/>
          </a:blip>
          <a:srcRect b="0" l="0" r="68261" t="0"/>
          <a:stretch/>
        </p:blipFill>
        <p:spPr>
          <a:xfrm>
            <a:off x="8542562" y="1080951"/>
            <a:ext cx="2482913" cy="250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3" name="Google Shape;643;p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5650" y="2566800"/>
            <a:ext cx="3375200" cy="3528874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60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45" name="Google Shape;645;p60"/>
          <p:cNvPicPr preferRelativeResize="0"/>
          <p:nvPr/>
        </p:nvPicPr>
        <p:blipFill rotWithShape="1">
          <a:blip r:embed="rId5">
            <a:alphaModFix/>
          </a:blip>
          <a:srcRect b="0" l="33632" r="33765" t="0"/>
          <a:stretch/>
        </p:blipFill>
        <p:spPr>
          <a:xfrm>
            <a:off x="8542550" y="3677300"/>
            <a:ext cx="2369300" cy="232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61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Nose Cone Tip</a:t>
            </a:r>
            <a:endParaRPr sz="3600"/>
          </a:p>
        </p:txBody>
      </p:sp>
      <p:pic>
        <p:nvPicPr>
          <p:cNvPr id="651" name="Google Shape;651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2" name="Google Shape;652;p61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653" name="Google Shape;653;p61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54" name="Google Shape;654;p61"/>
          <p:cNvSpPr txBox="1"/>
          <p:nvPr/>
        </p:nvSpPr>
        <p:spPr>
          <a:xfrm>
            <a:off x="792900" y="1229675"/>
            <a:ext cx="69306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Nose Cone tip will be Ti-6 titanium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Linear cone</a:t>
            </a:r>
            <a:endParaRPr sz="2000"/>
          </a:p>
        </p:txBody>
      </p:sp>
      <p:pic>
        <p:nvPicPr>
          <p:cNvPr id="655" name="Google Shape;655;p61"/>
          <p:cNvPicPr preferRelativeResize="0"/>
          <p:nvPr/>
        </p:nvPicPr>
        <p:blipFill rotWithShape="1">
          <a:blip r:embed="rId4">
            <a:alphaModFix/>
          </a:blip>
          <a:srcRect b="0" l="72393" r="0" t="0"/>
          <a:stretch/>
        </p:blipFill>
        <p:spPr>
          <a:xfrm rot="-5400000">
            <a:off x="7521338" y="2898737"/>
            <a:ext cx="3200525" cy="22908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56" name="Google Shape;656;p61"/>
          <p:cNvGraphicFramePr/>
          <p:nvPr/>
        </p:nvGraphicFramePr>
        <p:xfrm>
          <a:off x="474150" y="2225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{1BABFCF0-6A3C-4A85-8499-9DC52B46A365}</a:tableStyleId>
              </a:tblPr>
              <a:tblGrid>
                <a:gridCol w="2162000"/>
                <a:gridCol w="2162000"/>
                <a:gridCol w="2162000"/>
              </a:tblGrid>
              <a:tr h="407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Working Temperature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Density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407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301 Stainless Steel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1700 F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.3 lbs/in^3 (8.03 g/cc)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407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Grade 2 Titanium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800 F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.16 lbs/in^3 (4.5 g/cc)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407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Tungsten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3600 F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.69 lbs/in^3 (19.25 g/cc)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407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Ti-SF61 (Titanium)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1150 F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.16 lbs/in^3 (4.5 g/cc)</a:t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657" name="Google Shape;657;p61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62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Fin Design</a:t>
            </a:r>
            <a:endParaRPr sz="3600"/>
          </a:p>
        </p:txBody>
      </p:sp>
      <p:pic>
        <p:nvPicPr>
          <p:cNvPr id="663" name="Google Shape;663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4" name="Google Shape;664;p62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665" name="Google Shape;665;p62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66" name="Google Shape;666;p62"/>
          <p:cNvSpPr txBox="1"/>
          <p:nvPr/>
        </p:nvSpPr>
        <p:spPr>
          <a:xfrm>
            <a:off x="434800" y="1108725"/>
            <a:ext cx="4869600" cy="26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4 1/4in 6061 Aluminum, about 5.3 lbs</a:t>
            </a:r>
            <a:endParaRPr sz="20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Mach 0.3: 3.5 calibers stability 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Mach 1: 4 calibers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Mach 2: 4.3 calibers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Mach 2.9: 4 calibers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descr="Fin Design PDR.jpg" id="667" name="Google Shape;667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480" y="2760350"/>
            <a:ext cx="4766775" cy="364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62"/>
          <p:cNvPicPr preferRelativeResize="0"/>
          <p:nvPr/>
        </p:nvPicPr>
        <p:blipFill rotWithShape="1">
          <a:blip r:embed="rId5">
            <a:alphaModFix/>
          </a:blip>
          <a:srcRect b="7467" l="9838" r="3783" t="11099"/>
          <a:stretch/>
        </p:blipFill>
        <p:spPr>
          <a:xfrm rot="390279">
            <a:off x="4981017" y="3768620"/>
            <a:ext cx="2931572" cy="2000961"/>
          </a:xfrm>
          <a:prstGeom prst="rect">
            <a:avLst/>
          </a:prstGeom>
          <a:noFill/>
          <a:ln>
            <a:noFill/>
          </a:ln>
        </p:spPr>
      </p:pic>
      <p:sp>
        <p:nvSpPr>
          <p:cNvPr id="669" name="Google Shape;669;p62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70" name="Google Shape;670;p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80020" y="2540875"/>
            <a:ext cx="4078655" cy="2835175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62"/>
          <p:cNvSpPr txBox="1"/>
          <p:nvPr/>
        </p:nvSpPr>
        <p:spPr>
          <a:xfrm>
            <a:off x="6017925" y="1203950"/>
            <a:ext cx="52617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Titanium leading edges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Fins sized to reduce coning and flutter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63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Fin Collar </a:t>
            </a:r>
            <a:endParaRPr sz="3600"/>
          </a:p>
        </p:txBody>
      </p:sp>
      <p:pic>
        <p:nvPicPr>
          <p:cNvPr id="677" name="Google Shape;677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8" name="Google Shape;678;p63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679" name="Google Shape;679;p63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80" name="Google Shape;680;p63"/>
          <p:cNvSpPr txBox="1"/>
          <p:nvPr/>
        </p:nvSpPr>
        <p:spPr>
          <a:xfrm>
            <a:off x="434800" y="1108725"/>
            <a:ext cx="4869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2000">
                <a:solidFill>
                  <a:schemeClr val="dk1"/>
                </a:solidFill>
              </a:rPr>
              <a:t>Order aluminum collar from manufacturer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Make one in-house with carbon fiber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retains fins with 7 8-32 bolts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681" name="Google Shape;681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275" y="2127703"/>
            <a:ext cx="3914775" cy="376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4550" y="2724444"/>
            <a:ext cx="2743200" cy="3220656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63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8"/>
          <p:cNvSpPr txBox="1"/>
          <p:nvPr>
            <p:ph type="ctrTitle"/>
          </p:nvPr>
        </p:nvSpPr>
        <p:spPr>
          <a:xfrm>
            <a:off x="186813" y="178467"/>
            <a:ext cx="5093110" cy="6376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2017|2018 Budget</a:t>
            </a:r>
            <a:endParaRPr/>
          </a:p>
        </p:txBody>
      </p:sp>
      <p:pic>
        <p:nvPicPr>
          <p:cNvPr id="213" name="Google Shape;21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32" cy="6906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4" name="Google Shape;214;p28"/>
          <p:cNvCxnSpPr/>
          <p:nvPr/>
        </p:nvCxnSpPr>
        <p:spPr>
          <a:xfrm>
            <a:off x="265471" y="816078"/>
            <a:ext cx="11543071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215" name="Google Shape;215;p28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graphicFrame>
        <p:nvGraphicFramePr>
          <p:cNvPr id="216" name="Google Shape;216;p28"/>
          <p:cNvGraphicFramePr/>
          <p:nvPr/>
        </p:nvGraphicFramePr>
        <p:xfrm>
          <a:off x="419100" y="20002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{6C4B4CAA-F87A-45D7-9990-2D777A733501}</a:tableStyleId>
              </a:tblPr>
              <a:tblGrid>
                <a:gridCol w="2545350"/>
                <a:gridCol w="2545350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Team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Allotment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Solid 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$6,250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Liquid 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$6,000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$7,000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$2,000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$1,200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$2,000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Social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$1,000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Team Expenses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$18,000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Total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$43,450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7" name="Google Shape;217;p28"/>
          <p:cNvGraphicFramePr/>
          <p:nvPr/>
        </p:nvGraphicFramePr>
        <p:xfrm>
          <a:off x="6038850" y="2009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{6C4B4CAA-F87A-45D7-9990-2D777A733501}</a:tableStyleId>
              </a:tblPr>
              <a:tblGrid>
                <a:gridCol w="2545350"/>
                <a:gridCol w="2545350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Source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Contribution (projected)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Finboard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$4</a:t>
                      </a:r>
                      <a:r>
                        <a:rPr lang="en-US" sz="1800"/>
                        <a:t>,200 ($5,000)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Blue Origin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$2,000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AeroAstro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($8,000)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Edgerton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($10,000)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Northrop Grumman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($1,000)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Shapiro Grant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($6,000)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Course 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$1,250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Carry Over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$2,000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Total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1800"/>
                        <a:t>$9,450 ($36,350)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218" name="Google Shape;218;p28"/>
          <p:cNvSpPr txBox="1"/>
          <p:nvPr/>
        </p:nvSpPr>
        <p:spPr>
          <a:xfrm>
            <a:off x="7272034" y="1467122"/>
            <a:ext cx="27432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Income</a:t>
            </a:r>
            <a:endParaRPr/>
          </a:p>
        </p:txBody>
      </p:sp>
      <p:sp>
        <p:nvSpPr>
          <p:cNvPr id="219" name="Google Shape;219;p28"/>
          <p:cNvSpPr txBox="1"/>
          <p:nvPr/>
        </p:nvSpPr>
        <p:spPr>
          <a:xfrm>
            <a:off x="1562100" y="1453515"/>
            <a:ext cx="27432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Expenses</a:t>
            </a:r>
            <a:endParaRPr/>
          </a:p>
        </p:txBody>
      </p:sp>
      <p:sp>
        <p:nvSpPr>
          <p:cNvPr id="220" name="Google Shape;220;p28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64"/>
          <p:cNvSpPr txBox="1"/>
          <p:nvPr>
            <p:ph type="ctrTitle"/>
          </p:nvPr>
        </p:nvSpPr>
        <p:spPr>
          <a:xfrm>
            <a:off x="186827" y="178475"/>
            <a:ext cx="5831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Future Goals</a:t>
            </a:r>
            <a:endParaRPr sz="3600"/>
          </a:p>
        </p:txBody>
      </p:sp>
      <p:pic>
        <p:nvPicPr>
          <p:cNvPr id="689" name="Google Shape;689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0" name="Google Shape;690;p64"/>
          <p:cNvCxnSpPr/>
          <p:nvPr/>
        </p:nvCxnSpPr>
        <p:spPr>
          <a:xfrm>
            <a:off x="265471" y="816078"/>
            <a:ext cx="11593200" cy="7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691" name="Google Shape;691;p64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Structures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92" name="Google Shape;692;p64"/>
          <p:cNvSpPr txBox="1"/>
          <p:nvPr/>
        </p:nvSpPr>
        <p:spPr>
          <a:xfrm>
            <a:off x="434800" y="1108725"/>
            <a:ext cx="109536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</a:rPr>
              <a:t>Phenolic impregnated felt ablative					</a:t>
            </a:r>
            <a:r>
              <a:rPr lang="en-US" sz="2000">
                <a:solidFill>
                  <a:schemeClr val="dk1"/>
                </a:solidFill>
              </a:rPr>
              <a:t>Carbon fiber/honeycomb fins</a:t>
            </a:r>
            <a:endParaRPr sz="2000">
              <a:solidFill>
                <a:schemeClr val="dk1"/>
              </a:solidFill>
            </a:endParaRPr>
          </a:p>
          <a:p>
            <a:pPr indent="0" lvl="0" marL="32004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693" name="Google Shape;693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800" y="1870724"/>
            <a:ext cx="4014325" cy="297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6800" y="1656575"/>
            <a:ext cx="4709826" cy="202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5" name="Google Shape;695;p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41600" y="3895425"/>
            <a:ext cx="3333375" cy="2235375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p64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65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Recovery – CONOPS</a:t>
            </a:r>
            <a:endParaRPr i="0" sz="3600" u="none" cap="none" strike="noStrike">
              <a:solidFill>
                <a:schemeClr val="dk1"/>
              </a:solidFill>
            </a:endParaRPr>
          </a:p>
        </p:txBody>
      </p:sp>
      <p:pic>
        <p:nvPicPr>
          <p:cNvPr id="702" name="Google Shape;702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3" name="Google Shape;703;p65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704" name="Google Shape;704;p65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705" name="Google Shape;705;p65"/>
          <p:cNvSpPr txBox="1"/>
          <p:nvPr/>
        </p:nvSpPr>
        <p:spPr>
          <a:xfrm>
            <a:off x="265471" y="1144840"/>
            <a:ext cx="11543100" cy="48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AutoNum type="arabicPeriod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Prelaunch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AutoNum type="arabicPeriod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Boost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AutoNum type="arabicPeriod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Coast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000"/>
              <a:buFont typeface="Calibri"/>
              <a:buAutoNum type="arabicPeriod"/>
            </a:pPr>
            <a:r>
              <a:rPr b="1" lang="en-US" sz="30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Apogee: drogue deployment</a:t>
            </a:r>
            <a:endParaRPr b="1" sz="30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000"/>
              <a:buFont typeface="Calibri"/>
              <a:buAutoNum type="arabicPeriod"/>
            </a:pPr>
            <a:r>
              <a:rPr b="1" lang="en-US" sz="30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2,000 ft: main parachute deployment</a:t>
            </a:r>
            <a:endParaRPr b="1" sz="30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AutoNum type="arabicPeriod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Landing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ONOPS Diagram.png" id="706" name="Google Shape;706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11500" y="1285875"/>
            <a:ext cx="2971800" cy="4286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07" name="Google Shape;707;p65"/>
          <p:cNvGrpSpPr/>
          <p:nvPr/>
        </p:nvGrpSpPr>
        <p:grpSpPr>
          <a:xfrm>
            <a:off x="8393400" y="1285875"/>
            <a:ext cx="2490000" cy="637956"/>
            <a:chOff x="8393400" y="1285875"/>
            <a:chExt cx="2490000" cy="637956"/>
          </a:xfrm>
        </p:grpSpPr>
        <p:sp>
          <p:nvSpPr>
            <p:cNvPr id="708" name="Google Shape;708;p65"/>
            <p:cNvSpPr/>
            <p:nvPr/>
          </p:nvSpPr>
          <p:spPr>
            <a:xfrm>
              <a:off x="8393400" y="1285875"/>
              <a:ext cx="558198" cy="637956"/>
            </a:xfrm>
            <a:prstGeom prst="irregularSeal1">
              <a:avLst/>
            </a:prstGeom>
            <a:solidFill>
              <a:srgbClr val="FFFF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65"/>
            <p:cNvSpPr txBox="1"/>
            <p:nvPr/>
          </p:nvSpPr>
          <p:spPr>
            <a:xfrm>
              <a:off x="8983500" y="1387550"/>
              <a:ext cx="18999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rgbClr val="FFFFFF"/>
                  </a:solidFill>
                </a:rPr>
                <a:t>Apogee: drogue deploys</a:t>
              </a:r>
              <a:endParaRPr b="1">
                <a:solidFill>
                  <a:srgbClr val="FFFFFF"/>
                </a:solidFill>
              </a:endParaRPr>
            </a:p>
          </p:txBody>
        </p:sp>
      </p:grpSp>
      <p:grpSp>
        <p:nvGrpSpPr>
          <p:cNvPr id="710" name="Google Shape;710;p65"/>
          <p:cNvGrpSpPr/>
          <p:nvPr/>
        </p:nvGrpSpPr>
        <p:grpSpPr>
          <a:xfrm>
            <a:off x="9047300" y="4113700"/>
            <a:ext cx="1899900" cy="1008756"/>
            <a:chOff x="9047300" y="4113700"/>
            <a:chExt cx="1899900" cy="1008756"/>
          </a:xfrm>
        </p:grpSpPr>
        <p:sp>
          <p:nvSpPr>
            <p:cNvPr id="711" name="Google Shape;711;p65"/>
            <p:cNvSpPr/>
            <p:nvPr/>
          </p:nvSpPr>
          <p:spPr>
            <a:xfrm>
              <a:off x="9821700" y="4484500"/>
              <a:ext cx="558198" cy="637956"/>
            </a:xfrm>
            <a:prstGeom prst="irregularSeal1">
              <a:avLst/>
            </a:prstGeom>
            <a:solidFill>
              <a:srgbClr val="FFFF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65"/>
            <p:cNvSpPr txBox="1"/>
            <p:nvPr/>
          </p:nvSpPr>
          <p:spPr>
            <a:xfrm>
              <a:off x="9047300" y="4113700"/>
              <a:ext cx="18999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rgbClr val="FFFFFF"/>
                  </a:solidFill>
                </a:rPr>
                <a:t>2,000 ft: main chute deploys</a:t>
              </a:r>
              <a:endParaRPr b="1">
                <a:solidFill>
                  <a:srgbClr val="FFFFFF"/>
                </a:solidFill>
              </a:endParaRPr>
            </a:p>
          </p:txBody>
        </p:sp>
      </p:grpSp>
      <p:sp>
        <p:nvSpPr>
          <p:cNvPr id="713" name="Google Shape;713;p65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" name="Google Shape;718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68579"/>
            <a:ext cx="5646850" cy="3315749"/>
          </a:xfrm>
          <a:prstGeom prst="rect">
            <a:avLst/>
          </a:prstGeom>
          <a:noFill/>
          <a:ln>
            <a:noFill/>
          </a:ln>
        </p:spPr>
      </p:pic>
      <p:sp>
        <p:nvSpPr>
          <p:cNvPr id="719" name="Google Shape;719;p66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Piston Cup Assembly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0" name="Google Shape;720;p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1" name="Google Shape;721;p66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722" name="Google Shape;722;p66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723" name="Google Shape;723;p66"/>
          <p:cNvSpPr txBox="1"/>
          <p:nvPr/>
        </p:nvSpPr>
        <p:spPr>
          <a:xfrm>
            <a:off x="6416975" y="1039825"/>
            <a:ext cx="5391600" cy="48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Piston-Cup Assembly held in Mission Package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Redundant electric matches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4" name="Google Shape;724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43399" y="3607099"/>
            <a:ext cx="8418750" cy="2337675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66"/>
          <p:cNvSpPr txBox="1"/>
          <p:nvPr/>
        </p:nvSpPr>
        <p:spPr>
          <a:xfrm>
            <a:off x="4659900" y="4354438"/>
            <a:ext cx="1884600" cy="6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/>
              <a:t>Piston</a:t>
            </a:r>
            <a:endParaRPr b="1" sz="3000"/>
          </a:p>
        </p:txBody>
      </p:sp>
      <p:sp>
        <p:nvSpPr>
          <p:cNvPr id="726" name="Google Shape;726;p66"/>
          <p:cNvSpPr txBox="1"/>
          <p:nvPr/>
        </p:nvSpPr>
        <p:spPr>
          <a:xfrm>
            <a:off x="7681050" y="4234575"/>
            <a:ext cx="35781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Calibri"/>
                <a:ea typeface="Calibri"/>
                <a:cs typeface="Calibri"/>
                <a:sym typeface="Calibri"/>
              </a:rPr>
              <a:t>Cup Assembly (Cylinder + Diaphragm)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66"/>
          <p:cNvSpPr/>
          <p:nvPr/>
        </p:nvSpPr>
        <p:spPr>
          <a:xfrm>
            <a:off x="2930050" y="1096025"/>
            <a:ext cx="796500" cy="438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/>
              <a:t>T-Fitting</a:t>
            </a:r>
            <a:endParaRPr b="1" sz="1200"/>
          </a:p>
        </p:txBody>
      </p:sp>
      <p:sp>
        <p:nvSpPr>
          <p:cNvPr id="728" name="Google Shape;728;p66"/>
          <p:cNvSpPr/>
          <p:nvPr/>
        </p:nvSpPr>
        <p:spPr>
          <a:xfrm>
            <a:off x="4057400" y="1174300"/>
            <a:ext cx="921600" cy="438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/>
              <a:t>NPT Plug</a:t>
            </a:r>
            <a:endParaRPr b="1" sz="1200"/>
          </a:p>
        </p:txBody>
      </p:sp>
      <p:sp>
        <p:nvSpPr>
          <p:cNvPr id="729" name="Google Shape;729;p66"/>
          <p:cNvSpPr/>
          <p:nvPr/>
        </p:nvSpPr>
        <p:spPr>
          <a:xfrm>
            <a:off x="3790025" y="1601775"/>
            <a:ext cx="921600" cy="37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/>
              <a:t>Firebolt</a:t>
            </a:r>
            <a:endParaRPr b="1" sz="1200"/>
          </a:p>
        </p:txBody>
      </p:sp>
      <p:sp>
        <p:nvSpPr>
          <p:cNvPr id="730" name="Google Shape;730;p66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67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Piston Cup Assembly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6" name="Google Shape;736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7" name="Google Shape;737;p67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738" name="Google Shape;738;p67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grpSp>
        <p:nvGrpSpPr>
          <p:cNvPr id="739" name="Google Shape;739;p67"/>
          <p:cNvGrpSpPr/>
          <p:nvPr/>
        </p:nvGrpSpPr>
        <p:grpSpPr>
          <a:xfrm>
            <a:off x="1408400" y="1929150"/>
            <a:ext cx="9375201" cy="5133300"/>
            <a:chOff x="1408400" y="862350"/>
            <a:chExt cx="9375201" cy="5133300"/>
          </a:xfrm>
        </p:grpSpPr>
        <p:grpSp>
          <p:nvGrpSpPr>
            <p:cNvPr id="740" name="Google Shape;740;p67"/>
            <p:cNvGrpSpPr/>
            <p:nvPr/>
          </p:nvGrpSpPr>
          <p:grpSpPr>
            <a:xfrm>
              <a:off x="1408400" y="862350"/>
              <a:ext cx="9375201" cy="5133300"/>
              <a:chOff x="1408400" y="1013248"/>
              <a:chExt cx="9375201" cy="5133300"/>
            </a:xfrm>
          </p:grpSpPr>
          <p:pic>
            <p:nvPicPr>
              <p:cNvPr id="741" name="Google Shape;741;p67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408400" y="1013248"/>
                <a:ext cx="9375201" cy="513330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742" name="Google Shape;742;p67"/>
              <p:cNvCxnSpPr/>
              <p:nvPr/>
            </p:nvCxnSpPr>
            <p:spPr>
              <a:xfrm flipH="1">
                <a:off x="3772917" y="2889100"/>
                <a:ext cx="12000" cy="5010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3" name="Google Shape;743;p67"/>
              <p:cNvCxnSpPr/>
              <p:nvPr/>
            </p:nvCxnSpPr>
            <p:spPr>
              <a:xfrm flipH="1">
                <a:off x="3772917" y="4296425"/>
                <a:ext cx="12000" cy="5010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744" name="Google Shape;744;p67"/>
            <p:cNvCxnSpPr/>
            <p:nvPr/>
          </p:nvCxnSpPr>
          <p:spPr>
            <a:xfrm flipH="1" rot="10800000">
              <a:off x="2623350" y="3015350"/>
              <a:ext cx="1025700" cy="15744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45" name="Google Shape;745;p67"/>
            <p:cNvCxnSpPr/>
            <p:nvPr/>
          </p:nvCxnSpPr>
          <p:spPr>
            <a:xfrm flipH="1" rot="10800000">
              <a:off x="2742625" y="4327475"/>
              <a:ext cx="978000" cy="2742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46" name="Google Shape;746;p67"/>
            <p:cNvSpPr txBox="1"/>
            <p:nvPr/>
          </p:nvSpPr>
          <p:spPr>
            <a:xfrm>
              <a:off x="2153575" y="4556625"/>
              <a:ext cx="1300200" cy="25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Shear pins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47" name="Google Shape;747;p67"/>
            <p:cNvCxnSpPr/>
            <p:nvPr/>
          </p:nvCxnSpPr>
          <p:spPr>
            <a:xfrm>
              <a:off x="2635950" y="2603250"/>
              <a:ext cx="1049700" cy="10020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48" name="Google Shape;748;p67"/>
            <p:cNvCxnSpPr/>
            <p:nvPr/>
          </p:nvCxnSpPr>
          <p:spPr>
            <a:xfrm>
              <a:off x="5319525" y="2674800"/>
              <a:ext cx="0" cy="9066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49" name="Google Shape;749;p67"/>
            <p:cNvCxnSpPr/>
            <p:nvPr/>
          </p:nvCxnSpPr>
          <p:spPr>
            <a:xfrm flipH="1">
              <a:off x="7669050" y="2710575"/>
              <a:ext cx="12000" cy="8349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0" name="Google Shape;750;p67"/>
            <p:cNvCxnSpPr/>
            <p:nvPr/>
          </p:nvCxnSpPr>
          <p:spPr>
            <a:xfrm flipH="1">
              <a:off x="9100325" y="2722525"/>
              <a:ext cx="202800" cy="9423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1" name="Google Shape;751;p67"/>
            <p:cNvCxnSpPr>
              <a:stCxn id="752" idx="0"/>
            </p:cNvCxnSpPr>
            <p:nvPr/>
          </p:nvCxnSpPr>
          <p:spPr>
            <a:xfrm flipH="1" rot="10800000">
              <a:off x="9500750" y="3748325"/>
              <a:ext cx="363900" cy="8982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53" name="Google Shape;753;p67"/>
            <p:cNvSpPr txBox="1"/>
            <p:nvPr/>
          </p:nvSpPr>
          <p:spPr>
            <a:xfrm>
              <a:off x="1891850" y="2233500"/>
              <a:ext cx="1828800" cy="35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Booster coupler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67"/>
            <p:cNvSpPr txBox="1"/>
            <p:nvPr/>
          </p:nvSpPr>
          <p:spPr>
            <a:xfrm>
              <a:off x="4760850" y="2233500"/>
              <a:ext cx="1300200" cy="25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Cylinder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67"/>
            <p:cNvSpPr txBox="1"/>
            <p:nvPr/>
          </p:nvSpPr>
          <p:spPr>
            <a:xfrm>
              <a:off x="7193750" y="2233500"/>
              <a:ext cx="1300200" cy="2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Diaphragm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67"/>
            <p:cNvSpPr txBox="1"/>
            <p:nvPr/>
          </p:nvSpPr>
          <p:spPr>
            <a:xfrm>
              <a:off x="8956925" y="2233500"/>
              <a:ext cx="1204500" cy="25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Piston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Google Shape;752;p67"/>
            <p:cNvSpPr txBox="1"/>
            <p:nvPr/>
          </p:nvSpPr>
          <p:spPr>
            <a:xfrm>
              <a:off x="8493950" y="4646525"/>
              <a:ext cx="2013600" cy="57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T-fitting with electric matches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7" name="Google Shape;757;p67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68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Piston Cup Assembly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3" name="Google Shape;763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4" name="Google Shape;764;p68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765" name="Google Shape;765;p68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766" name="Google Shape;766;p68"/>
          <p:cNvSpPr txBox="1"/>
          <p:nvPr/>
        </p:nvSpPr>
        <p:spPr>
          <a:xfrm>
            <a:off x="265477" y="1144850"/>
            <a:ext cx="10701900" cy="48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Pyrotechnic reaction initiated by electric match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67" name="Google Shape;767;p68"/>
          <p:cNvGrpSpPr/>
          <p:nvPr/>
        </p:nvGrpSpPr>
        <p:grpSpPr>
          <a:xfrm>
            <a:off x="1408400" y="1929150"/>
            <a:ext cx="9558950" cy="5133300"/>
            <a:chOff x="1349425" y="1848523"/>
            <a:chExt cx="9558950" cy="5133300"/>
          </a:xfrm>
        </p:grpSpPr>
        <p:pic>
          <p:nvPicPr>
            <p:cNvPr id="768" name="Google Shape;768;p6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349425" y="1848523"/>
              <a:ext cx="9375201" cy="51333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69" name="Google Shape;769;p68"/>
            <p:cNvCxnSpPr/>
            <p:nvPr/>
          </p:nvCxnSpPr>
          <p:spPr>
            <a:xfrm>
              <a:off x="9708750" y="3712400"/>
              <a:ext cx="524700" cy="10020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70" name="Google Shape;770;p68"/>
            <p:cNvSpPr txBox="1"/>
            <p:nvPr/>
          </p:nvSpPr>
          <p:spPr>
            <a:xfrm>
              <a:off x="8603850" y="3238148"/>
              <a:ext cx="2184900" cy="2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Electric matches </a:t>
              </a: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triggered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71" name="Google Shape;771;p68"/>
            <p:cNvCxnSpPr/>
            <p:nvPr/>
          </p:nvCxnSpPr>
          <p:spPr>
            <a:xfrm flipH="1" rot="10800000">
              <a:off x="9338550" y="4714400"/>
              <a:ext cx="715500" cy="9183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72" name="Google Shape;772;p68"/>
            <p:cNvSpPr txBox="1"/>
            <p:nvPr/>
          </p:nvSpPr>
          <p:spPr>
            <a:xfrm>
              <a:off x="8355975" y="5632700"/>
              <a:ext cx="2552400" cy="2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Combustion occurs in T-fitting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73" name="Google Shape;773;p68"/>
            <p:cNvCxnSpPr/>
            <p:nvPr/>
          </p:nvCxnSpPr>
          <p:spPr>
            <a:xfrm flipH="1">
              <a:off x="3713942" y="3724375"/>
              <a:ext cx="12000" cy="5010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74" name="Google Shape;774;p68"/>
            <p:cNvCxnSpPr/>
            <p:nvPr/>
          </p:nvCxnSpPr>
          <p:spPr>
            <a:xfrm flipH="1">
              <a:off x="3713942" y="5131700"/>
              <a:ext cx="12000" cy="5010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75" name="Google Shape;775;p68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69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Piston Cup Assembly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1" name="Google Shape;781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82" name="Google Shape;782;p69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783" name="Google Shape;783;p69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784" name="Google Shape;784;p69"/>
          <p:cNvSpPr txBox="1"/>
          <p:nvPr/>
        </p:nvSpPr>
        <p:spPr>
          <a:xfrm>
            <a:off x="265471" y="1144840"/>
            <a:ext cx="11543100" cy="48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857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Pyrotechnic reaction initiated by electric match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Piston actuates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5" name="Google Shape;785;p69"/>
          <p:cNvGrpSpPr/>
          <p:nvPr/>
        </p:nvGrpSpPr>
        <p:grpSpPr>
          <a:xfrm>
            <a:off x="1408400" y="1929150"/>
            <a:ext cx="9375201" cy="5133300"/>
            <a:chOff x="1408400" y="1776750"/>
            <a:chExt cx="9375201" cy="5133300"/>
          </a:xfrm>
        </p:grpSpPr>
        <p:grpSp>
          <p:nvGrpSpPr>
            <p:cNvPr id="786" name="Google Shape;786;p69"/>
            <p:cNvGrpSpPr/>
            <p:nvPr/>
          </p:nvGrpSpPr>
          <p:grpSpPr>
            <a:xfrm>
              <a:off x="1408400" y="1776750"/>
              <a:ext cx="9375201" cy="5133300"/>
              <a:chOff x="1408400" y="1772323"/>
              <a:chExt cx="9375201" cy="5133300"/>
            </a:xfrm>
          </p:grpSpPr>
          <p:pic>
            <p:nvPicPr>
              <p:cNvPr id="787" name="Google Shape;787;p69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408400" y="1772323"/>
                <a:ext cx="9375201" cy="51333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88" name="Google Shape;788;p69"/>
              <p:cNvSpPr/>
              <p:nvPr/>
            </p:nvSpPr>
            <p:spPr>
              <a:xfrm>
                <a:off x="6607625" y="4304475"/>
                <a:ext cx="2075400" cy="637500"/>
              </a:xfrm>
              <a:prstGeom prst="leftArrow">
                <a:avLst>
                  <a:gd fmla="val 50000" name="adj1"/>
                  <a:gd fmla="val 50000" name="adj2"/>
                </a:avLst>
              </a:prstGeom>
              <a:solidFill>
                <a:srgbClr val="FFFF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9" name="Google Shape;789;p69"/>
              <p:cNvSpPr txBox="1"/>
              <p:nvPr/>
            </p:nvSpPr>
            <p:spPr>
              <a:xfrm>
                <a:off x="7063025" y="4421775"/>
                <a:ext cx="1848600" cy="250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>
                    <a:latin typeface="Calibri"/>
                    <a:ea typeface="Calibri"/>
                    <a:cs typeface="Calibri"/>
                    <a:sym typeface="Calibri"/>
                  </a:rPr>
                  <a:t>Piston actuates</a:t>
                </a:r>
                <a:endParaRPr b="1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90" name="Google Shape;790;p69"/>
            <p:cNvGrpSpPr/>
            <p:nvPr/>
          </p:nvGrpSpPr>
          <p:grpSpPr>
            <a:xfrm>
              <a:off x="3772917" y="3652602"/>
              <a:ext cx="12000" cy="1908325"/>
              <a:chOff x="3713942" y="3724375"/>
              <a:chExt cx="12000" cy="1908325"/>
            </a:xfrm>
          </p:grpSpPr>
          <p:cxnSp>
            <p:nvCxnSpPr>
              <p:cNvPr id="791" name="Google Shape;791;p69"/>
              <p:cNvCxnSpPr/>
              <p:nvPr/>
            </p:nvCxnSpPr>
            <p:spPr>
              <a:xfrm flipH="1">
                <a:off x="3713942" y="3724375"/>
                <a:ext cx="12000" cy="5010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2" name="Google Shape;792;p69"/>
              <p:cNvCxnSpPr/>
              <p:nvPr/>
            </p:nvCxnSpPr>
            <p:spPr>
              <a:xfrm flipH="1">
                <a:off x="3713942" y="5131700"/>
                <a:ext cx="12000" cy="5010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793" name="Google Shape;793;p69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70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Piston Cup Assembly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9" name="Google Shape;799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0" name="Google Shape;800;p70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801" name="Google Shape;801;p70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802" name="Google Shape;802;p70"/>
          <p:cNvSpPr txBox="1"/>
          <p:nvPr/>
        </p:nvSpPr>
        <p:spPr>
          <a:xfrm>
            <a:off x="265471" y="1144840"/>
            <a:ext cx="11543100" cy="48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857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Pyrotechnic reaction initiated by electric match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Piston actuates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Cup assembly (Diaphragm + Cylinder) provides force on Booster coupler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03" name="Google Shape;803;p70"/>
          <p:cNvGrpSpPr/>
          <p:nvPr/>
        </p:nvGrpSpPr>
        <p:grpSpPr>
          <a:xfrm>
            <a:off x="1408400" y="1929150"/>
            <a:ext cx="9375201" cy="5133300"/>
            <a:chOff x="1408400" y="862350"/>
            <a:chExt cx="9375201" cy="5133300"/>
          </a:xfrm>
        </p:grpSpPr>
        <p:grpSp>
          <p:nvGrpSpPr>
            <p:cNvPr id="804" name="Google Shape;804;p70"/>
            <p:cNvGrpSpPr/>
            <p:nvPr/>
          </p:nvGrpSpPr>
          <p:grpSpPr>
            <a:xfrm>
              <a:off x="1408400" y="862350"/>
              <a:ext cx="9375201" cy="5133300"/>
              <a:chOff x="1408400" y="1836598"/>
              <a:chExt cx="9375201" cy="5133300"/>
            </a:xfrm>
          </p:grpSpPr>
          <p:pic>
            <p:nvPicPr>
              <p:cNvPr id="805" name="Google Shape;805;p70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408400" y="1836598"/>
                <a:ext cx="9375201" cy="51333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06" name="Google Shape;806;p70"/>
              <p:cNvSpPr/>
              <p:nvPr/>
            </p:nvSpPr>
            <p:spPr>
              <a:xfrm>
                <a:off x="3530100" y="4139550"/>
                <a:ext cx="2075400" cy="970500"/>
              </a:xfrm>
              <a:prstGeom prst="leftArrow">
                <a:avLst>
                  <a:gd fmla="val 50000" name="adj1"/>
                  <a:gd fmla="val 50000" name="adj2"/>
                </a:avLst>
              </a:prstGeom>
              <a:solidFill>
                <a:srgbClr val="FFFF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7" name="Google Shape;807;p70"/>
              <p:cNvSpPr txBox="1"/>
              <p:nvPr/>
            </p:nvSpPr>
            <p:spPr>
              <a:xfrm>
                <a:off x="3769000" y="4357575"/>
                <a:ext cx="1777200" cy="226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>
                    <a:latin typeface="Calibri"/>
                    <a:ea typeface="Calibri"/>
                    <a:cs typeface="Calibri"/>
                    <a:sym typeface="Calibri"/>
                  </a:rPr>
                  <a:t>Force transferred to Booster coupler</a:t>
                </a:r>
                <a:endParaRPr b="1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08" name="Google Shape;808;p70"/>
            <p:cNvGrpSpPr/>
            <p:nvPr/>
          </p:nvGrpSpPr>
          <p:grpSpPr>
            <a:xfrm>
              <a:off x="6607625" y="3394502"/>
              <a:ext cx="2304000" cy="637500"/>
              <a:chOff x="6607625" y="4380675"/>
              <a:chExt cx="2304000" cy="637500"/>
            </a:xfrm>
          </p:grpSpPr>
          <p:sp>
            <p:nvSpPr>
              <p:cNvPr id="809" name="Google Shape;809;p70"/>
              <p:cNvSpPr/>
              <p:nvPr/>
            </p:nvSpPr>
            <p:spPr>
              <a:xfrm>
                <a:off x="6607625" y="4380675"/>
                <a:ext cx="2075400" cy="637500"/>
              </a:xfrm>
              <a:prstGeom prst="leftArrow">
                <a:avLst>
                  <a:gd fmla="val 50000" name="adj1"/>
                  <a:gd fmla="val 50000" name="adj2"/>
                </a:avLst>
              </a:prstGeom>
              <a:solidFill>
                <a:srgbClr val="FFFF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70"/>
              <p:cNvSpPr txBox="1"/>
              <p:nvPr/>
            </p:nvSpPr>
            <p:spPr>
              <a:xfrm>
                <a:off x="7063025" y="4497975"/>
                <a:ext cx="1848600" cy="250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>
                    <a:latin typeface="Calibri"/>
                    <a:ea typeface="Calibri"/>
                    <a:cs typeface="Calibri"/>
                    <a:sym typeface="Calibri"/>
                  </a:rPr>
                  <a:t>Piston actuates</a:t>
                </a:r>
                <a:endParaRPr b="1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11" name="Google Shape;811;p70"/>
          <p:cNvGrpSpPr/>
          <p:nvPr/>
        </p:nvGrpSpPr>
        <p:grpSpPr>
          <a:xfrm>
            <a:off x="3772917" y="3805002"/>
            <a:ext cx="12000" cy="1908325"/>
            <a:chOff x="3713942" y="3724375"/>
            <a:chExt cx="12000" cy="1908325"/>
          </a:xfrm>
        </p:grpSpPr>
        <p:cxnSp>
          <p:nvCxnSpPr>
            <p:cNvPr id="812" name="Google Shape;812;p70"/>
            <p:cNvCxnSpPr/>
            <p:nvPr/>
          </p:nvCxnSpPr>
          <p:spPr>
            <a:xfrm flipH="1">
              <a:off x="3713942" y="3724375"/>
              <a:ext cx="12000" cy="5010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3" name="Google Shape;813;p70"/>
            <p:cNvCxnSpPr/>
            <p:nvPr/>
          </p:nvCxnSpPr>
          <p:spPr>
            <a:xfrm flipH="1">
              <a:off x="3713942" y="5131700"/>
              <a:ext cx="12000" cy="5010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14" name="Google Shape;814;p70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71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Piston Cup Assembly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0" name="Google Shape;820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21" name="Google Shape;821;p71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822" name="Google Shape;822;p71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823" name="Google Shape;823;p71"/>
          <p:cNvSpPr txBox="1"/>
          <p:nvPr/>
        </p:nvSpPr>
        <p:spPr>
          <a:xfrm>
            <a:off x="265475" y="1144849"/>
            <a:ext cx="11543100" cy="29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857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Pyrotechnic reaction initiated by electric match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Piston actuates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Cup assembly (Diaphragm + Cylinder) provides force on Booster coupler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Nylon pins holding Booster coupler shear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24" name="Google Shape;824;p71"/>
          <p:cNvGrpSpPr/>
          <p:nvPr/>
        </p:nvGrpSpPr>
        <p:grpSpPr>
          <a:xfrm>
            <a:off x="1048900" y="1924725"/>
            <a:ext cx="9734700" cy="5133300"/>
            <a:chOff x="1048900" y="1848525"/>
            <a:chExt cx="9734700" cy="5133300"/>
          </a:xfrm>
        </p:grpSpPr>
        <p:pic>
          <p:nvPicPr>
            <p:cNvPr id="825" name="Google Shape;825;p71"/>
            <p:cNvPicPr preferRelativeResize="0"/>
            <p:nvPr/>
          </p:nvPicPr>
          <p:blipFill rotWithShape="1">
            <a:blip r:embed="rId4">
              <a:alphaModFix/>
            </a:blip>
            <a:srcRect b="2410" l="0" r="31693" t="0"/>
            <a:stretch/>
          </p:blipFill>
          <p:spPr>
            <a:xfrm>
              <a:off x="1048900" y="1848537"/>
              <a:ext cx="6403849" cy="50094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6" name="Google Shape;826;p71"/>
            <p:cNvPicPr preferRelativeResize="0"/>
            <p:nvPr/>
          </p:nvPicPr>
          <p:blipFill rotWithShape="1">
            <a:blip r:embed="rId4">
              <a:alphaModFix/>
            </a:blip>
            <a:srcRect b="0" l="69324" r="0" t="0"/>
            <a:stretch/>
          </p:blipFill>
          <p:spPr>
            <a:xfrm>
              <a:off x="7907675" y="1848525"/>
              <a:ext cx="2875925" cy="5133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7" name="Google Shape;827;p71"/>
            <p:cNvPicPr preferRelativeResize="0"/>
            <p:nvPr/>
          </p:nvPicPr>
          <p:blipFill rotWithShape="1">
            <a:blip r:embed="rId4">
              <a:alphaModFix/>
            </a:blip>
            <a:srcRect b="0" l="68306" r="30675" t="0"/>
            <a:stretch/>
          </p:blipFill>
          <p:spPr>
            <a:xfrm>
              <a:off x="7393699" y="1848525"/>
              <a:ext cx="502602" cy="51333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28" name="Google Shape;828;p71"/>
            <p:cNvCxnSpPr/>
            <p:nvPr/>
          </p:nvCxnSpPr>
          <p:spPr>
            <a:xfrm>
              <a:off x="3351575" y="4058325"/>
              <a:ext cx="143100" cy="2148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29" name="Google Shape;829;p71"/>
            <p:cNvCxnSpPr/>
            <p:nvPr/>
          </p:nvCxnSpPr>
          <p:spPr>
            <a:xfrm flipH="1" rot="10800000">
              <a:off x="3446975" y="3760100"/>
              <a:ext cx="238500" cy="1074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30" name="Google Shape;830;p71"/>
            <p:cNvCxnSpPr/>
            <p:nvPr/>
          </p:nvCxnSpPr>
          <p:spPr>
            <a:xfrm>
              <a:off x="3446975" y="5429925"/>
              <a:ext cx="190800" cy="2148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31" name="Google Shape;831;p71"/>
            <p:cNvCxnSpPr/>
            <p:nvPr/>
          </p:nvCxnSpPr>
          <p:spPr>
            <a:xfrm flipH="1" rot="10800000">
              <a:off x="3446975" y="5096075"/>
              <a:ext cx="131100" cy="13110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32" name="Google Shape;832;p71"/>
            <p:cNvSpPr/>
            <p:nvPr/>
          </p:nvSpPr>
          <p:spPr>
            <a:xfrm>
              <a:off x="6607625" y="4380675"/>
              <a:ext cx="2075400" cy="637500"/>
            </a:xfrm>
            <a:prstGeom prst="leftArrow">
              <a:avLst>
                <a:gd fmla="val 50000" name="adj1"/>
                <a:gd fmla="val 50000" name="adj2"/>
              </a:avLst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71"/>
            <p:cNvSpPr/>
            <p:nvPr/>
          </p:nvSpPr>
          <p:spPr>
            <a:xfrm>
              <a:off x="3301500" y="4139550"/>
              <a:ext cx="2075400" cy="970500"/>
            </a:xfrm>
            <a:prstGeom prst="leftArrow">
              <a:avLst>
                <a:gd fmla="val 50000" name="adj1"/>
                <a:gd fmla="val 50000" name="adj2"/>
              </a:avLst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71"/>
            <p:cNvSpPr txBox="1"/>
            <p:nvPr/>
          </p:nvSpPr>
          <p:spPr>
            <a:xfrm>
              <a:off x="3540400" y="4357575"/>
              <a:ext cx="1777200" cy="22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latin typeface="Calibri"/>
                  <a:ea typeface="Calibri"/>
                  <a:cs typeface="Calibri"/>
                  <a:sym typeface="Calibri"/>
                </a:rPr>
                <a:t>Force transferred to Booster coupler</a:t>
              </a:r>
              <a:endParaRPr b="1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71"/>
            <p:cNvSpPr txBox="1"/>
            <p:nvPr/>
          </p:nvSpPr>
          <p:spPr>
            <a:xfrm>
              <a:off x="7063025" y="4497975"/>
              <a:ext cx="1848600" cy="25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latin typeface="Calibri"/>
                  <a:ea typeface="Calibri"/>
                  <a:cs typeface="Calibri"/>
                  <a:sym typeface="Calibri"/>
                </a:rPr>
                <a:t>Piston actuates</a:t>
              </a:r>
              <a:endParaRPr b="1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836" name="Google Shape;836;p71"/>
            <p:cNvCxnSpPr/>
            <p:nvPr/>
          </p:nvCxnSpPr>
          <p:spPr>
            <a:xfrm flipH="1" rot="10800000">
              <a:off x="2242350" y="4082150"/>
              <a:ext cx="1025700" cy="15744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37" name="Google Shape;837;p71"/>
            <p:cNvCxnSpPr/>
            <p:nvPr/>
          </p:nvCxnSpPr>
          <p:spPr>
            <a:xfrm flipH="1" rot="10800000">
              <a:off x="2361625" y="5394275"/>
              <a:ext cx="978000" cy="2742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38" name="Google Shape;838;p71"/>
            <p:cNvSpPr txBox="1"/>
            <p:nvPr/>
          </p:nvSpPr>
          <p:spPr>
            <a:xfrm>
              <a:off x="1467775" y="5623425"/>
              <a:ext cx="1980000" cy="25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latin typeface="Calibri"/>
                  <a:ea typeface="Calibri"/>
                  <a:cs typeface="Calibri"/>
                  <a:sym typeface="Calibri"/>
                </a:rPr>
                <a:t>Nylon pins shear</a:t>
              </a:r>
              <a:endParaRPr b="1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39" name="Google Shape;839;p71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72"/>
          <p:cNvSpPr txBox="1"/>
          <p:nvPr>
            <p:ph type="ctrTitle"/>
          </p:nvPr>
        </p:nvSpPr>
        <p:spPr>
          <a:xfrm>
            <a:off x="186812" y="178467"/>
            <a:ext cx="72069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Piston Cup Assembly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5" name="Google Shape;845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6" name="Google Shape;846;p72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847" name="Google Shape;847;p72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848" name="Google Shape;848;p72"/>
          <p:cNvSpPr txBox="1"/>
          <p:nvPr/>
        </p:nvSpPr>
        <p:spPr>
          <a:xfrm>
            <a:off x="265471" y="1144840"/>
            <a:ext cx="11543100" cy="48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Pyrotechnic reaction initiated by electric match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Piston actuates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Cup assembly (Diaphragm + Cylinder) provides force on Booster coupler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Nylon pins holding Booster coupler shear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Mission Package separates from rocket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49" name="Google Shape;849;p72"/>
          <p:cNvGrpSpPr/>
          <p:nvPr/>
        </p:nvGrpSpPr>
        <p:grpSpPr>
          <a:xfrm>
            <a:off x="357150" y="1924725"/>
            <a:ext cx="10426450" cy="5133300"/>
            <a:chOff x="357150" y="1848525"/>
            <a:chExt cx="10426450" cy="5133300"/>
          </a:xfrm>
        </p:grpSpPr>
        <p:grpSp>
          <p:nvGrpSpPr>
            <p:cNvPr id="850" name="Google Shape;850;p72"/>
            <p:cNvGrpSpPr/>
            <p:nvPr/>
          </p:nvGrpSpPr>
          <p:grpSpPr>
            <a:xfrm>
              <a:off x="357150" y="1848525"/>
              <a:ext cx="10426450" cy="5133300"/>
              <a:chOff x="357150" y="1848525"/>
              <a:chExt cx="10426450" cy="5133300"/>
            </a:xfrm>
          </p:grpSpPr>
          <p:pic>
            <p:nvPicPr>
              <p:cNvPr id="851" name="Google Shape;851;p72"/>
              <p:cNvPicPr preferRelativeResize="0"/>
              <p:nvPr/>
            </p:nvPicPr>
            <p:blipFill rotWithShape="1">
              <a:blip r:embed="rId4">
                <a:alphaModFix/>
              </a:blip>
              <a:srcRect b="2410" l="27742" r="31693" t="0"/>
              <a:stretch/>
            </p:blipFill>
            <p:spPr>
              <a:xfrm>
                <a:off x="3649749" y="1848525"/>
                <a:ext cx="3802999" cy="50094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2" name="Google Shape;852;p72"/>
              <p:cNvPicPr preferRelativeResize="0"/>
              <p:nvPr/>
            </p:nvPicPr>
            <p:blipFill rotWithShape="1">
              <a:blip r:embed="rId4">
                <a:alphaModFix/>
              </a:blip>
              <a:srcRect b="0" l="69324" r="0" t="0"/>
              <a:stretch/>
            </p:blipFill>
            <p:spPr>
              <a:xfrm>
                <a:off x="7907675" y="1848525"/>
                <a:ext cx="2875925" cy="51333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3" name="Google Shape;853;p72"/>
              <p:cNvPicPr preferRelativeResize="0"/>
              <p:nvPr/>
            </p:nvPicPr>
            <p:blipFill rotWithShape="1">
              <a:blip r:embed="rId4">
                <a:alphaModFix/>
              </a:blip>
              <a:srcRect b="0" l="68306" r="30675" t="0"/>
              <a:stretch/>
            </p:blipFill>
            <p:spPr>
              <a:xfrm>
                <a:off x="7393699" y="1848525"/>
                <a:ext cx="502602" cy="51333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4" name="Google Shape;854;p72"/>
              <p:cNvPicPr preferRelativeResize="0"/>
              <p:nvPr/>
            </p:nvPicPr>
            <p:blipFill rotWithShape="1">
              <a:blip r:embed="rId4">
                <a:alphaModFix/>
              </a:blip>
              <a:srcRect b="2410" l="0" r="72258" t="0"/>
              <a:stretch/>
            </p:blipFill>
            <p:spPr>
              <a:xfrm>
                <a:off x="357150" y="1848525"/>
                <a:ext cx="2600849" cy="50094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55" name="Google Shape;855;p72"/>
            <p:cNvSpPr/>
            <p:nvPr/>
          </p:nvSpPr>
          <p:spPr>
            <a:xfrm>
              <a:off x="2182725" y="4261100"/>
              <a:ext cx="2278200" cy="834900"/>
            </a:xfrm>
            <a:prstGeom prst="leftRightArrow">
              <a:avLst>
                <a:gd fmla="val 50000" name="adj1"/>
                <a:gd fmla="val 50000" name="adj2"/>
              </a:avLst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72"/>
            <p:cNvSpPr txBox="1"/>
            <p:nvPr/>
          </p:nvSpPr>
          <p:spPr>
            <a:xfrm>
              <a:off x="2522775" y="4354025"/>
              <a:ext cx="1867500" cy="47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latin typeface="Calibri"/>
                  <a:ea typeface="Calibri"/>
                  <a:cs typeface="Calibri"/>
                  <a:sym typeface="Calibri"/>
                </a:rPr>
                <a:t>Mission Package detaches</a:t>
              </a:r>
              <a:endParaRPr b="1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57" name="Google Shape;857;p72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73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Drogue Deployment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3" name="Google Shape;863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4" name="Google Shape;864;p73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865" name="Google Shape;865;p73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866" name="Google Shape;866;p73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867" name="Google Shape;867;p73"/>
          <p:cNvSpPr txBox="1"/>
          <p:nvPr/>
        </p:nvSpPr>
        <p:spPr>
          <a:xfrm>
            <a:off x="152400" y="1524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pic>
        <p:nvPicPr>
          <p:cNvPr descr="DrogueDeploy.png" id="868" name="Google Shape;868;p73"/>
          <p:cNvPicPr preferRelativeResize="0"/>
          <p:nvPr/>
        </p:nvPicPr>
        <p:blipFill rotWithShape="1">
          <a:blip r:embed="rId4">
            <a:alphaModFix/>
          </a:blip>
          <a:srcRect b="0" l="7635" r="5596" t="0"/>
          <a:stretch/>
        </p:blipFill>
        <p:spPr>
          <a:xfrm>
            <a:off x="915312" y="901550"/>
            <a:ext cx="10361376" cy="5194125"/>
          </a:xfrm>
          <a:prstGeom prst="rect">
            <a:avLst/>
          </a:prstGeom>
          <a:noFill/>
          <a:ln>
            <a:noFill/>
          </a:ln>
        </p:spPr>
      </p:pic>
      <p:sp>
        <p:nvSpPr>
          <p:cNvPr id="869" name="Google Shape;869;p73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9"/>
          <p:cNvSpPr txBox="1"/>
          <p:nvPr>
            <p:ph type="ctrTitle"/>
          </p:nvPr>
        </p:nvSpPr>
        <p:spPr>
          <a:xfrm>
            <a:off x="186813" y="178467"/>
            <a:ext cx="5093110" cy="6376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2017|2018 Schedule</a:t>
            </a:r>
            <a:endParaRPr/>
          </a:p>
        </p:txBody>
      </p:sp>
      <p:pic>
        <p:nvPicPr>
          <p:cNvPr id="227" name="Google Shape;22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32" cy="6906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8" name="Google Shape;228;p29"/>
          <p:cNvCxnSpPr/>
          <p:nvPr/>
        </p:nvCxnSpPr>
        <p:spPr>
          <a:xfrm flipH="1" rot="10800000">
            <a:off x="265471" y="797778"/>
            <a:ext cx="4726800" cy="183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229" name="Google Shape;229;p29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30" name="Google Shape;230;p29"/>
          <p:cNvSpPr txBox="1"/>
          <p:nvPr/>
        </p:nvSpPr>
        <p:spPr>
          <a:xfrm>
            <a:off x="265475" y="970050"/>
            <a:ext cx="4611000" cy="51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1st Semester</a:t>
            </a:r>
            <a:endParaRPr sz="3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Preliminary Design Review: November 3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 Recovery Flight Test: November 11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Propulsion Subscale Test: November 11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Avionics Hardware Freeze: December 9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2nd Semester</a:t>
            </a:r>
            <a:endParaRPr sz="3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Propulsion Subscale Test: February 10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Mission Package Complete: February 24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Propulsion Full Scale: March 10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Payload Flight Qualification: March 31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Camera Flight Qualification: March 31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Avionics Flight Qualification: March 31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Flight Readiness Review: April 7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Technical Report Due: April 28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3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31" name="Google Shape;231;p29"/>
          <p:cNvGraphicFramePr/>
          <p:nvPr/>
        </p:nvGraphicFramePr>
        <p:xfrm>
          <a:off x="5062313" y="1784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</a:tblGrid>
              <a:tr h="220525">
                <a:tc gridSpan="7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September</a:t>
                      </a:r>
                      <a:endParaRPr sz="1000"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27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28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29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30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31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16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23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30</a:t>
                      </a:r>
                      <a:endParaRPr sz="1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32" name="Google Shape;232;p29"/>
          <p:cNvGraphicFramePr/>
          <p:nvPr/>
        </p:nvGraphicFramePr>
        <p:xfrm>
          <a:off x="5062313" y="21899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</a:tblGrid>
              <a:tr h="220525">
                <a:tc gridSpan="7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October</a:t>
                      </a:r>
                      <a:endParaRPr sz="1000"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21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1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4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33" name="Google Shape;233;p29"/>
          <p:cNvGraphicFramePr/>
          <p:nvPr/>
        </p:nvGraphicFramePr>
        <p:xfrm>
          <a:off x="5062313" y="42014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</a:tblGrid>
              <a:tr h="220525">
                <a:tc gridSpan="7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November</a:t>
                      </a:r>
                      <a:endParaRPr sz="1000"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00FF00"/>
                    </a:solidFill>
                  </a:tcPr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18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25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4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5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6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7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8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9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4" name="Google Shape;234;p29"/>
          <p:cNvGraphicFramePr/>
          <p:nvPr/>
        </p:nvGraphicFramePr>
        <p:xfrm>
          <a:off x="7742263" y="21899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</a:tblGrid>
              <a:tr h="220525">
                <a:tc gridSpan="7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March</a:t>
                      </a:r>
                      <a:endParaRPr sz="1000"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00FF00"/>
                    </a:solidFill>
                  </a:tcPr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17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24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31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5" name="Google Shape;235;p29"/>
          <p:cNvGraphicFramePr/>
          <p:nvPr/>
        </p:nvGraphicFramePr>
        <p:xfrm>
          <a:off x="7742263" y="1784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</a:tblGrid>
              <a:tr h="220525">
                <a:tc gridSpan="7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February</a:t>
                      </a:r>
                      <a:endParaRPr sz="1000"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28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29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30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31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17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24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00FF00"/>
                    </a:solidFill>
                  </a:tcPr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1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36" name="Google Shape;236;p29"/>
          <p:cNvGraphicFramePr/>
          <p:nvPr/>
        </p:nvGraphicFramePr>
        <p:xfrm>
          <a:off x="7742263" y="38662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</a:tblGrid>
              <a:tr h="220525">
                <a:tc gridSpan="7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April</a:t>
                      </a:r>
                      <a:endParaRPr sz="1000"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00FF00"/>
                    </a:solidFill>
                  </a:tcPr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21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22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26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00FF00"/>
                    </a:solidFill>
                  </a:tcPr>
                </a:tc>
              </a:tr>
              <a:tr h="220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30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2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3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4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B7B7B7"/>
                          </a:solidFill>
                        </a:rPr>
                        <a:t>5</a:t>
                      </a:r>
                      <a:endParaRPr sz="1000">
                        <a:solidFill>
                          <a:srgbClr val="B7B7B7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37" name="Google Shape;237;p29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74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Main </a:t>
            </a:r>
            <a:r>
              <a:rPr lang="en-US" sz="3600"/>
              <a:t>Deployment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5" name="Google Shape;875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6" name="Google Shape;876;p74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877" name="Google Shape;877;p74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878" name="Google Shape;878;p74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pic>
        <p:nvPicPr>
          <p:cNvPr descr="MainDeploypng.png" id="879" name="Google Shape;879;p74"/>
          <p:cNvPicPr preferRelativeResize="0"/>
          <p:nvPr/>
        </p:nvPicPr>
        <p:blipFill rotWithShape="1">
          <a:blip r:embed="rId4">
            <a:alphaModFix/>
          </a:blip>
          <a:srcRect b="0" l="7448" r="6046" t="0"/>
          <a:stretch/>
        </p:blipFill>
        <p:spPr>
          <a:xfrm>
            <a:off x="814850" y="993737"/>
            <a:ext cx="10286998" cy="5172326"/>
          </a:xfrm>
          <a:prstGeom prst="rect">
            <a:avLst/>
          </a:prstGeom>
          <a:noFill/>
          <a:ln>
            <a:noFill/>
          </a:ln>
        </p:spPr>
      </p:pic>
      <p:sp>
        <p:nvSpPr>
          <p:cNvPr id="880" name="Google Shape;880;p74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5" name="Google Shape;885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6" name="Google Shape;886;p75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887" name="Google Shape;887;p75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888" name="Google Shape;888;p75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Force and Stress Analysis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creenshot-2017-11-2 Peak Load of a Drogue Applying the Momentum-Impulse Theorem to Infinite Mass Inflation - 6 2015-2181.png" id="889" name="Google Shape;889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800" y="1193288"/>
            <a:ext cx="6620274" cy="4471425"/>
          </a:xfrm>
          <a:prstGeom prst="rect">
            <a:avLst/>
          </a:prstGeom>
          <a:noFill/>
          <a:ln>
            <a:noFill/>
          </a:ln>
        </p:spPr>
      </p:pic>
      <p:sp>
        <p:nvSpPr>
          <p:cNvPr id="890" name="Google Shape;890;p75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1" name="Google Shape;891;p75"/>
          <p:cNvSpPr txBox="1"/>
          <p:nvPr/>
        </p:nvSpPr>
        <p:spPr>
          <a:xfrm>
            <a:off x="6807075" y="2079100"/>
            <a:ext cx="5154300" cy="36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Forces: </a:t>
            </a:r>
            <a:r>
              <a:rPr lang="en-US" sz="2000">
                <a:solidFill>
                  <a:schemeClr val="dk1"/>
                </a:solidFill>
              </a:rPr>
              <a:t>Preliminary Design Method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Good enough for most design work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Plan on using Sandia (c. 1975)  and Potvin (2015) methods for drogue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Better model high angle of attack, low density, supersonic deployment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Canopy Stress: </a:t>
            </a:r>
            <a:r>
              <a:rPr lang="en-US" sz="2000">
                <a:solidFill>
                  <a:schemeClr val="dk1"/>
                </a:solidFill>
              </a:rPr>
              <a:t>Analytical Membrane Analysis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Significant error in calculations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Significant uncertainty in deployment conditions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Inflation time, geometry, speed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Significant uncertainty in manufacturing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Not master seamstresses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Large safety factors, base on working designs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892" name="Google Shape;892;p75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" name="Google Shape;897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8" name="Google Shape;898;p76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899" name="Google Shape;899;p76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00" name="Google Shape;900;p76"/>
          <p:cNvSpPr txBox="1"/>
          <p:nvPr/>
        </p:nvSpPr>
        <p:spPr>
          <a:xfrm>
            <a:off x="4250825" y="3137075"/>
            <a:ext cx="58137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https://www.nasa.gov/images/content/333680main_D2009_0331_T0153.jpg" id="901" name="Google Shape;901;p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800" y="994876"/>
            <a:ext cx="3562190" cy="520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2;p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2708" y="994875"/>
            <a:ext cx="5202900" cy="5202900"/>
          </a:xfrm>
          <a:prstGeom prst="rect">
            <a:avLst/>
          </a:prstGeom>
          <a:noFill/>
          <a:ln>
            <a:noFill/>
          </a:ln>
        </p:spPr>
      </p:pic>
      <p:sp>
        <p:nvSpPr>
          <p:cNvPr id="903" name="Google Shape;903;p76"/>
          <p:cNvSpPr txBox="1"/>
          <p:nvPr/>
        </p:nvSpPr>
        <p:spPr>
          <a:xfrm>
            <a:off x="9135600" y="21764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Disk-Gap-Band (DGB)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Designed for rockets about our size going to about our attitudes in 60’s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Common on interplanetary probes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Well tested at low dynamic pressures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Conical Ribbon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Better linage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Very stable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Much harder to manufacture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Only if later analysis shows DGB is not sufficient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04" name="Google Shape;904;p76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Drogue Parachutes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5" name="Google Shape;905;p76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0" name="Google Shape;910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1" name="Google Shape;911;p77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912" name="Google Shape;912;p77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13" name="Google Shape;913;p77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Drogue Supersonic Considerations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4" name="Google Shape;914;p77"/>
          <p:cNvSpPr txBox="1"/>
          <p:nvPr/>
        </p:nvSpPr>
        <p:spPr>
          <a:xfrm>
            <a:off x="265475" y="1496550"/>
            <a:ext cx="8901600" cy="41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Stability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Current CONOPS is long double pendulum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Keep the parachute far away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Cd of DGB changes at sound barrier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Dynamics analysis planned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Heating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It will get warm both during ascent and descent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High temperature materials (Kevlar)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Thermal safety factors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Deployment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Airflow may be still, turbulent, or on shock boundaries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Simulations will tell us what to prepare for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Cannot simulate conditions in test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15" name="Google Shape;915;p77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78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Main Parachute Selection and Sizing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1" name="Google Shape;921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2" name="Google Shape;922;p78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923" name="Google Shape;923;p78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24" name="Google Shape;924;p78"/>
          <p:cNvSpPr txBox="1"/>
          <p:nvPr/>
        </p:nvSpPr>
        <p:spPr>
          <a:xfrm>
            <a:off x="2539200" y="1242100"/>
            <a:ext cx="7350300" cy="13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0"/>
          </a:p>
        </p:txBody>
      </p:sp>
      <p:pic>
        <p:nvPicPr>
          <p:cNvPr descr="parachute testing 2.jpeg" id="925" name="Google Shape;925;p78"/>
          <p:cNvPicPr preferRelativeResize="0"/>
          <p:nvPr/>
        </p:nvPicPr>
        <p:blipFill rotWithShape="1">
          <a:blip r:embed="rId4">
            <a:alphaModFix/>
          </a:blip>
          <a:srcRect b="18396" l="33193" r="27676" t="32176"/>
          <a:stretch/>
        </p:blipFill>
        <p:spPr>
          <a:xfrm>
            <a:off x="1326025" y="1696937"/>
            <a:ext cx="3656576" cy="3464125"/>
          </a:xfrm>
          <a:prstGeom prst="rect">
            <a:avLst/>
          </a:prstGeom>
          <a:noFill/>
          <a:ln>
            <a:noFill/>
          </a:ln>
        </p:spPr>
      </p:pic>
      <p:sp>
        <p:nvSpPr>
          <p:cNvPr id="926" name="Google Shape;926;p78"/>
          <p:cNvSpPr txBox="1"/>
          <p:nvPr/>
        </p:nvSpPr>
        <p:spPr>
          <a:xfrm>
            <a:off x="4250825" y="3137075"/>
            <a:ext cx="58137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7" name="Google Shape;927;p78"/>
          <p:cNvSpPr txBox="1"/>
          <p:nvPr/>
        </p:nvSpPr>
        <p:spPr>
          <a:xfrm>
            <a:off x="5179250" y="1843150"/>
            <a:ext cx="5813700" cy="31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Semi-ellipsoidal - high packing density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Aspect ratio of 0.707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Gores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 -Ripstop nylon fabric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 -Vent hole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8" name="Google Shape;928;p78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79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Main Parachute Selection and Sizing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4" name="Google Shape;934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5" name="Google Shape;935;p79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936" name="Google Shape;936;p79"/>
          <p:cNvGraphicFramePr/>
          <p:nvPr/>
        </p:nvGraphicFramePr>
        <p:xfrm>
          <a:off x="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37" name="Google Shape;937;p79"/>
          <p:cNvSpPr txBox="1"/>
          <p:nvPr/>
        </p:nvSpPr>
        <p:spPr>
          <a:xfrm>
            <a:off x="549300" y="1211750"/>
            <a:ext cx="7445400" cy="12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Calibri"/>
                <a:ea typeface="Calibri"/>
                <a:cs typeface="Calibri"/>
                <a:sym typeface="Calibri"/>
              </a:rPr>
              <a:t>Section 3.1 of Design, Test, &amp; Eval Guide (DTEG):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150 ft/s under drogue parachute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30 ft/s under main parachute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38" name="Google Shape;938;p79"/>
          <p:cNvGrpSpPr/>
          <p:nvPr/>
        </p:nvGrpSpPr>
        <p:grpSpPr>
          <a:xfrm>
            <a:off x="3531300" y="2782250"/>
            <a:ext cx="5129400" cy="3229750"/>
            <a:chOff x="3811538" y="2553650"/>
            <a:chExt cx="5129400" cy="3229750"/>
          </a:xfrm>
        </p:grpSpPr>
        <p:sp>
          <p:nvSpPr>
            <p:cNvPr id="939" name="Google Shape;939;p79"/>
            <p:cNvSpPr txBox="1"/>
            <p:nvPr/>
          </p:nvSpPr>
          <p:spPr>
            <a:xfrm>
              <a:off x="4167488" y="2553650"/>
              <a:ext cx="4417500" cy="92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latin typeface="Calibri"/>
                  <a:ea typeface="Calibri"/>
                  <a:cs typeface="Calibri"/>
                  <a:sym typeface="Calibri"/>
                </a:rPr>
                <a:t>½ρV</a:t>
              </a:r>
              <a:r>
                <a:rPr b="1" baseline="30000" lang="en-US" sz="3600">
                  <a:latin typeface="Calibri"/>
                  <a:ea typeface="Calibri"/>
                  <a:cs typeface="Calibri"/>
                  <a:sym typeface="Calibri"/>
                </a:rPr>
                <a:t>2</a:t>
              </a:r>
              <a:r>
                <a:rPr b="1" lang="en-US" sz="3600">
                  <a:latin typeface="Calibri"/>
                  <a:ea typeface="Calibri"/>
                  <a:cs typeface="Calibri"/>
                  <a:sym typeface="Calibri"/>
                </a:rPr>
                <a:t>AC</a:t>
              </a:r>
              <a:r>
                <a:rPr b="1" baseline="-25000" lang="en-US" sz="3600">
                  <a:latin typeface="Calibri"/>
                  <a:ea typeface="Calibri"/>
                  <a:cs typeface="Calibri"/>
                  <a:sym typeface="Calibri"/>
                </a:rPr>
                <a:t>D,eff,main</a:t>
              </a:r>
              <a:r>
                <a:rPr b="1" lang="en-US" sz="3600">
                  <a:latin typeface="Calibri"/>
                  <a:ea typeface="Calibri"/>
                  <a:cs typeface="Calibri"/>
                  <a:sym typeface="Calibri"/>
                </a:rPr>
                <a:t>=mg</a:t>
              </a:r>
              <a:endParaRPr b="1" sz="3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79"/>
            <p:cNvSpPr txBox="1"/>
            <p:nvPr/>
          </p:nvSpPr>
          <p:spPr>
            <a:xfrm>
              <a:off x="4593938" y="3474350"/>
              <a:ext cx="3564600" cy="63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r>
                <a:rPr b="1" baseline="-25000" lang="en-US" sz="3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D,eff,main</a:t>
              </a:r>
              <a:r>
                <a:rPr b="1" lang="en-US" sz="3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=1.44</a:t>
              </a:r>
              <a:endParaRPr sz="3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79"/>
            <p:cNvSpPr txBox="1"/>
            <p:nvPr/>
          </p:nvSpPr>
          <p:spPr>
            <a:xfrm>
              <a:off x="3811538" y="4643100"/>
              <a:ext cx="5129400" cy="114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000">
                  <a:latin typeface="Calibri"/>
                  <a:ea typeface="Calibri"/>
                  <a:cs typeface="Calibri"/>
                  <a:sym typeface="Calibri"/>
                </a:rPr>
                <a:t>v = 8.3 m/s ≈ 27 ft/s</a:t>
              </a:r>
              <a:endParaRPr b="1" sz="3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2" name="Google Shape;942;p79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80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Load Path &amp; Webbing Lengths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8" name="Google Shape;948;p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9" name="Google Shape;949;p80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950" name="Google Shape;950;p80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descr="Fig 6-4 pg 6-6 Knacke.png" id="951" name="Google Shape;951;p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51950" y="1281729"/>
            <a:ext cx="9288099" cy="2558705"/>
          </a:xfrm>
          <a:prstGeom prst="rect">
            <a:avLst/>
          </a:prstGeom>
          <a:noFill/>
          <a:ln>
            <a:noFill/>
          </a:ln>
        </p:spPr>
      </p:pic>
      <p:sp>
        <p:nvSpPr>
          <p:cNvPr id="952" name="Google Shape;952;p80"/>
          <p:cNvSpPr txBox="1"/>
          <p:nvPr/>
        </p:nvSpPr>
        <p:spPr>
          <a:xfrm>
            <a:off x="9314275" y="3707275"/>
            <a:ext cx="10686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Knacke</a:t>
            </a:r>
            <a:endParaRPr b="1"/>
          </a:p>
        </p:txBody>
      </p:sp>
      <p:sp>
        <p:nvSpPr>
          <p:cNvPr id="953" name="Google Shape;953;p80"/>
          <p:cNvSpPr txBox="1"/>
          <p:nvPr/>
        </p:nvSpPr>
        <p:spPr>
          <a:xfrm>
            <a:off x="833650" y="4306175"/>
            <a:ext cx="6126600" cy="16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“Lines First Deployment” sequence: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Orderly deployment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Reduced inflation time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Mitigates snatch force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4" name="Google Shape;954;p80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81"/>
          <p:cNvSpPr txBox="1"/>
          <p:nvPr>
            <p:ph type="ctrTitle"/>
          </p:nvPr>
        </p:nvSpPr>
        <p:spPr>
          <a:xfrm>
            <a:off x="186793" y="178475"/>
            <a:ext cx="1154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Recovery – </a:t>
            </a:r>
            <a:r>
              <a:rPr lang="en-US" sz="3600"/>
              <a:t>Load Path &amp; Webbing Lengths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0" name="Google Shape;960;p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61" name="Google Shape;961;p81"/>
          <p:cNvCxnSpPr/>
          <p:nvPr/>
        </p:nvCxnSpPr>
        <p:spPr>
          <a:xfrm>
            <a:off x="265471" y="816078"/>
            <a:ext cx="11543100" cy="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962" name="Google Shape;962;p81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Recovery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 sz="1800"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descr="Webbing wrt Vehicle Dimensions.jpg" id="963" name="Google Shape;963;p81"/>
          <p:cNvPicPr preferRelativeResize="0"/>
          <p:nvPr/>
        </p:nvPicPr>
        <p:blipFill rotWithShape="1">
          <a:blip r:embed="rId4">
            <a:alphaModFix/>
          </a:blip>
          <a:srcRect b="23742" l="0" r="0" t="43227"/>
          <a:stretch/>
        </p:blipFill>
        <p:spPr>
          <a:xfrm>
            <a:off x="0" y="-219400"/>
            <a:ext cx="12192000" cy="2265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4" name="Google Shape;964;p81"/>
          <p:cNvGrpSpPr/>
          <p:nvPr/>
        </p:nvGrpSpPr>
        <p:grpSpPr>
          <a:xfrm>
            <a:off x="808525" y="3338838"/>
            <a:ext cx="11175175" cy="2953463"/>
            <a:chOff x="808525" y="3034038"/>
            <a:chExt cx="11175175" cy="2953463"/>
          </a:xfrm>
        </p:grpSpPr>
        <p:sp>
          <p:nvSpPr>
            <p:cNvPr id="965" name="Google Shape;965;p81"/>
            <p:cNvSpPr txBox="1"/>
            <p:nvPr/>
          </p:nvSpPr>
          <p:spPr>
            <a:xfrm>
              <a:off x="808525" y="4173925"/>
              <a:ext cx="3651000" cy="157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A,H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&gt; 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A,E,F,G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R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S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Ꙇ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fc</a:t>
              </a:r>
              <a:endParaRPr b="1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A,E,F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&gt; Ꙇ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mp</a:t>
              </a:r>
              <a:endParaRPr b="1" baseline="-2500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C,D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&gt; R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</a:t>
              </a:r>
              <a:endParaRPr b="1" baseline="-2500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A,B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&gt; Ꙇ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mp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~5D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</a:t>
              </a:r>
              <a:endParaRPr b="1" baseline="-2500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6" name="Google Shape;966;p81"/>
            <p:cNvSpPr txBox="1"/>
            <p:nvPr/>
          </p:nvSpPr>
          <p:spPr>
            <a:xfrm>
              <a:off x="8859988" y="4148825"/>
              <a:ext cx="27282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A,H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&gt; Ꙇ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mp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h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mp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Ꙇ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fc</a:t>
              </a:r>
              <a:endParaRPr b="1" sz="2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7" name="Google Shape;967;p81"/>
            <p:cNvSpPr txBox="1"/>
            <p:nvPr/>
          </p:nvSpPr>
          <p:spPr>
            <a:xfrm>
              <a:off x="8030600" y="5082100"/>
              <a:ext cx="3953100" cy="90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A,E,F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&lt; 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A,B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S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+ 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C,D,F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+ R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</a:t>
              </a:r>
              <a:endParaRPr b="1" sz="2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8" name="Google Shape;968;p81"/>
            <p:cNvSpPr txBox="1"/>
            <p:nvPr/>
          </p:nvSpPr>
          <p:spPr>
            <a:xfrm>
              <a:off x="4781500" y="4173925"/>
              <a:ext cx="30000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A,E,F,G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- Ꙇ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mp</a:t>
              </a:r>
              <a:r>
                <a:rPr b="1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&gt; 5D</a:t>
              </a:r>
              <a:r>
                <a:rPr b="1" baseline="-25000"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  <a:endParaRPr b="1" sz="2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9" name="Google Shape;969;p81"/>
            <p:cNvSpPr txBox="1"/>
            <p:nvPr/>
          </p:nvSpPr>
          <p:spPr>
            <a:xfrm>
              <a:off x="874825" y="3034038"/>
              <a:ext cx="2843100" cy="63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A31F3E"/>
                  </a:solidFill>
                </a:rPr>
                <a:t>Parachutes must exit vehicle</a:t>
              </a:r>
              <a:endParaRPr b="1" sz="2400">
                <a:solidFill>
                  <a:srgbClr val="A31F3E"/>
                </a:solidFill>
              </a:endParaRPr>
            </a:p>
          </p:txBody>
        </p:sp>
        <p:sp>
          <p:nvSpPr>
            <p:cNvPr id="970" name="Google Shape;970;p81"/>
            <p:cNvSpPr txBox="1"/>
            <p:nvPr/>
          </p:nvSpPr>
          <p:spPr>
            <a:xfrm>
              <a:off x="4594838" y="3034038"/>
              <a:ext cx="2843100" cy="63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A31F3E"/>
                  </a:solidFill>
                </a:rPr>
                <a:t>Reduced impact of forebody wake</a:t>
              </a:r>
              <a:endParaRPr b="1" sz="2400">
                <a:solidFill>
                  <a:srgbClr val="A31F3E"/>
                </a:solidFill>
              </a:endParaRPr>
            </a:p>
          </p:txBody>
        </p:sp>
        <p:sp>
          <p:nvSpPr>
            <p:cNvPr id="971" name="Google Shape;971;p81"/>
            <p:cNvSpPr txBox="1"/>
            <p:nvPr/>
          </p:nvSpPr>
          <p:spPr>
            <a:xfrm>
              <a:off x="8314850" y="3034038"/>
              <a:ext cx="2843100" cy="63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A31F3E"/>
                  </a:solidFill>
                </a:rPr>
                <a:t>Auxiliary constraints</a:t>
              </a:r>
              <a:endParaRPr b="1" sz="2400">
                <a:solidFill>
                  <a:srgbClr val="A31F3E"/>
                </a:solidFill>
              </a:endParaRPr>
            </a:p>
          </p:txBody>
        </p:sp>
        <p:sp>
          <p:nvSpPr>
            <p:cNvPr id="972" name="Google Shape;972;p81"/>
            <p:cNvSpPr txBox="1"/>
            <p:nvPr/>
          </p:nvSpPr>
          <p:spPr>
            <a:xfrm>
              <a:off x="8587163" y="3905888"/>
              <a:ext cx="2843100" cy="63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rgbClr val="A31F3E"/>
                  </a:solidFill>
                </a:rPr>
                <a:t>Collision avoidance</a:t>
              </a:r>
              <a:endParaRPr b="1">
                <a:solidFill>
                  <a:srgbClr val="A31F3E"/>
                </a:solidFill>
              </a:endParaRPr>
            </a:p>
          </p:txBody>
        </p:sp>
        <p:sp>
          <p:nvSpPr>
            <p:cNvPr id="973" name="Google Shape;973;p81"/>
            <p:cNvSpPr txBox="1"/>
            <p:nvPr/>
          </p:nvSpPr>
          <p:spPr>
            <a:xfrm>
              <a:off x="8619650" y="4891788"/>
              <a:ext cx="2843100" cy="63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rgbClr val="A31F3E"/>
                  </a:solidFill>
                </a:rPr>
                <a:t>Tender Descender loading</a:t>
              </a:r>
              <a:endParaRPr b="1">
                <a:solidFill>
                  <a:srgbClr val="A31F3E"/>
                </a:solidFill>
              </a:endParaRPr>
            </a:p>
          </p:txBody>
        </p:sp>
      </p:grpSp>
      <p:sp>
        <p:nvSpPr>
          <p:cNvPr id="974" name="Google Shape;974;p81"/>
          <p:cNvSpPr/>
          <p:nvPr/>
        </p:nvSpPr>
        <p:spPr>
          <a:xfrm>
            <a:off x="1581400" y="2262000"/>
            <a:ext cx="1190100" cy="37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PISTON</a:t>
            </a:r>
            <a:endParaRPr b="1"/>
          </a:p>
        </p:txBody>
      </p:sp>
      <p:sp>
        <p:nvSpPr>
          <p:cNvPr id="975" name="Google Shape;975;p81"/>
          <p:cNvSpPr/>
          <p:nvPr/>
        </p:nvSpPr>
        <p:spPr>
          <a:xfrm>
            <a:off x="2787050" y="2402900"/>
            <a:ext cx="986400" cy="78300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webbing pics 2.jpg" id="976" name="Google Shape;976;p81"/>
          <p:cNvPicPr preferRelativeResize="0"/>
          <p:nvPr/>
        </p:nvPicPr>
        <p:blipFill rotWithShape="1">
          <a:blip r:embed="rId5">
            <a:alphaModFix/>
          </a:blip>
          <a:srcRect b="39620" l="0" r="0" t="36840"/>
          <a:stretch/>
        </p:blipFill>
        <p:spPr>
          <a:xfrm>
            <a:off x="132750" y="1651420"/>
            <a:ext cx="11926499" cy="1579243"/>
          </a:xfrm>
          <a:prstGeom prst="rect">
            <a:avLst/>
          </a:prstGeom>
          <a:noFill/>
          <a:ln>
            <a:noFill/>
          </a:ln>
        </p:spPr>
      </p:pic>
      <p:sp>
        <p:nvSpPr>
          <p:cNvPr id="977" name="Google Shape;977;p81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p82"/>
          <p:cNvSpPr txBox="1"/>
          <p:nvPr>
            <p:ph type="ctrTitle"/>
          </p:nvPr>
        </p:nvSpPr>
        <p:spPr>
          <a:xfrm>
            <a:off x="186825" y="178475"/>
            <a:ext cx="91635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Payload-Spinal Load Experiment Overview</a:t>
            </a:r>
            <a:endParaRPr/>
          </a:p>
        </p:txBody>
      </p:sp>
      <p:pic>
        <p:nvPicPr>
          <p:cNvPr id="983" name="Google Shape;983;p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4" name="Google Shape;984;p82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985" name="Google Shape;985;p82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Payload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86" name="Google Shape;986;p82"/>
          <p:cNvSpPr txBox="1"/>
          <p:nvPr/>
        </p:nvSpPr>
        <p:spPr>
          <a:xfrm>
            <a:off x="322925" y="1022625"/>
            <a:ext cx="11189700" cy="48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>
                <a:solidFill>
                  <a:schemeClr val="dk1"/>
                </a:solidFill>
              </a:rPr>
              <a:t>Primary goal is to look at the mechanical forces on the spine and to analyze the stress and strain on the spine to different stages of flight. I 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Experimental design 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Bovine lumbar spine (L1-L5) force analysis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Pressure sensing fabric inlays between the ballistic intervertebral discs (IVDs)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Teensy 3.6 Data Logger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Outcome: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Optimal angle for launch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Empirical axial force load data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987" name="Google Shape;987;p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5888" y="2550838"/>
            <a:ext cx="2414275" cy="321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8" name="Google Shape;988;p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5276" y="1952298"/>
            <a:ext cx="2948875" cy="3931826"/>
          </a:xfrm>
          <a:prstGeom prst="rect">
            <a:avLst/>
          </a:prstGeom>
          <a:noFill/>
          <a:ln>
            <a:noFill/>
          </a:ln>
        </p:spPr>
      </p:pic>
      <p:sp>
        <p:nvSpPr>
          <p:cNvPr id="989" name="Google Shape;989;p82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83"/>
          <p:cNvSpPr txBox="1"/>
          <p:nvPr>
            <p:ph type="ctrTitle"/>
          </p:nvPr>
        </p:nvSpPr>
        <p:spPr>
          <a:xfrm>
            <a:off x="186826" y="178475"/>
            <a:ext cx="63864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Payload-Anatomical Background</a:t>
            </a:r>
            <a:endParaRPr/>
          </a:p>
        </p:txBody>
      </p:sp>
      <p:pic>
        <p:nvPicPr>
          <p:cNvPr id="995" name="Google Shape;995;p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6" name="Google Shape;996;p83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997" name="Google Shape;997;p83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Payload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98" name="Google Shape;998;p83"/>
          <p:cNvSpPr txBox="1"/>
          <p:nvPr/>
        </p:nvSpPr>
        <p:spPr>
          <a:xfrm>
            <a:off x="322925" y="1022625"/>
            <a:ext cx="11189700" cy="48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chemeClr val="dk1"/>
                </a:solidFill>
              </a:rPr>
              <a:t>Background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Traditional Force Analysis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Spinal geometry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Disc shape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Curvature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Movement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Spine types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Resin vs. Bovine vs. Human  Spine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Material properties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Structure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IVD Materials 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Inner nucleus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Outer annulus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Loads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Expected Loads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999" name="Google Shape;999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6225" y="1226213"/>
            <a:ext cx="1943100" cy="2409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lumbar spine cartilage" id="1000" name="Google Shape;1000;p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1588" y="4177038"/>
            <a:ext cx="2028825" cy="13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1" name="Google Shape;1001;p83"/>
          <p:cNvPicPr preferRelativeResize="0"/>
          <p:nvPr/>
        </p:nvPicPr>
        <p:blipFill rotWithShape="1">
          <a:blip r:embed="rId6">
            <a:alphaModFix/>
          </a:blip>
          <a:srcRect b="0" l="-1584" r="0" t="0"/>
          <a:stretch/>
        </p:blipFill>
        <p:spPr>
          <a:xfrm>
            <a:off x="7510801" y="941650"/>
            <a:ext cx="3341275" cy="26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2" name="Google Shape;1002;p8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35225" y="3677600"/>
            <a:ext cx="2533651" cy="2313333"/>
          </a:xfrm>
          <a:prstGeom prst="rect">
            <a:avLst/>
          </a:prstGeom>
          <a:noFill/>
          <a:ln>
            <a:noFill/>
          </a:ln>
        </p:spPr>
      </p:pic>
      <p:sp>
        <p:nvSpPr>
          <p:cNvPr id="1003" name="Google Shape;1003;p83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 txBox="1"/>
          <p:nvPr>
            <p:ph type="ctrTitle"/>
          </p:nvPr>
        </p:nvSpPr>
        <p:spPr>
          <a:xfrm>
            <a:off x="186813" y="178467"/>
            <a:ext cx="5093110" cy="6376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Concept of Operations</a:t>
            </a:r>
            <a:endParaRPr/>
          </a:p>
        </p:txBody>
      </p:sp>
      <p:pic>
        <p:nvPicPr>
          <p:cNvPr id="243" name="Google Shape;24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32" cy="6906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4" name="Google Shape;244;p30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245" name="Google Shape;245;p30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46" name="Google Shape;24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45787" y="259267"/>
            <a:ext cx="3962763" cy="5723983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0"/>
          <p:cNvSpPr txBox="1"/>
          <p:nvPr/>
        </p:nvSpPr>
        <p:spPr>
          <a:xfrm>
            <a:off x="294775" y="988375"/>
            <a:ext cx="7222200" cy="499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Pre-launch: New systems enable infinite pad sit time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Boost: A 70% P motor burns for 7 seconds at approximately 10kN of thrust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Coast: Travelling at Mach 2.9 the vehicle coasts to its 80,000 foot apogee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Apogee: Grab pictures, video, barometric readings, and a few GPS packets!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Ballistic Descent: Drogue parachute deployed but ineffective due to low atmospheric pressure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Drogue Descent: At around 68,000 ft the drogue begins to slow the vehicle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Main Descent: At 2,000 ft the main </a:t>
            </a:r>
            <a:r>
              <a:rPr lang="en-US" sz="2000"/>
              <a:t>parachutes</a:t>
            </a:r>
            <a:r>
              <a:rPr lang="en-US" sz="2000"/>
              <a:t> are deployed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Landed: After touchdown cameras are stopped and power is conserved until recovery forces arrive</a:t>
            </a:r>
            <a:endParaRPr sz="2000"/>
          </a:p>
        </p:txBody>
      </p:sp>
      <p:sp>
        <p:nvSpPr>
          <p:cNvPr id="248" name="Google Shape;248;p30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84"/>
          <p:cNvSpPr txBox="1"/>
          <p:nvPr>
            <p:ph type="ctrTitle"/>
          </p:nvPr>
        </p:nvSpPr>
        <p:spPr>
          <a:xfrm>
            <a:off x="186826" y="178475"/>
            <a:ext cx="63864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Payload-Force Sensing</a:t>
            </a:r>
            <a:endParaRPr/>
          </a:p>
        </p:txBody>
      </p:sp>
      <p:pic>
        <p:nvPicPr>
          <p:cNvPr id="1009" name="Google Shape;1009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0" name="Google Shape;1010;p84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1011" name="Google Shape;1011;p84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Overview</a:t>
                      </a:r>
                      <a:endParaRPr>
                        <a:solidFill>
                          <a:srgbClr val="D8D8D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012" name="Google Shape;1012;p84"/>
          <p:cNvSpPr txBox="1"/>
          <p:nvPr/>
        </p:nvSpPr>
        <p:spPr>
          <a:xfrm>
            <a:off x="322925" y="1022625"/>
            <a:ext cx="11189700" cy="48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13" name="Google Shape;1013;p84"/>
          <p:cNvSpPr txBox="1"/>
          <p:nvPr/>
        </p:nvSpPr>
        <p:spPr>
          <a:xfrm>
            <a:off x="322925" y="1022625"/>
            <a:ext cx="10653600" cy="42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US" sz="1800"/>
              <a:t>Requirements</a:t>
            </a:r>
            <a:endParaRPr sz="1800"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Read voltages</a:t>
            </a:r>
            <a:endParaRPr sz="1800"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Translate voltages to forces</a:t>
            </a:r>
            <a:endParaRPr sz="1800"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Log readings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Deformation sensing circuit</a:t>
            </a:r>
            <a:endParaRPr sz="1800"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Voltage divider that uses 80 kΩ resistor and variable resistor</a:t>
            </a:r>
            <a:endParaRPr sz="1800"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1800"/>
              <a:t>Variable resistor is pressure sensing fabric 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Thermal changes cause resistance </a:t>
            </a:r>
            <a:endParaRPr sz="1800"/>
          </a:p>
        </p:txBody>
      </p:sp>
      <p:pic>
        <p:nvPicPr>
          <p:cNvPr descr="C:\Users\jsala\AppData\Local\Temp\Voltage-Divider-1-17.png" id="1014" name="Google Shape;1014;p84"/>
          <p:cNvPicPr preferRelativeResize="0"/>
          <p:nvPr/>
        </p:nvPicPr>
        <p:blipFill rotWithShape="1">
          <a:blip r:embed="rId4">
            <a:alphaModFix/>
          </a:blip>
          <a:srcRect b="0" l="0" r="0" t="8105"/>
          <a:stretch/>
        </p:blipFill>
        <p:spPr>
          <a:xfrm>
            <a:off x="7649200" y="1625088"/>
            <a:ext cx="3702050" cy="307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5" name="Google Shape;1015;p84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85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Program Level Risk</a:t>
            </a:r>
            <a:endParaRPr/>
          </a:p>
        </p:txBody>
      </p:sp>
      <p:pic>
        <p:nvPicPr>
          <p:cNvPr id="1021" name="Google Shape;1021;p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2" name="Google Shape;1022;p85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1023" name="Google Shape;1023;p85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024" name="Google Shape;1024;p85"/>
          <p:cNvSpPr txBox="1"/>
          <p:nvPr/>
        </p:nvSpPr>
        <p:spPr>
          <a:xfrm>
            <a:off x="295375" y="937525"/>
            <a:ext cx="7459500" cy="49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One-off nature of components prevents good understanding of risk</a:t>
            </a:r>
            <a:endParaRPr sz="2400"/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Mitigate risk through simple solutions</a:t>
            </a:r>
            <a:endParaRPr sz="2400"/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Accept flight risk to reduce </a:t>
            </a:r>
            <a:r>
              <a:rPr lang="en-US" sz="2400"/>
              <a:t>personal</a:t>
            </a:r>
            <a:r>
              <a:rPr lang="en-US" sz="2400"/>
              <a:t> risk</a:t>
            </a:r>
            <a:endParaRPr sz="2400"/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Design Test and Evaluation Guide, FAA Waiver Requirements, NFPA Guidelines, and practices from the hobby will inform risk </a:t>
            </a:r>
            <a:r>
              <a:rPr lang="en-US" sz="2400"/>
              <a:t>assessment</a:t>
            </a:r>
            <a:endParaRPr sz="2400"/>
          </a:p>
        </p:txBody>
      </p:sp>
      <p:sp>
        <p:nvSpPr>
          <p:cNvPr id="1025" name="Google Shape;1025;p85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9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Google Shape;1030;p86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Closing Remarks</a:t>
            </a:r>
            <a:endParaRPr/>
          </a:p>
        </p:txBody>
      </p:sp>
      <p:pic>
        <p:nvPicPr>
          <p:cNvPr id="1031" name="Google Shape;1031;p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2" name="Google Shape;1032;p86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1033" name="Google Shape;1033;p86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220900"/>
                <a:gridCol w="1220900"/>
                <a:gridCol w="1220900"/>
                <a:gridCol w="1220900"/>
                <a:gridCol w="1220900"/>
                <a:gridCol w="1220900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034" name="Google Shape;1034;p86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5" name="Google Shape;1035;p86"/>
          <p:cNvSpPr txBox="1"/>
          <p:nvPr/>
        </p:nvSpPr>
        <p:spPr>
          <a:xfrm>
            <a:off x="1464075" y="1528275"/>
            <a:ext cx="9632100" cy="31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Questions?</a:t>
            </a:r>
            <a:endParaRPr sz="3600"/>
          </a:p>
        </p:txBody>
      </p:sp>
      <p:pic>
        <p:nvPicPr>
          <p:cNvPr id="1036" name="Google Shape;1036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5681" y="0"/>
            <a:ext cx="458628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1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Vehicle Overview</a:t>
            </a:r>
            <a:endParaRPr/>
          </a:p>
        </p:txBody>
      </p:sp>
      <p:pic>
        <p:nvPicPr>
          <p:cNvPr id="254" name="Google Shape;254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5" name="Google Shape;255;p31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256" name="Google Shape;256;p31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57" name="Google Shape;25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388" y="1048275"/>
            <a:ext cx="11775221" cy="1123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8" name="Google Shape;258;p31"/>
          <p:cNvCxnSpPr/>
          <p:nvPr/>
        </p:nvCxnSpPr>
        <p:spPr>
          <a:xfrm>
            <a:off x="7333175" y="2279625"/>
            <a:ext cx="4340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31"/>
          <p:cNvCxnSpPr/>
          <p:nvPr/>
        </p:nvCxnSpPr>
        <p:spPr>
          <a:xfrm flipH="1">
            <a:off x="321100" y="2273175"/>
            <a:ext cx="6780900" cy="1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0" name="Google Shape;260;p31"/>
          <p:cNvSpPr txBox="1"/>
          <p:nvPr/>
        </p:nvSpPr>
        <p:spPr>
          <a:xfrm>
            <a:off x="346750" y="2286075"/>
            <a:ext cx="6729600" cy="7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Booster</a:t>
            </a:r>
            <a:endParaRPr sz="2400"/>
          </a:p>
        </p:txBody>
      </p:sp>
      <p:sp>
        <p:nvSpPr>
          <p:cNvPr id="261" name="Google Shape;261;p31"/>
          <p:cNvSpPr txBox="1"/>
          <p:nvPr/>
        </p:nvSpPr>
        <p:spPr>
          <a:xfrm>
            <a:off x="7333175" y="2286075"/>
            <a:ext cx="4340700" cy="7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Mission Package</a:t>
            </a:r>
            <a:endParaRPr sz="2400"/>
          </a:p>
        </p:txBody>
      </p:sp>
      <p:sp>
        <p:nvSpPr>
          <p:cNvPr id="262" name="Google Shape;262;p31"/>
          <p:cNvSpPr txBox="1"/>
          <p:nvPr/>
        </p:nvSpPr>
        <p:spPr>
          <a:xfrm>
            <a:off x="423850" y="3323950"/>
            <a:ext cx="6652500" cy="26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Common, well defined booster interface makes mission package robust to propulsion development issues.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Payload uses well defined </a:t>
            </a:r>
            <a:r>
              <a:rPr lang="en-US"/>
              <a:t>Cubesat</a:t>
            </a:r>
            <a:r>
              <a:rPr lang="en-US"/>
              <a:t> standard, making vehicle robust to payload changes during all phases</a:t>
            </a:r>
            <a:endParaRPr/>
          </a:p>
        </p:txBody>
      </p:sp>
      <p:sp>
        <p:nvSpPr>
          <p:cNvPr id="263" name="Google Shape;263;p31"/>
          <p:cNvSpPr/>
          <p:nvPr/>
        </p:nvSpPr>
        <p:spPr>
          <a:xfrm>
            <a:off x="9477925" y="1515450"/>
            <a:ext cx="873300" cy="308100"/>
          </a:xfrm>
          <a:prstGeom prst="rect">
            <a:avLst/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31"/>
          <p:cNvSpPr txBox="1"/>
          <p:nvPr/>
        </p:nvSpPr>
        <p:spPr>
          <a:xfrm>
            <a:off x="9214525" y="688575"/>
            <a:ext cx="13998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Payload</a:t>
            </a:r>
            <a:endParaRPr sz="2400"/>
          </a:p>
        </p:txBody>
      </p:sp>
      <p:cxnSp>
        <p:nvCxnSpPr>
          <p:cNvPr id="265" name="Google Shape;265;p31"/>
          <p:cNvCxnSpPr>
            <a:endCxn id="263" idx="0"/>
          </p:cNvCxnSpPr>
          <p:nvPr/>
        </p:nvCxnSpPr>
        <p:spPr>
          <a:xfrm>
            <a:off x="9914275" y="1194450"/>
            <a:ext cx="300" cy="3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66" name="Google Shape;266;p31"/>
          <p:cNvPicPr preferRelativeResize="0"/>
          <p:nvPr/>
        </p:nvPicPr>
        <p:blipFill rotWithShape="1">
          <a:blip r:embed="rId5">
            <a:alphaModFix/>
          </a:blip>
          <a:srcRect b="0" l="14383" r="46603" t="5820"/>
          <a:stretch/>
        </p:blipFill>
        <p:spPr>
          <a:xfrm rot="5400000">
            <a:off x="8015955" y="3128505"/>
            <a:ext cx="2618849" cy="3361600"/>
          </a:xfrm>
          <a:prstGeom prst="rect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7" name="Google Shape;267;p31"/>
          <p:cNvSpPr/>
          <p:nvPr/>
        </p:nvSpPr>
        <p:spPr>
          <a:xfrm>
            <a:off x="8604600" y="1361325"/>
            <a:ext cx="873300" cy="597000"/>
          </a:xfrm>
          <a:prstGeom prst="rect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31"/>
          <p:cNvSpPr txBox="1"/>
          <p:nvPr/>
        </p:nvSpPr>
        <p:spPr>
          <a:xfrm>
            <a:off x="8257850" y="2993975"/>
            <a:ext cx="22878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Avionics Tower</a:t>
            </a:r>
            <a:endParaRPr sz="2400"/>
          </a:p>
        </p:txBody>
      </p:sp>
      <p:sp>
        <p:nvSpPr>
          <p:cNvPr id="269" name="Google Shape;269;p31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2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Vehicle Overview</a:t>
            </a:r>
            <a:endParaRPr/>
          </a:p>
        </p:txBody>
      </p:sp>
      <p:pic>
        <p:nvPicPr>
          <p:cNvPr id="275" name="Google Shape;27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6" name="Google Shape;276;p32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277" name="Google Shape;277;p32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Overview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Propulsion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78" name="Google Shape;27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388" y="1048275"/>
            <a:ext cx="11775221" cy="1123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9" name="Google Shape;279;p32"/>
          <p:cNvCxnSpPr/>
          <p:nvPr/>
        </p:nvCxnSpPr>
        <p:spPr>
          <a:xfrm>
            <a:off x="7333175" y="2279625"/>
            <a:ext cx="4340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0" name="Google Shape;280;p32"/>
          <p:cNvCxnSpPr/>
          <p:nvPr/>
        </p:nvCxnSpPr>
        <p:spPr>
          <a:xfrm flipH="1">
            <a:off x="321100" y="2273175"/>
            <a:ext cx="6780900" cy="1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1" name="Google Shape;281;p32"/>
          <p:cNvSpPr txBox="1"/>
          <p:nvPr/>
        </p:nvSpPr>
        <p:spPr>
          <a:xfrm>
            <a:off x="346750" y="2286075"/>
            <a:ext cx="6729600" cy="7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Booster</a:t>
            </a:r>
            <a:endParaRPr sz="2400"/>
          </a:p>
        </p:txBody>
      </p:sp>
      <p:sp>
        <p:nvSpPr>
          <p:cNvPr id="282" name="Google Shape;282;p32"/>
          <p:cNvSpPr txBox="1"/>
          <p:nvPr/>
        </p:nvSpPr>
        <p:spPr>
          <a:xfrm>
            <a:off x="7333175" y="2286075"/>
            <a:ext cx="4340700" cy="7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Mission Package</a:t>
            </a:r>
            <a:endParaRPr sz="2400"/>
          </a:p>
        </p:txBody>
      </p:sp>
      <p:sp>
        <p:nvSpPr>
          <p:cNvPr id="283" name="Google Shape;283;p32"/>
          <p:cNvSpPr/>
          <p:nvPr/>
        </p:nvSpPr>
        <p:spPr>
          <a:xfrm>
            <a:off x="9477925" y="1515450"/>
            <a:ext cx="873300" cy="308100"/>
          </a:xfrm>
          <a:prstGeom prst="rect">
            <a:avLst/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32"/>
          <p:cNvSpPr txBox="1"/>
          <p:nvPr/>
        </p:nvSpPr>
        <p:spPr>
          <a:xfrm>
            <a:off x="9214525" y="688575"/>
            <a:ext cx="13998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Payload</a:t>
            </a:r>
            <a:endParaRPr sz="2400"/>
          </a:p>
        </p:txBody>
      </p:sp>
      <p:cxnSp>
        <p:nvCxnSpPr>
          <p:cNvPr id="285" name="Google Shape;285;p32"/>
          <p:cNvCxnSpPr>
            <a:endCxn id="283" idx="0"/>
          </p:cNvCxnSpPr>
          <p:nvPr/>
        </p:nvCxnSpPr>
        <p:spPr>
          <a:xfrm>
            <a:off x="9914275" y="1194450"/>
            <a:ext cx="300" cy="3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6" name="Google Shape;286;p32"/>
          <p:cNvSpPr/>
          <p:nvPr/>
        </p:nvSpPr>
        <p:spPr>
          <a:xfrm>
            <a:off x="8604600" y="1361325"/>
            <a:ext cx="873300" cy="597000"/>
          </a:xfrm>
          <a:prstGeom prst="rect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87" name="Google Shape;287;p32"/>
          <p:cNvGraphicFramePr/>
          <p:nvPr/>
        </p:nvGraphicFramePr>
        <p:xfrm>
          <a:off x="7724975" y="3405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2433850"/>
                <a:gridCol w="1322650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Subteam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Mass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Structures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16.65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Propulsion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55.93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Recovery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9.79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Avionics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2.13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Payload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5.0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88" name="Google Shape;288;p32"/>
          <p:cNvGraphicFramePr/>
          <p:nvPr/>
        </p:nvGraphicFramePr>
        <p:xfrm>
          <a:off x="1273575" y="3405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{466ACA4A-CA50-4F1A-8FF0-76A7397A36E6}</a:tableStyleId>
              </a:tblPr>
              <a:tblGrid>
                <a:gridCol w="1868625"/>
                <a:gridCol w="1868625"/>
                <a:gridCol w="186862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Component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Mass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Length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D9D9D9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Booster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66 lbs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114 in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Mission Package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28.3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44 in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89" name="Google Shape;289;p32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3"/>
          <p:cNvSpPr txBox="1"/>
          <p:nvPr>
            <p:ph type="ctrTitle"/>
          </p:nvPr>
        </p:nvSpPr>
        <p:spPr>
          <a:xfrm>
            <a:off x="186813" y="178467"/>
            <a:ext cx="50931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US" sz="3600"/>
              <a:t>Propulsion Overview</a:t>
            </a:r>
            <a:endParaRPr/>
          </a:p>
        </p:txBody>
      </p:sp>
      <p:pic>
        <p:nvPicPr>
          <p:cNvPr id="295" name="Google Shape;29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068" y="6095664"/>
            <a:ext cx="2184900" cy="690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6" name="Google Shape;296;p33"/>
          <p:cNvCxnSpPr/>
          <p:nvPr/>
        </p:nvCxnSpPr>
        <p:spPr>
          <a:xfrm flipH="1" rot="10800000">
            <a:off x="265471" y="814878"/>
            <a:ext cx="7459500" cy="1200"/>
          </a:xfrm>
          <a:prstGeom prst="straightConnector1">
            <a:avLst/>
          </a:prstGeom>
          <a:noFill/>
          <a:ln cap="flat" cmpd="sng" w="9525">
            <a:solidFill>
              <a:srgbClr val="A31F3E"/>
            </a:solidFill>
            <a:prstDash val="solid"/>
            <a:miter lim="8000"/>
            <a:headEnd len="sm" w="sm" type="none"/>
            <a:tailEnd len="sm" w="sm" type="none"/>
          </a:ln>
        </p:spPr>
      </p:cxnSp>
      <p:graphicFrame>
        <p:nvGraphicFramePr>
          <p:cNvPr id="297" name="Google Shape;297;p33"/>
          <p:cNvGraphicFramePr/>
          <p:nvPr/>
        </p:nvGraphicFramePr>
        <p:xfrm>
          <a:off x="186812" y="634371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{93670119-A56F-4C6E-A09B-18E962ED9F43}</a:tableStyleId>
              </a:tblPr>
              <a:tblGrid>
                <a:gridCol w="1354675"/>
                <a:gridCol w="1354675"/>
                <a:gridCol w="1354675"/>
                <a:gridCol w="1354675"/>
                <a:gridCol w="1354675"/>
                <a:gridCol w="135467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9D9D9"/>
                          </a:solidFill>
                        </a:rPr>
                        <a:t>Overview</a:t>
                      </a:r>
                      <a:endParaRPr>
                        <a:solidFill>
                          <a:srgbClr val="D9D9D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/>
                          </a:solidFill>
                        </a:rPr>
                        <a:t>Propulsion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Recovery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Avionics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Structures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D8D8D8"/>
                          </a:solidFill>
                        </a:rPr>
                        <a:t>Payload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98" name="Google Shape;298;p33"/>
          <p:cNvSpPr txBox="1"/>
          <p:nvPr/>
        </p:nvSpPr>
        <p:spPr>
          <a:xfrm>
            <a:off x="275500" y="1042975"/>
            <a:ext cx="6582600" cy="42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Design, build, and test a 70,000 N-s solid rocket motor for flight to 80,000 feet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Revise and characterize a custom APCP propellant formula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Modify and implement mixing and casting techniques suitable for large batch sizes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9" name="Google Shape;299;p33"/>
          <p:cNvPicPr preferRelativeResize="0"/>
          <p:nvPr/>
        </p:nvPicPr>
        <p:blipFill rotWithShape="1">
          <a:blip r:embed="rId4">
            <a:alphaModFix/>
          </a:blip>
          <a:srcRect b="0" l="24561" r="19932" t="0"/>
          <a:stretch/>
        </p:blipFill>
        <p:spPr>
          <a:xfrm>
            <a:off x="8314850" y="384813"/>
            <a:ext cx="2662425" cy="554722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33"/>
          <p:cNvSpPr txBox="1"/>
          <p:nvPr>
            <p:ph idx="12" type="sldNum"/>
          </p:nvPr>
        </p:nvSpPr>
        <p:spPr>
          <a:xfrm>
            <a:off x="9240400" y="7030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