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</p:sldIdLst>
  <p:sldSz cy="5143500" cx="9144000"/>
  <p:notesSz cx="6858000" cy="9144000"/>
  <p:embeddedFontLst>
    <p:embeddedFont>
      <p:font typeface="Russo One"/>
      <p:regular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C2B4883-6FBB-4E7A-BF2A-0B76CC24DFEC}">
  <a:tblStyle styleId="{4C2B4883-6FBB-4E7A-BF2A-0B76CC24DFE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font" Target="fonts/RussoOne-regular.fntdata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51ff522565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51ff522565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600b7265b0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600b7265b0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600b7265b0_0_2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600b7265b0_0_2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Mission statement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600b7265b0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600b7265b0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600b7265b0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600b7265b0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600b7265b0_0_2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600b7265b0_0_2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600b7265b0_0_1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600b7265b0_0_1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600b7265b0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600b7265b0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600b7265b0_0_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600b7265b0_0_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600b7265b0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600b7265b0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600b7265b0_0_2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600b7265b0_0_2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a2f116989_35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a2f116989_35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600b7265b0_0_2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600b7265b0_0_2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bridge the gap between the intercollegiate competitions and spaceshot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Validating our current ways of doing things and flight profile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Get info about challenges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Gateway to space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Bridge the gap from the old way to do things (hobby competition based, to go to a targetted low atltide)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a top down bottoms up systems model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Multi year project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Team is triple, budget is triple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Start with rocket team mission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Graph of altitudes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Mission for hermes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Conops for hermes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 demonstrator and sounding rocket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Payload is to reduce risk in modelling and manufacturing for the space shot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600b7265b0_0_2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600b7265b0_0_2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5a2f116989_26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5a2f116989_26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four risk </a:t>
            </a:r>
            <a:r>
              <a:rPr lang="en"/>
              <a:t>categories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1ff522565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51ff522565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51ff522565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51ff522565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Switch time and event cols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altitudes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Include schedule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Include driving dates on conops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integration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a2f116989_56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5a2f116989_56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51ff522565_0_1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51ff522565_0_1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5a2f116989_1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5a2f116989_1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5a2f116989_24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5a2f116989_24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51ff522565_0_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51ff522565_0_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600b7265b0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600b7265b0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600b7265b0_0_4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Google Shape;290;g600b7265b0_0_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600b7265b0_0_4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600b7265b0_0_4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5a2f116989_10_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6" name="Google Shape;306;g5a2f116989_1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5a2f116989_37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5a2f116989_37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51ff522565_0_1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51ff522565_0_1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51ff522565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51ff522565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Google Shape;353;g578580b9f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4" name="Google Shape;354;g578580b9f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51ff522565_0_1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2" name="Google Shape;362;g51ff522565_0_1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600b7265b0_0_2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0" name="Google Shape;370;g600b7265b0_0_2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600b7265b0_0_2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600b7265b0_0_2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600b7265b0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600b7265b0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600b7265b0_0_3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600b7265b0_0_3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g600b7265b0_0_3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9" name="Google Shape;419;g600b7265b0_0_3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600b7265b0_0_3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600b7265b0_0_3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592163f8c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0" name="Google Shape;460;g592163f8c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g60a0894502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7" name="Google Shape;467;g60a0894502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1" name="Shape 4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g5a2f116989_5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3" name="Google Shape;473;g5a2f116989_5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Switch time and event cols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Check altitudes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Include schedule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Include driving dates on conops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And integration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00b7265b0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600b7265b0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600b7265b0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600b7265b0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600b7265b0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600b7265b0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00b7265b0_0_1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00b7265b0_0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built this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600b7265b0_0_1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600b7265b0_0_1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Mission statement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9" name="Google Shape;59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0" name="Google Shape;6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0" name="Google Shape;70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1" name="Google Shape;71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5" name="Google Shape;75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8" name="Google Shape;78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9" name="Google Shape;79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2" name="Google Shape;8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6" name="Google Shape;86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7" name="Google Shape;87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8" name="Google Shape;8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1" name="Google Shape;91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4" name="Google Shape;94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5" name="Google Shape;95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275" y="4866650"/>
            <a:ext cx="9144000" cy="276600"/>
          </a:xfrm>
          <a:prstGeom prst="rect">
            <a:avLst/>
          </a:prstGeom>
          <a:solidFill>
            <a:srgbClr val="9C2F4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Big Logo wide.png" id="55" name="Google Shape;55;p13"/>
          <p:cNvPicPr preferRelativeResize="0"/>
          <p:nvPr/>
        </p:nvPicPr>
        <p:blipFill>
          <a:blip r:embed="rId1">
            <a:alphaModFix/>
          </a:blip>
          <a:stretch>
            <a:fillRect/>
          </a:stretch>
        </p:blipFill>
        <p:spPr>
          <a:xfrm>
            <a:off x="217375" y="4866750"/>
            <a:ext cx="1037824" cy="27675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/>
          <p:nvPr/>
        </p:nvSpPr>
        <p:spPr>
          <a:xfrm>
            <a:off x="0" y="0"/>
            <a:ext cx="9144000" cy="89400"/>
          </a:xfrm>
          <a:prstGeom prst="rect">
            <a:avLst/>
          </a:prstGeom>
          <a:solidFill>
            <a:srgbClr val="9C2F4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6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://www.youtube.com/watch?v=q6GTtA2Lckc" TargetMode="External"/><Relationship Id="rId4" Type="http://schemas.openxmlformats.org/officeDocument/2006/relationships/image" Target="../media/image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11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16.png"/><Relationship Id="rId4" Type="http://schemas.openxmlformats.org/officeDocument/2006/relationships/image" Target="../media/image20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9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://drive.google.com/file/d/1KSNf-UH87NoYUQGFt3DcCdWjgno0ha7r/view" TargetMode="External"/><Relationship Id="rId4" Type="http://schemas.openxmlformats.org/officeDocument/2006/relationships/image" Target="../media/image23.jp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25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22.png"/><Relationship Id="rId4" Type="http://schemas.openxmlformats.org/officeDocument/2006/relationships/hyperlink" Target="http://www.youtube.com/watch?v=SDGTBhFTltg" TargetMode="External"/><Relationship Id="rId5" Type="http://schemas.openxmlformats.org/officeDocument/2006/relationships/image" Target="../media/image24.jp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28.jp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3.xml"/><Relationship Id="rId3" Type="http://schemas.openxmlformats.org/officeDocument/2006/relationships/hyperlink" Target="http://drive.google.com/file/d/1z83N0rgOA0sv743HW9eG1BD_SwkqKqec/view" TargetMode="External"/><Relationship Id="rId4" Type="http://schemas.openxmlformats.org/officeDocument/2006/relationships/image" Target="../media/image21.jp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0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6125" y="167687"/>
            <a:ext cx="5851749" cy="370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5"/>
          <p:cNvSpPr txBox="1"/>
          <p:nvPr/>
        </p:nvSpPr>
        <p:spPr>
          <a:xfrm>
            <a:off x="247450" y="3152575"/>
            <a:ext cx="8765100" cy="1428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3600">
              <a:solidFill>
                <a:srgbClr val="990000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Hermes III 101</a:t>
            </a:r>
            <a:endParaRPr b="1" sz="3600">
              <a:solidFill>
                <a:srgbClr val="B7B7B7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9/14/2019</a:t>
            </a:r>
            <a:endParaRPr b="1" sz="2000">
              <a:solidFill>
                <a:srgbClr val="B7B7B7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90000"/>
                </a:solidFill>
                <a:latin typeface="Russo One"/>
                <a:ea typeface="Russo One"/>
                <a:cs typeface="Russo One"/>
                <a:sym typeface="Russo One"/>
              </a:rPr>
              <a:t>What do we need to do to go to space?</a:t>
            </a:r>
            <a:endParaRPr sz="3600">
              <a:solidFill>
                <a:srgbClr val="99000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59" name="Google Shape;159;p34"/>
          <p:cNvSpPr txBox="1"/>
          <p:nvPr>
            <p:ph idx="1" type="body"/>
          </p:nvPr>
        </p:nvSpPr>
        <p:spPr>
          <a:xfrm>
            <a:off x="311700" y="1747250"/>
            <a:ext cx="8520600" cy="28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Learn how to make high-altitude sounding rockets which: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Survive large accelerations (~Mach 3) and aerothermal heating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Consistently collect accurate telemetry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Recover reliably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Learn how to stage rockets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Stage separation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Reliable second stage motor ignition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Use incremental flights to inform final design of Spaceshot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Build a sustainable team, follow safety and legal policies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34"/>
          <p:cNvSpPr/>
          <p:nvPr/>
        </p:nvSpPr>
        <p:spPr>
          <a:xfrm>
            <a:off x="203825" y="1382725"/>
            <a:ext cx="8220300" cy="1719900"/>
          </a:xfrm>
          <a:prstGeom prst="ellipse">
            <a:avLst/>
          </a:prstGeom>
          <a:noFill/>
          <a:ln cap="flat" cmpd="sng" w="7620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5"/>
          <p:cNvSpPr txBox="1"/>
          <p:nvPr>
            <p:ph type="title"/>
          </p:nvPr>
        </p:nvSpPr>
        <p:spPr>
          <a:xfrm>
            <a:off x="311700" y="1905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The Age Of Project Hermes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2017-2018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171" name="Google Shape;171;p36"/>
          <p:cNvPicPr preferRelativeResize="0"/>
          <p:nvPr/>
        </p:nvPicPr>
        <p:blipFill rotWithShape="1">
          <a:blip r:embed="rId3">
            <a:alphaModFix/>
          </a:blip>
          <a:srcRect b="15049" l="17526" r="7511" t="14755"/>
          <a:stretch/>
        </p:blipFill>
        <p:spPr>
          <a:xfrm>
            <a:off x="1852575" y="1073525"/>
            <a:ext cx="5996225" cy="37465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2017-2018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77" name="Google Shape;177;p37"/>
          <p:cNvSpPr txBox="1"/>
          <p:nvPr>
            <p:ph idx="1" type="body"/>
          </p:nvPr>
        </p:nvSpPr>
        <p:spPr>
          <a:xfrm>
            <a:off x="3116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Stats: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6” diameter, FG/AL/CF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30,000’ target altitude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Custom motor and fincan, off-the-shelf nosecone and airframe tubes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Custom high-altitude-ready recovery system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Lessons learned: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How to build a rocket motor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How to withstand supersonic flight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How to deploy parachutes at high altitude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8" name="Google Shape;178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9325" y="168350"/>
            <a:ext cx="3081575" cy="462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90000"/>
                </a:solidFill>
                <a:latin typeface="Russo One"/>
                <a:ea typeface="Russo One"/>
                <a:cs typeface="Russo One"/>
                <a:sym typeface="Russo One"/>
              </a:rPr>
              <a:t>What do we need to do to go to space?</a:t>
            </a:r>
            <a:endParaRPr sz="3600">
              <a:solidFill>
                <a:srgbClr val="99000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84" name="Google Shape;184;p38"/>
          <p:cNvSpPr txBox="1"/>
          <p:nvPr>
            <p:ph idx="1" type="body"/>
          </p:nvPr>
        </p:nvSpPr>
        <p:spPr>
          <a:xfrm>
            <a:off x="311700" y="1747250"/>
            <a:ext cx="8520600" cy="28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Learn how to make high-altitude sounding rockets which: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Survive large accelerations (~Mach 3) and aerothermal heating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Consistently collect accurate telemetry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Recover reliably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Learn how to stage rockets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Stage separation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Reliable second stage motor ignition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Use incremental flights to inform final design of Spaceshot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Build a sustainable team, follow safety and legal policies</a:t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9"/>
          <p:cNvSpPr txBox="1"/>
          <p:nvPr>
            <p:ph type="title"/>
          </p:nvPr>
        </p:nvSpPr>
        <p:spPr>
          <a:xfrm>
            <a:off x="311700" y="216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2018-2019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190" name="Google Shape;190;p39"/>
          <p:cNvPicPr preferRelativeResize="0"/>
          <p:nvPr/>
        </p:nvPicPr>
        <p:blipFill rotWithShape="1">
          <a:blip r:embed="rId3">
            <a:alphaModFix/>
          </a:blip>
          <a:srcRect b="9541" l="0" r="0" t="2275"/>
          <a:stretch/>
        </p:blipFill>
        <p:spPr>
          <a:xfrm>
            <a:off x="1063725" y="896575"/>
            <a:ext cx="6649500" cy="3828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2018-2019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96" name="Google Shape;196;p40"/>
          <p:cNvSpPr txBox="1"/>
          <p:nvPr>
            <p:ph idx="1" type="body"/>
          </p:nvPr>
        </p:nvSpPr>
        <p:spPr>
          <a:xfrm>
            <a:off x="3116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Stats: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6” diameter, FG/AL/CF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90,000’ target altitude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Lower and Upper Electronics packages to collect data on flight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Custom flight computer Pyxida collecting Telemetry, not in command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Custom motor, nose cone, and fincan, off-the-shelf airframe tubes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Custom high-altitude-ready recovery system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7" name="Google Shape;197;p40"/>
          <p:cNvPicPr preferRelativeResize="0"/>
          <p:nvPr/>
        </p:nvPicPr>
        <p:blipFill rotWithShape="1">
          <a:blip r:embed="rId3">
            <a:alphaModFix/>
          </a:blip>
          <a:srcRect b="0" l="17639" r="17652" t="22630"/>
          <a:stretch/>
        </p:blipFill>
        <p:spPr>
          <a:xfrm>
            <a:off x="5828550" y="323375"/>
            <a:ext cx="2216750" cy="4407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July 6, 2019 circa 10:30 AM PT&#10;Mojave Desert at the Friends of Amateur Rocketry facility" id="202" name="Google Shape;202;p41" title="MIT Rocket Team - Hermes II launch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52350" y="241925"/>
            <a:ext cx="6027524" cy="4520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Lessons Learned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208" name="Google Shape;208;p42"/>
          <p:cNvSpPr txBox="1"/>
          <p:nvPr>
            <p:ph idx="1" type="body"/>
          </p:nvPr>
        </p:nvSpPr>
        <p:spPr>
          <a:xfrm>
            <a:off x="311600" y="1152475"/>
            <a:ext cx="8262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team has grown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Bigger in size and in scope of projects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Need culture of the team to grow too in order to be successful at projects of this scale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Increased accountability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Better processes and checks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INITIATIVE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3"/>
          <p:cNvSpPr txBox="1"/>
          <p:nvPr>
            <p:ph type="title"/>
          </p:nvPr>
        </p:nvSpPr>
        <p:spPr>
          <a:xfrm>
            <a:off x="235500" y="1892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What Next?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Agenda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6"/>
          <p:cNvSpPr txBox="1"/>
          <p:nvPr>
            <p:ph idx="1" type="body"/>
          </p:nvPr>
        </p:nvSpPr>
        <p:spPr>
          <a:xfrm>
            <a:off x="311700" y="1152475"/>
            <a:ext cx="83412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A Brief History of MIT RT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Project Hermes Requirements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Systems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Structures - Nose Cone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Payload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Avionics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Recovery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Motor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AutoNum type="alphaLcPeriod"/>
            </a:pPr>
            <a:r>
              <a:rPr lang="en">
                <a:solidFill>
                  <a:schemeClr val="dk1"/>
                </a:solidFill>
              </a:rPr>
              <a:t>Structures - Fin can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Launch Operations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Outstanding Risks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>
                <a:solidFill>
                  <a:schemeClr val="dk1"/>
                </a:solidFill>
              </a:rPr>
              <a:t>Closing Statements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4"/>
          <p:cNvSpPr txBox="1"/>
          <p:nvPr>
            <p:ph type="title"/>
          </p:nvPr>
        </p:nvSpPr>
        <p:spPr>
          <a:xfrm>
            <a:off x="311700" y="1132650"/>
            <a:ext cx="8520600" cy="324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/>
          </a:p>
          <a:p>
            <a:pPr indent="-3429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To bridge the gap between the intercollegiate competitions to spaceshot</a:t>
            </a:r>
            <a:endParaRPr sz="1800">
              <a:solidFill>
                <a:schemeClr val="dk2"/>
              </a:solidFill>
            </a:endParaRPr>
          </a:p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-3429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To validate our current manufacturing and design methods </a:t>
            </a:r>
            <a:endParaRPr sz="1800">
              <a:solidFill>
                <a:schemeClr val="dk2"/>
              </a:solidFill>
            </a:endParaRPr>
          </a:p>
          <a:p>
            <a:pPr indent="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-3429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To reduce the risks of the spaceshot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219" name="Google Shape;219;p44"/>
          <p:cNvSpPr txBox="1"/>
          <p:nvPr>
            <p:ph type="title"/>
          </p:nvPr>
        </p:nvSpPr>
        <p:spPr>
          <a:xfrm>
            <a:off x="311700" y="559950"/>
            <a:ext cx="8358900" cy="57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Project Hermes Mission Objectives: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5"/>
          <p:cNvSpPr txBox="1"/>
          <p:nvPr>
            <p:ph type="title"/>
          </p:nvPr>
        </p:nvSpPr>
        <p:spPr>
          <a:xfrm>
            <a:off x="235500" y="1892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Hermes III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225" name="Google Shape;225;p45"/>
          <p:cNvSpPr txBox="1"/>
          <p:nvPr/>
        </p:nvSpPr>
        <p:spPr>
          <a:xfrm>
            <a:off x="3501350" y="3315475"/>
            <a:ext cx="3455400" cy="6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Here we go again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Spaceshot Risk Categories </a:t>
            </a:r>
            <a:b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</a:br>
            <a:r>
              <a:rPr lang="en" sz="30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Mitigated by Project Hermes</a:t>
            </a:r>
            <a:endParaRPr sz="30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231" name="Google Shape;231;p46"/>
          <p:cNvGraphicFramePr/>
          <p:nvPr/>
        </p:nvGraphicFramePr>
        <p:xfrm>
          <a:off x="311700" y="20007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{4C2B4883-6FBB-4E7A-BF2A-0B76CC24DFEC}</a:tableStyleId>
              </a:tblPr>
              <a:tblGrid>
                <a:gridCol w="2130150"/>
                <a:gridCol w="2130150"/>
                <a:gridCol w="2130150"/>
                <a:gridCol w="2130150"/>
              </a:tblGrid>
              <a:tr h="5198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Mathematical and Numerical Models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Component Selection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Manufacturing Methods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Operation Logistics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A4C2F4"/>
                    </a:solidFill>
                  </a:tcPr>
                </a:tc>
              </a:tr>
              <a:tr h="1670225"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Nose cone tip thermal model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Parachute deployment loads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Drag model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Motor thrust curve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Avionics 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Ground communications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Parachute Materials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Recovery deployment mechanism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Nose cone and fincan layup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Motor case manufacturing and tolerancing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Rocket integration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FAA Waivers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Transportation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Budgets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Team structure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The Rocket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237" name="Google Shape;237;p47"/>
          <p:cNvPicPr preferRelativeResize="0"/>
          <p:nvPr/>
        </p:nvPicPr>
        <p:blipFill rotWithShape="1">
          <a:blip r:embed="rId3">
            <a:alphaModFix/>
          </a:blip>
          <a:srcRect b="33809" l="0" r="0" t="0"/>
          <a:stretch/>
        </p:blipFill>
        <p:spPr>
          <a:xfrm>
            <a:off x="-55725" y="1017735"/>
            <a:ext cx="9144001" cy="1877125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47"/>
          <p:cNvSpPr txBox="1"/>
          <p:nvPr/>
        </p:nvSpPr>
        <p:spPr>
          <a:xfrm>
            <a:off x="6634250" y="2812225"/>
            <a:ext cx="784200" cy="142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5’ 7”</a:t>
            </a:r>
            <a:endParaRPr sz="1200"/>
          </a:p>
        </p:txBody>
      </p:sp>
      <p:sp>
        <p:nvSpPr>
          <p:cNvPr id="239" name="Google Shape;239;p47"/>
          <p:cNvSpPr txBox="1"/>
          <p:nvPr/>
        </p:nvSpPr>
        <p:spPr>
          <a:xfrm>
            <a:off x="2594250" y="2812225"/>
            <a:ext cx="784200" cy="142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7’ 3</a:t>
            </a:r>
            <a:r>
              <a:rPr lang="en" sz="1200"/>
              <a:t>"</a:t>
            </a:r>
            <a:endParaRPr sz="1200"/>
          </a:p>
        </p:txBody>
      </p:sp>
      <p:sp>
        <p:nvSpPr>
          <p:cNvPr id="240" name="Google Shape;240;p47"/>
          <p:cNvSpPr txBox="1"/>
          <p:nvPr/>
        </p:nvSpPr>
        <p:spPr>
          <a:xfrm>
            <a:off x="3946725" y="1771500"/>
            <a:ext cx="784200" cy="142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12’ 10”</a:t>
            </a:r>
            <a:endParaRPr sz="1200"/>
          </a:p>
        </p:txBody>
      </p:sp>
      <p:sp>
        <p:nvSpPr>
          <p:cNvPr id="241" name="Google Shape;241;p47"/>
          <p:cNvSpPr txBox="1"/>
          <p:nvPr/>
        </p:nvSpPr>
        <p:spPr>
          <a:xfrm>
            <a:off x="0" y="1097350"/>
            <a:ext cx="1950000" cy="7458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42" name="Google Shape;242;p47"/>
          <p:cNvSpPr txBox="1"/>
          <p:nvPr/>
        </p:nvSpPr>
        <p:spPr>
          <a:xfrm>
            <a:off x="311700" y="3006225"/>
            <a:ext cx="3229800" cy="14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P Class Motor</a:t>
            </a:r>
            <a:endParaRPr b="1"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Total Impulse: 74 kNs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Isp: 227 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Total mass: 167 lbs (measured)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Propellant mass: 73.3 lbs (measured)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</a:rPr>
              <a:t>4 Composite Fins </a:t>
            </a:r>
            <a:endParaRPr b="1"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Passively stabilized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sp>
        <p:nvSpPr>
          <p:cNvPr id="243" name="Google Shape;243;p47"/>
          <p:cNvSpPr txBox="1"/>
          <p:nvPr/>
        </p:nvSpPr>
        <p:spPr>
          <a:xfrm>
            <a:off x="5053275" y="3006225"/>
            <a:ext cx="3322800" cy="146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/>
              <a:t>Payload</a:t>
            </a:r>
            <a:endParaRPr b="1"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Custom Flight Computer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5 IMUs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10 Thermocouples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5 Cameras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3 Barometric Altimeters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2 GPS</a:t>
            </a:r>
            <a:endParaRPr sz="12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8"/>
          <p:cNvSpPr txBox="1"/>
          <p:nvPr>
            <p:ph type="title"/>
          </p:nvPr>
        </p:nvSpPr>
        <p:spPr>
          <a:xfrm>
            <a:off x="311700" y="59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Expected Flight Profile</a:t>
            </a:r>
            <a:endParaRPr>
              <a:latin typeface="Russo One"/>
              <a:ea typeface="Russo One"/>
              <a:cs typeface="Russo One"/>
              <a:sym typeface="Russo One"/>
            </a:endParaRPr>
          </a:p>
        </p:txBody>
      </p:sp>
      <p:graphicFrame>
        <p:nvGraphicFramePr>
          <p:cNvPr id="249" name="Google Shape;249;p48"/>
          <p:cNvGraphicFramePr/>
          <p:nvPr/>
        </p:nvGraphicFramePr>
        <p:xfrm>
          <a:off x="571975" y="73401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{4C2B4883-6FBB-4E7A-BF2A-0B76CC24DFEC}</a:tableStyleId>
              </a:tblPr>
              <a:tblGrid>
                <a:gridCol w="435275"/>
                <a:gridCol w="697075"/>
                <a:gridCol w="2680375"/>
                <a:gridCol w="1183025"/>
              </a:tblGrid>
              <a:tr h="40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ID</a:t>
                      </a:r>
                      <a:endParaRPr b="1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Time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Event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Altitude (ft)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A4C2F4"/>
                    </a:solidFill>
                  </a:tcPr>
                </a:tc>
              </a:tr>
              <a:tr h="4021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-5:00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Arm Avionics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0:00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Go/No Go, </a:t>
                      </a:r>
                      <a:r>
                        <a:rPr lang="en"/>
                        <a:t>Ignition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0:08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Burnout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15,000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1:15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Apogee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93,000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1:15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Recovery Separation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93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1:25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Drogue Inflation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90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6:00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Main Parachute Release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6:10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Main Parachute </a:t>
                      </a:r>
                      <a:r>
                        <a:rPr lang="en"/>
                        <a:t>Inflation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1,800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7:00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Impact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250" name="Google Shape;25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7900" y="395900"/>
            <a:ext cx="2620725" cy="4475651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8"/>
          <p:cNvSpPr txBox="1"/>
          <p:nvPr/>
        </p:nvSpPr>
        <p:spPr>
          <a:xfrm>
            <a:off x="7220500" y="734000"/>
            <a:ext cx="10875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4, 5, 6</a:t>
            </a:r>
            <a:endParaRPr/>
          </a:p>
        </p:txBody>
      </p:sp>
      <p:sp>
        <p:nvSpPr>
          <p:cNvPr id="252" name="Google Shape;252;p48"/>
          <p:cNvSpPr txBox="1"/>
          <p:nvPr/>
        </p:nvSpPr>
        <p:spPr>
          <a:xfrm>
            <a:off x="8405225" y="3844000"/>
            <a:ext cx="662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7, 8</a:t>
            </a:r>
            <a:endParaRPr/>
          </a:p>
        </p:txBody>
      </p:sp>
      <p:sp>
        <p:nvSpPr>
          <p:cNvPr id="253" name="Google Shape;253;p48"/>
          <p:cNvSpPr txBox="1"/>
          <p:nvPr/>
        </p:nvSpPr>
        <p:spPr>
          <a:xfrm>
            <a:off x="8533925" y="4409500"/>
            <a:ext cx="404700" cy="1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</a:t>
            </a:r>
            <a:endParaRPr/>
          </a:p>
        </p:txBody>
      </p:sp>
      <p:sp>
        <p:nvSpPr>
          <p:cNvPr id="254" name="Google Shape;254;p48"/>
          <p:cNvSpPr txBox="1"/>
          <p:nvPr/>
        </p:nvSpPr>
        <p:spPr>
          <a:xfrm>
            <a:off x="6742000" y="2343400"/>
            <a:ext cx="271800" cy="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255" name="Google Shape;255;p48"/>
          <p:cNvSpPr txBox="1"/>
          <p:nvPr/>
        </p:nvSpPr>
        <p:spPr>
          <a:xfrm>
            <a:off x="6578800" y="3897375"/>
            <a:ext cx="5982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1, 2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Systems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Mission Package (MP) - Overview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266" name="Google Shape;266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3425" y="1212475"/>
            <a:ext cx="8335949" cy="3099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5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Payload Overview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5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>
                <a:solidFill>
                  <a:schemeClr val="dk1"/>
                </a:solidFill>
              </a:rPr>
              <a:t>Primary Objective</a:t>
            </a:r>
            <a:r>
              <a:rPr lang="en">
                <a:solidFill>
                  <a:schemeClr val="dk1"/>
                </a:solidFill>
              </a:rPr>
              <a:t>: Acquire thermal data to inform design of spaceshot nose cone, particularly how ablative performs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>
                <a:solidFill>
                  <a:schemeClr val="dk1"/>
                </a:solidFill>
              </a:rPr>
              <a:t>Secondary Objectives</a:t>
            </a:r>
            <a:r>
              <a:rPr lang="en">
                <a:solidFill>
                  <a:schemeClr val="dk1"/>
                </a:solidFill>
              </a:rPr>
              <a:t>: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Characterize vibration environment of Hermes III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Characterize parachute deployment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b="1" lang="en">
                <a:solidFill>
                  <a:schemeClr val="dk1"/>
                </a:solidFill>
              </a:rPr>
              <a:t>Custom data acquisition system that reads and logs data from:</a:t>
            </a:r>
            <a:endParaRPr b="1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Thermocouples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Resistance Temperature Detectors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3-axis accelerometer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5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Configuration</a:t>
            </a: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5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79" name="Google Shape;27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4525" y="228813"/>
            <a:ext cx="1172051" cy="4463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280" name="Google Shape;280;p52"/>
          <p:cNvPicPr preferRelativeResize="0"/>
          <p:nvPr/>
        </p:nvPicPr>
        <p:blipFill rotWithShape="1">
          <a:blip r:embed="rId4">
            <a:alphaModFix/>
          </a:blip>
          <a:srcRect b="1579" l="10110" r="5000" t="10182"/>
          <a:stretch/>
        </p:blipFill>
        <p:spPr>
          <a:xfrm>
            <a:off x="3885275" y="228825"/>
            <a:ext cx="3220765" cy="446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52"/>
          <p:cNvPicPr preferRelativeResize="0"/>
          <p:nvPr/>
        </p:nvPicPr>
        <p:blipFill rotWithShape="1">
          <a:blip r:embed="rId5">
            <a:alphaModFix/>
          </a:blip>
          <a:srcRect b="32180" l="15911" r="8821" t="11932"/>
          <a:stretch/>
        </p:blipFill>
        <p:spPr>
          <a:xfrm>
            <a:off x="311700" y="1907057"/>
            <a:ext cx="3424426" cy="1907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5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Lower Electronics - Overview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287" name="Google Shape;287;p53"/>
          <p:cNvPicPr preferRelativeResize="0"/>
          <p:nvPr/>
        </p:nvPicPr>
        <p:blipFill rotWithShape="1">
          <a:blip r:embed="rId3">
            <a:alphaModFix/>
          </a:blip>
          <a:srcRect b="0" l="0" r="0" t="25661"/>
          <a:stretch/>
        </p:blipFill>
        <p:spPr>
          <a:xfrm>
            <a:off x="311700" y="1263622"/>
            <a:ext cx="8393775" cy="3478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2014-2015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115" name="Google Shape;115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5150" y="1183425"/>
            <a:ext cx="5147300" cy="343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5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Hermes: Avionics Systems</a:t>
            </a:r>
            <a:endParaRPr/>
          </a:p>
        </p:txBody>
      </p:sp>
      <p:sp>
        <p:nvSpPr>
          <p:cNvPr id="293" name="Google Shape;293;p54"/>
          <p:cNvSpPr txBox="1"/>
          <p:nvPr>
            <p:ph idx="1" type="body"/>
          </p:nvPr>
        </p:nvSpPr>
        <p:spPr>
          <a:xfrm>
            <a:off x="311700" y="1152475"/>
            <a:ext cx="8520600" cy="166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Telemetrum: collects and transmits data, deploys parachutes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BBC: British Broadcasting </a:t>
            </a:r>
            <a:r>
              <a:rPr lang="en"/>
              <a:t>Circuit</a:t>
            </a:r>
            <a:r>
              <a:rPr lang="en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Pyxida: collects and transmits data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Transmitted and stored data includes GPS position, altitude, velocity, and acceleration.</a:t>
            </a:r>
            <a:endParaRPr/>
          </a:p>
        </p:txBody>
      </p:sp>
      <p:pic>
        <p:nvPicPr>
          <p:cNvPr id="294" name="Google Shape;294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125" y="3219438"/>
            <a:ext cx="3409950" cy="134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54"/>
          <p:cNvPicPr preferRelativeResize="0"/>
          <p:nvPr/>
        </p:nvPicPr>
        <p:blipFill rotWithShape="1">
          <a:blip r:embed="rId4">
            <a:alphaModFix/>
          </a:blip>
          <a:srcRect b="4167" l="4906" r="0" t="2601"/>
          <a:stretch/>
        </p:blipFill>
        <p:spPr>
          <a:xfrm>
            <a:off x="6522475" y="3038475"/>
            <a:ext cx="2309825" cy="1704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Hermes: Recovery System</a:t>
            </a:r>
            <a:endParaRPr/>
          </a:p>
        </p:txBody>
      </p:sp>
      <p:sp>
        <p:nvSpPr>
          <p:cNvPr id="301" name="Google Shape;301;p5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Dual deploy - Doesn’t land behind the </a:t>
            </a:r>
            <a:r>
              <a:rPr lang="en"/>
              <a:t>mountains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Piston deployment - Will work at any altitude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Disk-Gap-Band parachute -  Ready for supersonic descent</a:t>
            </a:r>
            <a:endParaRPr/>
          </a:p>
        </p:txBody>
      </p:sp>
      <p:pic>
        <p:nvPicPr>
          <p:cNvPr id="302" name="Google Shape;302;p55"/>
          <p:cNvPicPr preferRelativeResize="0"/>
          <p:nvPr/>
        </p:nvPicPr>
        <p:blipFill rotWithShape="1">
          <a:blip r:embed="rId3">
            <a:alphaModFix/>
          </a:blip>
          <a:srcRect b="53271" l="0" r="4689" t="28260"/>
          <a:stretch/>
        </p:blipFill>
        <p:spPr>
          <a:xfrm>
            <a:off x="214313" y="4095750"/>
            <a:ext cx="8715374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55"/>
          <p:cNvPicPr preferRelativeResize="0"/>
          <p:nvPr/>
        </p:nvPicPr>
        <p:blipFill rotWithShape="1">
          <a:blip r:embed="rId4">
            <a:alphaModFix/>
          </a:blip>
          <a:srcRect b="37335" l="3332" r="24998" t="25432"/>
          <a:stretch/>
        </p:blipFill>
        <p:spPr>
          <a:xfrm>
            <a:off x="1295400" y="2295525"/>
            <a:ext cx="6553198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56"/>
          <p:cNvSpPr txBox="1"/>
          <p:nvPr>
            <p:ph type="title"/>
          </p:nvPr>
        </p:nvSpPr>
        <p:spPr>
          <a:xfrm>
            <a:off x="327625" y="2141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Recovery</a:t>
            </a: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 - Soft goods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graphicFrame>
        <p:nvGraphicFramePr>
          <p:cNvPr id="309" name="Google Shape;309;p56"/>
          <p:cNvGraphicFramePr/>
          <p:nvPr/>
        </p:nvGraphicFramePr>
        <p:xfrm>
          <a:off x="147825" y="1142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{4C2B4883-6FBB-4E7A-BF2A-0B76CC24DFEC}</a:tableStyleId>
              </a:tblPr>
              <a:tblGrid>
                <a:gridCol w="730025"/>
                <a:gridCol w="7824625"/>
              </a:tblGrid>
              <a:tr h="5305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Reqs.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Parachutes must deploy and inflate properly, and lines cannot break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29159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Design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310" name="Google Shape;310;p56"/>
          <p:cNvPicPr preferRelativeResize="0"/>
          <p:nvPr/>
        </p:nvPicPr>
        <p:blipFill rotWithShape="1">
          <a:blip r:embed="rId3">
            <a:alphaModFix/>
          </a:blip>
          <a:srcRect b="0" l="573" r="573" t="0"/>
          <a:stretch/>
        </p:blipFill>
        <p:spPr>
          <a:xfrm>
            <a:off x="1358105" y="1672925"/>
            <a:ext cx="6544419" cy="2915975"/>
          </a:xfrm>
          <a:prstGeom prst="rect">
            <a:avLst/>
          </a:prstGeom>
          <a:noFill/>
          <a:ln>
            <a:noFill/>
          </a:ln>
        </p:spPr>
      </p:pic>
      <p:sp>
        <p:nvSpPr>
          <p:cNvPr id="311" name="Google Shape;311;p56"/>
          <p:cNvSpPr txBox="1"/>
          <p:nvPr/>
        </p:nvSpPr>
        <p:spPr>
          <a:xfrm>
            <a:off x="1485825" y="3125025"/>
            <a:ext cx="398100" cy="422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Fork-to-fork swivel</a:t>
            </a:r>
            <a:endParaRPr sz="800"/>
          </a:p>
        </p:txBody>
      </p:sp>
      <p:sp>
        <p:nvSpPr>
          <p:cNvPr id="312" name="Google Shape;312;p56"/>
          <p:cNvSpPr txBox="1"/>
          <p:nvPr/>
        </p:nvSpPr>
        <p:spPr>
          <a:xfrm rot="-5400000">
            <a:off x="772425" y="2870950"/>
            <a:ext cx="1187100" cy="1269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Motor Section</a:t>
            </a:r>
            <a:endParaRPr sz="800"/>
          </a:p>
        </p:txBody>
      </p:sp>
      <p:sp>
        <p:nvSpPr>
          <p:cNvPr id="313" name="Google Shape;313;p56"/>
          <p:cNvSpPr txBox="1"/>
          <p:nvPr/>
        </p:nvSpPr>
        <p:spPr>
          <a:xfrm>
            <a:off x="2165625" y="3073525"/>
            <a:ext cx="398100" cy="252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C27B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Drogue Bag</a:t>
            </a:r>
            <a:endParaRPr sz="800"/>
          </a:p>
        </p:txBody>
      </p:sp>
      <p:sp>
        <p:nvSpPr>
          <p:cNvPr id="314" name="Google Shape;314;p56"/>
          <p:cNvSpPr txBox="1"/>
          <p:nvPr/>
        </p:nvSpPr>
        <p:spPr>
          <a:xfrm>
            <a:off x="2135838" y="3423825"/>
            <a:ext cx="549600" cy="422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</p:txBody>
      </p:sp>
      <p:sp>
        <p:nvSpPr>
          <p:cNvPr id="315" name="Google Shape;315;p56"/>
          <p:cNvSpPr txBox="1"/>
          <p:nvPr/>
        </p:nvSpPr>
        <p:spPr>
          <a:xfrm>
            <a:off x="1954150" y="2571750"/>
            <a:ext cx="477600" cy="1308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C27B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Drogue</a:t>
            </a:r>
            <a:endParaRPr sz="800"/>
          </a:p>
        </p:txBody>
      </p:sp>
      <p:sp>
        <p:nvSpPr>
          <p:cNvPr id="316" name="Google Shape;316;p56"/>
          <p:cNvSpPr txBox="1"/>
          <p:nvPr/>
        </p:nvSpPr>
        <p:spPr>
          <a:xfrm>
            <a:off x="2082200" y="2269050"/>
            <a:ext cx="3981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C27B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Drogue Lines</a:t>
            </a:r>
            <a:endParaRPr sz="800"/>
          </a:p>
        </p:txBody>
      </p:sp>
      <p:sp>
        <p:nvSpPr>
          <p:cNvPr id="317" name="Google Shape;317;p56"/>
          <p:cNvSpPr txBox="1"/>
          <p:nvPr/>
        </p:nvSpPr>
        <p:spPr>
          <a:xfrm>
            <a:off x="2563725" y="2269050"/>
            <a:ext cx="3981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Drogue Riser</a:t>
            </a:r>
            <a:endParaRPr sz="800"/>
          </a:p>
        </p:txBody>
      </p:sp>
      <p:sp>
        <p:nvSpPr>
          <p:cNvPr id="318" name="Google Shape;318;p56"/>
          <p:cNvSpPr txBox="1"/>
          <p:nvPr/>
        </p:nvSpPr>
        <p:spPr>
          <a:xfrm>
            <a:off x="2924175" y="3073525"/>
            <a:ext cx="3981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Drogue Swivel</a:t>
            </a:r>
            <a:endParaRPr sz="800"/>
          </a:p>
        </p:txBody>
      </p:sp>
      <p:sp>
        <p:nvSpPr>
          <p:cNvPr id="319" name="Google Shape;319;p56"/>
          <p:cNvSpPr txBox="1"/>
          <p:nvPr/>
        </p:nvSpPr>
        <p:spPr>
          <a:xfrm>
            <a:off x="3391850" y="3504325"/>
            <a:ext cx="6141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Vent-to-Bag Bridle</a:t>
            </a:r>
            <a:endParaRPr sz="800"/>
          </a:p>
        </p:txBody>
      </p:sp>
      <p:sp>
        <p:nvSpPr>
          <p:cNvPr id="320" name="Google Shape;320;p56"/>
          <p:cNvSpPr txBox="1"/>
          <p:nvPr/>
        </p:nvSpPr>
        <p:spPr>
          <a:xfrm>
            <a:off x="4126500" y="3178975"/>
            <a:ext cx="549600" cy="252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C27B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Main Bag Handles</a:t>
            </a:r>
            <a:endParaRPr sz="800"/>
          </a:p>
        </p:txBody>
      </p:sp>
      <p:sp>
        <p:nvSpPr>
          <p:cNvPr id="321" name="Google Shape;321;p56"/>
          <p:cNvSpPr txBox="1"/>
          <p:nvPr/>
        </p:nvSpPr>
        <p:spPr>
          <a:xfrm>
            <a:off x="4200975" y="2571750"/>
            <a:ext cx="549600" cy="252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C27BA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Main Chute and Lines</a:t>
            </a:r>
            <a:endParaRPr sz="800"/>
          </a:p>
        </p:txBody>
      </p:sp>
      <p:sp>
        <p:nvSpPr>
          <p:cNvPr id="322" name="Google Shape;322;p56"/>
          <p:cNvSpPr txBox="1"/>
          <p:nvPr/>
        </p:nvSpPr>
        <p:spPr>
          <a:xfrm>
            <a:off x="4276725" y="3543225"/>
            <a:ext cx="3981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Main Riser</a:t>
            </a:r>
            <a:endParaRPr sz="800"/>
          </a:p>
        </p:txBody>
      </p:sp>
      <p:sp>
        <p:nvSpPr>
          <p:cNvPr id="323" name="Google Shape;323;p56"/>
          <p:cNvSpPr txBox="1"/>
          <p:nvPr/>
        </p:nvSpPr>
        <p:spPr>
          <a:xfrm>
            <a:off x="5146975" y="4236450"/>
            <a:ext cx="7032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Motor Section Riser</a:t>
            </a:r>
            <a:endParaRPr sz="800"/>
          </a:p>
        </p:txBody>
      </p:sp>
      <p:sp>
        <p:nvSpPr>
          <p:cNvPr id="324" name="Google Shape;324;p56"/>
          <p:cNvSpPr txBox="1"/>
          <p:nvPr/>
        </p:nvSpPr>
        <p:spPr>
          <a:xfrm>
            <a:off x="6874125" y="3483525"/>
            <a:ext cx="515400" cy="422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3C47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Mission Package Riser</a:t>
            </a:r>
            <a:endParaRPr sz="800"/>
          </a:p>
        </p:txBody>
      </p:sp>
      <p:sp>
        <p:nvSpPr>
          <p:cNvPr id="325" name="Google Shape;325;p56"/>
          <p:cNvSpPr txBox="1"/>
          <p:nvPr/>
        </p:nvSpPr>
        <p:spPr>
          <a:xfrm>
            <a:off x="6973375" y="3243450"/>
            <a:ext cx="748800" cy="191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Short TD Loop</a:t>
            </a:r>
            <a:endParaRPr sz="800"/>
          </a:p>
        </p:txBody>
      </p:sp>
      <p:sp>
        <p:nvSpPr>
          <p:cNvPr id="326" name="Google Shape;326;p56"/>
          <p:cNvSpPr txBox="1"/>
          <p:nvPr/>
        </p:nvSpPr>
        <p:spPr>
          <a:xfrm>
            <a:off x="7043625" y="3003363"/>
            <a:ext cx="858900" cy="191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6FA8DC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Eye-to-Eye Swivel</a:t>
            </a:r>
            <a:endParaRPr sz="800"/>
          </a:p>
        </p:txBody>
      </p:sp>
      <p:sp>
        <p:nvSpPr>
          <p:cNvPr id="327" name="Google Shape;327;p56"/>
          <p:cNvSpPr txBox="1"/>
          <p:nvPr/>
        </p:nvSpPr>
        <p:spPr>
          <a:xfrm>
            <a:off x="5689225" y="2546700"/>
            <a:ext cx="5154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Main Bag Harness</a:t>
            </a:r>
            <a:endParaRPr sz="800"/>
          </a:p>
        </p:txBody>
      </p:sp>
      <p:sp>
        <p:nvSpPr>
          <p:cNvPr id="328" name="Google Shape;328;p56"/>
          <p:cNvSpPr txBox="1"/>
          <p:nvPr/>
        </p:nvSpPr>
        <p:spPr>
          <a:xfrm>
            <a:off x="5771725" y="2872425"/>
            <a:ext cx="549600" cy="2526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Locking Loop</a:t>
            </a:r>
            <a:endParaRPr sz="800"/>
          </a:p>
        </p:txBody>
      </p:sp>
      <p:sp>
        <p:nvSpPr>
          <p:cNvPr id="329" name="Google Shape;329;p56"/>
          <p:cNvSpPr txBox="1"/>
          <p:nvPr/>
        </p:nvSpPr>
        <p:spPr>
          <a:xfrm>
            <a:off x="5672125" y="1809900"/>
            <a:ext cx="748800" cy="1911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Long TD Loop</a:t>
            </a:r>
            <a:endParaRPr sz="800"/>
          </a:p>
        </p:txBody>
      </p:sp>
      <p:sp>
        <p:nvSpPr>
          <p:cNvPr id="330" name="Google Shape;330;p56"/>
          <p:cNvSpPr txBox="1"/>
          <p:nvPr/>
        </p:nvSpPr>
        <p:spPr>
          <a:xfrm>
            <a:off x="4869325" y="1745025"/>
            <a:ext cx="7032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Load-Bearing Line</a:t>
            </a:r>
            <a:endParaRPr sz="800"/>
          </a:p>
        </p:txBody>
      </p:sp>
      <p:sp>
        <p:nvSpPr>
          <p:cNvPr id="331" name="Google Shape;331;p56"/>
          <p:cNvSpPr txBox="1"/>
          <p:nvPr/>
        </p:nvSpPr>
        <p:spPr>
          <a:xfrm>
            <a:off x="7476500" y="2654625"/>
            <a:ext cx="5154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Mission Package</a:t>
            </a:r>
            <a:endParaRPr sz="800"/>
          </a:p>
        </p:txBody>
      </p:sp>
      <p:sp>
        <p:nvSpPr>
          <p:cNvPr id="332" name="Google Shape;332;p56"/>
          <p:cNvSpPr txBox="1"/>
          <p:nvPr/>
        </p:nvSpPr>
        <p:spPr>
          <a:xfrm>
            <a:off x="6694875" y="2210600"/>
            <a:ext cx="911700" cy="30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25" lIns="9125" spcFirstLastPara="1" rIns="9125" wrap="square" tIns="91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Tender Descender Retention Loops</a:t>
            </a:r>
            <a:endParaRPr sz="8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57"/>
          <p:cNvSpPr txBox="1"/>
          <p:nvPr>
            <p:ph type="title"/>
          </p:nvPr>
        </p:nvSpPr>
        <p:spPr>
          <a:xfrm>
            <a:off x="311700" y="474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Recovery- </a:t>
            </a: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Soft goods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338" name="Google Shape;338;p57" title="File from iOS.MOV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7475" y="1765750"/>
            <a:ext cx="3252025" cy="2439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39" name="Google Shape;339;p57"/>
          <p:cNvGraphicFramePr/>
          <p:nvPr/>
        </p:nvGraphicFramePr>
        <p:xfrm>
          <a:off x="219500" y="17127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{4C2B4883-6FBB-4E7A-BF2A-0B76CC24DFEC}</a:tableStyleId>
              </a:tblPr>
              <a:tblGrid>
                <a:gridCol w="709375"/>
                <a:gridCol w="4592750"/>
              </a:tblGrid>
              <a:tr h="20192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Verify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Parachutes: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Tow test behind a car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Drop test at minimum load to check inflation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Lines: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Safety factors and load path analysis</a:t>
                      </a:r>
                      <a:endParaRPr/>
                    </a:p>
                    <a:p>
                      <a:pPr indent="-3175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Drop test with load cell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962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/>
                        <a:t>Open Risks</a:t>
                      </a:r>
                      <a:endParaRPr sz="11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Line tangling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Booster - Overview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345" name="Google Shape;345;p58"/>
          <p:cNvPicPr preferRelativeResize="0"/>
          <p:nvPr/>
        </p:nvPicPr>
        <p:blipFill rotWithShape="1">
          <a:blip r:embed="rId3">
            <a:alphaModFix/>
          </a:blip>
          <a:srcRect b="0" l="0" r="0" t="14008"/>
          <a:stretch/>
        </p:blipFill>
        <p:spPr>
          <a:xfrm>
            <a:off x="152400" y="1075351"/>
            <a:ext cx="8839201" cy="27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5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Motor - Key Features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351" name="Google Shape;351;p5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73.3 lbs of ammonium perchlorate composite propellant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82.5% solids, 7.5% aluminum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Three grains: one finocyl at the aft end and two BATES at the forward end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Convolute wound canvas phenolic liner for thermal insulation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6061-T6 a</a:t>
            </a:r>
            <a:r>
              <a:rPr lang="en">
                <a:solidFill>
                  <a:schemeClr val="dk1"/>
                </a:solidFill>
              </a:rPr>
              <a:t>luminum case</a:t>
            </a:r>
            <a:r>
              <a:rPr lang="en">
                <a:solidFill>
                  <a:schemeClr val="dk1"/>
                </a:solidFill>
              </a:rPr>
              <a:t> and closures retained by 16 alloy steel bolts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3.4x calculated safety factor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Hydrostatic tested to 1600 psi (2x operating pressure)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Nozzle assembly contains a significant amount of linen phenolic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Sacrificial</a:t>
            </a:r>
            <a:r>
              <a:rPr lang="en">
                <a:solidFill>
                  <a:schemeClr val="dk1"/>
                </a:solidFill>
              </a:rPr>
              <a:t> layer that prevents erosion of aluminum components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Lighter than a fully aluminum nozzle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Graphite throat has low </a:t>
            </a:r>
            <a:r>
              <a:rPr lang="en">
                <a:solidFill>
                  <a:schemeClr val="dk1"/>
                </a:solidFill>
              </a:rPr>
              <a:t>coefficient of thermal expansion and does not erode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6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Static Fire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id="357" name="Google Shape;357;p60"/>
          <p:cNvPicPr preferRelativeResize="0"/>
          <p:nvPr/>
        </p:nvPicPr>
        <p:blipFill rotWithShape="1">
          <a:blip r:embed="rId3">
            <a:alphaModFix/>
          </a:blip>
          <a:srcRect b="1491" l="0" r="0" t="1637"/>
          <a:stretch/>
        </p:blipFill>
        <p:spPr>
          <a:xfrm>
            <a:off x="5459550" y="204775"/>
            <a:ext cx="3181975" cy="22550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58" name="Google Shape;358;p60"/>
          <p:cNvGraphicFramePr/>
          <p:nvPr/>
        </p:nvGraphicFramePr>
        <p:xfrm>
          <a:off x="5355963" y="257176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{4C2B4883-6FBB-4E7A-BF2A-0B76CC24DFEC}</a:tableStyleId>
              </a:tblPr>
              <a:tblGrid>
                <a:gridCol w="1158775"/>
                <a:gridCol w="1158775"/>
                <a:gridCol w="1158775"/>
              </a:tblGrid>
              <a:tr h="2339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000">
                        <a:highlight>
                          <a:srgbClr val="CCCCCC"/>
                        </a:highlight>
                      </a:endParaRPr>
                    </a:p>
                  </a:txBody>
                  <a:tcPr marT="91425" marB="91425" marR="91425" marL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Simulated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Actual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3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Impulse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74014 Ns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74042 Ns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3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Average thrust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8950 N</a:t>
                      </a:r>
                      <a:endParaRPr sz="1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9095 N</a:t>
                      </a:r>
                      <a:endParaRPr sz="1000"/>
                    </a:p>
                  </a:txBody>
                  <a:tcPr marT="91425" marB="91425" marR="91425" marL="91425"/>
                </a:tc>
              </a:tr>
              <a:tr h="23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Peak thrust</a:t>
                      </a:r>
                      <a:endParaRPr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11120 N</a:t>
                      </a:r>
                      <a:endParaRPr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12500 N</a:t>
                      </a:r>
                      <a:endParaRPr sz="1000"/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Peak pressure</a:t>
                      </a:r>
                      <a:endParaRPr sz="10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5.17 MPa</a:t>
                      </a:r>
                      <a:endParaRPr sz="10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6.3 MPa</a:t>
                      </a:r>
                      <a:endParaRPr sz="1000"/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Specific Impulse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226s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227s</a:t>
                      </a:r>
                      <a:endParaRPr sz="1000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descr="MIT Rocket Team's P9100 tested on 1.25.19 using a custom APCP formulation.&#10;&#10;-Total Impulse: 74.0 kNs&#10;-Burn Time: 8.1 s&#10;-Peak Pressure: 928 psi&#10;-Avg Pressure: 650 psi&#10;-Max Thrust: 12.63 kN&#10;-Avg Thrust: 9.1 kN&#10;-Isp: 226 s" id="359" name="Google Shape;359;p60" title="MIT RT P9100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1775" y="115425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Fin Can - Overview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365" name="Google Shape;365;p61"/>
          <p:cNvSpPr txBox="1"/>
          <p:nvPr/>
        </p:nvSpPr>
        <p:spPr>
          <a:xfrm>
            <a:off x="423150" y="1269425"/>
            <a:ext cx="4710900" cy="336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p61"/>
          <p:cNvSpPr txBox="1"/>
          <p:nvPr>
            <p:ph idx="1" type="body"/>
          </p:nvPr>
        </p:nvSpPr>
        <p:spPr>
          <a:xfrm>
            <a:off x="311700" y="1152475"/>
            <a:ext cx="8520600" cy="3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Four fins (planform shown) 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4.5 calibers minimum stability from 18’ rail (Requirement: 2.0 calibers)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12 ply CF sandwich panel with G10 core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Phenolic leading edges with 15 degree taper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Design supported by heritage from: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Hermes I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USC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367" name="Google Shape;367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1900" y="683325"/>
            <a:ext cx="2280398" cy="30405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p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Hermes: Fin Can</a:t>
            </a:r>
            <a:endParaRPr/>
          </a:p>
        </p:txBody>
      </p:sp>
      <p:sp>
        <p:nvSpPr>
          <p:cNvPr id="373" name="Google Shape;373;p62"/>
          <p:cNvSpPr/>
          <p:nvPr/>
        </p:nvSpPr>
        <p:spPr>
          <a:xfrm rot="2773919">
            <a:off x="8001708" y="1809371"/>
            <a:ext cx="78931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62"/>
          <p:cNvSpPr/>
          <p:nvPr/>
        </p:nvSpPr>
        <p:spPr>
          <a:xfrm rot="-2755443">
            <a:off x="5820515" y="1855014"/>
            <a:ext cx="78923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75" name="Google Shape;375;p62"/>
          <p:cNvGrpSpPr/>
          <p:nvPr/>
        </p:nvGrpSpPr>
        <p:grpSpPr>
          <a:xfrm>
            <a:off x="6170344" y="2897636"/>
            <a:ext cx="1607887" cy="1671087"/>
            <a:chOff x="2773050" y="1708000"/>
            <a:chExt cx="2558700" cy="2558700"/>
          </a:xfrm>
        </p:grpSpPr>
        <p:sp>
          <p:nvSpPr>
            <p:cNvPr id="376" name="Google Shape;376;p62"/>
            <p:cNvSpPr/>
            <p:nvPr/>
          </p:nvSpPr>
          <p:spPr>
            <a:xfrm>
              <a:off x="2773050" y="1708000"/>
              <a:ext cx="2558700" cy="2558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62"/>
            <p:cNvSpPr/>
            <p:nvPr/>
          </p:nvSpPr>
          <p:spPr>
            <a:xfrm>
              <a:off x="2872050" y="1807000"/>
              <a:ext cx="2360700" cy="23607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78" name="Google Shape;378;p62"/>
          <p:cNvSpPr/>
          <p:nvPr/>
        </p:nvSpPr>
        <p:spPr>
          <a:xfrm>
            <a:off x="1617850" y="1389775"/>
            <a:ext cx="1642200" cy="335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p62"/>
          <p:cNvSpPr/>
          <p:nvPr/>
        </p:nvSpPr>
        <p:spPr>
          <a:xfrm>
            <a:off x="149375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80" name="Google Shape;380;p62"/>
          <p:cNvSpPr/>
          <p:nvPr/>
        </p:nvSpPr>
        <p:spPr>
          <a:xfrm flipH="1">
            <a:off x="3260863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Hermes: Fin Can</a:t>
            </a:r>
            <a:endParaRPr/>
          </a:p>
        </p:txBody>
      </p:sp>
      <p:sp>
        <p:nvSpPr>
          <p:cNvPr id="386" name="Google Shape;386;p63"/>
          <p:cNvSpPr/>
          <p:nvPr/>
        </p:nvSpPr>
        <p:spPr>
          <a:xfrm rot="2773919">
            <a:off x="8001708" y="1809371"/>
            <a:ext cx="78931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7" name="Google Shape;387;p63"/>
          <p:cNvSpPr/>
          <p:nvPr/>
        </p:nvSpPr>
        <p:spPr>
          <a:xfrm rot="-2755443">
            <a:off x="5820515" y="1855014"/>
            <a:ext cx="78923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88" name="Google Shape;388;p63"/>
          <p:cNvGrpSpPr/>
          <p:nvPr/>
        </p:nvGrpSpPr>
        <p:grpSpPr>
          <a:xfrm>
            <a:off x="6170344" y="2897636"/>
            <a:ext cx="1607887" cy="1671087"/>
            <a:chOff x="2773050" y="1708000"/>
            <a:chExt cx="2558700" cy="2558700"/>
          </a:xfrm>
        </p:grpSpPr>
        <p:sp>
          <p:nvSpPr>
            <p:cNvPr id="389" name="Google Shape;389;p63"/>
            <p:cNvSpPr/>
            <p:nvPr/>
          </p:nvSpPr>
          <p:spPr>
            <a:xfrm>
              <a:off x="2773050" y="1708000"/>
              <a:ext cx="2558700" cy="2558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63"/>
            <p:cNvSpPr/>
            <p:nvPr/>
          </p:nvSpPr>
          <p:spPr>
            <a:xfrm>
              <a:off x="2872050" y="1807000"/>
              <a:ext cx="2360700" cy="23607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1" name="Google Shape;391;p63"/>
          <p:cNvSpPr/>
          <p:nvPr/>
        </p:nvSpPr>
        <p:spPr>
          <a:xfrm>
            <a:off x="1617850" y="1389775"/>
            <a:ext cx="1642200" cy="335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63"/>
          <p:cNvSpPr/>
          <p:nvPr/>
        </p:nvSpPr>
        <p:spPr>
          <a:xfrm>
            <a:off x="149375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3" name="Google Shape;393;p63"/>
          <p:cNvSpPr/>
          <p:nvPr/>
        </p:nvSpPr>
        <p:spPr>
          <a:xfrm flipH="1">
            <a:off x="3260863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4" name="Google Shape;394;p63"/>
          <p:cNvSpPr/>
          <p:nvPr/>
        </p:nvSpPr>
        <p:spPr>
          <a:xfrm>
            <a:off x="3156250" y="1656050"/>
            <a:ext cx="220800" cy="2889975"/>
          </a:xfrm>
          <a:custGeom>
            <a:rect b="b" l="l" r="r" t="t"/>
            <a:pathLst>
              <a:path extrusionOk="0" h="115599" w="8832">
                <a:moveTo>
                  <a:pt x="0" y="5455"/>
                </a:moveTo>
                <a:lnTo>
                  <a:pt x="0" y="115599"/>
                </a:lnTo>
                <a:lnTo>
                  <a:pt x="8832" y="115599"/>
                </a:lnTo>
                <a:lnTo>
                  <a:pt x="8832" y="10391"/>
                </a:lnTo>
                <a:lnTo>
                  <a:pt x="259" y="0"/>
                </a:ln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5" name="Google Shape;395;p63"/>
          <p:cNvSpPr/>
          <p:nvPr/>
        </p:nvSpPr>
        <p:spPr>
          <a:xfrm flipH="1">
            <a:off x="1483725" y="1656050"/>
            <a:ext cx="220800" cy="2889975"/>
          </a:xfrm>
          <a:custGeom>
            <a:rect b="b" l="l" r="r" t="t"/>
            <a:pathLst>
              <a:path extrusionOk="0" h="115599" w="8832">
                <a:moveTo>
                  <a:pt x="0" y="5455"/>
                </a:moveTo>
                <a:lnTo>
                  <a:pt x="0" y="115599"/>
                </a:lnTo>
                <a:lnTo>
                  <a:pt x="8832" y="115599"/>
                </a:lnTo>
                <a:lnTo>
                  <a:pt x="8832" y="10391"/>
                </a:lnTo>
                <a:lnTo>
                  <a:pt x="259" y="0"/>
                </a:ln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6" name="Google Shape;396;p63"/>
          <p:cNvSpPr/>
          <p:nvPr/>
        </p:nvSpPr>
        <p:spPr>
          <a:xfrm>
            <a:off x="6235871" y="2938816"/>
            <a:ext cx="338625" cy="194025"/>
          </a:xfrm>
          <a:custGeom>
            <a:rect b="b" l="l" r="r" t="t"/>
            <a:pathLst>
              <a:path extrusionOk="0" h="7761" w="13545">
                <a:moveTo>
                  <a:pt x="12" y="124"/>
                </a:moveTo>
                <a:cubicBezTo>
                  <a:pt x="-183" y="-655"/>
                  <a:pt x="3931" y="2592"/>
                  <a:pt x="6182" y="3047"/>
                </a:cubicBezTo>
                <a:cubicBezTo>
                  <a:pt x="8433" y="3502"/>
                  <a:pt x="13325" y="2073"/>
                  <a:pt x="13520" y="2852"/>
                </a:cubicBezTo>
                <a:cubicBezTo>
                  <a:pt x="13715" y="3631"/>
                  <a:pt x="9602" y="8178"/>
                  <a:pt x="7351" y="7723"/>
                </a:cubicBezTo>
                <a:cubicBezTo>
                  <a:pt x="5100" y="7268"/>
                  <a:pt x="207" y="903"/>
                  <a:pt x="12" y="124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7" name="Google Shape;397;p63"/>
          <p:cNvSpPr/>
          <p:nvPr/>
        </p:nvSpPr>
        <p:spPr>
          <a:xfrm flipH="1">
            <a:off x="7325021" y="2904116"/>
            <a:ext cx="338625" cy="194025"/>
          </a:xfrm>
          <a:custGeom>
            <a:rect b="b" l="l" r="r" t="t"/>
            <a:pathLst>
              <a:path extrusionOk="0" h="7761" w="13545">
                <a:moveTo>
                  <a:pt x="12" y="124"/>
                </a:moveTo>
                <a:cubicBezTo>
                  <a:pt x="-183" y="-655"/>
                  <a:pt x="3931" y="2592"/>
                  <a:pt x="6182" y="3047"/>
                </a:cubicBezTo>
                <a:cubicBezTo>
                  <a:pt x="8433" y="3502"/>
                  <a:pt x="13325" y="2073"/>
                  <a:pt x="13520" y="2852"/>
                </a:cubicBezTo>
                <a:cubicBezTo>
                  <a:pt x="13715" y="3631"/>
                  <a:pt x="9602" y="8178"/>
                  <a:pt x="7351" y="7723"/>
                </a:cubicBezTo>
                <a:cubicBezTo>
                  <a:pt x="5100" y="7268"/>
                  <a:pt x="207" y="903"/>
                  <a:pt x="12" y="124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2014-2015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21" name="Google Shape;121;p28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Stats: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4” diameter, mixture of CF and FG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10,000’ target altitude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1st place in competition (IREC)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Mostly off-the-shelf parts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Lessons learned: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Basic rocket construction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Fin can construction techniques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Low altitude recovery strategies</a:t>
            </a:r>
            <a:endParaRPr sz="14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122" name="Google Shape;12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42700" y="144175"/>
            <a:ext cx="3119225" cy="4660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Hermes: Fin Can</a:t>
            </a:r>
            <a:endParaRPr/>
          </a:p>
        </p:txBody>
      </p:sp>
      <p:sp>
        <p:nvSpPr>
          <p:cNvPr id="403" name="Google Shape;403;p64"/>
          <p:cNvSpPr/>
          <p:nvPr/>
        </p:nvSpPr>
        <p:spPr>
          <a:xfrm rot="2773919">
            <a:off x="8001708" y="1809371"/>
            <a:ext cx="78931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4" name="Google Shape;404;p64"/>
          <p:cNvSpPr/>
          <p:nvPr/>
        </p:nvSpPr>
        <p:spPr>
          <a:xfrm rot="-2755443">
            <a:off x="5820515" y="1855014"/>
            <a:ext cx="78923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5" name="Google Shape;405;p64"/>
          <p:cNvGrpSpPr/>
          <p:nvPr/>
        </p:nvGrpSpPr>
        <p:grpSpPr>
          <a:xfrm>
            <a:off x="6170344" y="2897636"/>
            <a:ext cx="1607887" cy="1671087"/>
            <a:chOff x="2773050" y="1708000"/>
            <a:chExt cx="2558700" cy="2558700"/>
          </a:xfrm>
        </p:grpSpPr>
        <p:sp>
          <p:nvSpPr>
            <p:cNvPr id="406" name="Google Shape;406;p64"/>
            <p:cNvSpPr/>
            <p:nvPr/>
          </p:nvSpPr>
          <p:spPr>
            <a:xfrm>
              <a:off x="2773050" y="1708000"/>
              <a:ext cx="2558700" cy="2558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64"/>
            <p:cNvSpPr/>
            <p:nvPr/>
          </p:nvSpPr>
          <p:spPr>
            <a:xfrm>
              <a:off x="2872050" y="1807000"/>
              <a:ext cx="2360700" cy="23607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08" name="Google Shape;408;p64"/>
          <p:cNvSpPr/>
          <p:nvPr/>
        </p:nvSpPr>
        <p:spPr>
          <a:xfrm>
            <a:off x="1617850" y="1389775"/>
            <a:ext cx="1642200" cy="335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p64"/>
          <p:cNvSpPr/>
          <p:nvPr/>
        </p:nvSpPr>
        <p:spPr>
          <a:xfrm>
            <a:off x="149375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0" name="Google Shape;410;p64"/>
          <p:cNvSpPr/>
          <p:nvPr/>
        </p:nvSpPr>
        <p:spPr>
          <a:xfrm flipH="1">
            <a:off x="3260863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1" name="Google Shape;411;p64"/>
          <p:cNvSpPr/>
          <p:nvPr/>
        </p:nvSpPr>
        <p:spPr>
          <a:xfrm>
            <a:off x="3156250" y="1656050"/>
            <a:ext cx="220800" cy="2889975"/>
          </a:xfrm>
          <a:custGeom>
            <a:rect b="b" l="l" r="r" t="t"/>
            <a:pathLst>
              <a:path extrusionOk="0" h="115599" w="8832">
                <a:moveTo>
                  <a:pt x="0" y="5455"/>
                </a:moveTo>
                <a:lnTo>
                  <a:pt x="0" y="115599"/>
                </a:lnTo>
                <a:lnTo>
                  <a:pt x="8832" y="115599"/>
                </a:lnTo>
                <a:lnTo>
                  <a:pt x="8832" y="10391"/>
                </a:lnTo>
                <a:lnTo>
                  <a:pt x="259" y="0"/>
                </a:ln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2" name="Google Shape;412;p64"/>
          <p:cNvSpPr/>
          <p:nvPr/>
        </p:nvSpPr>
        <p:spPr>
          <a:xfrm flipH="1">
            <a:off x="1483725" y="1656050"/>
            <a:ext cx="220800" cy="2889975"/>
          </a:xfrm>
          <a:custGeom>
            <a:rect b="b" l="l" r="r" t="t"/>
            <a:pathLst>
              <a:path extrusionOk="0" h="115599" w="8832">
                <a:moveTo>
                  <a:pt x="0" y="5455"/>
                </a:moveTo>
                <a:lnTo>
                  <a:pt x="0" y="115599"/>
                </a:lnTo>
                <a:lnTo>
                  <a:pt x="8832" y="115599"/>
                </a:lnTo>
                <a:lnTo>
                  <a:pt x="8832" y="10391"/>
                </a:lnTo>
                <a:lnTo>
                  <a:pt x="259" y="0"/>
                </a:ln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3" name="Google Shape;413;p64"/>
          <p:cNvSpPr/>
          <p:nvPr/>
        </p:nvSpPr>
        <p:spPr>
          <a:xfrm>
            <a:off x="6235871" y="2938816"/>
            <a:ext cx="338625" cy="194025"/>
          </a:xfrm>
          <a:custGeom>
            <a:rect b="b" l="l" r="r" t="t"/>
            <a:pathLst>
              <a:path extrusionOk="0" h="7761" w="13545">
                <a:moveTo>
                  <a:pt x="12" y="124"/>
                </a:moveTo>
                <a:cubicBezTo>
                  <a:pt x="-183" y="-655"/>
                  <a:pt x="3931" y="2592"/>
                  <a:pt x="6182" y="3047"/>
                </a:cubicBezTo>
                <a:cubicBezTo>
                  <a:pt x="8433" y="3502"/>
                  <a:pt x="13325" y="2073"/>
                  <a:pt x="13520" y="2852"/>
                </a:cubicBezTo>
                <a:cubicBezTo>
                  <a:pt x="13715" y="3631"/>
                  <a:pt x="9602" y="8178"/>
                  <a:pt x="7351" y="7723"/>
                </a:cubicBezTo>
                <a:cubicBezTo>
                  <a:pt x="5100" y="7268"/>
                  <a:pt x="207" y="903"/>
                  <a:pt x="12" y="124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4" name="Google Shape;414;p64"/>
          <p:cNvSpPr/>
          <p:nvPr/>
        </p:nvSpPr>
        <p:spPr>
          <a:xfrm flipH="1">
            <a:off x="7325021" y="2904116"/>
            <a:ext cx="338625" cy="194025"/>
          </a:xfrm>
          <a:custGeom>
            <a:rect b="b" l="l" r="r" t="t"/>
            <a:pathLst>
              <a:path extrusionOk="0" h="7761" w="13545">
                <a:moveTo>
                  <a:pt x="12" y="124"/>
                </a:moveTo>
                <a:cubicBezTo>
                  <a:pt x="-183" y="-655"/>
                  <a:pt x="3931" y="2592"/>
                  <a:pt x="6182" y="3047"/>
                </a:cubicBezTo>
                <a:cubicBezTo>
                  <a:pt x="8433" y="3502"/>
                  <a:pt x="13325" y="2073"/>
                  <a:pt x="13520" y="2852"/>
                </a:cubicBezTo>
                <a:cubicBezTo>
                  <a:pt x="13715" y="3631"/>
                  <a:pt x="9602" y="8178"/>
                  <a:pt x="7351" y="7723"/>
                </a:cubicBezTo>
                <a:cubicBezTo>
                  <a:pt x="5100" y="7268"/>
                  <a:pt x="207" y="903"/>
                  <a:pt x="12" y="124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5" name="Google Shape;415;p64"/>
          <p:cNvSpPr/>
          <p:nvPr/>
        </p:nvSpPr>
        <p:spPr>
          <a:xfrm>
            <a:off x="5933103" y="2516192"/>
            <a:ext cx="2019039" cy="458851"/>
          </a:xfrm>
          <a:custGeom>
            <a:rect b="b" l="l" r="r" t="t"/>
            <a:pathLst>
              <a:path extrusionOk="0" h="23372" w="106884">
                <a:moveTo>
                  <a:pt x="0" y="443"/>
                </a:moveTo>
                <a:cubicBezTo>
                  <a:pt x="3983" y="4167"/>
                  <a:pt x="15024" y="19981"/>
                  <a:pt x="23899" y="22784"/>
                </a:cubicBezTo>
                <a:cubicBezTo>
                  <a:pt x="32775" y="25587"/>
                  <a:pt x="43295" y="17476"/>
                  <a:pt x="53253" y="17259"/>
                </a:cubicBezTo>
                <a:cubicBezTo>
                  <a:pt x="63211" y="17043"/>
                  <a:pt x="74988" y="24115"/>
                  <a:pt x="83647" y="21485"/>
                </a:cubicBezTo>
                <a:cubicBezTo>
                  <a:pt x="92306" y="18856"/>
                  <a:pt x="101571" y="4816"/>
                  <a:pt x="105208" y="1482"/>
                </a:cubicBezTo>
                <a:cubicBezTo>
                  <a:pt x="108845" y="-1852"/>
                  <a:pt x="105425" y="1482"/>
                  <a:pt x="105468" y="148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6" name="Google Shape;416;p64"/>
          <p:cNvSpPr/>
          <p:nvPr/>
        </p:nvSpPr>
        <p:spPr>
          <a:xfrm>
            <a:off x="1193638" y="2399300"/>
            <a:ext cx="2490615" cy="1780069"/>
          </a:xfrm>
          <a:custGeom>
            <a:rect b="b" l="l" r="r" t="t"/>
            <a:pathLst>
              <a:path extrusionOk="0" h="62475" w="87413">
                <a:moveTo>
                  <a:pt x="27406" y="649"/>
                </a:moveTo>
                <a:lnTo>
                  <a:pt x="0" y="28056"/>
                </a:lnTo>
                <a:lnTo>
                  <a:pt x="0" y="62475"/>
                </a:lnTo>
                <a:lnTo>
                  <a:pt x="87413" y="62475"/>
                </a:lnTo>
                <a:lnTo>
                  <a:pt x="87413" y="27925"/>
                </a:lnTo>
                <a:lnTo>
                  <a:pt x="59488" y="0"/>
                </a:lnTo>
                <a:close/>
              </a:path>
            </a:pathLst>
          </a:cu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6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Hermes: Fin Can</a:t>
            </a:r>
            <a:endParaRPr/>
          </a:p>
        </p:txBody>
      </p:sp>
      <p:sp>
        <p:nvSpPr>
          <p:cNvPr id="422" name="Google Shape;422;p65"/>
          <p:cNvSpPr/>
          <p:nvPr/>
        </p:nvSpPr>
        <p:spPr>
          <a:xfrm rot="2773919">
            <a:off x="8001708" y="1809371"/>
            <a:ext cx="78931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65"/>
          <p:cNvSpPr/>
          <p:nvPr/>
        </p:nvSpPr>
        <p:spPr>
          <a:xfrm rot="-2755443">
            <a:off x="5820515" y="1855014"/>
            <a:ext cx="78923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4" name="Google Shape;424;p65"/>
          <p:cNvGrpSpPr/>
          <p:nvPr/>
        </p:nvGrpSpPr>
        <p:grpSpPr>
          <a:xfrm>
            <a:off x="6170344" y="2897636"/>
            <a:ext cx="1607887" cy="1671087"/>
            <a:chOff x="2773050" y="1708000"/>
            <a:chExt cx="2558700" cy="2558700"/>
          </a:xfrm>
        </p:grpSpPr>
        <p:sp>
          <p:nvSpPr>
            <p:cNvPr id="425" name="Google Shape;425;p65"/>
            <p:cNvSpPr/>
            <p:nvPr/>
          </p:nvSpPr>
          <p:spPr>
            <a:xfrm>
              <a:off x="2773050" y="1708000"/>
              <a:ext cx="2558700" cy="2558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65"/>
            <p:cNvSpPr/>
            <p:nvPr/>
          </p:nvSpPr>
          <p:spPr>
            <a:xfrm>
              <a:off x="2872050" y="1807000"/>
              <a:ext cx="2360700" cy="23607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27" name="Google Shape;427;p65"/>
          <p:cNvSpPr/>
          <p:nvPr/>
        </p:nvSpPr>
        <p:spPr>
          <a:xfrm>
            <a:off x="1617850" y="1389775"/>
            <a:ext cx="1642200" cy="335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65"/>
          <p:cNvSpPr/>
          <p:nvPr/>
        </p:nvSpPr>
        <p:spPr>
          <a:xfrm>
            <a:off x="149375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9" name="Google Shape;429;p65"/>
          <p:cNvSpPr/>
          <p:nvPr/>
        </p:nvSpPr>
        <p:spPr>
          <a:xfrm flipH="1">
            <a:off x="3260863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0" name="Google Shape;430;p65"/>
          <p:cNvSpPr/>
          <p:nvPr/>
        </p:nvSpPr>
        <p:spPr>
          <a:xfrm>
            <a:off x="3156250" y="1656050"/>
            <a:ext cx="220800" cy="2889975"/>
          </a:xfrm>
          <a:custGeom>
            <a:rect b="b" l="l" r="r" t="t"/>
            <a:pathLst>
              <a:path extrusionOk="0" h="115599" w="8832">
                <a:moveTo>
                  <a:pt x="0" y="5455"/>
                </a:moveTo>
                <a:lnTo>
                  <a:pt x="0" y="115599"/>
                </a:lnTo>
                <a:lnTo>
                  <a:pt x="8832" y="115599"/>
                </a:lnTo>
                <a:lnTo>
                  <a:pt x="8832" y="10391"/>
                </a:lnTo>
                <a:lnTo>
                  <a:pt x="259" y="0"/>
                </a:ln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1" name="Google Shape;431;p65"/>
          <p:cNvSpPr/>
          <p:nvPr/>
        </p:nvSpPr>
        <p:spPr>
          <a:xfrm flipH="1">
            <a:off x="1483725" y="1656050"/>
            <a:ext cx="220800" cy="2889975"/>
          </a:xfrm>
          <a:custGeom>
            <a:rect b="b" l="l" r="r" t="t"/>
            <a:pathLst>
              <a:path extrusionOk="0" h="115599" w="8832">
                <a:moveTo>
                  <a:pt x="0" y="5455"/>
                </a:moveTo>
                <a:lnTo>
                  <a:pt x="0" y="115599"/>
                </a:lnTo>
                <a:lnTo>
                  <a:pt x="8832" y="115599"/>
                </a:lnTo>
                <a:lnTo>
                  <a:pt x="8832" y="10391"/>
                </a:lnTo>
                <a:lnTo>
                  <a:pt x="259" y="0"/>
                </a:ln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2" name="Google Shape;432;p65"/>
          <p:cNvSpPr/>
          <p:nvPr/>
        </p:nvSpPr>
        <p:spPr>
          <a:xfrm>
            <a:off x="6235871" y="2938816"/>
            <a:ext cx="338625" cy="194025"/>
          </a:xfrm>
          <a:custGeom>
            <a:rect b="b" l="l" r="r" t="t"/>
            <a:pathLst>
              <a:path extrusionOk="0" h="7761" w="13545">
                <a:moveTo>
                  <a:pt x="12" y="124"/>
                </a:moveTo>
                <a:cubicBezTo>
                  <a:pt x="-183" y="-655"/>
                  <a:pt x="3931" y="2592"/>
                  <a:pt x="6182" y="3047"/>
                </a:cubicBezTo>
                <a:cubicBezTo>
                  <a:pt x="8433" y="3502"/>
                  <a:pt x="13325" y="2073"/>
                  <a:pt x="13520" y="2852"/>
                </a:cubicBezTo>
                <a:cubicBezTo>
                  <a:pt x="13715" y="3631"/>
                  <a:pt x="9602" y="8178"/>
                  <a:pt x="7351" y="7723"/>
                </a:cubicBezTo>
                <a:cubicBezTo>
                  <a:pt x="5100" y="7268"/>
                  <a:pt x="207" y="903"/>
                  <a:pt x="12" y="124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3" name="Google Shape;433;p65"/>
          <p:cNvSpPr/>
          <p:nvPr/>
        </p:nvSpPr>
        <p:spPr>
          <a:xfrm flipH="1">
            <a:off x="7325021" y="2904116"/>
            <a:ext cx="338625" cy="194025"/>
          </a:xfrm>
          <a:custGeom>
            <a:rect b="b" l="l" r="r" t="t"/>
            <a:pathLst>
              <a:path extrusionOk="0" h="7761" w="13545">
                <a:moveTo>
                  <a:pt x="12" y="124"/>
                </a:moveTo>
                <a:cubicBezTo>
                  <a:pt x="-183" y="-655"/>
                  <a:pt x="3931" y="2592"/>
                  <a:pt x="6182" y="3047"/>
                </a:cubicBezTo>
                <a:cubicBezTo>
                  <a:pt x="8433" y="3502"/>
                  <a:pt x="13325" y="2073"/>
                  <a:pt x="13520" y="2852"/>
                </a:cubicBezTo>
                <a:cubicBezTo>
                  <a:pt x="13715" y="3631"/>
                  <a:pt x="9602" y="8178"/>
                  <a:pt x="7351" y="7723"/>
                </a:cubicBezTo>
                <a:cubicBezTo>
                  <a:pt x="5100" y="7268"/>
                  <a:pt x="207" y="903"/>
                  <a:pt x="12" y="124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4" name="Google Shape;434;p65"/>
          <p:cNvSpPr/>
          <p:nvPr/>
        </p:nvSpPr>
        <p:spPr>
          <a:xfrm>
            <a:off x="5933103" y="2516192"/>
            <a:ext cx="2019039" cy="458851"/>
          </a:xfrm>
          <a:custGeom>
            <a:rect b="b" l="l" r="r" t="t"/>
            <a:pathLst>
              <a:path extrusionOk="0" h="23372" w="106884">
                <a:moveTo>
                  <a:pt x="0" y="443"/>
                </a:moveTo>
                <a:cubicBezTo>
                  <a:pt x="3983" y="4167"/>
                  <a:pt x="15024" y="19981"/>
                  <a:pt x="23899" y="22784"/>
                </a:cubicBezTo>
                <a:cubicBezTo>
                  <a:pt x="32775" y="25587"/>
                  <a:pt x="43295" y="17476"/>
                  <a:pt x="53253" y="17259"/>
                </a:cubicBezTo>
                <a:cubicBezTo>
                  <a:pt x="63211" y="17043"/>
                  <a:pt x="74988" y="24115"/>
                  <a:pt x="83647" y="21485"/>
                </a:cubicBezTo>
                <a:cubicBezTo>
                  <a:pt x="92306" y="18856"/>
                  <a:pt x="101571" y="4816"/>
                  <a:pt x="105208" y="1482"/>
                </a:cubicBezTo>
                <a:cubicBezTo>
                  <a:pt x="108845" y="-1852"/>
                  <a:pt x="105425" y="1482"/>
                  <a:pt x="105468" y="148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5" name="Google Shape;435;p65"/>
          <p:cNvSpPr/>
          <p:nvPr/>
        </p:nvSpPr>
        <p:spPr>
          <a:xfrm>
            <a:off x="574425" y="2115525"/>
            <a:ext cx="3729039" cy="2286273"/>
          </a:xfrm>
          <a:custGeom>
            <a:rect b="b" l="l" r="r" t="t"/>
            <a:pathLst>
              <a:path extrusionOk="0" h="62475" w="87413">
                <a:moveTo>
                  <a:pt x="27406" y="649"/>
                </a:moveTo>
                <a:lnTo>
                  <a:pt x="0" y="28056"/>
                </a:lnTo>
                <a:lnTo>
                  <a:pt x="0" y="62475"/>
                </a:lnTo>
                <a:lnTo>
                  <a:pt x="87413" y="62475"/>
                </a:lnTo>
                <a:lnTo>
                  <a:pt x="87413" y="27925"/>
                </a:lnTo>
                <a:lnTo>
                  <a:pt x="59488" y="0"/>
                </a:lnTo>
                <a:close/>
              </a:path>
            </a:pathLst>
          </a:cu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6" name="Google Shape;436;p65"/>
          <p:cNvSpPr/>
          <p:nvPr/>
        </p:nvSpPr>
        <p:spPr>
          <a:xfrm>
            <a:off x="5751531" y="2115526"/>
            <a:ext cx="2419205" cy="736474"/>
          </a:xfrm>
          <a:custGeom>
            <a:rect b="b" l="l" r="r" t="t"/>
            <a:pathLst>
              <a:path extrusionOk="0" h="37513" w="128068">
                <a:moveTo>
                  <a:pt x="0" y="4936"/>
                </a:moveTo>
                <a:cubicBezTo>
                  <a:pt x="5239" y="10212"/>
                  <a:pt x="20868" y="32483"/>
                  <a:pt x="31432" y="36589"/>
                </a:cubicBezTo>
                <a:cubicBezTo>
                  <a:pt x="41996" y="40696"/>
                  <a:pt x="53426" y="29792"/>
                  <a:pt x="63384" y="29575"/>
                </a:cubicBezTo>
                <a:cubicBezTo>
                  <a:pt x="73342" y="29359"/>
                  <a:pt x="82954" y="37671"/>
                  <a:pt x="91180" y="35290"/>
                </a:cubicBezTo>
                <a:cubicBezTo>
                  <a:pt x="99406" y="32909"/>
                  <a:pt x="106593" y="21169"/>
                  <a:pt x="112741" y="15287"/>
                </a:cubicBezTo>
                <a:cubicBezTo>
                  <a:pt x="118889" y="9405"/>
                  <a:pt x="125514" y="2548"/>
                  <a:pt x="128068" y="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6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Hermes: Fin Can</a:t>
            </a:r>
            <a:endParaRPr/>
          </a:p>
        </p:txBody>
      </p:sp>
      <p:sp>
        <p:nvSpPr>
          <p:cNvPr id="442" name="Google Shape;442;p66"/>
          <p:cNvSpPr/>
          <p:nvPr/>
        </p:nvSpPr>
        <p:spPr>
          <a:xfrm rot="2773919">
            <a:off x="8001708" y="1809371"/>
            <a:ext cx="78931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66"/>
          <p:cNvSpPr/>
          <p:nvPr/>
        </p:nvSpPr>
        <p:spPr>
          <a:xfrm rot="-2755443">
            <a:off x="5820515" y="1855014"/>
            <a:ext cx="78923" cy="151893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4" name="Google Shape;444;p66"/>
          <p:cNvGrpSpPr/>
          <p:nvPr/>
        </p:nvGrpSpPr>
        <p:grpSpPr>
          <a:xfrm>
            <a:off x="6170344" y="2897636"/>
            <a:ext cx="1607887" cy="1671087"/>
            <a:chOff x="2773050" y="1708000"/>
            <a:chExt cx="2558700" cy="2558700"/>
          </a:xfrm>
        </p:grpSpPr>
        <p:sp>
          <p:nvSpPr>
            <p:cNvPr id="445" name="Google Shape;445;p66"/>
            <p:cNvSpPr/>
            <p:nvPr/>
          </p:nvSpPr>
          <p:spPr>
            <a:xfrm>
              <a:off x="2773050" y="1708000"/>
              <a:ext cx="2558700" cy="2558700"/>
            </a:xfrm>
            <a:prstGeom prst="ellipse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66"/>
            <p:cNvSpPr/>
            <p:nvPr/>
          </p:nvSpPr>
          <p:spPr>
            <a:xfrm>
              <a:off x="2872050" y="1807000"/>
              <a:ext cx="2360700" cy="23607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7" name="Google Shape;447;p66"/>
          <p:cNvSpPr/>
          <p:nvPr/>
        </p:nvSpPr>
        <p:spPr>
          <a:xfrm>
            <a:off x="1617850" y="1389775"/>
            <a:ext cx="1642200" cy="33576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66"/>
          <p:cNvSpPr/>
          <p:nvPr/>
        </p:nvSpPr>
        <p:spPr>
          <a:xfrm>
            <a:off x="149375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9" name="Google Shape;449;p66"/>
          <p:cNvSpPr/>
          <p:nvPr/>
        </p:nvSpPr>
        <p:spPr>
          <a:xfrm flipH="1">
            <a:off x="3260863" y="1779450"/>
            <a:ext cx="1467650" cy="2766575"/>
          </a:xfrm>
          <a:custGeom>
            <a:rect b="b" l="l" r="r" t="t"/>
            <a:pathLst>
              <a:path extrusionOk="0" h="110663" w="58706">
                <a:moveTo>
                  <a:pt x="58706" y="0"/>
                </a:moveTo>
                <a:lnTo>
                  <a:pt x="0" y="63125"/>
                </a:lnTo>
                <a:lnTo>
                  <a:pt x="0" y="110663"/>
                </a:lnTo>
                <a:lnTo>
                  <a:pt x="58706" y="110663"/>
                </a:lnTo>
                <a:close/>
              </a:path>
            </a:pathLst>
          </a:cu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0" name="Google Shape;450;p66"/>
          <p:cNvSpPr/>
          <p:nvPr/>
        </p:nvSpPr>
        <p:spPr>
          <a:xfrm>
            <a:off x="3156250" y="1656050"/>
            <a:ext cx="220800" cy="2889975"/>
          </a:xfrm>
          <a:custGeom>
            <a:rect b="b" l="l" r="r" t="t"/>
            <a:pathLst>
              <a:path extrusionOk="0" h="115599" w="8832">
                <a:moveTo>
                  <a:pt x="0" y="5455"/>
                </a:moveTo>
                <a:lnTo>
                  <a:pt x="0" y="115599"/>
                </a:lnTo>
                <a:lnTo>
                  <a:pt x="8832" y="115599"/>
                </a:lnTo>
                <a:lnTo>
                  <a:pt x="8832" y="10391"/>
                </a:lnTo>
                <a:lnTo>
                  <a:pt x="259" y="0"/>
                </a:ln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1" name="Google Shape;451;p66"/>
          <p:cNvSpPr/>
          <p:nvPr/>
        </p:nvSpPr>
        <p:spPr>
          <a:xfrm flipH="1">
            <a:off x="1483725" y="1656050"/>
            <a:ext cx="220800" cy="2889975"/>
          </a:xfrm>
          <a:custGeom>
            <a:rect b="b" l="l" r="r" t="t"/>
            <a:pathLst>
              <a:path extrusionOk="0" h="115599" w="8832">
                <a:moveTo>
                  <a:pt x="0" y="5455"/>
                </a:moveTo>
                <a:lnTo>
                  <a:pt x="0" y="115599"/>
                </a:lnTo>
                <a:lnTo>
                  <a:pt x="8832" y="115599"/>
                </a:lnTo>
                <a:lnTo>
                  <a:pt x="8832" y="10391"/>
                </a:lnTo>
                <a:lnTo>
                  <a:pt x="259" y="0"/>
                </a:ln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2" name="Google Shape;452;p66"/>
          <p:cNvSpPr/>
          <p:nvPr/>
        </p:nvSpPr>
        <p:spPr>
          <a:xfrm>
            <a:off x="6235871" y="2938816"/>
            <a:ext cx="338625" cy="194025"/>
          </a:xfrm>
          <a:custGeom>
            <a:rect b="b" l="l" r="r" t="t"/>
            <a:pathLst>
              <a:path extrusionOk="0" h="7761" w="13545">
                <a:moveTo>
                  <a:pt x="12" y="124"/>
                </a:moveTo>
                <a:cubicBezTo>
                  <a:pt x="-183" y="-655"/>
                  <a:pt x="3931" y="2592"/>
                  <a:pt x="6182" y="3047"/>
                </a:cubicBezTo>
                <a:cubicBezTo>
                  <a:pt x="8433" y="3502"/>
                  <a:pt x="13325" y="2073"/>
                  <a:pt x="13520" y="2852"/>
                </a:cubicBezTo>
                <a:cubicBezTo>
                  <a:pt x="13715" y="3631"/>
                  <a:pt x="9602" y="8178"/>
                  <a:pt x="7351" y="7723"/>
                </a:cubicBezTo>
                <a:cubicBezTo>
                  <a:pt x="5100" y="7268"/>
                  <a:pt x="207" y="903"/>
                  <a:pt x="12" y="124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3" name="Google Shape;453;p66"/>
          <p:cNvSpPr/>
          <p:nvPr/>
        </p:nvSpPr>
        <p:spPr>
          <a:xfrm flipH="1">
            <a:off x="7325021" y="2904116"/>
            <a:ext cx="338625" cy="194025"/>
          </a:xfrm>
          <a:custGeom>
            <a:rect b="b" l="l" r="r" t="t"/>
            <a:pathLst>
              <a:path extrusionOk="0" h="7761" w="13545">
                <a:moveTo>
                  <a:pt x="12" y="124"/>
                </a:moveTo>
                <a:cubicBezTo>
                  <a:pt x="-183" y="-655"/>
                  <a:pt x="3931" y="2592"/>
                  <a:pt x="6182" y="3047"/>
                </a:cubicBezTo>
                <a:cubicBezTo>
                  <a:pt x="8433" y="3502"/>
                  <a:pt x="13325" y="2073"/>
                  <a:pt x="13520" y="2852"/>
                </a:cubicBezTo>
                <a:cubicBezTo>
                  <a:pt x="13715" y="3631"/>
                  <a:pt x="9602" y="8178"/>
                  <a:pt x="7351" y="7723"/>
                </a:cubicBezTo>
                <a:cubicBezTo>
                  <a:pt x="5100" y="7268"/>
                  <a:pt x="207" y="903"/>
                  <a:pt x="12" y="124"/>
                </a:cubicBezTo>
                <a:close/>
              </a:path>
            </a:pathLst>
          </a:cu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4" name="Google Shape;454;p66"/>
          <p:cNvSpPr/>
          <p:nvPr/>
        </p:nvSpPr>
        <p:spPr>
          <a:xfrm>
            <a:off x="5933103" y="2516192"/>
            <a:ext cx="2019039" cy="458851"/>
          </a:xfrm>
          <a:custGeom>
            <a:rect b="b" l="l" r="r" t="t"/>
            <a:pathLst>
              <a:path extrusionOk="0" h="23372" w="106884">
                <a:moveTo>
                  <a:pt x="0" y="443"/>
                </a:moveTo>
                <a:cubicBezTo>
                  <a:pt x="3983" y="4167"/>
                  <a:pt x="15024" y="19981"/>
                  <a:pt x="23899" y="22784"/>
                </a:cubicBezTo>
                <a:cubicBezTo>
                  <a:pt x="32775" y="25587"/>
                  <a:pt x="43295" y="17476"/>
                  <a:pt x="53253" y="17259"/>
                </a:cubicBezTo>
                <a:cubicBezTo>
                  <a:pt x="63211" y="17043"/>
                  <a:pt x="74988" y="24115"/>
                  <a:pt x="83647" y="21485"/>
                </a:cubicBezTo>
                <a:cubicBezTo>
                  <a:pt x="92306" y="18856"/>
                  <a:pt x="101571" y="4816"/>
                  <a:pt x="105208" y="1482"/>
                </a:cubicBezTo>
                <a:cubicBezTo>
                  <a:pt x="108845" y="-1852"/>
                  <a:pt x="105425" y="1482"/>
                  <a:pt x="105468" y="1482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5" name="Google Shape;455;p66"/>
          <p:cNvSpPr/>
          <p:nvPr/>
        </p:nvSpPr>
        <p:spPr>
          <a:xfrm>
            <a:off x="142875" y="1662550"/>
            <a:ext cx="4597975" cy="2883475"/>
          </a:xfrm>
          <a:custGeom>
            <a:rect b="b" l="l" r="r" t="t"/>
            <a:pathLst>
              <a:path extrusionOk="0" h="115339" w="183919">
                <a:moveTo>
                  <a:pt x="62086" y="0"/>
                </a:moveTo>
                <a:lnTo>
                  <a:pt x="260" y="67801"/>
                </a:lnTo>
                <a:lnTo>
                  <a:pt x="0" y="115339"/>
                </a:lnTo>
                <a:lnTo>
                  <a:pt x="183919" y="115339"/>
                </a:lnTo>
                <a:lnTo>
                  <a:pt x="183400" y="68060"/>
                </a:lnTo>
                <a:lnTo>
                  <a:pt x="121054" y="260"/>
                </a:lnTo>
                <a:close/>
              </a:path>
            </a:pathLst>
          </a:custGeom>
          <a:solidFill>
            <a:srgbClr val="666666"/>
          </a:solidFill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6" name="Google Shape;456;p66"/>
          <p:cNvSpPr/>
          <p:nvPr/>
        </p:nvSpPr>
        <p:spPr>
          <a:xfrm>
            <a:off x="5751531" y="2115526"/>
            <a:ext cx="2419205" cy="736474"/>
          </a:xfrm>
          <a:custGeom>
            <a:rect b="b" l="l" r="r" t="t"/>
            <a:pathLst>
              <a:path extrusionOk="0" h="37513" w="128068">
                <a:moveTo>
                  <a:pt x="0" y="4936"/>
                </a:moveTo>
                <a:cubicBezTo>
                  <a:pt x="5239" y="10212"/>
                  <a:pt x="20868" y="32483"/>
                  <a:pt x="31432" y="36589"/>
                </a:cubicBezTo>
                <a:cubicBezTo>
                  <a:pt x="41996" y="40696"/>
                  <a:pt x="53426" y="29792"/>
                  <a:pt x="63384" y="29575"/>
                </a:cubicBezTo>
                <a:cubicBezTo>
                  <a:pt x="73342" y="29359"/>
                  <a:pt x="82954" y="37671"/>
                  <a:pt x="91180" y="35290"/>
                </a:cubicBezTo>
                <a:cubicBezTo>
                  <a:pt x="99406" y="32909"/>
                  <a:pt x="106593" y="21169"/>
                  <a:pt x="112741" y="15287"/>
                </a:cubicBezTo>
                <a:cubicBezTo>
                  <a:pt x="118889" y="9405"/>
                  <a:pt x="125514" y="2548"/>
                  <a:pt x="128068" y="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57" name="Google Shape;457;p66"/>
          <p:cNvSpPr/>
          <p:nvPr/>
        </p:nvSpPr>
        <p:spPr>
          <a:xfrm>
            <a:off x="5584675" y="1860539"/>
            <a:ext cx="2689105" cy="819912"/>
          </a:xfrm>
          <a:custGeom>
            <a:rect b="b" l="l" r="r" t="t"/>
            <a:pathLst>
              <a:path extrusionOk="0" h="41763" w="142356">
                <a:moveTo>
                  <a:pt x="0" y="1818"/>
                </a:moveTo>
                <a:cubicBezTo>
                  <a:pt x="6711" y="8254"/>
                  <a:pt x="28229" y="35166"/>
                  <a:pt x="40265" y="40433"/>
                </a:cubicBezTo>
                <a:cubicBezTo>
                  <a:pt x="52301" y="45700"/>
                  <a:pt x="62259" y="33636"/>
                  <a:pt x="72217" y="33419"/>
                </a:cubicBezTo>
                <a:cubicBezTo>
                  <a:pt x="82175" y="33203"/>
                  <a:pt x="91354" y="41457"/>
                  <a:pt x="100013" y="39134"/>
                </a:cubicBezTo>
                <a:cubicBezTo>
                  <a:pt x="108672" y="36811"/>
                  <a:pt x="117115" y="26005"/>
                  <a:pt x="124172" y="19483"/>
                </a:cubicBezTo>
                <a:cubicBezTo>
                  <a:pt x="131229" y="12961"/>
                  <a:pt x="139325" y="3247"/>
                  <a:pt x="142356" y="0"/>
                </a:cubicBezTo>
              </a:path>
            </a:pathLst>
          </a:custGeom>
          <a:noFill/>
          <a:ln cap="flat" cmpd="sng" w="2857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67"/>
          <p:cNvSpPr txBox="1"/>
          <p:nvPr>
            <p:ph type="title"/>
          </p:nvPr>
        </p:nvSpPr>
        <p:spPr>
          <a:xfrm>
            <a:off x="311700" y="3110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Launch Operations</a:t>
            </a:r>
            <a:endParaRPr/>
          </a:p>
        </p:txBody>
      </p:sp>
      <p:sp>
        <p:nvSpPr>
          <p:cNvPr id="463" name="Google Shape;463;p67"/>
          <p:cNvSpPr txBox="1"/>
          <p:nvPr>
            <p:ph idx="1" type="body"/>
          </p:nvPr>
        </p:nvSpPr>
        <p:spPr>
          <a:xfrm>
            <a:off x="311700" y="1043900"/>
            <a:ext cx="8520600" cy="3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Flight Assembly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Highly detailed procedures for reference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Integration checklists highlight single-point failures </a:t>
            </a:r>
            <a:endParaRPr sz="1400">
              <a:solidFill>
                <a:schemeClr val="dk1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Require signatures from two members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Completed rehearsals of assembly and launch operations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Simulated adverse scenario of changing a battery on-site (95 minutes)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Completed two full-up ground tests after flight assembly completed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Successful piston and TD actuation during ground test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Outstanding risks: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Assembly procedures and integration checklists not yet combined</a:t>
            </a:r>
            <a:endParaRPr sz="1400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</a:rPr>
              <a:t>Clearly integrate roles &amp; </a:t>
            </a:r>
            <a:r>
              <a:rPr lang="en" sz="1400">
                <a:solidFill>
                  <a:schemeClr val="dk1"/>
                </a:solidFill>
              </a:rPr>
              <a:t>responsibilities</a:t>
            </a:r>
            <a:r>
              <a:rPr lang="en" sz="1400">
                <a:solidFill>
                  <a:schemeClr val="dk1"/>
                </a:solidFill>
              </a:rPr>
              <a:t> of non-flight assembly</a:t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45720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</a:endParaRPr>
          </a:p>
        </p:txBody>
      </p:sp>
      <p:pic>
        <p:nvPicPr>
          <p:cNvPr id="464" name="Google Shape;464;p67" title="VID_20170322_160457_0002.THM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5800" y="53100"/>
            <a:ext cx="3358200" cy="251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6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Today’s Schedule</a:t>
            </a:r>
            <a:endParaRPr/>
          </a:p>
        </p:txBody>
      </p:sp>
      <p:sp>
        <p:nvSpPr>
          <p:cNvPr id="470" name="Google Shape;470;p6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12:00 - All Hands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12:30 - Subteam Work Sessions</a:t>
            </a:r>
            <a:endParaRPr sz="24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2:00 - L1 Sessions</a:t>
            </a:r>
            <a:endParaRPr sz="24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69"/>
          <p:cNvSpPr txBox="1"/>
          <p:nvPr>
            <p:ph type="title"/>
          </p:nvPr>
        </p:nvSpPr>
        <p:spPr>
          <a:xfrm>
            <a:off x="311700" y="59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Conclusion</a:t>
            </a:r>
            <a:endParaRPr>
              <a:latin typeface="Russo One"/>
              <a:ea typeface="Russo One"/>
              <a:cs typeface="Russo One"/>
              <a:sym typeface="Russo One"/>
            </a:endParaRPr>
          </a:p>
        </p:txBody>
      </p:sp>
      <p:graphicFrame>
        <p:nvGraphicFramePr>
          <p:cNvPr id="476" name="Google Shape;476;p69"/>
          <p:cNvGraphicFramePr/>
          <p:nvPr/>
        </p:nvGraphicFramePr>
        <p:xfrm>
          <a:off x="571975" y="73401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{4C2B4883-6FBB-4E7A-BF2A-0B76CC24DFEC}</a:tableStyleId>
              </a:tblPr>
              <a:tblGrid>
                <a:gridCol w="435275"/>
                <a:gridCol w="697075"/>
                <a:gridCol w="2680375"/>
                <a:gridCol w="1183025"/>
              </a:tblGrid>
              <a:tr h="4021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ID</a:t>
                      </a:r>
                      <a:endParaRPr b="1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Time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Event</a:t>
                      </a:r>
                      <a:endParaRPr b="1"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/>
                        <a:t>Altitude (ft)</a:t>
                      </a:r>
                      <a:endParaRPr b="1"/>
                    </a:p>
                  </a:txBody>
                  <a:tcPr marT="91425" marB="91425" marR="91425" marL="91425">
                    <a:solidFill>
                      <a:srgbClr val="A4C2F4"/>
                    </a:solidFill>
                  </a:tcPr>
                </a:tc>
              </a:tr>
              <a:tr h="4021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-5:00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Arm Avionics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0:00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Go/No Go, Ignition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0:08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Burnout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15,000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4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1:15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Apogee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93,000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1:15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Recovery Separation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93,000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1:25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Drogue Inflation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90,000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6:00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Main Parachute Release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2,000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6:10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Main Parachute Inflation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1,800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406000"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</a:t>
                      </a:r>
                      <a:endParaRPr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7:00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Impact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0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477" name="Google Shape;477;p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17900" y="395900"/>
            <a:ext cx="2620725" cy="4475651"/>
          </a:xfrm>
          <a:prstGeom prst="rect">
            <a:avLst/>
          </a:prstGeom>
          <a:noFill/>
          <a:ln>
            <a:noFill/>
          </a:ln>
        </p:spPr>
      </p:pic>
      <p:sp>
        <p:nvSpPr>
          <p:cNvPr id="478" name="Google Shape;478;p69"/>
          <p:cNvSpPr txBox="1"/>
          <p:nvPr/>
        </p:nvSpPr>
        <p:spPr>
          <a:xfrm>
            <a:off x="7220500" y="734000"/>
            <a:ext cx="10875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4, 5, 6</a:t>
            </a:r>
            <a:endParaRPr/>
          </a:p>
        </p:txBody>
      </p:sp>
      <p:sp>
        <p:nvSpPr>
          <p:cNvPr id="479" name="Google Shape;479;p69"/>
          <p:cNvSpPr txBox="1"/>
          <p:nvPr/>
        </p:nvSpPr>
        <p:spPr>
          <a:xfrm>
            <a:off x="8405225" y="3844000"/>
            <a:ext cx="6621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7, 8</a:t>
            </a:r>
            <a:endParaRPr/>
          </a:p>
        </p:txBody>
      </p:sp>
      <p:sp>
        <p:nvSpPr>
          <p:cNvPr id="480" name="Google Shape;480;p69"/>
          <p:cNvSpPr txBox="1"/>
          <p:nvPr/>
        </p:nvSpPr>
        <p:spPr>
          <a:xfrm>
            <a:off x="8533925" y="4409500"/>
            <a:ext cx="404700" cy="1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9</a:t>
            </a:r>
            <a:endParaRPr/>
          </a:p>
        </p:txBody>
      </p:sp>
      <p:sp>
        <p:nvSpPr>
          <p:cNvPr id="481" name="Google Shape;481;p69"/>
          <p:cNvSpPr txBox="1"/>
          <p:nvPr/>
        </p:nvSpPr>
        <p:spPr>
          <a:xfrm>
            <a:off x="6742000" y="2343400"/>
            <a:ext cx="271800" cy="22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</a:t>
            </a:r>
            <a:endParaRPr/>
          </a:p>
        </p:txBody>
      </p:sp>
      <p:sp>
        <p:nvSpPr>
          <p:cNvPr id="482" name="Google Shape;482;p69"/>
          <p:cNvSpPr txBox="1"/>
          <p:nvPr/>
        </p:nvSpPr>
        <p:spPr>
          <a:xfrm>
            <a:off x="6578800" y="3897375"/>
            <a:ext cx="598200" cy="17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1, 2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2015-2016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descr="Image may contain: 17 people, people smiling, child and outdoor" id="128" name="Google Shape;12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70700" y="1120275"/>
            <a:ext cx="4914650" cy="3685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2015-2016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34" name="Google Shape;134;p30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Stats: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6” diameter, FG/AL/CF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10,000’ target altitude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Custom airframe tubes, off-the-shelf motor and nosecone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Lessons learned: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Recovery difficulties - We over-complicated things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How to work with composites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Project scope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5" name="Google Shape;135;p30"/>
          <p:cNvPicPr preferRelativeResize="0"/>
          <p:nvPr/>
        </p:nvPicPr>
        <p:blipFill rotWithShape="1">
          <a:blip r:embed="rId3">
            <a:alphaModFix/>
          </a:blip>
          <a:srcRect b="0" l="19742" r="23280" t="28330"/>
          <a:stretch/>
        </p:blipFill>
        <p:spPr>
          <a:xfrm>
            <a:off x="6009469" y="508862"/>
            <a:ext cx="2186654" cy="41257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2016-2017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pic>
        <p:nvPicPr>
          <p:cNvPr descr="Image may contain: 16 people, people smiling, sky, child and outdoor" id="141" name="Google Shape;1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6573" y="1269300"/>
            <a:ext cx="5207824" cy="347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rgbClr val="9C2F40"/>
                </a:solidFill>
                <a:latin typeface="Russo One"/>
                <a:ea typeface="Russo One"/>
                <a:cs typeface="Russo One"/>
                <a:sym typeface="Russo One"/>
              </a:rPr>
              <a:t>2016-2017</a:t>
            </a:r>
            <a:endParaRPr sz="3600">
              <a:solidFill>
                <a:srgbClr val="9C2F40"/>
              </a:solidFill>
              <a:latin typeface="Russo One"/>
              <a:ea typeface="Russo One"/>
              <a:cs typeface="Russo One"/>
              <a:sym typeface="Russo One"/>
            </a:endParaRPr>
          </a:p>
        </p:txBody>
      </p:sp>
      <p:sp>
        <p:nvSpPr>
          <p:cNvPr id="147" name="Google Shape;147;p32"/>
          <p:cNvSpPr txBox="1"/>
          <p:nvPr>
            <p:ph idx="1" type="body"/>
          </p:nvPr>
        </p:nvSpPr>
        <p:spPr>
          <a:xfrm>
            <a:off x="311700" y="1152475"/>
            <a:ext cx="4260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Stats: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6” diameter, FG/AL/CF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10,000’ target altitude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Fully custom airframe, off-the-shelf motor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2nd place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Lessons learned:</a:t>
            </a:r>
            <a:endParaRPr sz="1400"/>
          </a:p>
          <a:p>
            <a:pPr indent="-317500" lvl="0" marL="457200" rtl="0" algn="l">
              <a:spcBef>
                <a:spcPts val="16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Simple is better (recovery, avionics)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More composites techniques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Custom propulsion groundwork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Project scope (!!!)</a:t>
            </a:r>
            <a:endParaRPr sz="1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Image may contain: sky and cloud" id="148" name="Google Shape;14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1475" y="445025"/>
            <a:ext cx="2543525" cy="436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3"/>
          <p:cNvSpPr txBox="1"/>
          <p:nvPr/>
        </p:nvSpPr>
        <p:spPr>
          <a:xfrm>
            <a:off x="957150" y="2097100"/>
            <a:ext cx="72297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2"/>
                </a:solidFill>
              </a:rPr>
              <a:t>People started to get excited about space → how do we get there?</a:t>
            </a:r>
            <a:endParaRPr sz="3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