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3.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4.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comment5.xml" ContentType="application/vnd.openxmlformats-officedocument.presentationml.comments+xml"/>
  <Override PartName="/ppt/notesSlides/notesSlide20.xml" ContentType="application/vnd.openxmlformats-officedocument.presentationml.notesSlide+xml"/>
  <Override PartName="/ppt/comments/comment6.xml" ContentType="application/vnd.openxmlformats-officedocument.presentationml.comment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comment7.xml" ContentType="application/vnd.openxmlformats-officedocument.presentationml.comment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rlie Garcia" initials="" lastIdx="10" clrIdx="0"/>
  <p:cmAuthor id="1" name="Andrew Adams" initials="" lastIdx="4" clrIdx="1"/>
  <p:cmAuthor id="2" name="Maddie J." initials="" lastIdx="4" clrIdx="2"/>
  <p:cmAuthor id="3" name="Matthew Campbell" initials="" lastIdx="2" clrIdx="3"/>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38EAC1F-5612-4947-ADAB-D52267B18D5A}">
  <a:tblStyle styleId="{338EAC1F-5612-4947-ADAB-D52267B18D5A}"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6E6E6"/>
          </a:solidFill>
        </a:fill>
      </a:tcStyle>
    </a:wholeTbl>
    <a:band1H>
      <a:tcStyle>
        <a:tcBdr/>
        <a:fill>
          <a:solidFill>
            <a:srgbClr val="CACACA"/>
          </a:solidFill>
        </a:fill>
      </a:tcStyle>
    </a:band1H>
    <a:band1V>
      <a:tcStyle>
        <a:tcBdr/>
        <a:fill>
          <a:solidFill>
            <a:srgbClr val="CACACA"/>
          </a:solidFill>
        </a:fill>
      </a:tcStyle>
    </a:band1V>
    <a:lastCol>
      <a:tcTxStyle b="on" i="off">
        <a:font>
          <a:latin typeface="Calibri"/>
          <a:ea typeface="Calibri"/>
          <a:cs typeface="Calibri"/>
        </a:font>
        <a:schemeClr val="lt1"/>
      </a:tcTxStyle>
      <a:tcStyle>
        <a:tcBdr/>
        <a:fill>
          <a:solidFill>
            <a:schemeClr val="dk1"/>
          </a:solidFill>
        </a:fill>
      </a:tcStyle>
    </a:lastCol>
    <a:firstCol>
      <a:tcTxStyle b="on" i="off">
        <a:font>
          <a:latin typeface="Calibri"/>
          <a:ea typeface="Calibri"/>
          <a:cs typeface="Calibri"/>
        </a:font>
        <a:schemeClr val="lt1"/>
      </a:tcTxStyle>
      <a:tcStyle>
        <a:tcBdr/>
        <a:fill>
          <a:solidFill>
            <a:schemeClr val="dk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dk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dk1"/>
          </a:solidFill>
        </a:fill>
      </a:tcStyle>
    </a:firstRow>
  </a:tblStyle>
  <a:tblStyle styleId="{A1E53B02-42F5-46A3-BB25-DEAF86ABFD39}" styleName="Table_1">
    <a:wholeTbl>
      <a:tcTxStyle b="off" i="off">
        <a:font>
          <a:latin typeface="Calibri"/>
          <a:ea typeface="Calibri"/>
          <a:cs typeface="Calibri"/>
        </a:font>
        <a:schemeClr val="dk1"/>
      </a:tcTxStyle>
      <a:tcStyle>
        <a:tcBdr>
          <a:left>
            <a:ln w="12700" cap="flat" cmpd="sng">
              <a:solidFill>
                <a:schemeClr val="accent3"/>
              </a:solidFill>
              <a:prstDash val="solid"/>
              <a:round/>
              <a:headEnd type="none" w="med" len="med"/>
              <a:tailEnd type="none" w="med" len="med"/>
            </a:ln>
          </a:left>
          <a:right>
            <a:ln w="12700" cap="flat" cmpd="sng">
              <a:solidFill>
                <a:schemeClr val="accent3"/>
              </a:solidFill>
              <a:prstDash val="solid"/>
              <a:round/>
              <a:headEnd type="none" w="med" len="med"/>
              <a:tailEnd type="none" w="med" len="med"/>
            </a:ln>
          </a:right>
          <a:top>
            <a:ln w="12700" cap="flat" cmpd="sng">
              <a:solidFill>
                <a:schemeClr val="accent3"/>
              </a:solidFill>
              <a:prstDash val="solid"/>
              <a:round/>
              <a:headEnd type="none" w="med" len="med"/>
              <a:tailEnd type="none" w="med" len="med"/>
            </a:ln>
          </a:top>
          <a:bottom>
            <a:ln w="12700" cap="flat" cmpd="sng">
              <a:solidFill>
                <a:schemeClr val="accent3"/>
              </a:solidFill>
              <a:prstDash val="solid"/>
              <a:round/>
              <a:headEnd type="none" w="med" len="med"/>
              <a:tailEnd type="none" w="med" len="med"/>
            </a:ln>
          </a:bottom>
          <a:insideH>
            <a:ln w="12700" cap="flat" cmpd="sng">
              <a:solidFill>
                <a:schemeClr val="accent3"/>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chemeClr val="lt1"/>
          </a:solidFill>
        </a:fill>
      </a:tcStyle>
    </a:wholeTbl>
    <a:band1H>
      <a:tcStyle>
        <a:tcBdr/>
        <a:fill>
          <a:solidFill>
            <a:srgbClr val="F0F0F0"/>
          </a:solidFill>
        </a:fill>
      </a:tcStyle>
    </a:band1H>
    <a:band1V>
      <a:tcStyle>
        <a:tcBdr/>
        <a:fill>
          <a:solidFill>
            <a:srgbClr val="F0F0F0"/>
          </a:solidFill>
        </a:fill>
      </a:tcStyle>
    </a:band1V>
    <a:lastCol>
      <a:tcTxStyle b="on" i="off"/>
      <a:tcStyle>
        <a:tcBdr/>
      </a:tcStyle>
    </a:lastCol>
    <a:firstCol>
      <a:tcTxStyle b="on" i="off"/>
      <a:tcStyle>
        <a:tcBdr/>
      </a:tcStyle>
    </a:firstCol>
    <a:lastRow>
      <a:tcTxStyle b="on" i="off"/>
      <a:tcStyle>
        <a:tcBdr>
          <a:top>
            <a:ln w="50800" cap="flat" cmpd="sng">
              <a:solidFill>
                <a:schemeClr val="accent3"/>
              </a:solidFill>
              <a:prstDash val="solid"/>
              <a:round/>
              <a:headEnd type="none" w="med" len="med"/>
              <a:tailEnd type="none" w="med" len="med"/>
            </a:ln>
          </a:top>
        </a:tcBdr>
        <a:fill>
          <a:solidFill>
            <a:schemeClr val="lt1"/>
          </a:solidFill>
        </a:fill>
      </a:tcStyle>
    </a:lastRow>
    <a:firstRow>
      <a:tcTxStyle b="on" i="off">
        <a:font>
          <a:latin typeface="Calibri"/>
          <a:ea typeface="Calibri"/>
          <a:cs typeface="Calibri"/>
        </a:font>
        <a:schemeClr val="lt1"/>
      </a:tcTxStyle>
      <a:tcStyle>
        <a:tcBdr/>
        <a:fill>
          <a:solidFill>
            <a:schemeClr val="accent3"/>
          </a:solidFill>
        </a:fill>
      </a:tcStyle>
    </a:firstRow>
  </a:tblStyle>
  <a:tblStyle styleId="{F4F75F80-7646-4541-AF43-1C1D693AEB3D}" styleName="Table_2">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611EEE6D-309D-4894-A8A4-A1E2ACB1685E}" styleName="Table_3"/>
  <a:tblStyle styleId="{003A64ED-355C-485E-9B1C-85B7299896B9}" styleName="Table_4">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9EFF7"/>
          </a:solidFill>
        </a:fill>
      </a:tcStyle>
    </a:wholeTbl>
    <a:band1H>
      <a:tcStyle>
        <a:tcBdr/>
        <a:fill>
          <a:solidFill>
            <a:srgbClr val="D0DEEF"/>
          </a:solidFill>
        </a:fill>
      </a:tcStyle>
    </a:band1H>
    <a:band1V>
      <a:tcStyle>
        <a:tcBdr/>
        <a:fill>
          <a:solidFill>
            <a:srgbClr val="D0DEEF"/>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9898"/>
    <p:restoredTop sz="89972"/>
  </p:normalViewPr>
  <p:slideViewPr>
    <p:cSldViewPr snapToGrid="0" snapToObjects="1">
      <p:cViewPr varScale="1">
        <p:scale>
          <a:sx n="96" d="100"/>
          <a:sy n="96" d="100"/>
        </p:scale>
        <p:origin x="184" y="4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commentAuthors" Target="commentAuthors.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7-08-07T22:31:44.149" idx="1">
    <p:pos x="6000" y="0"/>
    <p:text>Propulsion and Avionics schedules preliminary, consult with lead.
Need more milestones for payload
Need more milestones for structures</p:text>
  </p:cm>
  <p:cm authorId="0" dt="2017-08-07T22:31:44.149" idx="2">
    <p:pos x="6000" y="100"/>
    <p:text>Sam says dates are good enough</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7-07-31T23:54:49.907" idx="3">
    <p:pos x="6000" y="200"/>
    <p:text>Rumor has it this is hard</p:text>
  </p:cm>
  <p:cm authorId="1" dt="2017-08-30T01:48:32.190" idx="1">
    <p:pos x="6000" y="0"/>
    <p:text>+janssonm@mit.edu When is drogue deployed exactly?</p:text>
  </p:cm>
  <p:cm authorId="2" dt="2017-08-30T01:48:32.190" idx="1">
    <p:pos x="6000" y="100"/>
    <p:text>At apogee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7-07-31T23:55:24.022" idx="4">
    <p:pos x="6000" y="0"/>
    <p:text>Updated (more centered and with icon) chart on the way</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7-08-08T09:32:37.371" idx="5">
    <p:pos x="6000" y="100"/>
    <p:text>This is appropriate to direct recovery goals, given extensive use of prior parachutes. Active stability is way out of scope for this year. The use of supersonic parachute geometries will make the chute stable and robust, strong construction will be need to survive shock loading. Unfortunately high velocity means more air, and that's a negative feedback loop. I think more valuable than modelling that is to bound parachute deployment Q and use that to inform choices on structures, like fin size, possible spin stabilization, etc.</p:text>
  </p:cm>
  <p:cm authorId="2" dt="2017-08-30T01:56:30.015" idx="2">
    <p:pos x="6000" y="200"/>
    <p:text>_Marked as resolved_</p:text>
  </p:cm>
  <p:cm authorId="2" dt="2017-08-30T01:56:33.537" idx="3">
    <p:pos x="6000" y="300"/>
    <p:text>_Re-opened_</p:text>
  </p:cm>
  <p:cm authorId="1" dt="2017-08-30T01:58:56.856" idx="2">
    <p:pos x="6000" y="0"/>
    <p:text>Maybe too much for CoDR - is there a need for modeling of inflation/loads at high speed but low amounts of air, especially at high horizontal velocity?(likely w/o active stability) +janssonm@mit.edu +astrocrg@mit.edu</p:text>
  </p:cm>
  <p:cm authorId="2" dt="2017-08-30T01:58:56.856" idx="4">
    <p:pos x="6000" y="400"/>
    <p:text>Responding to this a little late--yes, I think modeling a high-alt, high-speed deployment would be useful information to have but similar to Charlie's comment, I think it will just be easier to plan for a worst-case scenario with respect to the recovery system and structures.</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7-08-02T09:24:47.653" idx="6">
    <p:pos x="6000" y="100"/>
    <p:text>These numbers are from Matthew</p:text>
  </p:cm>
  <p:cm authorId="0" dt="2017-08-02T09:25:31.713" idx="7">
    <p:pos x="6000" y="200"/>
    <p:text>Recovery owns TPS if necessary</p:text>
  </p:cm>
  <p:cm authorId="3" dt="2017-08-03T15:48:18.683" idx="1">
    <p:pos x="6000" y="300"/>
    <p:text>What do you mean by doable? I am guessing the nosecone would be between 7 and 10 layers (around 2 lbs) based on last year. But I won't really know until we test it.</p:text>
  </p:cm>
  <p:cm authorId="3" dt="2017-08-03T15:48:36.574" idx="2">
    <p:pos x="6000" y="400"/>
    <p:text>I also know nothing about TPS</p:text>
  </p:cm>
  <p:cm authorId="1" dt="2017-08-03T16:09:56.021" idx="3">
    <p:pos x="6000" y="0"/>
    <p:text>jk lb makes sense. How doable is 2lb for NC? Also do we need mass for TPS? +mcampb06@mit.edu</p:text>
  </p:cm>
  <p:cm authorId="0" dt="2017-08-03T16:09:56.021" idx="8">
    <p:pos x="6000" y="500"/>
    <p:text>Andrew was just speculating that that number might be low. Your mass budget has room to grow so don't worry. Maddie will figure out if/how much thermal protection we need. The weight will count against recovery mass.</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7-08-04T02:46:16.171" idx="9">
    <p:pos x="6000" y="0"/>
    <p:text>+maddiekgarcia@gmail.com</p:text>
  </p:cm>
</p:cmLst>
</file>

<file path=ppt/comments/comment7.xml><?xml version="1.0" encoding="utf-8"?>
<p:cmLst xmlns:a="http://schemas.openxmlformats.org/drawingml/2006/main" xmlns:r="http://schemas.openxmlformats.org/officeDocument/2006/relationships" xmlns:p="http://schemas.openxmlformats.org/presentationml/2006/main">
  <p:cm authorId="1" dt="2017-08-02T09:24:21.584" idx="4">
    <p:pos x="6000" y="0"/>
    <p:text>Doesn't match structures one</p:text>
  </p:cm>
  <p:cm authorId="0" dt="2017-08-02T09:24:21.584" idx="10">
    <p:pos x="6000" y="100"/>
    <p:text>Motor case moved to Propulsion in this mass budget. Total mass consistent. Ownership is kinda joint...</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Char char="●"/>
              <a:defRPr sz="1200" b="0" i="0" u="none" strike="noStrike" cap="none">
                <a:solidFill>
                  <a:schemeClr val="dk1"/>
                </a:solidFill>
                <a:latin typeface="Calibri"/>
                <a:ea typeface="Calibri"/>
                <a:cs typeface="Calibri"/>
                <a:sym typeface="Calibri"/>
              </a:defRPr>
            </a:lvl1pPr>
            <a:lvl2pPr marL="457200" marR="0" lvl="1" indent="0" algn="l" rtl="0">
              <a:spcBef>
                <a:spcPts val="0"/>
              </a:spcBef>
              <a:buChar char="○"/>
              <a:defRPr sz="1200" b="0" i="0" u="none" strike="noStrike" cap="none">
                <a:solidFill>
                  <a:schemeClr val="dk1"/>
                </a:solidFill>
                <a:latin typeface="Calibri"/>
                <a:ea typeface="Calibri"/>
                <a:cs typeface="Calibri"/>
                <a:sym typeface="Calibri"/>
              </a:defRPr>
            </a:lvl2pPr>
            <a:lvl3pPr marL="914400" marR="0" lvl="2" indent="0" algn="l" rtl="0">
              <a:spcBef>
                <a:spcPts val="0"/>
              </a:spcBef>
              <a:buChar char="■"/>
              <a:defRPr sz="1200" b="0" i="0" u="none" strike="noStrike" cap="none">
                <a:solidFill>
                  <a:schemeClr val="dk1"/>
                </a:solidFill>
                <a:latin typeface="Calibri"/>
                <a:ea typeface="Calibri"/>
                <a:cs typeface="Calibri"/>
                <a:sym typeface="Calibri"/>
              </a:defRPr>
            </a:lvl3pPr>
            <a:lvl4pPr marL="1371600" marR="0" lvl="3" indent="0" algn="l" rtl="0">
              <a:spcBef>
                <a:spcPts val="0"/>
              </a:spcBef>
              <a:buChar char="●"/>
              <a:defRPr sz="1200" b="0" i="0" u="none" strike="noStrike" cap="none">
                <a:solidFill>
                  <a:schemeClr val="dk1"/>
                </a:solidFill>
                <a:latin typeface="Calibri"/>
                <a:ea typeface="Calibri"/>
                <a:cs typeface="Calibri"/>
                <a:sym typeface="Calibri"/>
              </a:defRPr>
            </a:lvl4pPr>
            <a:lvl5pPr marL="1828800" marR="0" lvl="4" indent="0" algn="l" rtl="0">
              <a:spcBef>
                <a:spcPts val="0"/>
              </a:spcBef>
              <a:buChar char="○"/>
              <a:defRPr sz="1200" b="0" i="0" u="none" strike="noStrike" cap="none">
                <a:solidFill>
                  <a:schemeClr val="dk1"/>
                </a:solidFill>
                <a:latin typeface="Calibri"/>
                <a:ea typeface="Calibri"/>
                <a:cs typeface="Calibri"/>
                <a:sym typeface="Calibri"/>
              </a:defRPr>
            </a:lvl5pPr>
            <a:lvl6pPr marL="2286000" marR="0" lvl="5" indent="0" algn="l" rtl="0">
              <a:spcBef>
                <a:spcPts val="0"/>
              </a:spcBef>
              <a:buChar char="■"/>
              <a:defRPr sz="1200" b="0" i="0" u="none" strike="noStrike" cap="none">
                <a:solidFill>
                  <a:schemeClr val="dk1"/>
                </a:solidFill>
                <a:latin typeface="Calibri"/>
                <a:ea typeface="Calibri"/>
                <a:cs typeface="Calibri"/>
                <a:sym typeface="Calibri"/>
              </a:defRPr>
            </a:lvl6pPr>
            <a:lvl7pPr marL="2743200" marR="0" lvl="6" indent="0" algn="l" rtl="0">
              <a:spcBef>
                <a:spcPts val="0"/>
              </a:spcBef>
              <a:buChar char="●"/>
              <a:defRPr sz="1200" b="0" i="0" u="none" strike="noStrike" cap="none">
                <a:solidFill>
                  <a:schemeClr val="dk1"/>
                </a:solidFill>
                <a:latin typeface="Calibri"/>
                <a:ea typeface="Calibri"/>
                <a:cs typeface="Calibri"/>
                <a:sym typeface="Calibri"/>
              </a:defRPr>
            </a:lvl7pPr>
            <a:lvl8pPr marL="3200400" marR="0" lvl="7" indent="0" algn="l" rtl="0">
              <a:spcBef>
                <a:spcPts val="0"/>
              </a:spcBef>
              <a:buChar char="○"/>
              <a:defRPr sz="1200" b="0" i="0" u="none" strike="noStrike" cap="none">
                <a:solidFill>
                  <a:schemeClr val="dk1"/>
                </a:solidFill>
                <a:latin typeface="Calibri"/>
                <a:ea typeface="Calibri"/>
                <a:cs typeface="Calibri"/>
                <a:sym typeface="Calibri"/>
              </a:defRPr>
            </a:lvl8pPr>
            <a:lvl9pPr marL="3657600" marR="0" lvl="8" indent="0" algn="l" rtl="0">
              <a:spcBef>
                <a:spcPts val="0"/>
              </a:spcBef>
              <a:buChar char="■"/>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7601461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86" name="Shape 8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2374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02" name="Shape 20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32126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14" name="Shape 21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09537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23" name="Shape 22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90802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37" name="Shape 23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04818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Clr>
                <a:schemeClr val="dk1"/>
              </a:buClr>
              <a:buSzPct val="78571"/>
              <a:buFont typeface="Arial"/>
              <a:buNone/>
            </a:pPr>
            <a:r>
              <a:rPr lang="en-US" sz="1400">
                <a:latin typeface="Arial"/>
                <a:ea typeface="Arial"/>
                <a:cs typeface="Arial"/>
                <a:sym typeface="Arial"/>
              </a:rPr>
              <a:t>Drogue event occurs when apogee is detected, or after __ seconds.</a:t>
            </a:r>
          </a:p>
          <a:p>
            <a:pPr lvl="0" rtl="0">
              <a:spcBef>
                <a:spcPts val="0"/>
              </a:spcBef>
              <a:buClr>
                <a:schemeClr val="dk1"/>
              </a:buClr>
              <a:buSzPct val="78571"/>
              <a:buFont typeface="Arial"/>
              <a:buNone/>
            </a:pPr>
            <a:endParaRPr sz="1400">
              <a:latin typeface="Arial"/>
              <a:ea typeface="Arial"/>
              <a:cs typeface="Arial"/>
              <a:sym typeface="Arial"/>
            </a:endParaRPr>
          </a:p>
          <a:p>
            <a:pPr lvl="0" rtl="0">
              <a:spcBef>
                <a:spcPts val="0"/>
              </a:spcBef>
              <a:buNone/>
            </a:pPr>
            <a:r>
              <a:rPr lang="en-US" sz="1400">
                <a:latin typeface="Arial"/>
                <a:ea typeface="Arial"/>
                <a:cs typeface="Arial"/>
                <a:sym typeface="Arial"/>
              </a:rPr>
              <a:t>Main parachute is deployed at ___ feet.</a:t>
            </a:r>
          </a:p>
          <a:p>
            <a:pPr lvl="0" rtl="0">
              <a:spcBef>
                <a:spcPts val="0"/>
              </a:spcBef>
              <a:buNone/>
            </a:pPr>
            <a:endParaRPr sz="1400">
              <a:latin typeface="Arial"/>
              <a:ea typeface="Arial"/>
              <a:cs typeface="Arial"/>
              <a:sym typeface="Arial"/>
            </a:endParaRPr>
          </a:p>
          <a:p>
            <a:pPr lvl="0" rtl="0">
              <a:spcBef>
                <a:spcPts val="0"/>
              </a:spcBef>
              <a:buClr>
                <a:schemeClr val="dk1"/>
              </a:buClr>
              <a:buSzPct val="78571"/>
              <a:buFont typeface="Arial"/>
              <a:buNone/>
            </a:pPr>
            <a:r>
              <a:rPr lang="en-US" sz="1400">
                <a:latin typeface="Arial"/>
                <a:ea typeface="Arial"/>
                <a:cs typeface="Arial"/>
                <a:sym typeface="Arial"/>
              </a:rPr>
              <a:t>You guys know more about this then me at this point - Josef</a:t>
            </a:r>
          </a:p>
        </p:txBody>
      </p:sp>
      <p:sp>
        <p:nvSpPr>
          <p:cNvPr id="249" name="Shape 24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51080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a:p>
        </p:txBody>
      </p:sp>
      <p:sp>
        <p:nvSpPr>
          <p:cNvPr id="259" name="Shape 25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758873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a:p>
        </p:txBody>
      </p:sp>
      <p:sp>
        <p:nvSpPr>
          <p:cNvPr id="269" name="Shape 26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229234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79" name="Shape 27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673257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Shape 29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99" name="Shape 29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15018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a:p>
        </p:txBody>
      </p:sp>
      <p:sp>
        <p:nvSpPr>
          <p:cNvPr id="309" name="Shape 30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39424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95" name="Shape 9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87670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Shape 31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18" name="Shape 31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74542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Shape 32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29" name="Shape 32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443573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40" name="Shape 34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62372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Shape 35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a:p>
        </p:txBody>
      </p:sp>
      <p:sp>
        <p:nvSpPr>
          <p:cNvPr id="352" name="Shape 35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247305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a:p>
        </p:txBody>
      </p:sp>
      <p:sp>
        <p:nvSpPr>
          <p:cNvPr id="361" name="Shape 36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0363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20" name="Shape 12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3</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4885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2" name="Shape 132"/>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33" name="Shape 133"/>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4</a:t>
            </a:fld>
            <a:endParaRPr lang="en-US"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7082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48" name="Shape 14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42499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58" name="Shape 15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2304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a:p>
        </p:txBody>
      </p:sp>
      <p:sp>
        <p:nvSpPr>
          <p:cNvPr id="170" name="Shape 17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45602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80" name="Shape 18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6325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rtl="0">
              <a:spcBef>
                <a:spcPts val="0"/>
              </a:spcBef>
              <a:buNone/>
            </a:pPr>
            <a:endParaRPr/>
          </a:p>
        </p:txBody>
      </p:sp>
      <p:sp>
        <p:nvSpPr>
          <p:cNvPr id="191" name="Shape 19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84923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1524000" y="1122362"/>
            <a:ext cx="9144000" cy="2387700"/>
          </a:xfrm>
          <a:prstGeom prst="rect">
            <a:avLst/>
          </a:prstGeom>
          <a:noFill/>
          <a:ln>
            <a:noFill/>
          </a:ln>
        </p:spPr>
        <p:txBody>
          <a:bodyPr lIns="91425" tIns="91425" rIns="91425" bIns="91425" anchor="b" anchorCtr="0"/>
          <a:lstStyle>
            <a:lvl1pPr marL="0" marR="0" lvl="0" indent="0" algn="ctr" rtl="0">
              <a:lnSpc>
                <a:spcPct val="90000"/>
              </a:lnSpc>
              <a:spcBef>
                <a:spcPts val="0"/>
              </a:spcBef>
              <a:buClr>
                <a:schemeClr val="dk1"/>
              </a:buClr>
              <a:buFont typeface="Calibri"/>
              <a:buNone/>
              <a:defRPr sz="60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7" name="Shape 17"/>
          <p:cNvSpPr txBox="1">
            <a:spLocks noGrp="1"/>
          </p:cNvSpPr>
          <p:nvPr>
            <p:ph type="subTitle" idx="1"/>
          </p:nvPr>
        </p:nvSpPr>
        <p:spPr>
          <a:xfrm>
            <a:off x="1524000" y="3602037"/>
            <a:ext cx="9144000" cy="1655700"/>
          </a:xfrm>
          <a:prstGeom prst="rect">
            <a:avLst/>
          </a:prstGeom>
          <a:noFill/>
          <a:ln>
            <a:noFill/>
          </a:ln>
        </p:spPr>
        <p:txBody>
          <a:bodyPr lIns="91425" tIns="91425" rIns="91425" bIns="91425" anchor="t" anchorCtr="0"/>
          <a:lstStyle>
            <a:lvl1pPr marL="0" marR="0" lvl="0" indent="0" algn="ctr" rtl="0">
              <a:lnSpc>
                <a:spcPct val="90000"/>
              </a:lnSpc>
              <a:spcBef>
                <a:spcPts val="1000"/>
              </a:spcBef>
              <a:buClr>
                <a:schemeClr val="dk1"/>
              </a:buClr>
              <a:buFont typeface="Arial"/>
              <a:buNone/>
              <a:defRPr sz="2400" b="0" i="0" u="none" strike="noStrike" cap="none">
                <a:solidFill>
                  <a:schemeClr val="dk1"/>
                </a:solidFill>
                <a:latin typeface="Calibri"/>
                <a:ea typeface="Calibri"/>
                <a:cs typeface="Calibri"/>
                <a:sym typeface="Calibri"/>
              </a:defRPr>
            </a:lvl1pPr>
            <a:lvl2pPr marL="457200" marR="0" lvl="1" indent="0" algn="ctr"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buClr>
                <a:schemeClr val="dk1"/>
              </a:buClr>
              <a:buFont typeface="Arial"/>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buClr>
                <a:schemeClr val="dk1"/>
              </a:buClr>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838200" y="365125"/>
            <a:ext cx="10515600" cy="1325700"/>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74" name="Shape 74"/>
          <p:cNvSpPr txBox="1">
            <a:spLocks noGrp="1"/>
          </p:cNvSpPr>
          <p:nvPr>
            <p:ph type="body" idx="1"/>
          </p:nvPr>
        </p:nvSpPr>
        <p:spPr>
          <a:xfrm rot="5400000">
            <a:off x="3920400" y="-1256575"/>
            <a:ext cx="4351200" cy="10515600"/>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7133400" y="1956625"/>
            <a:ext cx="5811900" cy="2628900"/>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80" name="Shape 80"/>
          <p:cNvSpPr txBox="1">
            <a:spLocks noGrp="1"/>
          </p:cNvSpPr>
          <p:nvPr>
            <p:ph type="body" idx="1"/>
          </p:nvPr>
        </p:nvSpPr>
        <p:spPr>
          <a:xfrm rot="5400000">
            <a:off x="1799400" y="-596075"/>
            <a:ext cx="5811900" cy="7734300"/>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838200" y="365125"/>
            <a:ext cx="10515600" cy="1325700"/>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23" name="Shape 23"/>
          <p:cNvSpPr txBox="1">
            <a:spLocks noGrp="1"/>
          </p:cNvSpPr>
          <p:nvPr>
            <p:ph type="body" idx="1"/>
          </p:nvPr>
        </p:nvSpPr>
        <p:spPr>
          <a:xfrm>
            <a:off x="838200" y="1825625"/>
            <a:ext cx="10515600" cy="4351200"/>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831850" y="1709738"/>
            <a:ext cx="10515600" cy="2852700"/>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60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29" name="Shape 29"/>
          <p:cNvSpPr txBox="1">
            <a:spLocks noGrp="1"/>
          </p:cNvSpPr>
          <p:nvPr>
            <p:ph type="body" idx="1"/>
          </p:nvPr>
        </p:nvSpPr>
        <p:spPr>
          <a:xfrm>
            <a:off x="831850" y="4589462"/>
            <a:ext cx="10515600" cy="1500300"/>
          </a:xfrm>
          <a:prstGeom prst="rect">
            <a:avLst/>
          </a:prstGeom>
          <a:noFill/>
          <a:ln>
            <a:noFill/>
          </a:ln>
        </p:spPr>
        <p:txBody>
          <a:bodyPr lIns="91425" tIns="91425" rIns="91425" bIns="91425" anchor="t" anchorCtr="0"/>
          <a:lstStyle>
            <a:lvl1pPr marL="0" marR="0" lvl="0" indent="0" algn="l" rtl="0">
              <a:lnSpc>
                <a:spcPct val="90000"/>
              </a:lnSpc>
              <a:spcBef>
                <a:spcPts val="1000"/>
              </a:spcBef>
              <a:buClr>
                <a:srgbClr val="888888"/>
              </a:buClr>
              <a:buFont typeface="Arial"/>
              <a:buNone/>
              <a:defRPr sz="2400" b="0" i="0" u="none" strike="noStrike" cap="none">
                <a:solidFill>
                  <a:srgbClr val="888888"/>
                </a:solidFill>
                <a:latin typeface="Calibri"/>
                <a:ea typeface="Calibri"/>
                <a:cs typeface="Calibri"/>
                <a:sym typeface="Calibri"/>
              </a:defRPr>
            </a:lvl1pPr>
            <a:lvl2pPr marL="457200" marR="0" lvl="1" indent="0" algn="l" rtl="0">
              <a:lnSpc>
                <a:spcPct val="90000"/>
              </a:lnSpc>
              <a:spcBef>
                <a:spcPts val="500"/>
              </a:spcBef>
              <a:buClr>
                <a:srgbClr val="888888"/>
              </a:buClr>
              <a:buFont typeface="Arial"/>
              <a:buNone/>
              <a:defRPr sz="2000" b="0" i="0" u="none" strike="noStrike" cap="none">
                <a:solidFill>
                  <a:srgbClr val="888888"/>
                </a:solidFill>
                <a:latin typeface="Calibri"/>
                <a:ea typeface="Calibri"/>
                <a:cs typeface="Calibri"/>
                <a:sym typeface="Calibri"/>
              </a:defRPr>
            </a:lvl2pPr>
            <a:lvl3pPr marL="914400" marR="0" lvl="2" indent="0" algn="l" rtl="0">
              <a:lnSpc>
                <a:spcPct val="90000"/>
              </a:lnSpc>
              <a:spcBef>
                <a:spcPts val="500"/>
              </a:spcBef>
              <a:buClr>
                <a:srgbClr val="888888"/>
              </a:buClr>
              <a:buFont typeface="Arial"/>
              <a:buNone/>
              <a:defRPr sz="1800" b="0" i="0" u="none" strike="noStrike" cap="none">
                <a:solidFill>
                  <a:srgbClr val="888888"/>
                </a:solidFill>
                <a:latin typeface="Calibri"/>
                <a:ea typeface="Calibri"/>
                <a:cs typeface="Calibri"/>
                <a:sym typeface="Calibri"/>
              </a:defRPr>
            </a:lvl3pPr>
            <a:lvl4pPr marL="1371600" marR="0" lvl="3"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4pPr>
            <a:lvl5pPr marL="1828800" marR="0" lvl="4"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5pPr>
            <a:lvl6pPr marL="2286000" marR="0" lvl="5"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6pPr>
            <a:lvl7pPr marL="2743200" marR="0" lvl="6"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7pPr>
            <a:lvl8pPr marL="3200400" marR="0" lvl="7"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8pPr>
            <a:lvl9pPr marL="3657600" marR="0" lvl="8" indent="0" algn="l" rtl="0">
              <a:lnSpc>
                <a:spcPct val="90000"/>
              </a:lnSpc>
              <a:spcBef>
                <a:spcPts val="500"/>
              </a:spcBef>
              <a:buClr>
                <a:srgbClr val="888888"/>
              </a:buClr>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838200" y="365125"/>
            <a:ext cx="10515600" cy="1325700"/>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35" name="Shape 35"/>
          <p:cNvSpPr txBox="1">
            <a:spLocks noGrp="1"/>
          </p:cNvSpPr>
          <p:nvPr>
            <p:ph type="body" idx="1"/>
          </p:nvPr>
        </p:nvSpPr>
        <p:spPr>
          <a:xfrm>
            <a:off x="838200" y="1825625"/>
            <a:ext cx="5181600" cy="4351200"/>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body" idx="2"/>
          </p:nvPr>
        </p:nvSpPr>
        <p:spPr>
          <a:xfrm>
            <a:off x="6172200" y="1825625"/>
            <a:ext cx="5181600" cy="4351200"/>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839787" y="365125"/>
            <a:ext cx="10515600" cy="1325700"/>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42" name="Shape 42"/>
          <p:cNvSpPr txBox="1">
            <a:spLocks noGrp="1"/>
          </p:cNvSpPr>
          <p:nvPr>
            <p:ph type="body" idx="1"/>
          </p:nvPr>
        </p:nvSpPr>
        <p:spPr>
          <a:xfrm>
            <a:off x="839787" y="1681163"/>
            <a:ext cx="5157900" cy="823800"/>
          </a:xfrm>
          <a:prstGeom prst="rect">
            <a:avLst/>
          </a:prstGeom>
          <a:noFill/>
          <a:ln>
            <a:noFill/>
          </a:ln>
        </p:spPr>
        <p:txBody>
          <a:bodyPr lIns="91425" tIns="91425" rIns="91425" bIns="91425" anchor="b" anchorCtr="0"/>
          <a:lstStyle>
            <a:lvl1pPr marL="0" marR="0" lvl="0" indent="0" algn="l" rtl="0">
              <a:lnSpc>
                <a:spcPct val="90000"/>
              </a:lnSpc>
              <a:spcBef>
                <a:spcPts val="100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839787" y="2505075"/>
            <a:ext cx="5157900" cy="3684600"/>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6172200" y="1681163"/>
            <a:ext cx="5183100" cy="823800"/>
          </a:xfrm>
          <a:prstGeom prst="rect">
            <a:avLst/>
          </a:prstGeom>
          <a:noFill/>
          <a:ln>
            <a:noFill/>
          </a:ln>
        </p:spPr>
        <p:txBody>
          <a:bodyPr lIns="91425" tIns="91425" rIns="91425" bIns="91425" anchor="b" anchorCtr="0"/>
          <a:lstStyle>
            <a:lvl1pPr marL="0" marR="0" lvl="0" indent="0" algn="l" rtl="0">
              <a:lnSpc>
                <a:spcPct val="90000"/>
              </a:lnSpc>
              <a:spcBef>
                <a:spcPts val="100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6172200" y="2505075"/>
            <a:ext cx="5183100" cy="3684600"/>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838200" y="365125"/>
            <a:ext cx="10515600" cy="1325700"/>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51" name="Shape 51"/>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839787" y="457200"/>
            <a:ext cx="3932100" cy="1600200"/>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32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60" name="Shape 60"/>
          <p:cNvSpPr txBox="1">
            <a:spLocks noGrp="1"/>
          </p:cNvSpPr>
          <p:nvPr>
            <p:ph type="body" idx="1"/>
          </p:nvPr>
        </p:nvSpPr>
        <p:spPr>
          <a:xfrm>
            <a:off x="5183187" y="987425"/>
            <a:ext cx="6172200" cy="4873500"/>
          </a:xfrm>
          <a:prstGeom prst="rect">
            <a:avLst/>
          </a:prstGeom>
          <a:noFill/>
          <a:ln>
            <a:noFill/>
          </a:ln>
        </p:spPr>
        <p:txBody>
          <a:bodyPr lIns="91425" tIns="91425" rIns="91425" bIns="91425" anchor="t" anchorCtr="0"/>
          <a:lstStyle>
            <a:lvl1pPr marL="228600" marR="0" lvl="0" indent="-25400" algn="l" rtl="0">
              <a:lnSpc>
                <a:spcPct val="90000"/>
              </a:lnSpc>
              <a:spcBef>
                <a:spcPts val="100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685800" marR="0" lvl="1" indent="-50800" algn="l" rtl="0">
              <a:lnSpc>
                <a:spcPct val="90000"/>
              </a:lnSpc>
              <a:spcBef>
                <a:spcPts val="5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839787" y="2057400"/>
            <a:ext cx="3932100" cy="3811500"/>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839787" y="457200"/>
            <a:ext cx="3932100" cy="1600200"/>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32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67" name="Shape 67"/>
          <p:cNvSpPr>
            <a:spLocks noGrp="1"/>
          </p:cNvSpPr>
          <p:nvPr>
            <p:ph type="pic" idx="2"/>
          </p:nvPr>
        </p:nvSpPr>
        <p:spPr>
          <a:xfrm>
            <a:off x="5183187" y="987425"/>
            <a:ext cx="6172200" cy="4873500"/>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839787" y="2057400"/>
            <a:ext cx="3932100" cy="3811500"/>
          </a:xfrm>
          <a:prstGeom prst="rect">
            <a:avLst/>
          </a:prstGeom>
          <a:noFill/>
          <a:ln>
            <a:noFill/>
          </a:ln>
        </p:spPr>
        <p:txBody>
          <a:bodyPr lIns="91425" tIns="91425" rIns="91425" bIns="91425" anchor="t" anchorCtr="0"/>
          <a:lstStyle>
            <a:lvl1pPr marL="0" marR="0" lvl="0" indent="0" algn="l" rtl="0">
              <a:lnSpc>
                <a:spcPct val="90000"/>
              </a:lnSpc>
              <a:spcBef>
                <a:spcPts val="1000"/>
              </a:spcBef>
              <a:buClr>
                <a:schemeClr val="dk1"/>
              </a:buClr>
              <a:buFont typeface="Arial"/>
              <a:buNone/>
              <a:defRPr sz="1600" b="0" i="0" u="none" strike="noStrike" cap="none">
                <a:solidFill>
                  <a:schemeClr val="dk1"/>
                </a:solidFill>
                <a:latin typeface="Calibri"/>
                <a:ea typeface="Calibri"/>
                <a:cs typeface="Calibri"/>
                <a:sym typeface="Calibri"/>
              </a:defRPr>
            </a:lvl1pPr>
            <a:lvl2pPr marL="457200" marR="0" lvl="1" indent="0" algn="l" rtl="0">
              <a:lnSpc>
                <a:spcPct val="90000"/>
              </a:lnSpc>
              <a:spcBef>
                <a:spcPts val="500"/>
              </a:spcBef>
              <a:buClr>
                <a:schemeClr val="dk1"/>
              </a:buClr>
              <a:buFont typeface="Arial"/>
              <a:buNone/>
              <a:defRPr sz="1400" b="0" i="0" u="none" strike="noStrike" cap="none">
                <a:solidFill>
                  <a:schemeClr val="dk1"/>
                </a:solidFill>
                <a:latin typeface="Calibri"/>
                <a:ea typeface="Calibri"/>
                <a:cs typeface="Calibri"/>
                <a:sym typeface="Calibri"/>
              </a:defRPr>
            </a:lvl2pPr>
            <a:lvl3pPr marL="914400" marR="0" lvl="2" indent="0" algn="l" rtl="0">
              <a:lnSpc>
                <a:spcPct val="90000"/>
              </a:lnSpc>
              <a:spcBef>
                <a:spcPts val="500"/>
              </a:spcBef>
              <a:buClr>
                <a:schemeClr val="dk1"/>
              </a:buClr>
              <a:buFont typeface="Arial"/>
              <a:buNone/>
              <a:defRPr sz="1200" b="0" i="0" u="none" strike="noStrike" cap="none">
                <a:solidFill>
                  <a:schemeClr val="dk1"/>
                </a:solidFill>
                <a:latin typeface="Calibri"/>
                <a:ea typeface="Calibri"/>
                <a:cs typeface="Calibri"/>
                <a:sym typeface="Calibri"/>
              </a:defRPr>
            </a:lvl3pPr>
            <a:lvl4pPr marL="1371600" marR="0" lvl="3"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4pPr>
            <a:lvl5pPr marL="1828800" marR="0" lvl="4"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5pPr>
            <a:lvl6pPr marL="2286000" marR="0" lvl="5"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6pPr>
            <a:lvl7pPr marL="2743200" marR="0" lvl="6"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7pPr>
            <a:lvl8pPr marL="3200400" marR="0" lvl="7"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8pPr>
            <a:lvl9pPr marL="3657600" marR="0" lvl="8" indent="0" algn="l" rtl="0">
              <a:lnSpc>
                <a:spcPct val="90000"/>
              </a:lnSpc>
              <a:spcBef>
                <a:spcPts val="500"/>
              </a:spcBef>
              <a:buClr>
                <a:schemeClr val="dk1"/>
              </a:buClr>
              <a:buFont typeface="Arial"/>
              <a:buNone/>
              <a:defRPr sz="10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838200" y="365125"/>
            <a:ext cx="10515600" cy="1325700"/>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rtl="0">
              <a:spcBef>
                <a:spcPts val="0"/>
              </a:spcBef>
              <a:buNone/>
              <a:defRPr sz="1800"/>
            </a:lvl2pPr>
            <a:lvl3pPr lvl="2" indent="0" rtl="0">
              <a:spcBef>
                <a:spcPts val="0"/>
              </a:spcBef>
              <a:buNone/>
              <a:defRPr sz="1800"/>
            </a:lvl3pPr>
            <a:lvl4pPr lvl="3" indent="0" rtl="0">
              <a:spcBef>
                <a:spcPts val="0"/>
              </a:spcBef>
              <a:buNone/>
              <a:defRPr sz="1800"/>
            </a:lvl4pPr>
            <a:lvl5pPr lvl="4" indent="0" rtl="0">
              <a:spcBef>
                <a:spcPts val="0"/>
              </a:spcBef>
              <a:buNone/>
              <a:defRPr sz="1800"/>
            </a:lvl5pPr>
            <a:lvl6pPr lvl="5" indent="0" rtl="0">
              <a:spcBef>
                <a:spcPts val="0"/>
              </a:spcBef>
              <a:buNone/>
              <a:defRPr sz="1800"/>
            </a:lvl6pPr>
            <a:lvl7pPr lvl="6" indent="0" rtl="0">
              <a:spcBef>
                <a:spcPts val="0"/>
              </a:spcBef>
              <a:buNone/>
              <a:defRPr sz="1800"/>
            </a:lvl7pPr>
            <a:lvl8pPr lvl="7" indent="0" rtl="0">
              <a:spcBef>
                <a:spcPts val="0"/>
              </a:spcBef>
              <a:buNone/>
              <a:defRPr sz="1800"/>
            </a:lvl8pPr>
            <a:lvl9pPr lvl="8" indent="0" rtl="0">
              <a:spcBef>
                <a:spcPts val="0"/>
              </a:spcBef>
              <a:buNone/>
              <a:defRPr sz="1800"/>
            </a:lvl9pPr>
          </a:lstStyle>
          <a:p>
            <a:endParaRPr/>
          </a:p>
        </p:txBody>
      </p:sp>
      <p:sp>
        <p:nvSpPr>
          <p:cNvPr id="11" name="Shape 11"/>
          <p:cNvSpPr txBox="1">
            <a:spLocks noGrp="1"/>
          </p:cNvSpPr>
          <p:nvPr>
            <p:ph type="body" idx="1"/>
          </p:nvPr>
        </p:nvSpPr>
        <p:spPr>
          <a:xfrm>
            <a:off x="838200" y="1825625"/>
            <a:ext cx="10515600" cy="4351200"/>
          </a:xfrm>
          <a:prstGeom prst="rect">
            <a:avLst/>
          </a:prstGeom>
          <a:noFill/>
          <a:ln>
            <a:noFill/>
          </a:ln>
        </p:spPr>
        <p:txBody>
          <a:bodyPr lIns="91425" tIns="91425" rIns="91425" bIns="91425" anchor="t" anchorCtr="0"/>
          <a:lstStyle>
            <a:lvl1pPr marL="228600" marR="0" lvl="0" indent="-50800" algn="l" rtl="0">
              <a:lnSpc>
                <a:spcPct val="90000"/>
              </a:lnSpc>
              <a:spcBef>
                <a:spcPts val="100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85800" marR="0" lvl="1" indent="-76200" algn="l" rtl="0">
              <a:lnSpc>
                <a:spcPct val="90000"/>
              </a:lnSpc>
              <a:spcBef>
                <a:spcPts val="50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lnSpc>
                <a:spcPct val="90000"/>
              </a:lnSpc>
              <a:spcBef>
                <a:spcPts val="5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838200" y="6356350"/>
            <a:ext cx="2743200" cy="365100"/>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4038600" y="6356350"/>
            <a:ext cx="4114800" cy="365100"/>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8610600" y="6356350"/>
            <a:ext cx="27432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comments" Target="../comments/comment4.xml"/><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comments" Target="../comments/comment5.xml"/><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3.png"/><Relationship Id="rId5" Type="http://schemas.openxmlformats.org/officeDocument/2006/relationships/comments" Target="../comments/comment6.xml"/><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comments" Target="../comments/comment7.xml"/><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comments" Target="../comments/comment1.xml"/><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comments" Target="../comments/comment2.xml"/><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comments" Target="../comments/comment3.xml"/><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1524000" y="70311"/>
            <a:ext cx="9144000" cy="1148888"/>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dk1"/>
              </a:buClr>
              <a:buSzPct val="25000"/>
              <a:buFont typeface="Calibri"/>
              <a:buNone/>
            </a:pPr>
            <a:r>
              <a:rPr lang="en-US" sz="6000" b="0" i="0" u="none" strike="noStrike" cap="none">
                <a:solidFill>
                  <a:schemeClr val="dk1"/>
                </a:solidFill>
                <a:latin typeface="Calibri"/>
                <a:ea typeface="Calibri"/>
                <a:cs typeface="Calibri"/>
                <a:sym typeface="Calibri"/>
              </a:rPr>
              <a:t>Concept Design Review</a:t>
            </a:r>
          </a:p>
        </p:txBody>
      </p:sp>
      <p:sp>
        <p:nvSpPr>
          <p:cNvPr id="89" name="Shape 89"/>
          <p:cNvSpPr txBox="1">
            <a:spLocks noGrp="1"/>
          </p:cNvSpPr>
          <p:nvPr>
            <p:ph type="subTitle" idx="1"/>
          </p:nvPr>
        </p:nvSpPr>
        <p:spPr>
          <a:xfrm>
            <a:off x="1524000" y="1350450"/>
            <a:ext cx="9144000" cy="1655761"/>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2400" b="0" i="0" u="none" strike="noStrike" cap="none">
                <a:solidFill>
                  <a:schemeClr val="dk1"/>
                </a:solidFill>
                <a:latin typeface="Calibri"/>
                <a:ea typeface="Calibri"/>
                <a:cs typeface="Calibri"/>
                <a:sym typeface="Calibri"/>
              </a:rPr>
              <a:t>High Altitude Flight</a:t>
            </a:r>
          </a:p>
        </p:txBody>
      </p:sp>
      <p:pic>
        <p:nvPicPr>
          <p:cNvPr id="90" name="Shape 90"/>
          <p:cNvPicPr preferRelativeResize="0"/>
          <p:nvPr/>
        </p:nvPicPr>
        <p:blipFill rotWithShape="1">
          <a:blip r:embed="rId3">
            <a:alphaModFix/>
          </a:blip>
          <a:srcRect/>
          <a:stretch/>
        </p:blipFill>
        <p:spPr>
          <a:xfrm>
            <a:off x="10007067" y="6095664"/>
            <a:ext cx="2184931" cy="690612"/>
          </a:xfrm>
          <a:prstGeom prst="rect">
            <a:avLst/>
          </a:prstGeom>
          <a:noFill/>
          <a:ln>
            <a:noFill/>
          </a:ln>
        </p:spPr>
      </p:pic>
      <p:pic>
        <p:nvPicPr>
          <p:cNvPr id="91" name="Shape 91"/>
          <p:cNvPicPr preferRelativeResize="0"/>
          <p:nvPr/>
        </p:nvPicPr>
        <p:blipFill rotWithShape="1">
          <a:blip r:embed="rId4">
            <a:alphaModFix/>
          </a:blip>
          <a:srcRect/>
          <a:stretch/>
        </p:blipFill>
        <p:spPr>
          <a:xfrm>
            <a:off x="1590305" y="2019989"/>
            <a:ext cx="8320610" cy="3351600"/>
          </a:xfrm>
          <a:prstGeom prst="rect">
            <a:avLst/>
          </a:prstGeom>
          <a:noFill/>
          <a:ln>
            <a:noFill/>
          </a:ln>
        </p:spPr>
      </p:pic>
      <p:graphicFrame>
        <p:nvGraphicFramePr>
          <p:cNvPr id="92" name="Shape 92"/>
          <p:cNvGraphicFramePr/>
          <p:nvPr>
            <p:extLst>
              <p:ext uri="{D42A27DB-BD31-4B8C-83A1-F6EECF244321}">
                <p14:modId xmlns:p14="http://schemas.microsoft.com/office/powerpoint/2010/main" val="1869397563"/>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u="none" strike="noStrike" cap="none">
                          <a:solidFill>
                            <a:schemeClr val="dk1"/>
                          </a:solidFill>
                        </a:rPr>
                        <a:t>Overview</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ctrTitle"/>
          </p:nvPr>
        </p:nvSpPr>
        <p:spPr>
          <a:xfrm>
            <a:off x="186813" y="178467"/>
            <a:ext cx="5545393" cy="637611"/>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Solid Propulsion – Chemistry</a:t>
            </a:r>
          </a:p>
        </p:txBody>
      </p:sp>
      <p:pic>
        <p:nvPicPr>
          <p:cNvPr id="205" name="Shape 205"/>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206" name="Shape 206"/>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207" name="Shape 207"/>
          <p:cNvGraphicFramePr/>
          <p:nvPr>
            <p:extLst>
              <p:ext uri="{D42A27DB-BD31-4B8C-83A1-F6EECF244321}">
                <p14:modId xmlns:p14="http://schemas.microsoft.com/office/powerpoint/2010/main" val="1981408951"/>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dirty="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
        <p:nvSpPr>
          <p:cNvPr id="208" name="Shape 208"/>
          <p:cNvSpPr txBox="1"/>
          <p:nvPr/>
        </p:nvSpPr>
        <p:spPr>
          <a:xfrm>
            <a:off x="265462" y="1014400"/>
            <a:ext cx="5202000" cy="4941900"/>
          </a:xfrm>
          <a:prstGeom prst="rect">
            <a:avLst/>
          </a:prstGeom>
          <a:noFill/>
          <a:ln>
            <a:noFill/>
          </a:ln>
        </p:spPr>
        <p:txBody>
          <a:bodyPr lIns="91425" tIns="91425" rIns="91425" bIns="91425" anchor="t" anchorCtr="0">
            <a:noAutofit/>
          </a:bodyPr>
          <a:lstStyle/>
          <a:p>
            <a:pPr lvl="0" rtl="0">
              <a:spcBef>
                <a:spcPts val="0"/>
              </a:spcBef>
              <a:buNone/>
            </a:pPr>
            <a:r>
              <a:rPr lang="en-US"/>
              <a:t>To Avoid Schedule and Technical Risk, use qualified propellant:</a:t>
            </a:r>
          </a:p>
          <a:p>
            <a:pPr lvl="0">
              <a:spcBef>
                <a:spcPts val="0"/>
              </a:spcBef>
              <a:buNone/>
            </a:pPr>
            <a:r>
              <a:rPr lang="en-US"/>
              <a:t>Xaphan Blue:</a:t>
            </a: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endParaRPr/>
          </a:p>
          <a:p>
            <a:pPr lvl="0">
              <a:spcBef>
                <a:spcPts val="0"/>
              </a:spcBef>
              <a:buNone/>
            </a:pPr>
            <a:r>
              <a:rPr lang="en-US"/>
              <a:t>17 Hot-fires to date</a:t>
            </a:r>
          </a:p>
          <a:p>
            <a:pPr lvl="0">
              <a:spcBef>
                <a:spcPts val="0"/>
              </a:spcBef>
              <a:buNone/>
            </a:pPr>
            <a:r>
              <a:rPr lang="en-US"/>
              <a:t>No Evidence of propellant instability</a:t>
            </a:r>
          </a:p>
          <a:p>
            <a:pPr lvl="0">
              <a:spcBef>
                <a:spcPts val="0"/>
              </a:spcBef>
              <a:buNone/>
            </a:pPr>
            <a:r>
              <a:rPr lang="en-US"/>
              <a:t>Good mixing and casting properties</a:t>
            </a:r>
          </a:p>
          <a:p>
            <a:pPr lvl="0">
              <a:spcBef>
                <a:spcPts val="0"/>
              </a:spcBef>
              <a:buNone/>
            </a:pPr>
            <a:r>
              <a:rPr lang="en-US"/>
              <a:t>Acceptable Performance</a:t>
            </a:r>
          </a:p>
        </p:txBody>
      </p:sp>
      <p:graphicFrame>
        <p:nvGraphicFramePr>
          <p:cNvPr id="209" name="Shape 209"/>
          <p:cNvGraphicFramePr/>
          <p:nvPr/>
        </p:nvGraphicFramePr>
        <p:xfrm>
          <a:off x="369150" y="1617625"/>
          <a:ext cx="3273050" cy="2418080"/>
        </p:xfrm>
        <a:graphic>
          <a:graphicData uri="http://schemas.openxmlformats.org/drawingml/2006/table">
            <a:tbl>
              <a:tblPr>
                <a:noFill/>
                <a:tableStyleId>{611EEE6D-309D-4894-A8A4-A1E2ACB1685E}</a:tableStyleId>
              </a:tblPr>
              <a:tblGrid>
                <a:gridCol w="2673750"/>
                <a:gridCol w="599300"/>
              </a:tblGrid>
              <a:tr h="285750">
                <a:tc>
                  <a:txBody>
                    <a:bodyPr/>
                    <a:lstStyle/>
                    <a:p>
                      <a:pPr lvl="0" rtl="0">
                        <a:lnSpc>
                          <a:spcPct val="115000"/>
                        </a:lnSpc>
                        <a:spcBef>
                          <a:spcPts val="0"/>
                        </a:spcBef>
                        <a:buNone/>
                      </a:pPr>
                      <a:r>
                        <a:rPr lang="en-US" sz="1000">
                          <a:latin typeface="Verdana"/>
                          <a:ea typeface="Verdana"/>
                          <a:cs typeface="Verdana"/>
                          <a:sym typeface="Verdana"/>
                        </a:rPr>
                        <a:t>HTPB + HX 752 + CAO5</a:t>
                      </a:r>
                    </a:p>
                  </a:txBody>
                  <a:tcPr marL="63500" marR="63500" marT="63500" marB="63500"/>
                </a:tc>
                <a:tc>
                  <a:txBody>
                    <a:bodyPr/>
                    <a:lstStyle/>
                    <a:p>
                      <a:pPr lvl="0" rtl="0">
                        <a:lnSpc>
                          <a:spcPct val="115000"/>
                        </a:lnSpc>
                        <a:spcBef>
                          <a:spcPts val="0"/>
                        </a:spcBef>
                        <a:buNone/>
                      </a:pPr>
                      <a:r>
                        <a:rPr lang="en-US" sz="1000">
                          <a:latin typeface="Verdana"/>
                          <a:ea typeface="Verdana"/>
                          <a:cs typeface="Verdana"/>
                          <a:sym typeface="Verdana"/>
                        </a:rPr>
                        <a:t>13.8%</a:t>
                      </a:r>
                    </a:p>
                  </a:txBody>
                  <a:tcPr marL="63500" marR="63500" marT="63500" marB="63500"/>
                </a:tc>
              </a:tr>
              <a:tr h="266700">
                <a:tc>
                  <a:txBody>
                    <a:bodyPr/>
                    <a:lstStyle/>
                    <a:p>
                      <a:pPr lvl="0" rtl="0">
                        <a:lnSpc>
                          <a:spcPct val="115000"/>
                        </a:lnSpc>
                        <a:spcBef>
                          <a:spcPts val="0"/>
                        </a:spcBef>
                        <a:buNone/>
                      </a:pPr>
                      <a:r>
                        <a:rPr lang="en-US" sz="1000">
                          <a:latin typeface="Verdana"/>
                          <a:ea typeface="Verdana"/>
                          <a:cs typeface="Verdana"/>
                          <a:sym typeface="Verdana"/>
                        </a:rPr>
                        <a:t>Isodecyl Pelargonate</a:t>
                      </a:r>
                    </a:p>
                  </a:txBody>
                  <a:tcPr marL="63500" marR="63500" marT="63500" marB="63500"/>
                </a:tc>
                <a:tc>
                  <a:txBody>
                    <a:bodyPr/>
                    <a:lstStyle/>
                    <a:p>
                      <a:pPr lvl="0" rtl="0">
                        <a:lnSpc>
                          <a:spcPct val="115000"/>
                        </a:lnSpc>
                        <a:spcBef>
                          <a:spcPts val="0"/>
                        </a:spcBef>
                        <a:buNone/>
                      </a:pPr>
                      <a:r>
                        <a:rPr lang="en-US" sz="1000">
                          <a:latin typeface="Verdana"/>
                          <a:ea typeface="Verdana"/>
                          <a:cs typeface="Verdana"/>
                          <a:sym typeface="Verdana"/>
                        </a:rPr>
                        <a:t>4.5%</a:t>
                      </a:r>
                    </a:p>
                  </a:txBody>
                  <a:tcPr marL="63500" marR="63500" marT="63500" marB="63500"/>
                </a:tc>
              </a:tr>
              <a:tr h="266700">
                <a:tc>
                  <a:txBody>
                    <a:bodyPr/>
                    <a:lstStyle/>
                    <a:p>
                      <a:pPr lvl="0" rtl="0">
                        <a:lnSpc>
                          <a:spcPct val="115000"/>
                        </a:lnSpc>
                        <a:spcBef>
                          <a:spcPts val="0"/>
                        </a:spcBef>
                        <a:buNone/>
                      </a:pPr>
                      <a:r>
                        <a:rPr lang="en-US" sz="1000">
                          <a:latin typeface="Verdana"/>
                          <a:ea typeface="Verdana"/>
                          <a:cs typeface="Verdana"/>
                          <a:sym typeface="Verdana"/>
                        </a:rPr>
                        <a:t>Multi-modal AP, 125 to 500 um blend</a:t>
                      </a:r>
                    </a:p>
                  </a:txBody>
                  <a:tcPr marL="63500" marR="63500" marT="63500" marB="63500"/>
                </a:tc>
                <a:tc>
                  <a:txBody>
                    <a:bodyPr/>
                    <a:lstStyle/>
                    <a:p>
                      <a:pPr lvl="0" rtl="0">
                        <a:lnSpc>
                          <a:spcPct val="115000"/>
                        </a:lnSpc>
                        <a:spcBef>
                          <a:spcPts val="0"/>
                        </a:spcBef>
                        <a:buNone/>
                      </a:pPr>
                      <a:r>
                        <a:rPr lang="en-US" sz="1000">
                          <a:latin typeface="Verdana"/>
                          <a:ea typeface="Verdana"/>
                          <a:cs typeface="Verdana"/>
                          <a:sym typeface="Verdana"/>
                        </a:rPr>
                        <a:t>67.4%</a:t>
                      </a:r>
                    </a:p>
                  </a:txBody>
                  <a:tcPr marL="63500" marR="63500" marT="63500" marB="63500"/>
                </a:tc>
              </a:tr>
              <a:tr h="266700">
                <a:tc>
                  <a:txBody>
                    <a:bodyPr/>
                    <a:lstStyle/>
                    <a:p>
                      <a:pPr lvl="0" rtl="0">
                        <a:lnSpc>
                          <a:spcPct val="115000"/>
                        </a:lnSpc>
                        <a:spcBef>
                          <a:spcPts val="0"/>
                        </a:spcBef>
                        <a:buNone/>
                      </a:pPr>
                      <a:r>
                        <a:rPr lang="en-US" sz="1000">
                          <a:latin typeface="Verdana"/>
                          <a:ea typeface="Verdana"/>
                          <a:cs typeface="Verdana"/>
                          <a:sym typeface="Verdana"/>
                        </a:rPr>
                        <a:t>Castor Oil</a:t>
                      </a:r>
                    </a:p>
                  </a:txBody>
                  <a:tcPr marL="63500" marR="63500" marT="63500" marB="63500"/>
                </a:tc>
                <a:tc>
                  <a:txBody>
                    <a:bodyPr/>
                    <a:lstStyle/>
                    <a:p>
                      <a:pPr lvl="0" rtl="0">
                        <a:lnSpc>
                          <a:spcPct val="115000"/>
                        </a:lnSpc>
                        <a:spcBef>
                          <a:spcPts val="0"/>
                        </a:spcBef>
                        <a:buNone/>
                      </a:pPr>
                      <a:r>
                        <a:rPr lang="en-US" sz="1000">
                          <a:latin typeface="Verdana"/>
                          <a:ea typeface="Verdana"/>
                          <a:cs typeface="Verdana"/>
                          <a:sym typeface="Verdana"/>
                        </a:rPr>
                        <a:t>0.3%</a:t>
                      </a:r>
                    </a:p>
                  </a:txBody>
                  <a:tcPr marL="63500" marR="63500" marT="63500" marB="63500"/>
                </a:tc>
              </a:tr>
              <a:tr h="266700">
                <a:tc>
                  <a:txBody>
                    <a:bodyPr/>
                    <a:lstStyle/>
                    <a:p>
                      <a:pPr lvl="0" rtl="0">
                        <a:lnSpc>
                          <a:spcPct val="115000"/>
                        </a:lnSpc>
                        <a:spcBef>
                          <a:spcPts val="0"/>
                        </a:spcBef>
                        <a:buNone/>
                      </a:pPr>
                      <a:r>
                        <a:rPr lang="en-US" sz="1000">
                          <a:latin typeface="Verdana"/>
                          <a:ea typeface="Verdana"/>
                          <a:cs typeface="Verdana"/>
                          <a:sym typeface="Verdana"/>
                        </a:rPr>
                        <a:t>Copper Chromite</a:t>
                      </a:r>
                    </a:p>
                  </a:txBody>
                  <a:tcPr marL="63500" marR="63500" marT="63500" marB="63500"/>
                </a:tc>
                <a:tc>
                  <a:txBody>
                    <a:bodyPr/>
                    <a:lstStyle/>
                    <a:p>
                      <a:pPr lvl="0" rtl="0">
                        <a:lnSpc>
                          <a:spcPct val="115000"/>
                        </a:lnSpc>
                        <a:spcBef>
                          <a:spcPts val="0"/>
                        </a:spcBef>
                        <a:buNone/>
                      </a:pPr>
                      <a:r>
                        <a:rPr lang="en-US" sz="1000">
                          <a:latin typeface="Verdana"/>
                          <a:ea typeface="Verdana"/>
                          <a:cs typeface="Verdana"/>
                          <a:sym typeface="Verdana"/>
                        </a:rPr>
                        <a:t>1.5%</a:t>
                      </a:r>
                    </a:p>
                  </a:txBody>
                  <a:tcPr marL="63500" marR="63500" marT="63500" marB="63500"/>
                </a:tc>
              </a:tr>
              <a:tr h="266700">
                <a:tc>
                  <a:txBody>
                    <a:bodyPr/>
                    <a:lstStyle/>
                    <a:p>
                      <a:pPr lvl="0" rtl="0">
                        <a:lnSpc>
                          <a:spcPct val="115000"/>
                        </a:lnSpc>
                        <a:spcBef>
                          <a:spcPts val="0"/>
                        </a:spcBef>
                        <a:buNone/>
                      </a:pPr>
                      <a:r>
                        <a:rPr lang="en-US" sz="1000">
                          <a:latin typeface="Verdana"/>
                          <a:ea typeface="Verdana"/>
                          <a:cs typeface="Verdana"/>
                          <a:sym typeface="Verdana"/>
                        </a:rPr>
                        <a:t>Copper Oxychloride</a:t>
                      </a:r>
                    </a:p>
                  </a:txBody>
                  <a:tcPr marL="63500" marR="63500" marT="63500" marB="63500"/>
                </a:tc>
                <a:tc>
                  <a:txBody>
                    <a:bodyPr/>
                    <a:lstStyle/>
                    <a:p>
                      <a:pPr lvl="0" rtl="0">
                        <a:lnSpc>
                          <a:spcPct val="115000"/>
                        </a:lnSpc>
                        <a:spcBef>
                          <a:spcPts val="0"/>
                        </a:spcBef>
                        <a:buNone/>
                      </a:pPr>
                      <a:r>
                        <a:rPr lang="en-US" sz="1000">
                          <a:latin typeface="Verdana"/>
                          <a:ea typeface="Verdana"/>
                          <a:cs typeface="Verdana"/>
                          <a:sym typeface="Verdana"/>
                        </a:rPr>
                        <a:t>3%</a:t>
                      </a:r>
                    </a:p>
                  </a:txBody>
                  <a:tcPr marL="63500" marR="63500" marT="63500" marB="63500"/>
                </a:tc>
              </a:tr>
              <a:tr h="266700">
                <a:tc>
                  <a:txBody>
                    <a:bodyPr/>
                    <a:lstStyle/>
                    <a:p>
                      <a:pPr lvl="0" rtl="0">
                        <a:lnSpc>
                          <a:spcPct val="115000"/>
                        </a:lnSpc>
                        <a:spcBef>
                          <a:spcPts val="0"/>
                        </a:spcBef>
                        <a:buNone/>
                      </a:pPr>
                      <a:r>
                        <a:rPr lang="en-US" sz="1000">
                          <a:latin typeface="Verdana"/>
                          <a:ea typeface="Verdana"/>
                          <a:cs typeface="Verdana"/>
                          <a:sym typeface="Verdana"/>
                        </a:rPr>
                        <a:t>Powdered Aluminum</a:t>
                      </a:r>
                    </a:p>
                  </a:txBody>
                  <a:tcPr marL="63500" marR="63500" marT="63500" marB="63500"/>
                </a:tc>
                <a:tc>
                  <a:txBody>
                    <a:bodyPr/>
                    <a:lstStyle/>
                    <a:p>
                      <a:pPr lvl="0" rtl="0">
                        <a:lnSpc>
                          <a:spcPct val="115000"/>
                        </a:lnSpc>
                        <a:spcBef>
                          <a:spcPts val="0"/>
                        </a:spcBef>
                        <a:buNone/>
                      </a:pPr>
                      <a:r>
                        <a:rPr lang="en-US" sz="1000">
                          <a:latin typeface="Verdana"/>
                          <a:ea typeface="Verdana"/>
                          <a:cs typeface="Verdana"/>
                          <a:sym typeface="Verdana"/>
                        </a:rPr>
                        <a:t>7.1%</a:t>
                      </a:r>
                    </a:p>
                  </a:txBody>
                  <a:tcPr marL="63500" marR="63500" marT="63500" marB="63500"/>
                </a:tc>
              </a:tr>
              <a:tr h="276225">
                <a:tc>
                  <a:txBody>
                    <a:bodyPr/>
                    <a:lstStyle/>
                    <a:p>
                      <a:pPr lvl="0" rtl="0">
                        <a:lnSpc>
                          <a:spcPct val="115000"/>
                        </a:lnSpc>
                        <a:spcBef>
                          <a:spcPts val="0"/>
                        </a:spcBef>
                        <a:buNone/>
                      </a:pPr>
                      <a:r>
                        <a:rPr lang="en-US" sz="1000">
                          <a:latin typeface="Verdana"/>
                          <a:ea typeface="Verdana"/>
                          <a:cs typeface="Verdana"/>
                          <a:sym typeface="Verdana"/>
                        </a:rPr>
                        <a:t>MDI Isocyanate</a:t>
                      </a:r>
                    </a:p>
                  </a:txBody>
                  <a:tcPr marL="63500" marR="63500" marT="63500" marB="63500"/>
                </a:tc>
                <a:tc>
                  <a:txBody>
                    <a:bodyPr/>
                    <a:lstStyle/>
                    <a:p>
                      <a:pPr lvl="0" rtl="0">
                        <a:lnSpc>
                          <a:spcPct val="115000"/>
                        </a:lnSpc>
                        <a:spcBef>
                          <a:spcPts val="0"/>
                        </a:spcBef>
                        <a:buNone/>
                      </a:pPr>
                      <a:r>
                        <a:rPr lang="en-US" sz="1000">
                          <a:latin typeface="Verdana"/>
                          <a:ea typeface="Verdana"/>
                          <a:cs typeface="Verdana"/>
                          <a:sym typeface="Verdana"/>
                        </a:rPr>
                        <a:t>2.4%</a:t>
                      </a:r>
                    </a:p>
                  </a:txBody>
                  <a:tcPr marL="63500" marR="63500" marT="63500" marB="63500"/>
                </a:tc>
              </a:tr>
            </a:tbl>
          </a:graphicData>
        </a:graphic>
      </p:graphicFrame>
      <p:pic>
        <p:nvPicPr>
          <p:cNvPr id="210" name="Shape 210"/>
          <p:cNvPicPr preferRelativeResize="0"/>
          <p:nvPr/>
        </p:nvPicPr>
        <p:blipFill>
          <a:blip r:embed="rId4">
            <a:alphaModFix/>
          </a:blip>
          <a:stretch>
            <a:fillRect/>
          </a:stretch>
        </p:blipFill>
        <p:spPr>
          <a:xfrm>
            <a:off x="8015221" y="1166772"/>
            <a:ext cx="3730477" cy="4325650"/>
          </a:xfrm>
          <a:prstGeom prst="rect">
            <a:avLst/>
          </a:prstGeom>
          <a:noFill/>
          <a:ln>
            <a:noFill/>
          </a:ln>
        </p:spPr>
      </p:pic>
      <p:sp>
        <p:nvSpPr>
          <p:cNvPr id="211" name="Shape 211"/>
          <p:cNvSpPr txBox="1"/>
          <p:nvPr/>
        </p:nvSpPr>
        <p:spPr>
          <a:xfrm>
            <a:off x="1604150" y="6032925"/>
            <a:ext cx="6710700" cy="310800"/>
          </a:xfrm>
          <a:prstGeom prst="rect">
            <a:avLst/>
          </a:prstGeom>
          <a:noFill/>
          <a:ln>
            <a:noFill/>
          </a:ln>
        </p:spPr>
        <p:txBody>
          <a:bodyPr lIns="91425" tIns="91425" rIns="91425" bIns="91425" anchor="t" anchorCtr="0">
            <a:noAutofit/>
          </a:bodyPr>
          <a:lstStyle/>
          <a:p>
            <a:pPr lvl="0">
              <a:spcBef>
                <a:spcPts val="0"/>
              </a:spcBef>
              <a:buNone/>
            </a:pPr>
            <a:r>
              <a:rPr lang="en-US" sz="1000">
                <a:solidFill>
                  <a:srgbClr val="FF0000"/>
                </a:solidFill>
              </a:rPr>
              <a:t>This slide should not be distributed beyond team members! This is NOT ITAR controlled, but is considered sensitive.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Shape 216"/>
          <p:cNvSpPr txBox="1">
            <a:spLocks noGrp="1"/>
          </p:cNvSpPr>
          <p:nvPr>
            <p:ph type="ctrTitle"/>
          </p:nvPr>
        </p:nvSpPr>
        <p:spPr>
          <a:xfrm>
            <a:off x="186811" y="178467"/>
            <a:ext cx="7207044"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Recovery – Parachutes</a:t>
            </a:r>
          </a:p>
        </p:txBody>
      </p:sp>
      <p:pic>
        <p:nvPicPr>
          <p:cNvPr id="217" name="Shape 217"/>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218" name="Shape 218"/>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219" name="Shape 219"/>
          <p:cNvGraphicFramePr/>
          <p:nvPr>
            <p:extLst>
              <p:ext uri="{D42A27DB-BD31-4B8C-83A1-F6EECF244321}">
                <p14:modId xmlns:p14="http://schemas.microsoft.com/office/powerpoint/2010/main" val="1764396749"/>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
        <p:nvSpPr>
          <p:cNvPr id="220" name="Shape 220"/>
          <p:cNvSpPr txBox="1"/>
          <p:nvPr/>
        </p:nvSpPr>
        <p:spPr>
          <a:xfrm>
            <a:off x="265470" y="1144840"/>
            <a:ext cx="11543071" cy="4832092"/>
          </a:xfrm>
          <a:prstGeom prst="rect">
            <a:avLst/>
          </a:prstGeom>
          <a:noFill/>
          <a:ln>
            <a:noFill/>
          </a:ln>
        </p:spPr>
        <p:txBody>
          <a:bodyPr lIns="91425" tIns="45700" rIns="91425" bIns="45700" anchor="t" anchorCtr="0">
            <a:noAutofit/>
          </a:bodyPr>
          <a:lstStyle/>
          <a:p>
            <a:pPr marL="285750" marR="0" lvl="0" indent="-285750" algn="l" rtl="0">
              <a:spcBef>
                <a:spcPts val="0"/>
              </a:spcBef>
              <a:buClr>
                <a:schemeClr val="dk1"/>
              </a:buClr>
              <a:buSzPct val="100000"/>
              <a:buFont typeface="Arial"/>
              <a:buChar char="•"/>
            </a:pPr>
            <a:r>
              <a:rPr lang="en-US" sz="2200">
                <a:solidFill>
                  <a:schemeClr val="dk1"/>
                </a:solidFill>
                <a:latin typeface="Calibri"/>
                <a:ea typeface="Calibri"/>
                <a:cs typeface="Calibri"/>
                <a:sym typeface="Calibri"/>
              </a:rPr>
              <a:t>Current packing strategy: Fold ‘N Wrap + Deployment Bag</a:t>
            </a:r>
          </a:p>
          <a:p>
            <a:pPr marL="742950" marR="0" lvl="1" indent="-285750" algn="l" rtl="0">
              <a:spcBef>
                <a:spcPts val="0"/>
              </a:spcBef>
              <a:buClr>
                <a:schemeClr val="dk1"/>
              </a:buClr>
              <a:buSzPct val="100000"/>
              <a:buFont typeface="Arial"/>
              <a:buChar char="•"/>
            </a:pPr>
            <a:r>
              <a:rPr lang="en-US" sz="2200" b="0" i="0" u="none" strike="noStrike" cap="none">
                <a:solidFill>
                  <a:schemeClr val="dk1"/>
                </a:solidFill>
                <a:latin typeface="Calibri"/>
                <a:ea typeface="Calibri"/>
                <a:cs typeface="Calibri"/>
                <a:sym typeface="Calibri"/>
              </a:rPr>
              <a:t>Packing density of 265.7 kg/m</a:t>
            </a:r>
            <a:r>
              <a:rPr lang="en-US" sz="2200" b="0" i="0" u="none" strike="noStrike" cap="none" baseline="30000">
                <a:solidFill>
                  <a:schemeClr val="dk1"/>
                </a:solidFill>
                <a:latin typeface="Calibri"/>
                <a:ea typeface="Calibri"/>
                <a:cs typeface="Calibri"/>
                <a:sym typeface="Calibri"/>
              </a:rPr>
              <a:t>3</a:t>
            </a:r>
          </a:p>
          <a:p>
            <a:pPr marL="285750" marR="0" lvl="0" indent="-285750" algn="l" rtl="0">
              <a:spcBef>
                <a:spcPts val="0"/>
              </a:spcBef>
              <a:buClr>
                <a:schemeClr val="dk1"/>
              </a:buClr>
              <a:buSzPct val="100000"/>
              <a:buFont typeface="Arial"/>
              <a:buChar char="•"/>
            </a:pPr>
            <a:r>
              <a:rPr lang="en-US" sz="2200">
                <a:solidFill>
                  <a:schemeClr val="dk1"/>
                </a:solidFill>
                <a:latin typeface="Calibri"/>
                <a:ea typeface="Calibri"/>
                <a:cs typeface="Calibri"/>
                <a:sym typeface="Calibri"/>
              </a:rPr>
              <a:t>Given 324.63 in</a:t>
            </a:r>
            <a:r>
              <a:rPr lang="en-US" sz="2200" baseline="30000">
                <a:solidFill>
                  <a:schemeClr val="dk1"/>
                </a:solidFill>
                <a:latin typeface="Calibri"/>
                <a:ea typeface="Calibri"/>
                <a:cs typeface="Calibri"/>
                <a:sym typeface="Calibri"/>
              </a:rPr>
              <a:t>3</a:t>
            </a:r>
            <a:r>
              <a:rPr lang="en-US" sz="2200">
                <a:solidFill>
                  <a:schemeClr val="dk1"/>
                </a:solidFill>
                <a:latin typeface="Calibri"/>
                <a:ea typeface="Calibri"/>
                <a:cs typeface="Calibri"/>
                <a:sym typeface="Calibri"/>
              </a:rPr>
              <a:t> available space</a:t>
            </a:r>
          </a:p>
          <a:p>
            <a:pPr marL="742950" marR="0" lvl="1" indent="-285750" algn="l" rtl="0">
              <a:spcBef>
                <a:spcPts val="0"/>
              </a:spcBef>
              <a:buClr>
                <a:schemeClr val="dk1"/>
              </a:buClr>
              <a:buSzPct val="100000"/>
              <a:buFont typeface="Arial"/>
              <a:buChar char="•"/>
            </a:pPr>
            <a:r>
              <a:rPr lang="en-US" sz="2200" b="0" i="0" u="none" strike="noStrike" cap="none">
                <a:solidFill>
                  <a:schemeClr val="dk1"/>
                </a:solidFill>
                <a:latin typeface="Calibri"/>
                <a:ea typeface="Calibri"/>
                <a:cs typeface="Calibri"/>
                <a:sym typeface="Calibri"/>
              </a:rPr>
              <a:t>Max vehicle weight of </a:t>
            </a:r>
            <a:r>
              <a:rPr lang="en-US" sz="2200" b="1" i="0" u="none" strike="noStrike" cap="none">
                <a:solidFill>
                  <a:schemeClr val="dk1"/>
                </a:solidFill>
                <a:latin typeface="Calibri"/>
                <a:ea typeface="Calibri"/>
                <a:cs typeface="Calibri"/>
                <a:sym typeface="Calibri"/>
              </a:rPr>
              <a:t>12</a:t>
            </a:r>
            <a:r>
              <a:rPr lang="en-US" sz="2200" b="1">
                <a:solidFill>
                  <a:schemeClr val="dk1"/>
                </a:solidFill>
                <a:latin typeface="Calibri"/>
                <a:ea typeface="Calibri"/>
                <a:cs typeface="Calibri"/>
                <a:sym typeface="Calibri"/>
              </a:rPr>
              <a:t>6</a:t>
            </a:r>
            <a:r>
              <a:rPr lang="en-US" sz="2200" b="1" i="0" u="none" strike="noStrike" cap="none">
                <a:solidFill>
                  <a:schemeClr val="dk1"/>
                </a:solidFill>
                <a:latin typeface="Calibri"/>
                <a:ea typeface="Calibri"/>
                <a:cs typeface="Calibri"/>
                <a:sym typeface="Calibri"/>
              </a:rPr>
              <a:t>lb for 30 ft/s </a:t>
            </a:r>
            <a:r>
              <a:rPr lang="en-US" sz="2200" b="0" i="0" u="none" strike="noStrike" cap="none">
                <a:solidFill>
                  <a:schemeClr val="dk1"/>
                </a:solidFill>
                <a:latin typeface="Calibri"/>
                <a:ea typeface="Calibri"/>
                <a:cs typeface="Calibri"/>
                <a:sym typeface="Calibri"/>
              </a:rPr>
              <a:t>landing rate (SAC requirement 3.1.1.2)</a:t>
            </a:r>
          </a:p>
          <a:p>
            <a:pPr marL="742950" marR="0" lvl="1" indent="-285750" algn="l" rtl="0">
              <a:spcBef>
                <a:spcPts val="0"/>
              </a:spcBef>
              <a:buClr>
                <a:schemeClr val="dk1"/>
              </a:buClr>
              <a:buSzPct val="100000"/>
              <a:buFont typeface="Arial"/>
              <a:buChar char="•"/>
            </a:pPr>
            <a:r>
              <a:rPr lang="en-US" sz="2200" b="0" i="0" u="none" strike="noStrike" cap="none">
                <a:solidFill>
                  <a:schemeClr val="dk1"/>
                </a:solidFill>
                <a:latin typeface="Calibri"/>
                <a:ea typeface="Calibri"/>
                <a:cs typeface="Calibri"/>
                <a:sym typeface="Calibri"/>
              </a:rPr>
              <a:t>See Appendix for calculations and graph</a:t>
            </a:r>
          </a:p>
          <a:p>
            <a:pPr marL="457200" marR="0" lvl="1" indent="0" algn="l" rtl="0">
              <a:spcBef>
                <a:spcPts val="0"/>
              </a:spcBef>
              <a:buNone/>
            </a:pPr>
            <a:endParaRPr sz="2200" b="0" i="0" u="none" strike="noStrike" cap="none">
              <a:solidFill>
                <a:schemeClr val="dk1"/>
              </a:solidFill>
              <a:latin typeface="Calibri"/>
              <a:ea typeface="Calibri"/>
              <a:cs typeface="Calibri"/>
              <a:sym typeface="Calibri"/>
            </a:endParaRPr>
          </a:p>
          <a:p>
            <a:pPr marL="285750" marR="0" lvl="0" indent="-285750" algn="l" rtl="0">
              <a:spcBef>
                <a:spcPts val="0"/>
              </a:spcBef>
              <a:buClr>
                <a:schemeClr val="dk1"/>
              </a:buClr>
              <a:buSzPct val="100000"/>
              <a:buFont typeface="Arial"/>
              <a:buChar char="•"/>
            </a:pPr>
            <a:r>
              <a:rPr lang="en-US" sz="2200">
                <a:solidFill>
                  <a:schemeClr val="dk1"/>
                </a:solidFill>
                <a:latin typeface="Calibri"/>
                <a:ea typeface="Calibri"/>
                <a:cs typeface="Calibri"/>
                <a:sym typeface="Calibri"/>
              </a:rPr>
              <a:t>Drogue</a:t>
            </a:r>
          </a:p>
          <a:p>
            <a:pPr marL="742950" marR="0" lvl="1" indent="-285750" algn="l" rtl="0">
              <a:spcBef>
                <a:spcPts val="0"/>
              </a:spcBef>
              <a:buClr>
                <a:schemeClr val="dk1"/>
              </a:buClr>
              <a:buSzPct val="100000"/>
              <a:buFont typeface="Arial"/>
              <a:buChar char="•"/>
            </a:pPr>
            <a:r>
              <a:rPr lang="en-US" sz="2200" b="0" i="0" u="none" strike="noStrike" cap="none">
                <a:solidFill>
                  <a:schemeClr val="dk1"/>
                </a:solidFill>
                <a:latin typeface="Calibri"/>
                <a:ea typeface="Calibri"/>
                <a:cs typeface="Calibri"/>
                <a:sym typeface="Calibri"/>
              </a:rPr>
              <a:t>Steady-state descent rate at Mach 0.13-0.14, with higher deployment velocities</a:t>
            </a:r>
          </a:p>
          <a:p>
            <a:pPr marL="742950" marR="0" lvl="1" indent="-285750" algn="l" rtl="0">
              <a:spcBef>
                <a:spcPts val="0"/>
              </a:spcBef>
              <a:buClr>
                <a:schemeClr val="dk1"/>
              </a:buClr>
              <a:buSzPct val="100000"/>
              <a:buFont typeface="Arial"/>
              <a:buChar char="•"/>
            </a:pPr>
            <a:r>
              <a:rPr lang="en-US" sz="2200" b="0" i="0" u="none" strike="noStrike" cap="none">
                <a:solidFill>
                  <a:schemeClr val="dk1"/>
                </a:solidFill>
                <a:latin typeface="Calibri"/>
                <a:ea typeface="Calibri"/>
                <a:cs typeface="Calibri"/>
                <a:sym typeface="Calibri"/>
              </a:rPr>
              <a:t>Prospective Geometries: Supersonic-X, Cross</a:t>
            </a:r>
          </a:p>
          <a:p>
            <a:pPr marL="742950" marR="0" lvl="1" indent="-285750" algn="l" rtl="0">
              <a:spcBef>
                <a:spcPts val="0"/>
              </a:spcBef>
              <a:buClr>
                <a:schemeClr val="dk1"/>
              </a:buClr>
              <a:buSzPct val="100000"/>
              <a:buFont typeface="Arial"/>
              <a:buChar char="•"/>
            </a:pPr>
            <a:r>
              <a:rPr lang="en-US" sz="2200" b="0" i="0" u="none" strike="noStrike" cap="none">
                <a:solidFill>
                  <a:schemeClr val="dk1"/>
                </a:solidFill>
                <a:latin typeface="Calibri"/>
                <a:ea typeface="Calibri"/>
                <a:cs typeface="Calibri"/>
                <a:sym typeface="Calibri"/>
              </a:rPr>
              <a:t>Decision due 9/15/17—can reevaluate worst-case opening speeds with OpenRocket simulation</a:t>
            </a:r>
          </a:p>
          <a:p>
            <a:pPr marL="0" marR="0" lvl="0" indent="0" algn="l" rtl="0">
              <a:spcBef>
                <a:spcPts val="0"/>
              </a:spcBef>
              <a:buNone/>
            </a:pPr>
            <a:endParaRPr sz="2200">
              <a:solidFill>
                <a:schemeClr val="dk1"/>
              </a:solidFill>
              <a:latin typeface="Calibri"/>
              <a:ea typeface="Calibri"/>
              <a:cs typeface="Calibri"/>
              <a:sym typeface="Calibri"/>
            </a:endParaRPr>
          </a:p>
          <a:p>
            <a:pPr marL="285750" marR="0" lvl="0" indent="-285750" algn="l" rtl="0">
              <a:spcBef>
                <a:spcPts val="0"/>
              </a:spcBef>
              <a:buClr>
                <a:schemeClr val="dk1"/>
              </a:buClr>
              <a:buSzPct val="100000"/>
              <a:buFont typeface="Arial"/>
              <a:buChar char="•"/>
            </a:pPr>
            <a:r>
              <a:rPr lang="en-US" sz="2200">
                <a:solidFill>
                  <a:schemeClr val="dk1"/>
                </a:solidFill>
                <a:latin typeface="Calibri"/>
                <a:ea typeface="Calibri"/>
                <a:cs typeface="Calibri"/>
                <a:sym typeface="Calibri"/>
              </a:rPr>
              <a:t>Main</a:t>
            </a:r>
          </a:p>
          <a:p>
            <a:pPr marL="742950" marR="0" lvl="1" indent="-285750" algn="l" rtl="0">
              <a:spcBef>
                <a:spcPts val="0"/>
              </a:spcBef>
              <a:buClr>
                <a:schemeClr val="dk1"/>
              </a:buClr>
              <a:buSzPct val="100000"/>
              <a:buFont typeface="Arial"/>
              <a:buChar char="•"/>
            </a:pPr>
            <a:r>
              <a:rPr lang="en-US" sz="2200" b="0" i="0" u="none" strike="noStrike" cap="none">
                <a:solidFill>
                  <a:schemeClr val="dk1"/>
                </a:solidFill>
                <a:latin typeface="Calibri"/>
                <a:ea typeface="Calibri"/>
                <a:cs typeface="Calibri"/>
                <a:sym typeface="Calibri"/>
              </a:rPr>
              <a:t>Heritage technology: semi-ellipsoidal (re-use if possible)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ctrTitle"/>
          </p:nvPr>
        </p:nvSpPr>
        <p:spPr>
          <a:xfrm>
            <a:off x="186811" y="178467"/>
            <a:ext cx="7207044"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Recovery – Landing</a:t>
            </a:r>
          </a:p>
        </p:txBody>
      </p:sp>
      <p:pic>
        <p:nvPicPr>
          <p:cNvPr id="226" name="Shape 226"/>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227" name="Shape 227"/>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228" name="Shape 228"/>
          <p:cNvGraphicFramePr/>
          <p:nvPr>
            <p:extLst>
              <p:ext uri="{D42A27DB-BD31-4B8C-83A1-F6EECF244321}">
                <p14:modId xmlns:p14="http://schemas.microsoft.com/office/powerpoint/2010/main" val="1654535786"/>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grpSp>
        <p:nvGrpSpPr>
          <p:cNvPr id="229" name="Shape 229"/>
          <p:cNvGrpSpPr/>
          <p:nvPr/>
        </p:nvGrpSpPr>
        <p:grpSpPr>
          <a:xfrm>
            <a:off x="2607995" y="3779057"/>
            <a:ext cx="6858020" cy="2316606"/>
            <a:chOff x="4885803" y="3456532"/>
            <a:chExt cx="6858020" cy="2316606"/>
          </a:xfrm>
        </p:grpSpPr>
        <p:pic>
          <p:nvPicPr>
            <p:cNvPr id="230" name="Shape 230"/>
            <p:cNvPicPr preferRelativeResize="0"/>
            <p:nvPr/>
          </p:nvPicPr>
          <p:blipFill rotWithShape="1">
            <a:blip r:embed="rId4">
              <a:alphaModFix/>
            </a:blip>
            <a:srcRect/>
            <a:stretch/>
          </p:blipFill>
          <p:spPr>
            <a:xfrm>
              <a:off x="4885803" y="3825864"/>
              <a:ext cx="6858020" cy="1947274"/>
            </a:xfrm>
            <a:prstGeom prst="rect">
              <a:avLst/>
            </a:prstGeom>
            <a:noFill/>
            <a:ln>
              <a:noFill/>
            </a:ln>
          </p:spPr>
        </p:pic>
        <p:sp>
          <p:nvSpPr>
            <p:cNvPr id="231" name="Shape 231"/>
            <p:cNvSpPr txBox="1"/>
            <p:nvPr/>
          </p:nvSpPr>
          <p:spPr>
            <a:xfrm>
              <a:off x="8314813" y="4799501"/>
              <a:ext cx="803867"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lt1"/>
                  </a:solidFill>
                  <a:latin typeface="Calibri"/>
                  <a:ea typeface="Calibri"/>
                  <a:cs typeface="Calibri"/>
                  <a:sym typeface="Calibri"/>
                </a:rPr>
                <a:t>MAIN</a:t>
              </a:r>
            </a:p>
          </p:txBody>
        </p:sp>
        <p:sp>
          <p:nvSpPr>
            <p:cNvPr id="232" name="Shape 232"/>
            <p:cNvSpPr txBox="1"/>
            <p:nvPr/>
          </p:nvSpPr>
          <p:spPr>
            <a:xfrm>
              <a:off x="5417376" y="4614835"/>
              <a:ext cx="619629"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lt1"/>
                  </a:solidFill>
                  <a:latin typeface="Calibri"/>
                  <a:ea typeface="Calibri"/>
                  <a:cs typeface="Calibri"/>
                  <a:sym typeface="Calibri"/>
                </a:rPr>
                <a:t>DRG</a:t>
              </a:r>
            </a:p>
          </p:txBody>
        </p:sp>
        <p:sp>
          <p:nvSpPr>
            <p:cNvPr id="233" name="Shape 233"/>
            <p:cNvSpPr txBox="1"/>
            <p:nvPr/>
          </p:nvSpPr>
          <p:spPr>
            <a:xfrm>
              <a:off x="6956127" y="3456532"/>
              <a:ext cx="2717372"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1">
                  <a:solidFill>
                    <a:schemeClr val="dk1"/>
                  </a:solidFill>
                  <a:latin typeface="Calibri"/>
                  <a:ea typeface="Calibri"/>
                  <a:cs typeface="Calibri"/>
                  <a:sym typeface="Calibri"/>
                </a:rPr>
                <a:t>Pneumatic Actuator</a:t>
              </a:r>
            </a:p>
          </p:txBody>
        </p:sp>
      </p:grpSp>
      <p:sp>
        <p:nvSpPr>
          <p:cNvPr id="234" name="Shape 234"/>
          <p:cNvSpPr txBox="1"/>
          <p:nvPr/>
        </p:nvSpPr>
        <p:spPr>
          <a:xfrm>
            <a:off x="265470" y="1144840"/>
            <a:ext cx="11543071" cy="1569660"/>
          </a:xfrm>
          <a:prstGeom prst="rect">
            <a:avLst/>
          </a:prstGeom>
          <a:noFill/>
          <a:ln>
            <a:noFill/>
          </a:ln>
        </p:spPr>
        <p:txBody>
          <a:bodyPr lIns="91425" tIns="45700" rIns="91425" bIns="45700" anchor="t" anchorCtr="0">
            <a:noAutofit/>
          </a:bodyPr>
          <a:lstStyle/>
          <a:p>
            <a:pPr marL="285750" marR="0" lvl="0" indent="-285750" algn="l" rtl="0">
              <a:spcBef>
                <a:spcPts val="0"/>
              </a:spcBef>
              <a:buClr>
                <a:schemeClr val="dk1"/>
              </a:buClr>
              <a:buSzPct val="100000"/>
              <a:buFont typeface="Arial"/>
              <a:buChar char="•"/>
            </a:pPr>
            <a:r>
              <a:rPr lang="en-US" sz="2400">
                <a:solidFill>
                  <a:schemeClr val="dk1"/>
                </a:solidFill>
                <a:latin typeface="Calibri"/>
                <a:ea typeface="Calibri"/>
                <a:cs typeface="Calibri"/>
                <a:sym typeface="Calibri"/>
              </a:rPr>
              <a:t>SSDD Architecture</a:t>
            </a:r>
          </a:p>
          <a:p>
            <a:pPr marL="742950" marR="0" lvl="1" indent="-285750" algn="l" rtl="0">
              <a:spcBef>
                <a:spcPts val="0"/>
              </a:spcBef>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COTS Pneumatic Actuator for Drogue</a:t>
            </a:r>
          </a:p>
          <a:p>
            <a:pPr marL="742950" marR="0" lvl="1" indent="-285750" algn="l" rtl="0">
              <a:spcBef>
                <a:spcPts val="0"/>
              </a:spcBef>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Main retention and deployment via TD</a:t>
            </a:r>
          </a:p>
          <a:p>
            <a:pPr marL="1200150" marR="0" lvl="2" indent="-285750" algn="l" rtl="0">
              <a:spcBef>
                <a:spcPts val="0"/>
              </a:spcBef>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Planned up-scope to SRAD nichrome pin retention following FT1 (10/28)</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ctrTitle"/>
          </p:nvPr>
        </p:nvSpPr>
        <p:spPr>
          <a:xfrm>
            <a:off x="186811" y="178467"/>
            <a:ext cx="7737987"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Recovery – Mass Breakdown</a:t>
            </a:r>
          </a:p>
        </p:txBody>
      </p:sp>
      <p:pic>
        <p:nvPicPr>
          <p:cNvPr id="240" name="Shape 240"/>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241" name="Shape 241"/>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242" name="Shape 242"/>
          <p:cNvGraphicFramePr/>
          <p:nvPr>
            <p:extLst>
              <p:ext uri="{D42A27DB-BD31-4B8C-83A1-F6EECF244321}">
                <p14:modId xmlns:p14="http://schemas.microsoft.com/office/powerpoint/2010/main" val="1490686595"/>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graphicFrame>
        <p:nvGraphicFramePr>
          <p:cNvPr id="243" name="Shape 243"/>
          <p:cNvGraphicFramePr/>
          <p:nvPr/>
        </p:nvGraphicFramePr>
        <p:xfrm>
          <a:off x="265469" y="1015738"/>
          <a:ext cx="6293600" cy="5148015"/>
        </p:xfrm>
        <a:graphic>
          <a:graphicData uri="http://schemas.openxmlformats.org/drawingml/2006/table">
            <a:tbl>
              <a:tblPr firstRow="1" bandRow="1">
                <a:noFill/>
                <a:tableStyleId>{003A64ED-355C-485E-9B1C-85B7299896B9}</a:tableStyleId>
              </a:tblPr>
              <a:tblGrid>
                <a:gridCol w="3849075"/>
                <a:gridCol w="2444525"/>
              </a:tblGrid>
              <a:tr h="493150">
                <a:tc>
                  <a:txBody>
                    <a:bodyPr/>
                    <a:lstStyle/>
                    <a:p>
                      <a:pPr marL="0" marR="0" lvl="0" indent="0" algn="l" rtl="0">
                        <a:spcBef>
                          <a:spcPts val="0"/>
                        </a:spcBef>
                        <a:buSzPct val="25000"/>
                        <a:buNone/>
                      </a:pPr>
                      <a:r>
                        <a:rPr lang="en-US" sz="1800" b="1"/>
                        <a:t>Component Name</a:t>
                      </a:r>
                    </a:p>
                  </a:txBody>
                  <a:tcPr marL="91450" marR="91450" marT="45725" marB="45725"/>
                </a:tc>
                <a:tc>
                  <a:txBody>
                    <a:bodyPr/>
                    <a:lstStyle/>
                    <a:p>
                      <a:pPr marL="0" marR="0" lvl="0" indent="0" algn="l" rtl="0">
                        <a:spcBef>
                          <a:spcPts val="0"/>
                        </a:spcBef>
                        <a:buSzPct val="25000"/>
                        <a:buNone/>
                      </a:pPr>
                      <a:r>
                        <a:rPr lang="en-US" sz="1800" b="1"/>
                        <a:t>Mass (lb)</a:t>
                      </a:r>
                    </a:p>
                  </a:txBody>
                  <a:tcPr marL="91450" marR="91450" marT="45725" marB="45725"/>
                </a:tc>
              </a:tr>
              <a:tr h="493150">
                <a:tc>
                  <a:txBody>
                    <a:bodyPr/>
                    <a:lstStyle/>
                    <a:p>
                      <a:pPr marL="0" marR="0" lvl="0" indent="0" algn="l" rtl="0">
                        <a:spcBef>
                          <a:spcPts val="0"/>
                        </a:spcBef>
                        <a:buSzPct val="25000"/>
                        <a:buNone/>
                      </a:pPr>
                      <a:r>
                        <a:rPr lang="en-US" sz="1800"/>
                        <a:t>Main chute</a:t>
                      </a:r>
                    </a:p>
                  </a:txBody>
                  <a:tcPr marL="91450" marR="91450" marT="45725" marB="45725"/>
                </a:tc>
                <a:tc>
                  <a:txBody>
                    <a:bodyPr/>
                    <a:lstStyle/>
                    <a:p>
                      <a:pPr marL="0" marR="0" lvl="0" indent="0" algn="l" rtl="0">
                        <a:spcBef>
                          <a:spcPts val="0"/>
                        </a:spcBef>
                        <a:buSzPct val="25000"/>
                        <a:buNone/>
                      </a:pPr>
                      <a:r>
                        <a:rPr lang="en-US" sz="1800"/>
                        <a:t>3.116</a:t>
                      </a:r>
                    </a:p>
                  </a:txBody>
                  <a:tcPr marL="91450" marR="91450" marT="45725" marB="45725"/>
                </a:tc>
              </a:tr>
              <a:tr h="493150">
                <a:tc>
                  <a:txBody>
                    <a:bodyPr/>
                    <a:lstStyle/>
                    <a:p>
                      <a:pPr marL="0" marR="0" lvl="0" indent="0" algn="l" rtl="0">
                        <a:spcBef>
                          <a:spcPts val="0"/>
                        </a:spcBef>
                        <a:buSzPct val="25000"/>
                        <a:buNone/>
                      </a:pPr>
                      <a:r>
                        <a:rPr lang="en-US" sz="1800"/>
                        <a:t>Deployment bag</a:t>
                      </a:r>
                    </a:p>
                  </a:txBody>
                  <a:tcPr marL="91450" marR="91450" marT="45725" marB="45725"/>
                </a:tc>
                <a:tc>
                  <a:txBody>
                    <a:bodyPr/>
                    <a:lstStyle/>
                    <a:p>
                      <a:pPr marL="0" marR="0" lvl="0" indent="0" algn="l" rtl="0">
                        <a:spcBef>
                          <a:spcPts val="0"/>
                        </a:spcBef>
                        <a:buSzPct val="25000"/>
                        <a:buNone/>
                      </a:pPr>
                      <a:r>
                        <a:rPr lang="en-US" sz="1800"/>
                        <a:t>0.278</a:t>
                      </a:r>
                    </a:p>
                  </a:txBody>
                  <a:tcPr marL="91450" marR="91450" marT="45725" marB="45725"/>
                </a:tc>
              </a:tr>
              <a:tr h="493150">
                <a:tc>
                  <a:txBody>
                    <a:bodyPr/>
                    <a:lstStyle/>
                    <a:p>
                      <a:pPr marL="0" marR="0" lvl="0" indent="0" algn="l" rtl="0">
                        <a:spcBef>
                          <a:spcPts val="0"/>
                        </a:spcBef>
                        <a:buSzPct val="25000"/>
                        <a:buNone/>
                      </a:pPr>
                      <a:r>
                        <a:rPr lang="en-US" sz="1800"/>
                        <a:t>Drogue chute</a:t>
                      </a:r>
                    </a:p>
                  </a:txBody>
                  <a:tcPr marL="91450" marR="91450" marT="45725" marB="45725"/>
                </a:tc>
                <a:tc>
                  <a:txBody>
                    <a:bodyPr/>
                    <a:lstStyle/>
                    <a:p>
                      <a:pPr marL="0" marR="0" lvl="0" indent="0" algn="l" rtl="0">
                        <a:spcBef>
                          <a:spcPts val="0"/>
                        </a:spcBef>
                        <a:buSzPct val="25000"/>
                        <a:buNone/>
                      </a:pPr>
                      <a:r>
                        <a:rPr lang="en-US" sz="1800"/>
                        <a:t>0.397</a:t>
                      </a:r>
                    </a:p>
                  </a:txBody>
                  <a:tcPr marL="91450" marR="91450" marT="45725" marB="45725"/>
                </a:tc>
              </a:tr>
              <a:tr h="562725">
                <a:tc>
                  <a:txBody>
                    <a:bodyPr/>
                    <a:lstStyle/>
                    <a:p>
                      <a:pPr marL="0" marR="0" lvl="0" indent="0" algn="l" rtl="0">
                        <a:spcBef>
                          <a:spcPts val="0"/>
                        </a:spcBef>
                        <a:buSzPct val="25000"/>
                        <a:buNone/>
                      </a:pPr>
                      <a:r>
                        <a:rPr lang="en-US" sz="1800"/>
                        <a:t>Tender descender + 2 quicklinks</a:t>
                      </a:r>
                    </a:p>
                  </a:txBody>
                  <a:tcPr marL="91450" marR="91450" marT="45725" marB="45725"/>
                </a:tc>
                <a:tc>
                  <a:txBody>
                    <a:bodyPr/>
                    <a:lstStyle/>
                    <a:p>
                      <a:pPr marL="0" marR="0" lvl="0" indent="0" algn="l" rtl="0">
                        <a:spcBef>
                          <a:spcPts val="0"/>
                        </a:spcBef>
                        <a:buSzPct val="25000"/>
                        <a:buNone/>
                      </a:pPr>
                      <a:r>
                        <a:rPr lang="en-US" sz="1800"/>
                        <a:t>0.109</a:t>
                      </a:r>
                    </a:p>
                  </a:txBody>
                  <a:tcPr marL="91450" marR="91450" marT="45725" marB="45725"/>
                </a:tc>
              </a:tr>
              <a:tr h="493150">
                <a:tc>
                  <a:txBody>
                    <a:bodyPr/>
                    <a:lstStyle/>
                    <a:p>
                      <a:pPr marL="0" marR="0" lvl="0" indent="0" algn="l" rtl="0">
                        <a:spcBef>
                          <a:spcPts val="0"/>
                        </a:spcBef>
                        <a:buSzPct val="25000"/>
                        <a:buNone/>
                      </a:pPr>
                      <a:r>
                        <a:rPr lang="en-US" sz="1800"/>
                        <a:t>Webbing (50 ft total)</a:t>
                      </a:r>
                    </a:p>
                  </a:txBody>
                  <a:tcPr marL="91450" marR="91450" marT="45725" marB="45725"/>
                </a:tc>
                <a:tc>
                  <a:txBody>
                    <a:bodyPr/>
                    <a:lstStyle/>
                    <a:p>
                      <a:pPr marL="0" marR="0" lvl="0" indent="0" algn="l" rtl="0">
                        <a:spcBef>
                          <a:spcPts val="0"/>
                        </a:spcBef>
                        <a:buSzPct val="25000"/>
                        <a:buNone/>
                      </a:pPr>
                      <a:r>
                        <a:rPr lang="en-US" sz="1800"/>
                        <a:t>0.706</a:t>
                      </a:r>
                    </a:p>
                  </a:txBody>
                  <a:tcPr marL="91450" marR="91450" marT="45725" marB="45725"/>
                </a:tc>
              </a:tr>
              <a:tr h="493150">
                <a:tc>
                  <a:txBody>
                    <a:bodyPr/>
                    <a:lstStyle/>
                    <a:p>
                      <a:pPr marL="0" marR="0" lvl="0" indent="0" algn="l" rtl="0">
                        <a:spcBef>
                          <a:spcPts val="0"/>
                        </a:spcBef>
                        <a:buSzPct val="25000"/>
                        <a:buNone/>
                      </a:pPr>
                      <a:r>
                        <a:rPr lang="en-US" sz="1800"/>
                        <a:t>7x 1000lb quicklinks</a:t>
                      </a:r>
                    </a:p>
                  </a:txBody>
                  <a:tcPr marL="91450" marR="91450" marT="45725" marB="45725"/>
                </a:tc>
                <a:tc>
                  <a:txBody>
                    <a:bodyPr/>
                    <a:lstStyle/>
                    <a:p>
                      <a:pPr marL="0" marR="0" lvl="0" indent="0" algn="l" rtl="0">
                        <a:spcBef>
                          <a:spcPts val="0"/>
                        </a:spcBef>
                        <a:buSzPct val="25000"/>
                        <a:buNone/>
                      </a:pPr>
                      <a:r>
                        <a:rPr lang="en-US" sz="1800"/>
                        <a:t>0.529</a:t>
                      </a:r>
                    </a:p>
                  </a:txBody>
                  <a:tcPr marL="91450" marR="91450" marT="45725" marB="45725"/>
                </a:tc>
              </a:tr>
              <a:tr h="493150">
                <a:tc>
                  <a:txBody>
                    <a:bodyPr/>
                    <a:lstStyle/>
                    <a:p>
                      <a:pPr marL="0" marR="0" lvl="0" indent="0" algn="l" rtl="0">
                        <a:spcBef>
                          <a:spcPts val="0"/>
                        </a:spcBef>
                        <a:buSzPct val="25000"/>
                        <a:buNone/>
                      </a:pPr>
                      <a:r>
                        <a:rPr lang="en-US" sz="1800"/>
                        <a:t>2x 1500lb swivels</a:t>
                      </a:r>
                    </a:p>
                  </a:txBody>
                  <a:tcPr marL="91450" marR="91450" marT="45725" marB="45725"/>
                </a:tc>
                <a:tc>
                  <a:txBody>
                    <a:bodyPr/>
                    <a:lstStyle/>
                    <a:p>
                      <a:pPr marL="0" marR="0" lvl="0" indent="0" algn="l" rtl="0">
                        <a:spcBef>
                          <a:spcPts val="0"/>
                        </a:spcBef>
                        <a:buSzPct val="25000"/>
                        <a:buNone/>
                      </a:pPr>
                      <a:r>
                        <a:rPr lang="en-US" sz="1800"/>
                        <a:t>0.053</a:t>
                      </a:r>
                    </a:p>
                  </a:txBody>
                  <a:tcPr marL="91450" marR="91450" marT="45725" marB="45725"/>
                </a:tc>
              </a:tr>
              <a:tr h="612800">
                <a:tc>
                  <a:txBody>
                    <a:bodyPr/>
                    <a:lstStyle/>
                    <a:p>
                      <a:pPr marL="0" marR="0" lvl="0" indent="0" algn="l" rtl="0">
                        <a:spcBef>
                          <a:spcPts val="0"/>
                        </a:spcBef>
                        <a:buSzPct val="25000"/>
                        <a:buNone/>
                      </a:pPr>
                      <a:r>
                        <a:rPr lang="en-US" sz="1800"/>
                        <a:t>Parachute Board + Main Chute Bulkhead (G10)</a:t>
                      </a:r>
                    </a:p>
                  </a:txBody>
                  <a:tcPr marL="91450" marR="91450" marT="45725" marB="45725"/>
                </a:tc>
                <a:tc>
                  <a:txBody>
                    <a:bodyPr/>
                    <a:lstStyle/>
                    <a:p>
                      <a:pPr marL="0" marR="0" lvl="0" indent="0" algn="l" rtl="0">
                        <a:spcBef>
                          <a:spcPts val="0"/>
                        </a:spcBef>
                        <a:buSzPct val="25000"/>
                        <a:buNone/>
                      </a:pPr>
                      <a:r>
                        <a:rPr lang="en-US" sz="1800"/>
                        <a:t>1.115</a:t>
                      </a:r>
                    </a:p>
                  </a:txBody>
                  <a:tcPr marL="91450" marR="91450" marT="45725" marB="45725"/>
                </a:tc>
              </a:tr>
              <a:tr h="493150">
                <a:tc>
                  <a:txBody>
                    <a:bodyPr/>
                    <a:lstStyle/>
                    <a:p>
                      <a:pPr marL="0" marR="0" lvl="0" indent="0" algn="l" rtl="0">
                        <a:spcBef>
                          <a:spcPts val="0"/>
                        </a:spcBef>
                        <a:buSzPct val="25000"/>
                        <a:buNone/>
                      </a:pPr>
                      <a:r>
                        <a:rPr lang="en-US" sz="1800" b="1" cap="small"/>
                        <a:t>Total</a:t>
                      </a:r>
                    </a:p>
                  </a:txBody>
                  <a:tcPr marL="91450" marR="91450" marT="45725" marB="45725"/>
                </a:tc>
                <a:tc>
                  <a:txBody>
                    <a:bodyPr/>
                    <a:lstStyle/>
                    <a:p>
                      <a:pPr marL="0" marR="0" lvl="0" indent="0" algn="l" rtl="0">
                        <a:spcBef>
                          <a:spcPts val="0"/>
                        </a:spcBef>
                        <a:buSzPct val="25000"/>
                        <a:buNone/>
                      </a:pPr>
                      <a:r>
                        <a:rPr lang="en-US" sz="1800" b="1"/>
                        <a:t>6.303 lb</a:t>
                      </a:r>
                    </a:p>
                  </a:txBody>
                  <a:tcPr marL="91450" marR="91450" marT="45725" marB="45725"/>
                </a:tc>
              </a:tr>
            </a:tbl>
          </a:graphicData>
        </a:graphic>
      </p:graphicFrame>
      <p:sp>
        <p:nvSpPr>
          <p:cNvPr id="244" name="Shape 244"/>
          <p:cNvSpPr txBox="1"/>
          <p:nvPr/>
        </p:nvSpPr>
        <p:spPr>
          <a:xfrm flipH="1">
            <a:off x="6559270" y="2578763"/>
            <a:ext cx="3926700" cy="4617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a:solidFill>
                  <a:schemeClr val="dk1"/>
                </a:solidFill>
                <a:latin typeface="Calibri"/>
                <a:ea typeface="Calibri"/>
                <a:cs typeface="Calibri"/>
                <a:sym typeface="Calibri"/>
              </a:rPr>
              <a:t>Assumes identical drogue to 2016-2017… can be updated upon chute geometry decision</a:t>
            </a:r>
          </a:p>
        </p:txBody>
      </p:sp>
      <p:sp>
        <p:nvSpPr>
          <p:cNvPr id="245" name="Shape 245"/>
          <p:cNvSpPr txBox="1"/>
          <p:nvPr/>
        </p:nvSpPr>
        <p:spPr>
          <a:xfrm flipH="1">
            <a:off x="6559270" y="3040467"/>
            <a:ext cx="3926700" cy="4617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a:solidFill>
                  <a:schemeClr val="dk1"/>
                </a:solidFill>
                <a:latin typeface="Calibri"/>
                <a:ea typeface="Calibri"/>
                <a:cs typeface="Calibri"/>
                <a:sym typeface="Calibri"/>
              </a:rPr>
              <a:t>Level 2 TD—Level 3 discontinued by manufacturer, can likely still purchase within immediate future</a:t>
            </a:r>
          </a:p>
        </p:txBody>
      </p:sp>
      <p:sp>
        <p:nvSpPr>
          <p:cNvPr id="246" name="Shape 246"/>
          <p:cNvSpPr txBox="1"/>
          <p:nvPr/>
        </p:nvSpPr>
        <p:spPr>
          <a:xfrm flipH="1">
            <a:off x="6559207" y="2001381"/>
            <a:ext cx="3926700" cy="4617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a:solidFill>
                  <a:schemeClr val="dk1"/>
                </a:solidFill>
                <a:latin typeface="Calibri"/>
                <a:ea typeface="Calibri"/>
                <a:cs typeface="Calibri"/>
                <a:sym typeface="Calibri"/>
              </a:rPr>
              <a:t>2016-2017 deployment bag—lighter alternative without webbing straps possible for future flights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Shape 251"/>
          <p:cNvSpPr txBox="1">
            <a:spLocks noGrp="1"/>
          </p:cNvSpPr>
          <p:nvPr>
            <p:ph type="ctrTitle"/>
          </p:nvPr>
        </p:nvSpPr>
        <p:spPr>
          <a:xfrm>
            <a:off x="186812" y="178467"/>
            <a:ext cx="7206900" cy="6375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Avionics – </a:t>
            </a:r>
            <a:r>
              <a:rPr lang="en-US" sz="3600"/>
              <a:t>Controls</a:t>
            </a:r>
          </a:p>
        </p:txBody>
      </p:sp>
      <p:pic>
        <p:nvPicPr>
          <p:cNvPr id="252" name="Shape 252"/>
          <p:cNvPicPr preferRelativeResize="0"/>
          <p:nvPr/>
        </p:nvPicPr>
        <p:blipFill rotWithShape="1">
          <a:blip r:embed="rId3">
            <a:alphaModFix/>
          </a:blip>
          <a:srcRect/>
          <a:stretch/>
        </p:blipFill>
        <p:spPr>
          <a:xfrm>
            <a:off x="10007067" y="6095664"/>
            <a:ext cx="2184900" cy="690600"/>
          </a:xfrm>
          <a:prstGeom prst="rect">
            <a:avLst/>
          </a:prstGeom>
          <a:noFill/>
          <a:ln>
            <a:noFill/>
          </a:ln>
        </p:spPr>
      </p:pic>
      <p:cxnSp>
        <p:nvCxnSpPr>
          <p:cNvPr id="253" name="Shape 253"/>
          <p:cNvCxnSpPr/>
          <p:nvPr/>
        </p:nvCxnSpPr>
        <p:spPr>
          <a:xfrm>
            <a:off x="265470" y="816077"/>
            <a:ext cx="11543100"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254" name="Shape 254"/>
          <p:cNvGraphicFramePr/>
          <p:nvPr>
            <p:extLst>
              <p:ext uri="{D42A27DB-BD31-4B8C-83A1-F6EECF244321}">
                <p14:modId xmlns:p14="http://schemas.microsoft.com/office/powerpoint/2010/main" val="1118769956"/>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
        <p:nvSpPr>
          <p:cNvPr id="255" name="Shape 255"/>
          <p:cNvSpPr txBox="1"/>
          <p:nvPr/>
        </p:nvSpPr>
        <p:spPr>
          <a:xfrm>
            <a:off x="265475" y="1144875"/>
            <a:ext cx="7128300" cy="4950900"/>
          </a:xfrm>
          <a:prstGeom prst="rect">
            <a:avLst/>
          </a:prstGeom>
          <a:noFill/>
          <a:ln>
            <a:noFill/>
          </a:ln>
        </p:spPr>
        <p:txBody>
          <a:bodyPr lIns="91425" tIns="45700" rIns="91425" bIns="45700" anchor="t" anchorCtr="0">
            <a:noAutofit/>
          </a:bodyPr>
          <a:lstStyle/>
          <a:p>
            <a:pPr marL="285750" lvl="0" indent="-273050" rtl="0">
              <a:spcBef>
                <a:spcPts val="0"/>
              </a:spcBef>
              <a:buClr>
                <a:schemeClr val="dk1"/>
              </a:buClr>
              <a:buSzPct val="100000"/>
              <a:buFont typeface="Arial"/>
              <a:buChar char="•"/>
            </a:pPr>
            <a:r>
              <a:rPr lang="en-US" sz="2200">
                <a:solidFill>
                  <a:schemeClr val="dk1"/>
                </a:solidFill>
              </a:rPr>
              <a:t>Flight events</a:t>
            </a:r>
          </a:p>
          <a:p>
            <a:pPr marL="742950" lvl="1" indent="-273050" rtl="0">
              <a:spcBef>
                <a:spcPts val="0"/>
              </a:spcBef>
              <a:buClr>
                <a:schemeClr val="dk1"/>
              </a:buClr>
              <a:buSzPct val="100000"/>
              <a:buFont typeface="Arial"/>
              <a:buChar char="•"/>
            </a:pPr>
            <a:r>
              <a:rPr lang="en-US" sz="2200">
                <a:solidFill>
                  <a:schemeClr val="dk1"/>
                </a:solidFill>
              </a:rPr>
              <a:t>Drogue event at 80,000 ft </a:t>
            </a:r>
          </a:p>
          <a:p>
            <a:pPr marL="742950" lvl="1" indent="-273050" rtl="0">
              <a:spcBef>
                <a:spcPts val="0"/>
              </a:spcBef>
              <a:buClr>
                <a:schemeClr val="dk1"/>
              </a:buClr>
              <a:buSzPct val="100000"/>
              <a:buFont typeface="Arial"/>
              <a:buChar char="•"/>
            </a:pPr>
            <a:r>
              <a:rPr lang="en-US" sz="2200">
                <a:solidFill>
                  <a:schemeClr val="dk1"/>
                </a:solidFill>
              </a:rPr>
              <a:t>Main event at at 2,000 ft</a:t>
            </a:r>
          </a:p>
          <a:p>
            <a:pPr marL="742950" lvl="1" indent="-273050" rtl="0">
              <a:spcBef>
                <a:spcPts val="0"/>
              </a:spcBef>
              <a:buClr>
                <a:schemeClr val="dk1"/>
              </a:buClr>
              <a:buSzPct val="100000"/>
              <a:buFont typeface="Arial"/>
              <a:buChar char="•"/>
            </a:pPr>
            <a:r>
              <a:rPr lang="en-US" sz="2200">
                <a:solidFill>
                  <a:schemeClr val="dk1"/>
                </a:solidFill>
              </a:rPr>
              <a:t>Triggered by Pyxida pyro channels</a:t>
            </a:r>
          </a:p>
          <a:p>
            <a:pPr marL="285750" lvl="0" indent="-273050" rtl="0">
              <a:spcBef>
                <a:spcPts val="0"/>
              </a:spcBef>
              <a:buClr>
                <a:schemeClr val="dk1"/>
              </a:buClr>
              <a:buSzPct val="100000"/>
              <a:buFont typeface="Arial"/>
              <a:buChar char="•"/>
            </a:pPr>
            <a:r>
              <a:rPr lang="en-US" sz="2200">
                <a:solidFill>
                  <a:schemeClr val="dk1"/>
                </a:solidFill>
              </a:rPr>
              <a:t>Sensor filtering</a:t>
            </a:r>
          </a:p>
          <a:p>
            <a:pPr marL="742950" lvl="1" indent="-273050" rtl="0">
              <a:spcBef>
                <a:spcPts val="0"/>
              </a:spcBef>
              <a:buClr>
                <a:schemeClr val="dk1"/>
              </a:buClr>
              <a:buSzPct val="100000"/>
              <a:buFont typeface="Arial"/>
              <a:buChar char="•"/>
            </a:pPr>
            <a:r>
              <a:rPr lang="en-US" sz="2200">
                <a:solidFill>
                  <a:schemeClr val="dk1"/>
                </a:solidFill>
              </a:rPr>
              <a:t>Will implement </a:t>
            </a:r>
            <a:r>
              <a:rPr lang="en-US" sz="2200" b="1">
                <a:solidFill>
                  <a:schemeClr val="dk1"/>
                </a:solidFill>
              </a:rPr>
              <a:t>Kalman Filter</a:t>
            </a:r>
          </a:p>
          <a:p>
            <a:pPr marL="1200150" lvl="2" indent="-273050" rtl="0">
              <a:spcBef>
                <a:spcPts val="0"/>
              </a:spcBef>
              <a:buClr>
                <a:schemeClr val="dk1"/>
              </a:buClr>
              <a:buSzPct val="100000"/>
              <a:buFont typeface="Arial"/>
              <a:buChar char="•"/>
            </a:pPr>
            <a:r>
              <a:rPr lang="en-US" sz="2200">
                <a:solidFill>
                  <a:schemeClr val="dk1"/>
                </a:solidFill>
              </a:rPr>
              <a:t>Best estimate of state assuming Gaussian error</a:t>
            </a:r>
          </a:p>
          <a:p>
            <a:pPr marL="1200150" lvl="2" indent="-273050" rtl="0">
              <a:spcBef>
                <a:spcPts val="0"/>
              </a:spcBef>
              <a:buClr>
                <a:schemeClr val="dk1"/>
              </a:buClr>
              <a:buSzPct val="100000"/>
              <a:buFont typeface="Arial"/>
              <a:buChar char="•"/>
            </a:pPr>
            <a:r>
              <a:rPr lang="en-US" sz="2200">
                <a:solidFill>
                  <a:schemeClr val="dk1"/>
                </a:solidFill>
              </a:rPr>
              <a:t>State = rocket rectangular coordinates</a:t>
            </a:r>
          </a:p>
          <a:p>
            <a:pPr marL="742950" lvl="1" indent="-273050" rtl="0">
              <a:spcBef>
                <a:spcPts val="0"/>
              </a:spcBef>
              <a:buClr>
                <a:schemeClr val="dk1"/>
              </a:buClr>
              <a:buSzPct val="100000"/>
              <a:buFont typeface="Arial"/>
              <a:buChar char="•"/>
            </a:pPr>
            <a:r>
              <a:rPr lang="en-US" sz="2200">
                <a:solidFill>
                  <a:schemeClr val="dk1"/>
                </a:solidFill>
              </a:rPr>
              <a:t>Will fuse data from accelerometer, barometer, and GPS</a:t>
            </a:r>
          </a:p>
          <a:p>
            <a:pPr marL="742950" lvl="1" indent="-273050" rtl="0">
              <a:spcBef>
                <a:spcPts val="0"/>
              </a:spcBef>
              <a:buClr>
                <a:schemeClr val="dk1"/>
              </a:buClr>
              <a:buSzPct val="100000"/>
              <a:buFont typeface="Arial"/>
              <a:buChar char="•"/>
            </a:pPr>
            <a:r>
              <a:rPr lang="en-US" sz="2200">
                <a:solidFill>
                  <a:schemeClr val="dk1"/>
                </a:solidFill>
              </a:rPr>
              <a:t>Will hopefully allow mach immunity</a:t>
            </a:r>
          </a:p>
          <a:p>
            <a:pPr marL="742950" lvl="1" indent="-273050" rtl="0">
              <a:spcBef>
                <a:spcPts val="0"/>
              </a:spcBef>
              <a:buClr>
                <a:schemeClr val="dk1"/>
              </a:buClr>
              <a:buSzPct val="100000"/>
              <a:buFont typeface="Arial"/>
              <a:buChar char="•"/>
            </a:pPr>
            <a:r>
              <a:rPr lang="en-US" sz="2200">
                <a:solidFill>
                  <a:schemeClr val="dk1"/>
                </a:solidFill>
              </a:rPr>
              <a:t>Implement in C++ for Pyxida</a:t>
            </a:r>
          </a:p>
          <a:p>
            <a:pPr marL="742950" lvl="1" indent="-273050" rtl="0">
              <a:spcBef>
                <a:spcPts val="0"/>
              </a:spcBef>
              <a:buClr>
                <a:schemeClr val="dk1"/>
              </a:buClr>
              <a:buSzPct val="100000"/>
              <a:buFont typeface="Arial"/>
              <a:buChar char="•"/>
            </a:pPr>
            <a:r>
              <a:rPr lang="en-US" sz="2200">
                <a:solidFill>
                  <a:schemeClr val="dk1"/>
                </a:solidFill>
              </a:rPr>
              <a:t>Eventually will give full six degree state of rocket (coordinates + orientation) </a:t>
            </a:r>
          </a:p>
        </p:txBody>
      </p:sp>
      <p:pic>
        <p:nvPicPr>
          <p:cNvPr id="256" name="Shape 256"/>
          <p:cNvPicPr preferRelativeResize="0"/>
          <p:nvPr/>
        </p:nvPicPr>
        <p:blipFill>
          <a:blip r:embed="rId4">
            <a:alphaModFix/>
          </a:blip>
          <a:stretch>
            <a:fillRect/>
          </a:stretch>
        </p:blipFill>
        <p:spPr>
          <a:xfrm>
            <a:off x="7470174" y="1906385"/>
            <a:ext cx="4594925" cy="334703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ctrTitle"/>
          </p:nvPr>
        </p:nvSpPr>
        <p:spPr>
          <a:xfrm>
            <a:off x="186800" y="178475"/>
            <a:ext cx="8277300" cy="6375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Avionics – </a:t>
            </a:r>
            <a:r>
              <a:rPr lang="en-US" sz="3600"/>
              <a:t>Hardware Upgrades &amp; Telemetry</a:t>
            </a:r>
          </a:p>
        </p:txBody>
      </p:sp>
      <p:pic>
        <p:nvPicPr>
          <p:cNvPr id="262" name="Shape 262"/>
          <p:cNvPicPr preferRelativeResize="0"/>
          <p:nvPr/>
        </p:nvPicPr>
        <p:blipFill rotWithShape="1">
          <a:blip r:embed="rId3">
            <a:alphaModFix/>
          </a:blip>
          <a:srcRect/>
          <a:stretch/>
        </p:blipFill>
        <p:spPr>
          <a:xfrm>
            <a:off x="10007067" y="6095664"/>
            <a:ext cx="2184900" cy="690600"/>
          </a:xfrm>
          <a:prstGeom prst="rect">
            <a:avLst/>
          </a:prstGeom>
          <a:noFill/>
          <a:ln>
            <a:noFill/>
          </a:ln>
        </p:spPr>
      </p:pic>
      <p:cxnSp>
        <p:nvCxnSpPr>
          <p:cNvPr id="263" name="Shape 263"/>
          <p:cNvCxnSpPr/>
          <p:nvPr/>
        </p:nvCxnSpPr>
        <p:spPr>
          <a:xfrm>
            <a:off x="265470" y="816077"/>
            <a:ext cx="11543100"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264" name="Shape 264"/>
          <p:cNvGraphicFramePr/>
          <p:nvPr>
            <p:extLst>
              <p:ext uri="{D42A27DB-BD31-4B8C-83A1-F6EECF244321}">
                <p14:modId xmlns:p14="http://schemas.microsoft.com/office/powerpoint/2010/main" val="973384369"/>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dirty="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
        <p:nvSpPr>
          <p:cNvPr id="265" name="Shape 265"/>
          <p:cNvSpPr txBox="1"/>
          <p:nvPr/>
        </p:nvSpPr>
        <p:spPr>
          <a:xfrm>
            <a:off x="265475" y="1144875"/>
            <a:ext cx="7599600" cy="4950900"/>
          </a:xfrm>
          <a:prstGeom prst="rect">
            <a:avLst/>
          </a:prstGeom>
          <a:noFill/>
          <a:ln>
            <a:noFill/>
          </a:ln>
        </p:spPr>
        <p:txBody>
          <a:bodyPr lIns="91425" tIns="45700" rIns="91425" bIns="45700" anchor="t" anchorCtr="0">
            <a:noAutofit/>
          </a:bodyPr>
          <a:lstStyle/>
          <a:p>
            <a:pPr marL="285750" lvl="0" indent="-273050" rtl="0">
              <a:spcBef>
                <a:spcPts val="0"/>
              </a:spcBef>
              <a:buClr>
                <a:schemeClr val="dk1"/>
              </a:buClr>
              <a:buSzPct val="100000"/>
              <a:buFont typeface="Arial"/>
              <a:buChar char="•"/>
            </a:pPr>
            <a:r>
              <a:rPr lang="en-US" sz="2200" dirty="0">
                <a:solidFill>
                  <a:schemeClr val="dk1"/>
                </a:solidFill>
              </a:rPr>
              <a:t>Add capacitors in </a:t>
            </a:r>
            <a:r>
              <a:rPr lang="en-US" sz="2200" dirty="0" err="1">
                <a:solidFill>
                  <a:schemeClr val="dk1"/>
                </a:solidFill>
              </a:rPr>
              <a:t>Pyxida</a:t>
            </a:r>
            <a:r>
              <a:rPr lang="en-US" sz="2200" dirty="0">
                <a:solidFill>
                  <a:schemeClr val="dk1"/>
                </a:solidFill>
              </a:rPr>
              <a:t> power rail</a:t>
            </a:r>
          </a:p>
          <a:p>
            <a:pPr marL="742950" lvl="1" indent="-273050" rtl="0">
              <a:spcBef>
                <a:spcPts val="0"/>
              </a:spcBef>
              <a:buClr>
                <a:schemeClr val="dk1"/>
              </a:buClr>
              <a:buSzPct val="100000"/>
              <a:buFont typeface="Arial"/>
              <a:buChar char="•"/>
            </a:pPr>
            <a:r>
              <a:rPr lang="en-US" sz="2200" dirty="0">
                <a:solidFill>
                  <a:schemeClr val="dk1"/>
                </a:solidFill>
              </a:rPr>
              <a:t>Prevents brownouts from flight turbulence</a:t>
            </a:r>
          </a:p>
          <a:p>
            <a:pPr marL="742950" lvl="1" indent="-273050" rtl="0">
              <a:spcBef>
                <a:spcPts val="0"/>
              </a:spcBef>
              <a:buClr>
                <a:schemeClr val="dk1"/>
              </a:buClr>
              <a:buSzPct val="100000"/>
              <a:buFont typeface="Arial"/>
              <a:buChar char="•"/>
            </a:pPr>
            <a:r>
              <a:rPr lang="en-US" sz="2200" dirty="0">
                <a:solidFill>
                  <a:schemeClr val="dk1"/>
                </a:solidFill>
              </a:rPr>
              <a:t>Allows graceful shutdown</a:t>
            </a:r>
          </a:p>
          <a:p>
            <a:pPr marL="742950" lvl="1" indent="-273050" rtl="0">
              <a:spcBef>
                <a:spcPts val="0"/>
              </a:spcBef>
              <a:buClr>
                <a:schemeClr val="dk1"/>
              </a:buClr>
              <a:buSzPct val="100000"/>
              <a:buFont typeface="Arial"/>
              <a:buChar char="•"/>
            </a:pPr>
            <a:r>
              <a:rPr lang="en-US" sz="2200" b="1" dirty="0">
                <a:solidFill>
                  <a:schemeClr val="dk1"/>
                </a:solidFill>
              </a:rPr>
              <a:t>Brings </a:t>
            </a:r>
            <a:r>
              <a:rPr lang="en-US" sz="2200" b="1" dirty="0" err="1">
                <a:solidFill>
                  <a:schemeClr val="dk1"/>
                </a:solidFill>
              </a:rPr>
              <a:t>Pyxida</a:t>
            </a:r>
            <a:r>
              <a:rPr lang="en-US" sz="2200" b="1" dirty="0">
                <a:solidFill>
                  <a:schemeClr val="dk1"/>
                </a:solidFill>
              </a:rPr>
              <a:t> to rev 4.1</a:t>
            </a:r>
          </a:p>
          <a:p>
            <a:pPr marL="285750" lvl="0" indent="-273050" rtl="0">
              <a:spcBef>
                <a:spcPts val="0"/>
              </a:spcBef>
              <a:buClr>
                <a:schemeClr val="dk1"/>
              </a:buClr>
              <a:buSzPct val="100000"/>
              <a:buFont typeface="Arial"/>
              <a:buChar char="•"/>
            </a:pPr>
            <a:r>
              <a:rPr lang="en-US" sz="2200" dirty="0" err="1">
                <a:solidFill>
                  <a:schemeClr val="dk1"/>
                </a:solidFill>
              </a:rPr>
              <a:t>Upgrad</a:t>
            </a:r>
            <a:r>
              <a:rPr lang="en-US" sz="2200" dirty="0">
                <a:solidFill>
                  <a:schemeClr val="dk1"/>
                </a:solidFill>
              </a:rPr>
              <a:t> </a:t>
            </a:r>
            <a:r>
              <a:rPr lang="en-US" sz="2200" dirty="0" err="1">
                <a:solidFill>
                  <a:schemeClr val="dk1"/>
                </a:solidFill>
              </a:rPr>
              <a:t>Pyxida</a:t>
            </a:r>
            <a:r>
              <a:rPr lang="en-US" sz="2200" dirty="0">
                <a:solidFill>
                  <a:schemeClr val="dk1"/>
                </a:solidFill>
              </a:rPr>
              <a:t> telemetry chip</a:t>
            </a:r>
          </a:p>
          <a:p>
            <a:pPr marL="742950" lvl="1" indent="-273050" rtl="0">
              <a:spcBef>
                <a:spcPts val="0"/>
              </a:spcBef>
              <a:buClr>
                <a:schemeClr val="dk1"/>
              </a:buClr>
              <a:buSzPct val="100000"/>
              <a:buFont typeface="Arial"/>
              <a:buChar char="•"/>
            </a:pPr>
            <a:r>
              <a:rPr lang="en-US" sz="2200" dirty="0" err="1">
                <a:solidFill>
                  <a:schemeClr val="dk1"/>
                </a:solidFill>
              </a:rPr>
              <a:t>Xbee</a:t>
            </a:r>
            <a:r>
              <a:rPr lang="en-US" sz="2200" dirty="0">
                <a:solidFill>
                  <a:schemeClr val="dk1"/>
                </a:solidFill>
              </a:rPr>
              <a:t> -&gt; CC1120 (from TI)</a:t>
            </a:r>
          </a:p>
          <a:p>
            <a:pPr marL="742950" lvl="1" indent="-273050" rtl="0">
              <a:spcBef>
                <a:spcPts val="0"/>
              </a:spcBef>
              <a:buClr>
                <a:schemeClr val="dk1"/>
              </a:buClr>
              <a:buSzPct val="100000"/>
              <a:buFont typeface="Arial"/>
              <a:buChar char="•"/>
            </a:pPr>
            <a:r>
              <a:rPr lang="en-US" sz="2200" dirty="0">
                <a:solidFill>
                  <a:schemeClr val="dk1"/>
                </a:solidFill>
              </a:rPr>
              <a:t>CC1120 operates at sub 1GHz </a:t>
            </a:r>
          </a:p>
          <a:p>
            <a:pPr marL="1200150" lvl="2" indent="-273050" rtl="0">
              <a:spcBef>
                <a:spcPts val="0"/>
              </a:spcBef>
              <a:buClr>
                <a:schemeClr val="dk1"/>
              </a:buClr>
              <a:buSzPct val="100000"/>
              <a:buFont typeface="Arial"/>
              <a:buChar char="•"/>
            </a:pPr>
            <a:r>
              <a:rPr lang="en-US" sz="2200" dirty="0">
                <a:solidFill>
                  <a:schemeClr val="dk1"/>
                </a:solidFill>
              </a:rPr>
              <a:t>Supports high altitude flights</a:t>
            </a:r>
          </a:p>
          <a:p>
            <a:pPr marL="1200150" lvl="2" indent="-273050" rtl="0">
              <a:spcBef>
                <a:spcPts val="0"/>
              </a:spcBef>
              <a:buClr>
                <a:schemeClr val="dk1"/>
              </a:buClr>
              <a:buSzPct val="100000"/>
              <a:buFont typeface="Arial"/>
              <a:buChar char="•"/>
            </a:pPr>
            <a:r>
              <a:rPr lang="en-US" sz="2200" dirty="0">
                <a:solidFill>
                  <a:schemeClr val="dk1"/>
                </a:solidFill>
              </a:rPr>
              <a:t>Lower data rate but higher range</a:t>
            </a:r>
          </a:p>
          <a:p>
            <a:pPr marL="742950" lvl="1" indent="-273050" rtl="0">
              <a:spcBef>
                <a:spcPts val="0"/>
              </a:spcBef>
              <a:buClr>
                <a:schemeClr val="dk1"/>
              </a:buClr>
              <a:buSzPct val="100000"/>
              <a:buFont typeface="Arial"/>
              <a:buChar char="•"/>
            </a:pPr>
            <a:r>
              <a:rPr lang="en-US" sz="2200" dirty="0">
                <a:solidFill>
                  <a:schemeClr val="dk1"/>
                </a:solidFill>
              </a:rPr>
              <a:t>Supports similar packet protocol to current firmware</a:t>
            </a:r>
          </a:p>
          <a:p>
            <a:pPr marL="742950" lvl="1" indent="-273050" rtl="0">
              <a:spcBef>
                <a:spcPts val="0"/>
              </a:spcBef>
              <a:buClr>
                <a:schemeClr val="dk1"/>
              </a:buClr>
              <a:buSzPct val="100000"/>
              <a:buFont typeface="Arial"/>
              <a:buChar char="•"/>
            </a:pPr>
            <a:r>
              <a:rPr lang="en-US" sz="2200" b="1" dirty="0">
                <a:solidFill>
                  <a:schemeClr val="dk1"/>
                </a:solidFill>
              </a:rPr>
              <a:t>Brings </a:t>
            </a:r>
            <a:r>
              <a:rPr lang="en-US" sz="2200" b="1" dirty="0" err="1">
                <a:solidFill>
                  <a:schemeClr val="dk1"/>
                </a:solidFill>
              </a:rPr>
              <a:t>Pyxida</a:t>
            </a:r>
            <a:r>
              <a:rPr lang="en-US" sz="2200" b="1" dirty="0">
                <a:solidFill>
                  <a:schemeClr val="dk1"/>
                </a:solidFill>
              </a:rPr>
              <a:t> to rev 5.0</a:t>
            </a:r>
          </a:p>
          <a:p>
            <a:pPr marL="285750" lvl="0" indent="-273050" rtl="0">
              <a:spcBef>
                <a:spcPts val="0"/>
              </a:spcBef>
              <a:buClr>
                <a:schemeClr val="dk1"/>
              </a:buClr>
              <a:buSzPct val="100000"/>
              <a:buFont typeface="Arial"/>
              <a:buChar char="•"/>
            </a:pPr>
            <a:r>
              <a:rPr lang="en-US" sz="2200" dirty="0">
                <a:solidFill>
                  <a:schemeClr val="dk1"/>
                </a:solidFill>
              </a:rPr>
              <a:t>Ground station computer</a:t>
            </a:r>
          </a:p>
          <a:p>
            <a:pPr marL="742950" lvl="1" indent="-273050" rtl="0">
              <a:spcBef>
                <a:spcPts val="0"/>
              </a:spcBef>
              <a:buClr>
                <a:schemeClr val="dk1"/>
              </a:buClr>
              <a:buSzPct val="100000"/>
              <a:buFont typeface="Arial"/>
              <a:buChar char="•"/>
            </a:pPr>
            <a:r>
              <a:rPr lang="en-US" sz="2200" dirty="0">
                <a:solidFill>
                  <a:schemeClr val="dk1"/>
                </a:solidFill>
              </a:rPr>
              <a:t>Avionics will explore options for a dedicated ground station computer</a:t>
            </a:r>
          </a:p>
          <a:p>
            <a:pPr marL="742950" lvl="1" indent="-273050" rtl="0">
              <a:spcBef>
                <a:spcPts val="0"/>
              </a:spcBef>
              <a:buClr>
                <a:schemeClr val="dk1"/>
              </a:buClr>
              <a:buSzPct val="100000"/>
              <a:buFont typeface="Arial"/>
              <a:buChar char="•"/>
            </a:pPr>
            <a:r>
              <a:rPr lang="en-US" sz="2200" dirty="0">
                <a:solidFill>
                  <a:schemeClr val="dk1"/>
                </a:solidFill>
              </a:rPr>
              <a:t>This will save personal laptops in the desert</a:t>
            </a:r>
          </a:p>
          <a:p>
            <a:pPr marR="0" lvl="0" algn="l" rtl="0">
              <a:lnSpc>
                <a:spcPct val="100000"/>
              </a:lnSpc>
              <a:spcBef>
                <a:spcPts val="0"/>
              </a:spcBef>
              <a:spcAft>
                <a:spcPts val="0"/>
              </a:spcAft>
              <a:buNone/>
            </a:pPr>
            <a:endParaRPr sz="2200" dirty="0">
              <a:solidFill>
                <a:schemeClr val="dk1"/>
              </a:solidFill>
            </a:endParaRPr>
          </a:p>
        </p:txBody>
      </p:sp>
      <p:pic>
        <p:nvPicPr>
          <p:cNvPr id="266" name="Shape 266"/>
          <p:cNvPicPr preferRelativeResize="0"/>
          <p:nvPr/>
        </p:nvPicPr>
        <p:blipFill>
          <a:blip r:embed="rId4">
            <a:alphaModFix/>
          </a:blip>
          <a:stretch>
            <a:fillRect/>
          </a:stretch>
        </p:blipFill>
        <p:spPr>
          <a:xfrm rot="5400000">
            <a:off x="7727775" y="2345587"/>
            <a:ext cx="4022124" cy="254947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ctrTitle"/>
          </p:nvPr>
        </p:nvSpPr>
        <p:spPr>
          <a:xfrm>
            <a:off x="186812" y="178467"/>
            <a:ext cx="7206900" cy="6375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Avionics – </a:t>
            </a:r>
            <a:r>
              <a:rPr lang="en-US" sz="3600"/>
              <a:t>Mass Budget</a:t>
            </a:r>
          </a:p>
        </p:txBody>
      </p:sp>
      <p:pic>
        <p:nvPicPr>
          <p:cNvPr id="272" name="Shape 272"/>
          <p:cNvPicPr preferRelativeResize="0"/>
          <p:nvPr/>
        </p:nvPicPr>
        <p:blipFill rotWithShape="1">
          <a:blip r:embed="rId3">
            <a:alphaModFix/>
          </a:blip>
          <a:srcRect/>
          <a:stretch/>
        </p:blipFill>
        <p:spPr>
          <a:xfrm>
            <a:off x="10007067" y="6095664"/>
            <a:ext cx="2184900" cy="690600"/>
          </a:xfrm>
          <a:prstGeom prst="rect">
            <a:avLst/>
          </a:prstGeom>
          <a:noFill/>
          <a:ln>
            <a:noFill/>
          </a:ln>
        </p:spPr>
      </p:pic>
      <p:cxnSp>
        <p:nvCxnSpPr>
          <p:cNvPr id="273" name="Shape 273"/>
          <p:cNvCxnSpPr/>
          <p:nvPr/>
        </p:nvCxnSpPr>
        <p:spPr>
          <a:xfrm>
            <a:off x="265470" y="816077"/>
            <a:ext cx="11543100"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274" name="Shape 274"/>
          <p:cNvGraphicFramePr/>
          <p:nvPr>
            <p:extLst>
              <p:ext uri="{D42A27DB-BD31-4B8C-83A1-F6EECF244321}">
                <p14:modId xmlns:p14="http://schemas.microsoft.com/office/powerpoint/2010/main" val="1957198459"/>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dirty="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graphicFrame>
        <p:nvGraphicFramePr>
          <p:cNvPr id="275" name="Shape 275"/>
          <p:cNvGraphicFramePr/>
          <p:nvPr/>
        </p:nvGraphicFramePr>
        <p:xfrm>
          <a:off x="265469" y="1015738"/>
          <a:ext cx="6293600" cy="2465750"/>
        </p:xfrm>
        <a:graphic>
          <a:graphicData uri="http://schemas.openxmlformats.org/drawingml/2006/table">
            <a:tbl>
              <a:tblPr firstRow="1" bandRow="1">
                <a:noFill/>
                <a:tableStyleId>{003A64ED-355C-485E-9B1C-85B7299896B9}</a:tableStyleId>
              </a:tblPr>
              <a:tblGrid>
                <a:gridCol w="3849075"/>
                <a:gridCol w="2444525"/>
              </a:tblGrid>
              <a:tr h="493150">
                <a:tc>
                  <a:txBody>
                    <a:bodyPr/>
                    <a:lstStyle/>
                    <a:p>
                      <a:pPr marL="0" marR="0" lvl="0" indent="0" algn="l" rtl="0">
                        <a:spcBef>
                          <a:spcPts val="0"/>
                        </a:spcBef>
                        <a:buSzPct val="25000"/>
                        <a:buNone/>
                      </a:pPr>
                      <a:r>
                        <a:rPr lang="en-US" sz="1800" b="1"/>
                        <a:t>Component Name</a:t>
                      </a:r>
                    </a:p>
                  </a:txBody>
                  <a:tcPr marL="91450" marR="91450" marT="45725" marB="45725"/>
                </a:tc>
                <a:tc>
                  <a:txBody>
                    <a:bodyPr/>
                    <a:lstStyle/>
                    <a:p>
                      <a:pPr marL="0" marR="0" lvl="0" indent="0" algn="l" rtl="0">
                        <a:spcBef>
                          <a:spcPts val="0"/>
                        </a:spcBef>
                        <a:buSzPct val="25000"/>
                        <a:buNone/>
                      </a:pPr>
                      <a:r>
                        <a:rPr lang="en-US" sz="1800" b="1"/>
                        <a:t>Mass (lb)</a:t>
                      </a:r>
                    </a:p>
                  </a:txBody>
                  <a:tcPr marL="91450" marR="91450" marT="45725" marB="45725"/>
                </a:tc>
              </a:tr>
              <a:tr h="493150">
                <a:tc>
                  <a:txBody>
                    <a:bodyPr/>
                    <a:lstStyle/>
                    <a:p>
                      <a:pPr marL="0" marR="0" lvl="0" indent="0" algn="l" rtl="0">
                        <a:spcBef>
                          <a:spcPts val="0"/>
                        </a:spcBef>
                        <a:buSzPct val="25000"/>
                        <a:buNone/>
                      </a:pPr>
                      <a:r>
                        <a:rPr lang="en-US" sz="1800"/>
                        <a:t>Avionics bay (sled)</a:t>
                      </a:r>
                    </a:p>
                  </a:txBody>
                  <a:tcPr marL="91450" marR="91450" marT="45725" marB="45725"/>
                </a:tc>
                <a:tc>
                  <a:txBody>
                    <a:bodyPr/>
                    <a:lstStyle/>
                    <a:p>
                      <a:pPr marL="0" marR="0" lvl="0" indent="0" algn="l" rtl="0">
                        <a:spcBef>
                          <a:spcPts val="0"/>
                        </a:spcBef>
                        <a:buSzPct val="25000"/>
                        <a:buNone/>
                      </a:pPr>
                      <a:r>
                        <a:rPr lang="en-US" sz="1800"/>
                        <a:t>~3</a:t>
                      </a:r>
                    </a:p>
                  </a:txBody>
                  <a:tcPr marL="91450" marR="91450" marT="45725" marB="45725"/>
                </a:tc>
              </a:tr>
              <a:tr h="493150">
                <a:tc>
                  <a:txBody>
                    <a:bodyPr/>
                    <a:lstStyle/>
                    <a:p>
                      <a:pPr lvl="0" rtl="0">
                        <a:spcBef>
                          <a:spcPts val="0"/>
                        </a:spcBef>
                        <a:buNone/>
                      </a:pPr>
                      <a:r>
                        <a:rPr lang="en-US" sz="1800"/>
                        <a:t>Batteries</a:t>
                      </a:r>
                    </a:p>
                  </a:txBody>
                  <a:tcPr marL="91450" marR="91450" marT="45725" marB="45725"/>
                </a:tc>
                <a:tc>
                  <a:txBody>
                    <a:bodyPr/>
                    <a:lstStyle/>
                    <a:p>
                      <a:pPr lvl="0" rtl="0">
                        <a:spcBef>
                          <a:spcPts val="0"/>
                        </a:spcBef>
                        <a:buNone/>
                      </a:pPr>
                      <a:r>
                        <a:rPr lang="en-US" sz="1800"/>
                        <a:t>~1.5</a:t>
                      </a:r>
                    </a:p>
                  </a:txBody>
                  <a:tcPr marL="91450" marR="91450" marT="45725" marB="45725"/>
                </a:tc>
              </a:tr>
              <a:tr h="493150">
                <a:tc>
                  <a:txBody>
                    <a:bodyPr/>
                    <a:lstStyle/>
                    <a:p>
                      <a:pPr lvl="0" rtl="0">
                        <a:spcBef>
                          <a:spcPts val="0"/>
                        </a:spcBef>
                        <a:buNone/>
                      </a:pPr>
                      <a:r>
                        <a:rPr lang="en-US" sz="1800"/>
                        <a:t>Pyxida and wiring</a:t>
                      </a:r>
                    </a:p>
                  </a:txBody>
                  <a:tcPr marL="91450" marR="91450" marT="45725" marB="45725"/>
                </a:tc>
                <a:tc>
                  <a:txBody>
                    <a:bodyPr/>
                    <a:lstStyle/>
                    <a:p>
                      <a:pPr lvl="0" rtl="0">
                        <a:spcBef>
                          <a:spcPts val="0"/>
                        </a:spcBef>
                        <a:buNone/>
                      </a:pPr>
                      <a:r>
                        <a:rPr lang="en-US" sz="1800"/>
                        <a:t>~0.5</a:t>
                      </a:r>
                    </a:p>
                  </a:txBody>
                  <a:tcPr marL="91450" marR="91450" marT="45725" marB="45725"/>
                </a:tc>
              </a:tr>
              <a:tr h="493150">
                <a:tc>
                  <a:txBody>
                    <a:bodyPr/>
                    <a:lstStyle/>
                    <a:p>
                      <a:pPr marL="0" marR="0" lvl="0" indent="0" algn="l" rtl="0">
                        <a:spcBef>
                          <a:spcPts val="0"/>
                        </a:spcBef>
                        <a:buSzPct val="25000"/>
                        <a:buNone/>
                      </a:pPr>
                      <a:r>
                        <a:rPr lang="en-US" sz="1800" b="1" cap="small"/>
                        <a:t>Total</a:t>
                      </a:r>
                    </a:p>
                  </a:txBody>
                  <a:tcPr marL="91450" marR="91450" marT="45725" marB="45725"/>
                </a:tc>
                <a:tc>
                  <a:txBody>
                    <a:bodyPr/>
                    <a:lstStyle/>
                    <a:p>
                      <a:pPr marL="0" marR="0" lvl="0" indent="0" algn="l" rtl="0">
                        <a:spcBef>
                          <a:spcPts val="0"/>
                        </a:spcBef>
                        <a:buSzPct val="25000"/>
                        <a:buNone/>
                      </a:pPr>
                      <a:r>
                        <a:rPr lang="en-US" sz="1800" b="1"/>
                        <a:t>~5.0 lb</a:t>
                      </a:r>
                    </a:p>
                  </a:txBody>
                  <a:tcPr marL="91450" marR="91450" marT="45725" marB="45725"/>
                </a:tc>
              </a:tr>
            </a:tbl>
          </a:graphicData>
        </a:graphic>
      </p:graphicFrame>
      <p:sp>
        <p:nvSpPr>
          <p:cNvPr id="276" name="Shape 276"/>
          <p:cNvSpPr txBox="1"/>
          <p:nvPr/>
        </p:nvSpPr>
        <p:spPr>
          <a:xfrm>
            <a:off x="186801" y="3783525"/>
            <a:ext cx="11543100" cy="1569600"/>
          </a:xfrm>
          <a:prstGeom prst="rect">
            <a:avLst/>
          </a:prstGeom>
          <a:noFill/>
          <a:ln>
            <a:noFill/>
          </a:ln>
        </p:spPr>
        <p:txBody>
          <a:bodyPr lIns="91425" tIns="45700" rIns="91425" bIns="45700" anchor="t" anchorCtr="0">
            <a:noAutofit/>
          </a:bodyPr>
          <a:lstStyle/>
          <a:p>
            <a:pPr marL="285750" marR="0" lvl="0" indent="-285750" algn="l" rtl="0">
              <a:spcBef>
                <a:spcPts val="0"/>
              </a:spcBef>
              <a:buClr>
                <a:schemeClr val="dk1"/>
              </a:buClr>
              <a:buSzPct val="100000"/>
              <a:buFont typeface="Arial"/>
              <a:buChar char="•"/>
            </a:pPr>
            <a:r>
              <a:rPr lang="en-US" sz="2400">
                <a:solidFill>
                  <a:schemeClr val="dk1"/>
                </a:solidFill>
                <a:latin typeface="Calibri"/>
                <a:ea typeface="Calibri"/>
                <a:cs typeface="Calibri"/>
                <a:sym typeface="Calibri"/>
              </a:rPr>
              <a:t>Avionics bay must be redesigned since it has been moved to the nose cone this year</a:t>
            </a:r>
          </a:p>
          <a:p>
            <a:pPr marL="742950" marR="0" lvl="1" indent="-285750" algn="l" rtl="0">
              <a:spcBef>
                <a:spcPts val="0"/>
              </a:spcBef>
              <a:buClr>
                <a:schemeClr val="dk1"/>
              </a:buClr>
              <a:buSzPct val="100000"/>
              <a:buFont typeface="Calibri"/>
              <a:buChar char="•"/>
            </a:pPr>
            <a:r>
              <a:rPr lang="en-US" sz="2400">
                <a:solidFill>
                  <a:schemeClr val="dk1"/>
                </a:solidFill>
                <a:latin typeface="Calibri"/>
                <a:ea typeface="Calibri"/>
                <a:cs typeface="Calibri"/>
                <a:sym typeface="Calibri"/>
              </a:rPr>
              <a:t>Will integrate charging pad power to prevent components from dying while on the pad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Shape 281"/>
          <p:cNvSpPr txBox="1">
            <a:spLocks noGrp="1"/>
          </p:cNvSpPr>
          <p:nvPr>
            <p:ph type="ctrTitle"/>
          </p:nvPr>
        </p:nvSpPr>
        <p:spPr>
          <a:xfrm>
            <a:off x="186811" y="178467"/>
            <a:ext cx="7207044"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Structures – Vehicle Integrity</a:t>
            </a:r>
          </a:p>
        </p:txBody>
      </p:sp>
      <p:pic>
        <p:nvPicPr>
          <p:cNvPr id="282" name="Shape 282"/>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283" name="Shape 283"/>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284" name="Shape 284"/>
          <p:cNvGraphicFramePr/>
          <p:nvPr>
            <p:extLst>
              <p:ext uri="{D42A27DB-BD31-4B8C-83A1-F6EECF244321}">
                <p14:modId xmlns:p14="http://schemas.microsoft.com/office/powerpoint/2010/main" val="545618559"/>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
        <p:nvSpPr>
          <p:cNvPr id="285" name="Shape 285"/>
          <p:cNvSpPr txBox="1"/>
          <p:nvPr/>
        </p:nvSpPr>
        <p:spPr>
          <a:xfrm>
            <a:off x="398575" y="1192925"/>
            <a:ext cx="5258100" cy="1394700"/>
          </a:xfrm>
          <a:prstGeom prst="rect">
            <a:avLst/>
          </a:prstGeom>
          <a:noFill/>
          <a:ln>
            <a:noFill/>
          </a:ln>
        </p:spPr>
        <p:txBody>
          <a:bodyPr lIns="91425" tIns="91425" rIns="91425" bIns="91425" anchor="t" anchorCtr="0">
            <a:noAutofit/>
          </a:bodyPr>
          <a:lstStyle/>
          <a:p>
            <a:pPr lvl="0">
              <a:spcBef>
                <a:spcPts val="0"/>
              </a:spcBef>
              <a:buNone/>
            </a:pPr>
            <a:r>
              <a:rPr lang="en-US"/>
              <a:t>Structural analysis has determined that the loads on the composite tube comprising the forward airframe will be 439 lbs (1955 N) in the axial direction and 222 lbs (986 N) in the normal direction.</a:t>
            </a:r>
          </a:p>
          <a:p>
            <a:pPr lvl="0">
              <a:spcBef>
                <a:spcPts val="0"/>
              </a:spcBef>
              <a:buNone/>
            </a:pPr>
            <a:r>
              <a:rPr lang="en-US"/>
              <a:t>These will be satisfied by a 9 ply carbon fiber tube. This load expects a motor thrust of 12000N.</a:t>
            </a:r>
          </a:p>
          <a:p>
            <a:pPr lvl="0">
              <a:spcBef>
                <a:spcPts val="0"/>
              </a:spcBef>
              <a:buNone/>
            </a:pPr>
            <a:endParaRPr/>
          </a:p>
          <a:p>
            <a:pPr lvl="0">
              <a:spcBef>
                <a:spcPts val="0"/>
              </a:spcBef>
              <a:buNone/>
            </a:pPr>
            <a:endParaRPr/>
          </a:p>
        </p:txBody>
      </p:sp>
      <p:sp>
        <p:nvSpPr>
          <p:cNvPr id="286" name="Shape 286"/>
          <p:cNvSpPr txBox="1"/>
          <p:nvPr/>
        </p:nvSpPr>
        <p:spPr>
          <a:xfrm>
            <a:off x="6274475" y="1192925"/>
            <a:ext cx="5258100" cy="1713600"/>
          </a:xfrm>
          <a:prstGeom prst="rect">
            <a:avLst/>
          </a:prstGeom>
          <a:noFill/>
          <a:ln>
            <a:noFill/>
          </a:ln>
        </p:spPr>
        <p:txBody>
          <a:bodyPr lIns="91425" tIns="91425" rIns="91425" bIns="91425" anchor="t" anchorCtr="0">
            <a:noAutofit/>
          </a:bodyPr>
          <a:lstStyle/>
          <a:p>
            <a:pPr lvl="0" rtl="0">
              <a:spcBef>
                <a:spcPts val="0"/>
              </a:spcBef>
              <a:buNone/>
            </a:pPr>
            <a:r>
              <a:rPr lang="en-US"/>
              <a:t>The nose cone will be constructed from S-Glass for radio frequency transparency. 9 layers of S-glass will be used.</a:t>
            </a:r>
          </a:p>
          <a:p>
            <a:pPr lvl="0" rtl="0">
              <a:spcBef>
                <a:spcPts val="0"/>
              </a:spcBef>
              <a:buNone/>
            </a:pPr>
            <a:endParaRPr/>
          </a:p>
          <a:p>
            <a:pPr lvl="0" rtl="0">
              <a:spcBef>
                <a:spcPts val="0"/>
              </a:spcBef>
              <a:buNone/>
            </a:pPr>
            <a:r>
              <a:rPr lang="en-US"/>
              <a:t>4 ¼ in 6061 aluminum fins will be assembled around the aft of the motor case. These fins will be 13in long at the root chord and 5 in tall.  They will be assembled with a collar around the motor case.</a:t>
            </a:r>
          </a:p>
        </p:txBody>
      </p:sp>
      <p:pic>
        <p:nvPicPr>
          <p:cNvPr id="287" name="Shape 287"/>
          <p:cNvPicPr preferRelativeResize="0"/>
          <p:nvPr/>
        </p:nvPicPr>
        <p:blipFill>
          <a:blip r:embed="rId4">
            <a:alphaModFix/>
          </a:blip>
          <a:stretch>
            <a:fillRect/>
          </a:stretch>
        </p:blipFill>
        <p:spPr>
          <a:xfrm>
            <a:off x="304800" y="3598325"/>
            <a:ext cx="11887200" cy="2053602"/>
          </a:xfrm>
          <a:prstGeom prst="rect">
            <a:avLst/>
          </a:prstGeom>
          <a:noFill/>
          <a:ln>
            <a:noFill/>
          </a:ln>
        </p:spPr>
      </p:pic>
      <p:sp>
        <p:nvSpPr>
          <p:cNvPr id="288" name="Shape 288"/>
          <p:cNvSpPr/>
          <p:nvPr/>
        </p:nvSpPr>
        <p:spPr>
          <a:xfrm>
            <a:off x="2957350" y="4334050"/>
            <a:ext cx="1784700" cy="459000"/>
          </a:xfrm>
          <a:prstGeom prst="rect">
            <a:avLst/>
          </a:prstGeom>
          <a:solidFill>
            <a:srgbClr val="434343"/>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89" name="Shape 289"/>
          <p:cNvSpPr/>
          <p:nvPr/>
        </p:nvSpPr>
        <p:spPr>
          <a:xfrm rot="-5400000">
            <a:off x="1461175" y="3271350"/>
            <a:ext cx="459000" cy="2584200"/>
          </a:xfrm>
          <a:prstGeom prst="triangle">
            <a:avLst>
              <a:gd name="adj" fmla="val 50000"/>
            </a:avLst>
          </a:prstGeom>
          <a:solidFill>
            <a:srgbClr val="98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90" name="Shape 290"/>
          <p:cNvSpPr/>
          <p:nvPr/>
        </p:nvSpPr>
        <p:spPr>
          <a:xfrm>
            <a:off x="4741975" y="4321300"/>
            <a:ext cx="6220500" cy="459000"/>
          </a:xfrm>
          <a:prstGeom prst="rect">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cxnSp>
        <p:nvCxnSpPr>
          <p:cNvPr id="291" name="Shape 291"/>
          <p:cNvCxnSpPr/>
          <p:nvPr/>
        </p:nvCxnSpPr>
        <p:spPr>
          <a:xfrm rot="10800000">
            <a:off x="1567800" y="3977200"/>
            <a:ext cx="510000" cy="420600"/>
          </a:xfrm>
          <a:prstGeom prst="straightConnector1">
            <a:avLst/>
          </a:prstGeom>
          <a:noFill/>
          <a:ln w="9525" cap="flat" cmpd="sng">
            <a:solidFill>
              <a:schemeClr val="dk2"/>
            </a:solidFill>
            <a:prstDash val="solid"/>
            <a:round/>
            <a:headEnd type="none" w="lg" len="lg"/>
            <a:tailEnd type="none" w="lg" len="lg"/>
          </a:ln>
        </p:spPr>
      </p:cxnSp>
      <p:sp>
        <p:nvSpPr>
          <p:cNvPr id="292" name="Shape 292"/>
          <p:cNvSpPr txBox="1"/>
          <p:nvPr/>
        </p:nvSpPr>
        <p:spPr>
          <a:xfrm>
            <a:off x="1159950" y="3671200"/>
            <a:ext cx="1325700" cy="229500"/>
          </a:xfrm>
          <a:prstGeom prst="rect">
            <a:avLst/>
          </a:prstGeom>
          <a:noFill/>
          <a:ln>
            <a:noFill/>
          </a:ln>
        </p:spPr>
        <p:txBody>
          <a:bodyPr lIns="91425" tIns="91425" rIns="91425" bIns="91425" anchor="t" anchorCtr="0">
            <a:noAutofit/>
          </a:bodyPr>
          <a:lstStyle/>
          <a:p>
            <a:pPr lvl="0">
              <a:spcBef>
                <a:spcPts val="0"/>
              </a:spcBef>
              <a:buNone/>
            </a:pPr>
            <a:r>
              <a:rPr lang="en-US"/>
              <a:t>Fiberglass Nose Cone</a:t>
            </a:r>
          </a:p>
        </p:txBody>
      </p:sp>
      <p:cxnSp>
        <p:nvCxnSpPr>
          <p:cNvPr id="293" name="Shape 293"/>
          <p:cNvCxnSpPr/>
          <p:nvPr/>
        </p:nvCxnSpPr>
        <p:spPr>
          <a:xfrm rot="10800000">
            <a:off x="3535325" y="3977200"/>
            <a:ext cx="510000" cy="420600"/>
          </a:xfrm>
          <a:prstGeom prst="straightConnector1">
            <a:avLst/>
          </a:prstGeom>
          <a:noFill/>
          <a:ln w="9525" cap="flat" cmpd="sng">
            <a:solidFill>
              <a:schemeClr val="dk2"/>
            </a:solidFill>
            <a:prstDash val="solid"/>
            <a:round/>
            <a:headEnd type="none" w="lg" len="lg"/>
            <a:tailEnd type="none" w="lg" len="lg"/>
          </a:ln>
        </p:spPr>
      </p:cxnSp>
      <p:sp>
        <p:nvSpPr>
          <p:cNvPr id="294" name="Shape 294"/>
          <p:cNvSpPr txBox="1"/>
          <p:nvPr/>
        </p:nvSpPr>
        <p:spPr>
          <a:xfrm>
            <a:off x="3127475" y="3671200"/>
            <a:ext cx="1325700" cy="229500"/>
          </a:xfrm>
          <a:prstGeom prst="rect">
            <a:avLst/>
          </a:prstGeom>
          <a:noFill/>
          <a:ln>
            <a:noFill/>
          </a:ln>
        </p:spPr>
        <p:txBody>
          <a:bodyPr lIns="91425" tIns="91425" rIns="91425" bIns="91425" anchor="t" anchorCtr="0">
            <a:noAutofit/>
          </a:bodyPr>
          <a:lstStyle/>
          <a:p>
            <a:pPr lvl="0" rtl="0">
              <a:spcBef>
                <a:spcPts val="0"/>
              </a:spcBef>
              <a:buNone/>
            </a:pPr>
            <a:r>
              <a:rPr lang="en-US"/>
              <a:t>Carbon Fiber Tube</a:t>
            </a:r>
          </a:p>
        </p:txBody>
      </p:sp>
      <p:cxnSp>
        <p:nvCxnSpPr>
          <p:cNvPr id="295" name="Shape 295"/>
          <p:cNvCxnSpPr/>
          <p:nvPr/>
        </p:nvCxnSpPr>
        <p:spPr>
          <a:xfrm rot="10800000">
            <a:off x="10712250" y="3802350"/>
            <a:ext cx="510000" cy="420600"/>
          </a:xfrm>
          <a:prstGeom prst="straightConnector1">
            <a:avLst/>
          </a:prstGeom>
          <a:noFill/>
          <a:ln w="9525" cap="flat" cmpd="sng">
            <a:solidFill>
              <a:schemeClr val="dk2"/>
            </a:solidFill>
            <a:prstDash val="solid"/>
            <a:round/>
            <a:headEnd type="none" w="lg" len="lg"/>
            <a:tailEnd type="none" w="lg" len="lg"/>
          </a:ln>
        </p:spPr>
      </p:cxnSp>
      <p:sp>
        <p:nvSpPr>
          <p:cNvPr id="296" name="Shape 296"/>
          <p:cNvSpPr txBox="1"/>
          <p:nvPr/>
        </p:nvSpPr>
        <p:spPr>
          <a:xfrm>
            <a:off x="10304400" y="3496350"/>
            <a:ext cx="1325700" cy="229500"/>
          </a:xfrm>
          <a:prstGeom prst="rect">
            <a:avLst/>
          </a:prstGeom>
          <a:noFill/>
          <a:ln>
            <a:noFill/>
          </a:ln>
        </p:spPr>
        <p:txBody>
          <a:bodyPr lIns="91425" tIns="91425" rIns="91425" bIns="91425" anchor="t" anchorCtr="0">
            <a:noAutofit/>
          </a:bodyPr>
          <a:lstStyle/>
          <a:p>
            <a:pPr lvl="0" rtl="0">
              <a:spcBef>
                <a:spcPts val="0"/>
              </a:spcBef>
              <a:buNone/>
            </a:pPr>
            <a:r>
              <a:rPr lang="en-US"/>
              <a:t>Aluminum Fins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Shape 301"/>
          <p:cNvSpPr txBox="1">
            <a:spLocks noGrp="1"/>
          </p:cNvSpPr>
          <p:nvPr>
            <p:ph type="ctrTitle"/>
          </p:nvPr>
        </p:nvSpPr>
        <p:spPr>
          <a:xfrm>
            <a:off x="186811" y="178467"/>
            <a:ext cx="7207044"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Structures – Stability</a:t>
            </a:r>
          </a:p>
        </p:txBody>
      </p:sp>
      <p:pic>
        <p:nvPicPr>
          <p:cNvPr id="302" name="Shape 302"/>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303" name="Shape 303"/>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304" name="Shape 304"/>
          <p:cNvGraphicFramePr/>
          <p:nvPr>
            <p:extLst>
              <p:ext uri="{D42A27DB-BD31-4B8C-83A1-F6EECF244321}">
                <p14:modId xmlns:p14="http://schemas.microsoft.com/office/powerpoint/2010/main" val="903492865"/>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dirty="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
        <p:nvSpPr>
          <p:cNvPr id="305" name="Shape 305"/>
          <p:cNvSpPr txBox="1"/>
          <p:nvPr/>
        </p:nvSpPr>
        <p:spPr>
          <a:xfrm>
            <a:off x="10056900" y="1111200"/>
            <a:ext cx="2054100" cy="4332600"/>
          </a:xfrm>
          <a:prstGeom prst="rect">
            <a:avLst/>
          </a:prstGeom>
          <a:noFill/>
          <a:ln>
            <a:noFill/>
          </a:ln>
        </p:spPr>
        <p:txBody>
          <a:bodyPr lIns="91425" tIns="91425" rIns="91425" bIns="91425" anchor="t" anchorCtr="0">
            <a:noAutofit/>
          </a:bodyPr>
          <a:lstStyle/>
          <a:p>
            <a:pPr lvl="0">
              <a:spcBef>
                <a:spcPts val="0"/>
              </a:spcBef>
              <a:buNone/>
            </a:pPr>
            <a:r>
              <a:rPr lang="en-US"/>
              <a:t>Minimum Stability:</a:t>
            </a:r>
          </a:p>
          <a:p>
            <a:pPr lvl="0">
              <a:spcBef>
                <a:spcPts val="0"/>
              </a:spcBef>
              <a:buNone/>
            </a:pPr>
            <a:r>
              <a:rPr lang="en-US"/>
              <a:t>2 Cal; Tower clear</a:t>
            </a:r>
          </a:p>
          <a:p>
            <a:pPr lvl="0">
              <a:spcBef>
                <a:spcPts val="0"/>
              </a:spcBef>
              <a:buNone/>
            </a:pPr>
            <a:endParaRPr/>
          </a:p>
          <a:p>
            <a:pPr lvl="0">
              <a:spcBef>
                <a:spcPts val="0"/>
              </a:spcBef>
              <a:buNone/>
            </a:pPr>
            <a:r>
              <a:rPr lang="en-US"/>
              <a:t>CG moves aft by 6 in during burn.</a:t>
            </a:r>
          </a:p>
          <a:p>
            <a:pPr lvl="0">
              <a:spcBef>
                <a:spcPts val="0"/>
              </a:spcBef>
              <a:buNone/>
            </a:pPr>
            <a:endParaRPr/>
          </a:p>
          <a:p>
            <a:pPr lvl="0">
              <a:spcBef>
                <a:spcPts val="0"/>
              </a:spcBef>
              <a:buNone/>
            </a:pPr>
            <a:r>
              <a:rPr lang="en-US"/>
              <a:t>Slightly Worrisome Oscillations off rail at 9+ MPH windspeed</a:t>
            </a:r>
          </a:p>
        </p:txBody>
      </p:sp>
      <p:pic>
        <p:nvPicPr>
          <p:cNvPr id="306" name="Shape 306"/>
          <p:cNvPicPr preferRelativeResize="0"/>
          <p:nvPr/>
        </p:nvPicPr>
        <p:blipFill>
          <a:blip r:embed="rId4">
            <a:alphaModFix/>
          </a:blip>
          <a:stretch>
            <a:fillRect/>
          </a:stretch>
        </p:blipFill>
        <p:spPr>
          <a:xfrm>
            <a:off x="186800" y="936715"/>
            <a:ext cx="9752100" cy="468158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Shape 311"/>
          <p:cNvSpPr txBox="1">
            <a:spLocks noGrp="1"/>
          </p:cNvSpPr>
          <p:nvPr>
            <p:ph type="ctrTitle"/>
          </p:nvPr>
        </p:nvSpPr>
        <p:spPr>
          <a:xfrm>
            <a:off x="186812" y="178467"/>
            <a:ext cx="7206900" cy="6375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Structures – </a:t>
            </a:r>
            <a:r>
              <a:rPr lang="en-US" sz="3600"/>
              <a:t>Mass Budget</a:t>
            </a:r>
          </a:p>
        </p:txBody>
      </p:sp>
      <p:pic>
        <p:nvPicPr>
          <p:cNvPr id="312" name="Shape 312"/>
          <p:cNvPicPr preferRelativeResize="0"/>
          <p:nvPr/>
        </p:nvPicPr>
        <p:blipFill rotWithShape="1">
          <a:blip r:embed="rId3">
            <a:alphaModFix/>
          </a:blip>
          <a:srcRect/>
          <a:stretch/>
        </p:blipFill>
        <p:spPr>
          <a:xfrm>
            <a:off x="10007067" y="6095664"/>
            <a:ext cx="2184900" cy="690600"/>
          </a:xfrm>
          <a:prstGeom prst="rect">
            <a:avLst/>
          </a:prstGeom>
          <a:noFill/>
          <a:ln>
            <a:noFill/>
          </a:ln>
        </p:spPr>
      </p:pic>
      <p:cxnSp>
        <p:nvCxnSpPr>
          <p:cNvPr id="313" name="Shape 313"/>
          <p:cNvCxnSpPr/>
          <p:nvPr/>
        </p:nvCxnSpPr>
        <p:spPr>
          <a:xfrm>
            <a:off x="265470" y="816077"/>
            <a:ext cx="11543100"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314" name="Shape 314"/>
          <p:cNvGraphicFramePr/>
          <p:nvPr>
            <p:extLst>
              <p:ext uri="{D42A27DB-BD31-4B8C-83A1-F6EECF244321}">
                <p14:modId xmlns:p14="http://schemas.microsoft.com/office/powerpoint/2010/main" val="140085294"/>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graphicFrame>
        <p:nvGraphicFramePr>
          <p:cNvPr id="315" name="Shape 315"/>
          <p:cNvGraphicFramePr/>
          <p:nvPr/>
        </p:nvGraphicFramePr>
        <p:xfrm>
          <a:off x="265469" y="963138"/>
          <a:ext cx="6584525" cy="4218500"/>
        </p:xfrm>
        <a:graphic>
          <a:graphicData uri="http://schemas.openxmlformats.org/drawingml/2006/table">
            <a:tbl>
              <a:tblPr firstRow="1" bandRow="1">
                <a:noFill/>
                <a:tableStyleId>{003A64ED-355C-485E-9B1C-85B7299896B9}</a:tableStyleId>
              </a:tblPr>
              <a:tblGrid>
                <a:gridCol w="4027000"/>
                <a:gridCol w="2557525"/>
              </a:tblGrid>
              <a:tr h="518175">
                <a:tc>
                  <a:txBody>
                    <a:bodyPr/>
                    <a:lstStyle/>
                    <a:p>
                      <a:pPr marL="0" marR="0" lvl="0" indent="0" algn="l" rtl="0">
                        <a:spcBef>
                          <a:spcPts val="0"/>
                        </a:spcBef>
                        <a:buSzPct val="25000"/>
                        <a:buNone/>
                      </a:pPr>
                      <a:r>
                        <a:rPr lang="en-US" sz="1800" b="1"/>
                        <a:t>Component Name</a:t>
                      </a:r>
                    </a:p>
                  </a:txBody>
                  <a:tcPr marL="91450" marR="91450" marT="45725" marB="45725"/>
                </a:tc>
                <a:tc>
                  <a:txBody>
                    <a:bodyPr/>
                    <a:lstStyle/>
                    <a:p>
                      <a:pPr marL="0" marR="0" lvl="0" indent="0" algn="l" rtl="0">
                        <a:spcBef>
                          <a:spcPts val="0"/>
                        </a:spcBef>
                        <a:buSzPct val="25000"/>
                        <a:buNone/>
                      </a:pPr>
                      <a:r>
                        <a:rPr lang="en-US" sz="1800" b="1"/>
                        <a:t>Mass (lb)</a:t>
                      </a:r>
                    </a:p>
                  </a:txBody>
                  <a:tcPr marL="91450" marR="91450" marT="45725" marB="45725"/>
                </a:tc>
              </a:tr>
              <a:tr h="518175">
                <a:tc>
                  <a:txBody>
                    <a:bodyPr/>
                    <a:lstStyle/>
                    <a:p>
                      <a:pPr marL="0" marR="0" lvl="0" indent="0" algn="l" rtl="0">
                        <a:spcBef>
                          <a:spcPts val="0"/>
                        </a:spcBef>
                        <a:buSzPct val="25000"/>
                        <a:buNone/>
                      </a:pPr>
                      <a:r>
                        <a:rPr lang="en-US" sz="1800"/>
                        <a:t>Motor Case</a:t>
                      </a:r>
                    </a:p>
                  </a:txBody>
                  <a:tcPr marL="91450" marR="91450" marT="45725" marB="45725"/>
                </a:tc>
                <a:tc>
                  <a:txBody>
                    <a:bodyPr/>
                    <a:lstStyle/>
                    <a:p>
                      <a:pPr marL="0" marR="0" lvl="0" indent="0" algn="l" rtl="0">
                        <a:spcBef>
                          <a:spcPts val="0"/>
                        </a:spcBef>
                        <a:buSzPct val="25000"/>
                        <a:buNone/>
                      </a:pPr>
                      <a:r>
                        <a:rPr lang="en-US" sz="1800"/>
                        <a:t>42.3</a:t>
                      </a:r>
                    </a:p>
                  </a:txBody>
                  <a:tcPr marL="91450" marR="91450" marT="45725" marB="45725"/>
                </a:tc>
              </a:tr>
              <a:tr h="518175">
                <a:tc>
                  <a:txBody>
                    <a:bodyPr/>
                    <a:lstStyle/>
                    <a:p>
                      <a:pPr marL="0" marR="0" lvl="0" indent="0" algn="l" rtl="0">
                        <a:spcBef>
                          <a:spcPts val="0"/>
                        </a:spcBef>
                        <a:buSzPct val="25000"/>
                        <a:buNone/>
                      </a:pPr>
                      <a:r>
                        <a:rPr lang="en-US" sz="1800"/>
                        <a:t>Forward Airframe</a:t>
                      </a:r>
                    </a:p>
                  </a:txBody>
                  <a:tcPr marL="91450" marR="91450" marT="45725" marB="45725"/>
                </a:tc>
                <a:tc>
                  <a:txBody>
                    <a:bodyPr/>
                    <a:lstStyle/>
                    <a:p>
                      <a:pPr marL="0" marR="0" lvl="0" indent="0" algn="l" rtl="0">
                        <a:spcBef>
                          <a:spcPts val="0"/>
                        </a:spcBef>
                        <a:buSzPct val="25000"/>
                        <a:buNone/>
                      </a:pPr>
                      <a:r>
                        <a:rPr lang="en-US" sz="1800"/>
                        <a:t>0.938</a:t>
                      </a:r>
                    </a:p>
                  </a:txBody>
                  <a:tcPr marL="91450" marR="91450" marT="45725" marB="45725"/>
                </a:tc>
              </a:tr>
              <a:tr h="518175">
                <a:tc>
                  <a:txBody>
                    <a:bodyPr/>
                    <a:lstStyle/>
                    <a:p>
                      <a:pPr marL="0" marR="0" lvl="0" indent="0" algn="l" rtl="0">
                        <a:spcBef>
                          <a:spcPts val="0"/>
                        </a:spcBef>
                        <a:buSzPct val="25000"/>
                        <a:buNone/>
                      </a:pPr>
                      <a:r>
                        <a:rPr lang="en-US" sz="1800"/>
                        <a:t>Nosecone</a:t>
                      </a:r>
                    </a:p>
                  </a:txBody>
                  <a:tcPr marL="91450" marR="91450" marT="45725" marB="45725"/>
                </a:tc>
                <a:tc>
                  <a:txBody>
                    <a:bodyPr/>
                    <a:lstStyle/>
                    <a:p>
                      <a:pPr marL="0" marR="0" lvl="0" indent="0" algn="l" rtl="0">
                        <a:spcBef>
                          <a:spcPts val="0"/>
                        </a:spcBef>
                        <a:buSzPct val="25000"/>
                        <a:buNone/>
                      </a:pPr>
                      <a:r>
                        <a:rPr lang="en-US" sz="1800"/>
                        <a:t>2</a:t>
                      </a:r>
                    </a:p>
                  </a:txBody>
                  <a:tcPr marL="91450" marR="91450" marT="45725" marB="45725"/>
                </a:tc>
              </a:tr>
              <a:tr h="591275">
                <a:tc>
                  <a:txBody>
                    <a:bodyPr/>
                    <a:lstStyle/>
                    <a:p>
                      <a:pPr marL="0" marR="0" lvl="0" indent="0" algn="l" rtl="0">
                        <a:spcBef>
                          <a:spcPts val="0"/>
                        </a:spcBef>
                        <a:buSzPct val="25000"/>
                        <a:buNone/>
                      </a:pPr>
                      <a:r>
                        <a:rPr lang="en-US" sz="1800"/>
                        <a:t>Fins</a:t>
                      </a:r>
                    </a:p>
                  </a:txBody>
                  <a:tcPr marL="91450" marR="91450" marT="45725" marB="45725"/>
                </a:tc>
                <a:tc>
                  <a:txBody>
                    <a:bodyPr/>
                    <a:lstStyle/>
                    <a:p>
                      <a:pPr marL="0" marR="0" lvl="0" indent="0" algn="l" rtl="0">
                        <a:spcBef>
                          <a:spcPts val="0"/>
                        </a:spcBef>
                        <a:buSzPct val="25000"/>
                        <a:buNone/>
                      </a:pPr>
                      <a:r>
                        <a:rPr lang="en-US" sz="1800"/>
                        <a:t>4.4</a:t>
                      </a:r>
                    </a:p>
                  </a:txBody>
                  <a:tcPr marL="91450" marR="91450" marT="45725" marB="45725"/>
                </a:tc>
              </a:tr>
              <a:tr h="518175">
                <a:tc>
                  <a:txBody>
                    <a:bodyPr/>
                    <a:lstStyle/>
                    <a:p>
                      <a:pPr marL="0" marR="0" lvl="0" indent="0" algn="l" rtl="0">
                        <a:spcBef>
                          <a:spcPts val="0"/>
                        </a:spcBef>
                        <a:buSzPct val="25000"/>
                        <a:buNone/>
                      </a:pPr>
                      <a:r>
                        <a:rPr lang="en-US" sz="1800"/>
                        <a:t>Primary Bulkhead</a:t>
                      </a:r>
                    </a:p>
                  </a:txBody>
                  <a:tcPr marL="91450" marR="91450" marT="45725" marB="45725"/>
                </a:tc>
                <a:tc>
                  <a:txBody>
                    <a:bodyPr/>
                    <a:lstStyle/>
                    <a:p>
                      <a:pPr marL="0" marR="0" lvl="0" indent="0" algn="l" rtl="0">
                        <a:spcBef>
                          <a:spcPts val="0"/>
                        </a:spcBef>
                        <a:buSzPct val="25000"/>
                        <a:buNone/>
                      </a:pPr>
                      <a:r>
                        <a:rPr lang="en-US" sz="1800"/>
                        <a:t>4.5</a:t>
                      </a:r>
                    </a:p>
                  </a:txBody>
                  <a:tcPr marL="91450" marR="91450" marT="45725" marB="45725"/>
                </a:tc>
              </a:tr>
              <a:tr h="518175">
                <a:tc>
                  <a:txBody>
                    <a:bodyPr/>
                    <a:lstStyle/>
                    <a:p>
                      <a:pPr marL="0" marR="0" lvl="0" indent="0" algn="l" rtl="0">
                        <a:spcBef>
                          <a:spcPts val="0"/>
                        </a:spcBef>
                        <a:buSzPct val="25000"/>
                        <a:buNone/>
                      </a:pPr>
                      <a:r>
                        <a:rPr lang="en-US" sz="1800"/>
                        <a:t>Fasteners</a:t>
                      </a:r>
                    </a:p>
                  </a:txBody>
                  <a:tcPr marL="91450" marR="91450" marT="45725" marB="45725"/>
                </a:tc>
                <a:tc>
                  <a:txBody>
                    <a:bodyPr/>
                    <a:lstStyle/>
                    <a:p>
                      <a:pPr marL="0" marR="0" lvl="0" indent="0" algn="l" rtl="0">
                        <a:spcBef>
                          <a:spcPts val="0"/>
                        </a:spcBef>
                        <a:buSzPct val="25000"/>
                        <a:buNone/>
                      </a:pPr>
                      <a:r>
                        <a:rPr lang="en-US" sz="1800"/>
                        <a:t>2</a:t>
                      </a:r>
                    </a:p>
                  </a:txBody>
                  <a:tcPr marL="91450" marR="91450" marT="45725" marB="45725"/>
                </a:tc>
              </a:tr>
              <a:tr h="518175">
                <a:tc>
                  <a:txBody>
                    <a:bodyPr/>
                    <a:lstStyle/>
                    <a:p>
                      <a:pPr marL="0" marR="0" lvl="0" indent="0" algn="l" rtl="0">
                        <a:spcBef>
                          <a:spcPts val="0"/>
                        </a:spcBef>
                        <a:buSzPct val="25000"/>
                        <a:buNone/>
                      </a:pPr>
                      <a:r>
                        <a:rPr lang="en-US" sz="1800" b="1" cap="small"/>
                        <a:t>Total</a:t>
                      </a:r>
                    </a:p>
                  </a:txBody>
                  <a:tcPr marL="91450" marR="91450" marT="45725" marB="45725"/>
                </a:tc>
                <a:tc>
                  <a:txBody>
                    <a:bodyPr/>
                    <a:lstStyle/>
                    <a:p>
                      <a:pPr marL="0" marR="0" lvl="0" indent="0" algn="l" rtl="0">
                        <a:spcBef>
                          <a:spcPts val="0"/>
                        </a:spcBef>
                        <a:buSzPct val="25000"/>
                        <a:buNone/>
                      </a:pPr>
                      <a:r>
                        <a:rPr lang="en-US" sz="1800" b="1"/>
                        <a:t>56.224 lb</a:t>
                      </a:r>
                    </a:p>
                  </a:txBody>
                  <a:tcPr marL="91450" marR="91450" marT="45725" marB="457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ctrTitle"/>
          </p:nvPr>
        </p:nvSpPr>
        <p:spPr>
          <a:xfrm>
            <a:off x="186813" y="178467"/>
            <a:ext cx="5093110"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Organizational Structure</a:t>
            </a:r>
          </a:p>
        </p:txBody>
      </p:sp>
      <p:pic>
        <p:nvPicPr>
          <p:cNvPr id="98" name="Shape 98"/>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99" name="Shape 99"/>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sp>
        <p:nvSpPr>
          <p:cNvPr id="100" name="Shape 100"/>
          <p:cNvSpPr/>
          <p:nvPr/>
        </p:nvSpPr>
        <p:spPr>
          <a:xfrm>
            <a:off x="7167725" y="3711675"/>
            <a:ext cx="4503300" cy="954900"/>
          </a:xfrm>
          <a:prstGeom prst="rect">
            <a:avLst/>
          </a:prstGeom>
          <a:noFill/>
          <a:ln w="12700" cap="flat" cmpd="sng">
            <a:solidFill>
              <a:srgbClr val="A31F3E"/>
            </a:solidFill>
            <a:prstDash val="lgDashDot"/>
            <a:miter lim="8000"/>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101" name="Shape 101"/>
          <p:cNvSpPr/>
          <p:nvPr/>
        </p:nvSpPr>
        <p:spPr>
          <a:xfrm>
            <a:off x="870150" y="3596622"/>
            <a:ext cx="8273700" cy="1185000"/>
          </a:xfrm>
          <a:prstGeom prst="rect">
            <a:avLst/>
          </a:prstGeom>
          <a:noFill/>
          <a:ln w="38100" cap="flat" cmpd="sng">
            <a:solidFill>
              <a:srgbClr val="A31F3E"/>
            </a:solidFill>
            <a:prstDash val="solid"/>
            <a:miter lim="8000"/>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102" name="Shape 102"/>
          <p:cNvSpPr txBox="1"/>
          <p:nvPr/>
        </p:nvSpPr>
        <p:spPr>
          <a:xfrm>
            <a:off x="1111045" y="3814916"/>
            <a:ext cx="1042219" cy="64633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b="0" i="0" u="none" strike="noStrike" cap="none">
                <a:solidFill>
                  <a:schemeClr val="dk1"/>
                </a:solidFill>
                <a:latin typeface="Calibri"/>
                <a:ea typeface="Calibri"/>
                <a:cs typeface="Calibri"/>
                <a:sym typeface="Calibri"/>
              </a:rPr>
              <a:t>Recovery</a:t>
            </a:r>
          </a:p>
          <a:p>
            <a:pPr marL="0" marR="0" lvl="0" indent="0" algn="ctr" rtl="0">
              <a:spcBef>
                <a:spcPts val="0"/>
              </a:spcBef>
              <a:buSzPct val="25000"/>
              <a:buNone/>
            </a:pPr>
            <a:r>
              <a:rPr lang="en-US" sz="1800" b="0" i="0" u="none" strike="noStrike" cap="none">
                <a:solidFill>
                  <a:schemeClr val="dk1"/>
                </a:solidFill>
                <a:latin typeface="Calibri"/>
                <a:ea typeface="Calibri"/>
                <a:cs typeface="Calibri"/>
                <a:sym typeface="Calibri"/>
              </a:rPr>
              <a:t>Maddie J</a:t>
            </a:r>
          </a:p>
        </p:txBody>
      </p:sp>
      <p:sp>
        <p:nvSpPr>
          <p:cNvPr id="103" name="Shape 103"/>
          <p:cNvSpPr txBox="1"/>
          <p:nvPr/>
        </p:nvSpPr>
        <p:spPr>
          <a:xfrm>
            <a:off x="2539363" y="3815002"/>
            <a:ext cx="954600" cy="6462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b="0" i="0" u="none" strike="noStrike" cap="none">
                <a:solidFill>
                  <a:schemeClr val="dk1"/>
                </a:solidFill>
                <a:latin typeface="Calibri"/>
                <a:ea typeface="Calibri"/>
                <a:cs typeface="Calibri"/>
                <a:sym typeface="Calibri"/>
              </a:rPr>
              <a:t>Avionics</a:t>
            </a:r>
          </a:p>
          <a:p>
            <a:pPr marL="0" marR="0" lvl="0" indent="0" algn="ctr" rtl="0">
              <a:spcBef>
                <a:spcPts val="0"/>
              </a:spcBef>
              <a:buSzPct val="25000"/>
              <a:buNone/>
            </a:pPr>
            <a:r>
              <a:rPr lang="en-US" sz="1800" b="0" i="0" u="none" strike="noStrike" cap="none">
                <a:solidFill>
                  <a:schemeClr val="dk1"/>
                </a:solidFill>
                <a:latin typeface="Calibri"/>
                <a:ea typeface="Calibri"/>
                <a:cs typeface="Calibri"/>
                <a:sym typeface="Calibri"/>
              </a:rPr>
              <a:t>Josef B</a:t>
            </a:r>
          </a:p>
        </p:txBody>
      </p:sp>
      <p:sp>
        <p:nvSpPr>
          <p:cNvPr id="104" name="Shape 104"/>
          <p:cNvSpPr txBox="1"/>
          <p:nvPr/>
        </p:nvSpPr>
        <p:spPr>
          <a:xfrm>
            <a:off x="5229148" y="3785703"/>
            <a:ext cx="1692600" cy="6462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a:solidFill>
                  <a:schemeClr val="dk1"/>
                </a:solidFill>
                <a:latin typeface="Calibri"/>
                <a:ea typeface="Calibri"/>
                <a:cs typeface="Calibri"/>
                <a:sym typeface="Calibri"/>
              </a:rPr>
              <a:t>Solid Propulsion</a:t>
            </a:r>
          </a:p>
          <a:p>
            <a:pPr marL="0" marR="0" lvl="0" indent="0" algn="ctr" rtl="0">
              <a:spcBef>
                <a:spcPts val="0"/>
              </a:spcBef>
              <a:buSzPct val="25000"/>
              <a:buNone/>
            </a:pPr>
            <a:r>
              <a:rPr lang="en-US" sz="1800">
                <a:solidFill>
                  <a:schemeClr val="dk1"/>
                </a:solidFill>
                <a:latin typeface="Calibri"/>
                <a:ea typeface="Calibri"/>
                <a:cs typeface="Calibri"/>
                <a:sym typeface="Calibri"/>
              </a:rPr>
              <a:t>Sam A</a:t>
            </a:r>
          </a:p>
        </p:txBody>
      </p:sp>
      <p:sp>
        <p:nvSpPr>
          <p:cNvPr id="105" name="Shape 105"/>
          <p:cNvSpPr txBox="1"/>
          <p:nvPr/>
        </p:nvSpPr>
        <p:spPr>
          <a:xfrm>
            <a:off x="7549590" y="3814914"/>
            <a:ext cx="1218474" cy="64633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Calibri"/>
                <a:ea typeface="Calibri"/>
                <a:cs typeface="Calibri"/>
                <a:sym typeface="Calibri"/>
              </a:rPr>
              <a:t>Structures</a:t>
            </a:r>
          </a:p>
          <a:p>
            <a:pPr marL="0" marR="0" lvl="0" indent="0" algn="ctr" rtl="0">
              <a:spcBef>
                <a:spcPts val="0"/>
              </a:spcBef>
              <a:buSzPct val="25000"/>
              <a:buNone/>
            </a:pPr>
            <a:r>
              <a:rPr lang="en-US" sz="1800">
                <a:solidFill>
                  <a:schemeClr val="dk1"/>
                </a:solidFill>
                <a:latin typeface="Calibri"/>
                <a:ea typeface="Calibri"/>
                <a:cs typeface="Calibri"/>
                <a:sym typeface="Calibri"/>
              </a:rPr>
              <a:t>Matthew C</a:t>
            </a:r>
          </a:p>
        </p:txBody>
      </p:sp>
      <p:sp>
        <p:nvSpPr>
          <p:cNvPr id="106" name="Shape 106"/>
          <p:cNvSpPr txBox="1"/>
          <p:nvPr/>
        </p:nvSpPr>
        <p:spPr>
          <a:xfrm>
            <a:off x="9691161" y="3814912"/>
            <a:ext cx="1806391" cy="646331"/>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Calibri"/>
                <a:ea typeface="Calibri"/>
                <a:cs typeface="Calibri"/>
                <a:sym typeface="Calibri"/>
              </a:rPr>
              <a:t>Liquid Propulsion</a:t>
            </a:r>
          </a:p>
          <a:p>
            <a:pPr marL="0" marR="0" lvl="0" indent="0" algn="ctr" rtl="0">
              <a:spcBef>
                <a:spcPts val="0"/>
              </a:spcBef>
              <a:buSzPct val="25000"/>
              <a:buNone/>
            </a:pPr>
            <a:r>
              <a:rPr lang="en-US" sz="1800">
                <a:solidFill>
                  <a:schemeClr val="dk1"/>
                </a:solidFill>
                <a:latin typeface="Calibri"/>
                <a:ea typeface="Calibri"/>
                <a:cs typeface="Calibri"/>
                <a:sym typeface="Calibri"/>
              </a:rPr>
              <a:t>Nick B</a:t>
            </a:r>
          </a:p>
        </p:txBody>
      </p:sp>
      <p:graphicFrame>
        <p:nvGraphicFramePr>
          <p:cNvPr id="107" name="Shape 107"/>
          <p:cNvGraphicFramePr/>
          <p:nvPr>
            <p:extLst>
              <p:ext uri="{D42A27DB-BD31-4B8C-83A1-F6EECF244321}">
                <p14:modId xmlns:p14="http://schemas.microsoft.com/office/powerpoint/2010/main" val="1905515068"/>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chemeClr val="dk1"/>
                          </a:solidFill>
                        </a:rPr>
                        <a:t>Overview</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Propulsion</a:t>
                      </a:r>
                    </a:p>
                  </a:txBody>
                  <a:tcPr marL="91450" marR="91450" marT="45725" marB="45725">
                    <a:noFill/>
                  </a:tcPr>
                </a:tc>
                <a:tc>
                  <a:txBody>
                    <a:bodyPr/>
                    <a:lstStyle/>
                    <a:p>
                      <a:pPr marL="0" marR="0" lvl="0" indent="0" algn="l" rtl="0">
                        <a:lnSpc>
                          <a:spcPct val="100000"/>
                        </a:lnSpc>
                        <a:spcBef>
                          <a:spcPts val="0"/>
                        </a:spcBef>
                        <a:spcAft>
                          <a:spcPts val="0"/>
                        </a:spcAft>
                        <a:buSzPct val="25000"/>
                        <a:buNone/>
                      </a:pPr>
                      <a:r>
                        <a:rPr lang="en-US" sz="1800" b="0" i="0" u="none" strike="noStrike" cap="none" dirty="0">
                          <a:solidFill>
                            <a:srgbClr val="D8D8D8"/>
                          </a:solidFill>
                          <a:latin typeface="Calibri"/>
                          <a:ea typeface="Calibri"/>
                          <a:cs typeface="Calibri"/>
                          <a:sym typeface="Aria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
        <p:nvSpPr>
          <p:cNvPr id="108" name="Shape 108"/>
          <p:cNvSpPr txBox="1"/>
          <p:nvPr/>
        </p:nvSpPr>
        <p:spPr>
          <a:xfrm>
            <a:off x="870154" y="3185651"/>
            <a:ext cx="2352308" cy="383457"/>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a:solidFill>
                  <a:schemeClr val="dk1"/>
                </a:solidFill>
                <a:latin typeface="Calibri"/>
                <a:ea typeface="Calibri"/>
                <a:cs typeface="Calibri"/>
                <a:sym typeface="Calibri"/>
              </a:rPr>
              <a:t>High Altitude Flight</a:t>
            </a:r>
          </a:p>
        </p:txBody>
      </p:sp>
      <p:sp>
        <p:nvSpPr>
          <p:cNvPr id="109" name="Shape 109"/>
          <p:cNvSpPr txBox="1"/>
          <p:nvPr/>
        </p:nvSpPr>
        <p:spPr>
          <a:xfrm>
            <a:off x="9901084" y="3313471"/>
            <a:ext cx="1769806" cy="369332"/>
          </a:xfrm>
          <a:prstGeom prst="rect">
            <a:avLst/>
          </a:prstGeom>
          <a:noFill/>
          <a:ln>
            <a:noFill/>
          </a:ln>
        </p:spPr>
        <p:txBody>
          <a:bodyPr lIns="91425" tIns="45700" rIns="91425" bIns="45700" anchor="t" anchorCtr="0">
            <a:noAutofit/>
          </a:bodyPr>
          <a:lstStyle/>
          <a:p>
            <a:pPr marL="0" marR="0" lvl="0" indent="0" algn="r" rtl="0">
              <a:spcBef>
                <a:spcPts val="0"/>
              </a:spcBef>
              <a:buSzPct val="25000"/>
              <a:buNone/>
            </a:pPr>
            <a:r>
              <a:rPr lang="en-US" sz="1800">
                <a:solidFill>
                  <a:schemeClr val="dk1"/>
                </a:solidFill>
                <a:latin typeface="Calibri"/>
                <a:ea typeface="Calibri"/>
                <a:cs typeface="Calibri"/>
                <a:sym typeface="Calibri"/>
              </a:rPr>
              <a:t>Viper Program</a:t>
            </a:r>
          </a:p>
        </p:txBody>
      </p:sp>
      <p:sp>
        <p:nvSpPr>
          <p:cNvPr id="110" name="Shape 110"/>
          <p:cNvSpPr txBox="1"/>
          <p:nvPr/>
        </p:nvSpPr>
        <p:spPr>
          <a:xfrm>
            <a:off x="3880066" y="3814994"/>
            <a:ext cx="1103100" cy="6462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Calibri"/>
                <a:ea typeface="Calibri"/>
                <a:cs typeface="Calibri"/>
                <a:sym typeface="Calibri"/>
              </a:rPr>
              <a:t>Payload</a:t>
            </a:r>
          </a:p>
          <a:p>
            <a:pPr marL="0" marR="0" lvl="0" indent="0" algn="ctr" rtl="0">
              <a:spcBef>
                <a:spcPts val="0"/>
              </a:spcBef>
              <a:buSzPct val="25000"/>
              <a:buNone/>
            </a:pPr>
            <a:r>
              <a:rPr lang="en-US" sz="1800">
                <a:solidFill>
                  <a:schemeClr val="dk1"/>
                </a:solidFill>
                <a:latin typeface="Calibri"/>
                <a:ea typeface="Calibri"/>
                <a:cs typeface="Calibri"/>
                <a:sym typeface="Calibri"/>
              </a:rPr>
              <a:t>Maddie G</a:t>
            </a:r>
          </a:p>
        </p:txBody>
      </p:sp>
      <p:sp>
        <p:nvSpPr>
          <p:cNvPr id="111" name="Shape 111"/>
          <p:cNvSpPr txBox="1"/>
          <p:nvPr/>
        </p:nvSpPr>
        <p:spPr>
          <a:xfrm>
            <a:off x="5253147" y="1028175"/>
            <a:ext cx="1367400" cy="6462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Calibri"/>
                <a:ea typeface="Calibri"/>
                <a:cs typeface="Calibri"/>
                <a:sym typeface="Calibri"/>
              </a:rPr>
              <a:t>President</a:t>
            </a:r>
          </a:p>
          <a:p>
            <a:pPr marL="0" marR="0" lvl="0" indent="0" algn="ctr" rtl="0">
              <a:spcBef>
                <a:spcPts val="0"/>
              </a:spcBef>
              <a:buSzPct val="25000"/>
              <a:buNone/>
            </a:pPr>
            <a:r>
              <a:rPr lang="en-US" sz="1800">
                <a:solidFill>
                  <a:schemeClr val="dk1"/>
                </a:solidFill>
                <a:latin typeface="Calibri"/>
                <a:ea typeface="Calibri"/>
                <a:cs typeface="Calibri"/>
                <a:sym typeface="Calibri"/>
              </a:rPr>
              <a:t>Charlie G</a:t>
            </a:r>
          </a:p>
        </p:txBody>
      </p:sp>
      <p:sp>
        <p:nvSpPr>
          <p:cNvPr id="112" name="Shape 112"/>
          <p:cNvSpPr txBox="1"/>
          <p:nvPr/>
        </p:nvSpPr>
        <p:spPr>
          <a:xfrm>
            <a:off x="5111250" y="1873737"/>
            <a:ext cx="1651200" cy="6462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Calibri"/>
                <a:ea typeface="Calibri"/>
                <a:cs typeface="Calibri"/>
                <a:sym typeface="Calibri"/>
              </a:rPr>
              <a:t>Vice President</a:t>
            </a:r>
          </a:p>
          <a:p>
            <a:pPr marL="0" marR="0" lvl="0" indent="0" algn="ctr" rtl="0">
              <a:spcBef>
                <a:spcPts val="0"/>
              </a:spcBef>
              <a:buSzPct val="25000"/>
              <a:buNone/>
            </a:pPr>
            <a:r>
              <a:rPr lang="en-US" sz="1800">
                <a:solidFill>
                  <a:schemeClr val="dk1"/>
                </a:solidFill>
                <a:latin typeface="Calibri"/>
                <a:ea typeface="Calibri"/>
                <a:cs typeface="Calibri"/>
                <a:sym typeface="Calibri"/>
              </a:rPr>
              <a:t>Andrew R</a:t>
            </a:r>
          </a:p>
        </p:txBody>
      </p:sp>
      <p:sp>
        <p:nvSpPr>
          <p:cNvPr id="113" name="Shape 113"/>
          <p:cNvSpPr txBox="1"/>
          <p:nvPr/>
        </p:nvSpPr>
        <p:spPr>
          <a:xfrm>
            <a:off x="1957800" y="2721425"/>
            <a:ext cx="7958100" cy="6462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latin typeface="Calibri"/>
                <a:ea typeface="Calibri"/>
                <a:cs typeface="Calibri"/>
                <a:sym typeface="Calibri"/>
              </a:rPr>
              <a:t>Executive Council</a:t>
            </a:r>
          </a:p>
          <a:p>
            <a:pPr marL="0" marR="0" lvl="0" indent="0" algn="ctr" rtl="0">
              <a:spcBef>
                <a:spcPts val="0"/>
              </a:spcBef>
              <a:buSzPct val="25000"/>
              <a:buNone/>
            </a:pPr>
            <a:r>
              <a:rPr lang="en-US" sz="1800">
                <a:solidFill>
                  <a:schemeClr val="dk1"/>
                </a:solidFill>
                <a:latin typeface="Calibri"/>
                <a:ea typeface="Calibri"/>
                <a:cs typeface="Calibri"/>
                <a:sym typeface="Calibri"/>
              </a:rPr>
              <a:t>Maddie J; Joanna Z; Isaac P; Joey M; Juan S;</a:t>
            </a:r>
          </a:p>
        </p:txBody>
      </p:sp>
      <p:cxnSp>
        <p:nvCxnSpPr>
          <p:cNvPr id="114" name="Shape 114"/>
          <p:cNvCxnSpPr>
            <a:stCxn id="111" idx="2"/>
            <a:endCxn id="112" idx="0"/>
          </p:cNvCxnSpPr>
          <p:nvPr/>
        </p:nvCxnSpPr>
        <p:spPr>
          <a:xfrm>
            <a:off x="5936847" y="1674375"/>
            <a:ext cx="0" cy="199500"/>
          </a:xfrm>
          <a:prstGeom prst="straightConnector1">
            <a:avLst/>
          </a:prstGeom>
          <a:noFill/>
          <a:ln w="9525" cap="flat" cmpd="sng">
            <a:solidFill>
              <a:srgbClr val="A31F3E"/>
            </a:solidFill>
            <a:prstDash val="solid"/>
            <a:miter lim="8000"/>
            <a:headEnd type="none" w="med" len="med"/>
            <a:tailEnd type="none" w="med" len="med"/>
          </a:ln>
        </p:spPr>
      </p:cxnSp>
      <p:cxnSp>
        <p:nvCxnSpPr>
          <p:cNvPr id="115" name="Shape 115"/>
          <p:cNvCxnSpPr>
            <a:stCxn id="112" idx="2"/>
            <a:endCxn id="113" idx="0"/>
          </p:cNvCxnSpPr>
          <p:nvPr/>
        </p:nvCxnSpPr>
        <p:spPr>
          <a:xfrm>
            <a:off x="5936850" y="2519937"/>
            <a:ext cx="0" cy="201600"/>
          </a:xfrm>
          <a:prstGeom prst="straightConnector1">
            <a:avLst/>
          </a:prstGeom>
          <a:noFill/>
          <a:ln w="9525" cap="flat" cmpd="sng">
            <a:solidFill>
              <a:srgbClr val="A31F3E"/>
            </a:solidFill>
            <a:prstDash val="solid"/>
            <a:miter lim="8000"/>
            <a:headEnd type="none" w="med" len="med"/>
            <a:tailEnd type="none" w="med" len="med"/>
          </a:ln>
        </p:spPr>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Shape 320"/>
          <p:cNvSpPr txBox="1">
            <a:spLocks noGrp="1"/>
          </p:cNvSpPr>
          <p:nvPr>
            <p:ph type="ctrTitle"/>
          </p:nvPr>
        </p:nvSpPr>
        <p:spPr>
          <a:xfrm>
            <a:off x="186811" y="178467"/>
            <a:ext cx="7207044"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Payload – Research Mission</a:t>
            </a:r>
          </a:p>
        </p:txBody>
      </p:sp>
      <p:pic>
        <p:nvPicPr>
          <p:cNvPr id="321" name="Shape 321"/>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322" name="Shape 322"/>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323" name="Shape 323"/>
          <p:cNvGraphicFramePr/>
          <p:nvPr>
            <p:extLst>
              <p:ext uri="{D42A27DB-BD31-4B8C-83A1-F6EECF244321}">
                <p14:modId xmlns:p14="http://schemas.microsoft.com/office/powerpoint/2010/main" val="1555089883"/>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dirty="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chemeClr val="dk1"/>
                          </a:solidFill>
                        </a:rPr>
                        <a:t>Payload</a:t>
                      </a:r>
                    </a:p>
                  </a:txBody>
                  <a:tcPr marL="91450" marR="91450" marT="45725" marB="45725">
                    <a:noFill/>
                  </a:tcPr>
                </a:tc>
              </a:tr>
            </a:tbl>
          </a:graphicData>
        </a:graphic>
      </p:graphicFrame>
      <p:sp>
        <p:nvSpPr>
          <p:cNvPr id="324" name="Shape 324"/>
          <p:cNvSpPr txBox="1"/>
          <p:nvPr/>
        </p:nvSpPr>
        <p:spPr>
          <a:xfrm>
            <a:off x="469125" y="1506675"/>
            <a:ext cx="8868900" cy="4332900"/>
          </a:xfrm>
          <a:prstGeom prst="rect">
            <a:avLst/>
          </a:prstGeom>
          <a:noFill/>
          <a:ln>
            <a:noFill/>
          </a:ln>
        </p:spPr>
        <p:txBody>
          <a:bodyPr lIns="91425" tIns="91425" rIns="91425" bIns="91425" anchor="t" anchorCtr="0">
            <a:noAutofit/>
          </a:bodyPr>
          <a:lstStyle/>
          <a:p>
            <a:pPr marL="0" lvl="0" indent="0" rtl="0">
              <a:lnSpc>
                <a:spcPct val="150000"/>
              </a:lnSpc>
              <a:spcBef>
                <a:spcPts val="0"/>
              </a:spcBef>
              <a:buNone/>
            </a:pPr>
            <a:r>
              <a:rPr lang="en-US" i="1">
                <a:solidFill>
                  <a:schemeClr val="dk1"/>
                </a:solidFill>
              </a:rPr>
              <a:t>Primary goal is to look at the mechanical forces on the spine, investigating the spinal cord fluid movement and pressure over time would be an awesome way to integrate fluid flow in the payload but not necessary. Goal is to see the mechanical reactions of the spine to different stages of flight. </a:t>
            </a:r>
          </a:p>
          <a:p>
            <a:pPr marL="0" lvl="0" indent="-69850" rtl="0">
              <a:lnSpc>
                <a:spcPct val="150000"/>
              </a:lnSpc>
              <a:spcBef>
                <a:spcPts val="0"/>
              </a:spcBef>
              <a:buClr>
                <a:schemeClr val="dk1"/>
              </a:buClr>
              <a:buFont typeface="Arial"/>
              <a:buNone/>
            </a:pPr>
            <a:endParaRPr i="1">
              <a:solidFill>
                <a:schemeClr val="dk1"/>
              </a:solidFill>
            </a:endParaRPr>
          </a:p>
          <a:p>
            <a:pPr marL="457200" lvl="0" indent="-228600" rtl="0">
              <a:lnSpc>
                <a:spcPct val="150000"/>
              </a:lnSpc>
              <a:spcBef>
                <a:spcPts val="0"/>
              </a:spcBef>
              <a:buChar char="-"/>
            </a:pPr>
            <a:r>
              <a:rPr lang="en-US"/>
              <a:t>Mechanical Force Measurement (Primary)</a:t>
            </a:r>
          </a:p>
          <a:p>
            <a:pPr marL="914400" lvl="1" indent="-228600" rtl="0">
              <a:lnSpc>
                <a:spcPct val="150000"/>
              </a:lnSpc>
              <a:spcBef>
                <a:spcPts val="0"/>
              </a:spcBef>
              <a:buChar char="-"/>
            </a:pPr>
            <a:r>
              <a:rPr lang="en-US"/>
              <a:t>Observing axial forces throughout stages of flight between vertebrae on spinal column</a:t>
            </a:r>
          </a:p>
          <a:p>
            <a:pPr marL="914400" lvl="1" indent="-228600" rtl="0">
              <a:lnSpc>
                <a:spcPct val="150000"/>
              </a:lnSpc>
              <a:spcBef>
                <a:spcPts val="0"/>
              </a:spcBef>
              <a:buChar char="-"/>
            </a:pPr>
            <a:r>
              <a:rPr lang="en-US"/>
              <a:t>Vertebral column will most likely be 3D printed or a pig/cow spine depending on accuracy and feasibility</a:t>
            </a:r>
          </a:p>
          <a:p>
            <a:pPr marL="914400" lvl="1" indent="-228600" rtl="0">
              <a:lnSpc>
                <a:spcPct val="150000"/>
              </a:lnSpc>
              <a:spcBef>
                <a:spcPts val="0"/>
              </a:spcBef>
              <a:buChar char="-"/>
            </a:pPr>
            <a:r>
              <a:rPr lang="en-US"/>
              <a:t>Space constraints allow us only enough room for sections of the spine, so we will preferably work with the cervical spine, but can use the lumbar spine section</a:t>
            </a:r>
          </a:p>
          <a:p>
            <a:pPr marL="914400" lvl="1" indent="-228600" rtl="0">
              <a:lnSpc>
                <a:spcPct val="150000"/>
              </a:lnSpc>
              <a:spcBef>
                <a:spcPts val="0"/>
              </a:spcBef>
              <a:buChar char="-"/>
            </a:pPr>
            <a:r>
              <a:rPr lang="en-US"/>
              <a:t>Use strain gauge load sensors to measure the force readings over time between vertebral discs</a:t>
            </a:r>
          </a:p>
          <a:p>
            <a:pPr marL="457200" lvl="0" indent="-228600" rtl="0">
              <a:lnSpc>
                <a:spcPct val="150000"/>
              </a:lnSpc>
              <a:spcBef>
                <a:spcPts val="0"/>
              </a:spcBef>
              <a:buClr>
                <a:schemeClr val="dk1"/>
              </a:buClr>
              <a:buChar char="-"/>
            </a:pPr>
            <a:r>
              <a:rPr lang="en-US">
                <a:solidFill>
                  <a:schemeClr val="dk1"/>
                </a:solidFill>
              </a:rPr>
              <a:t>Cord Pressure Measurement (Secondary)</a:t>
            </a:r>
          </a:p>
          <a:p>
            <a:pPr marL="914400" lvl="1" indent="-228600" rtl="0">
              <a:lnSpc>
                <a:spcPct val="150000"/>
              </a:lnSpc>
              <a:spcBef>
                <a:spcPts val="0"/>
              </a:spcBef>
              <a:buClr>
                <a:schemeClr val="dk1"/>
              </a:buClr>
              <a:buChar char="-"/>
            </a:pPr>
            <a:r>
              <a:rPr lang="en-US">
                <a:solidFill>
                  <a:schemeClr val="dk1"/>
                </a:solidFill>
              </a:rPr>
              <a:t>Classic spinal tap puncture method to measure pressure over time</a:t>
            </a:r>
          </a:p>
          <a:p>
            <a:pPr marL="914400" lvl="1" indent="-228600" rtl="0">
              <a:lnSpc>
                <a:spcPct val="150000"/>
              </a:lnSpc>
              <a:spcBef>
                <a:spcPts val="0"/>
              </a:spcBef>
              <a:buClr>
                <a:schemeClr val="dk1"/>
              </a:buClr>
              <a:buChar char="-"/>
            </a:pPr>
            <a:r>
              <a:rPr lang="en-US">
                <a:solidFill>
                  <a:schemeClr val="dk1"/>
                </a:solidFill>
              </a:rPr>
              <a:t>Cord acquisition/modeling to be determined</a:t>
            </a:r>
          </a:p>
          <a:p>
            <a:pPr lvl="0" rtl="0">
              <a:lnSpc>
                <a:spcPct val="150000"/>
              </a:lnSpc>
              <a:spcBef>
                <a:spcPts val="0"/>
              </a:spcBef>
              <a:buNone/>
            </a:pPr>
            <a:endParaRPr/>
          </a:p>
        </p:txBody>
      </p:sp>
      <p:sp>
        <p:nvSpPr>
          <p:cNvPr id="325" name="Shape 325"/>
          <p:cNvSpPr txBox="1"/>
          <p:nvPr/>
        </p:nvSpPr>
        <p:spPr>
          <a:xfrm>
            <a:off x="1727700" y="816075"/>
            <a:ext cx="8945100" cy="690600"/>
          </a:xfrm>
          <a:prstGeom prst="rect">
            <a:avLst/>
          </a:prstGeom>
          <a:noFill/>
          <a:ln>
            <a:noFill/>
          </a:ln>
        </p:spPr>
        <p:txBody>
          <a:bodyPr lIns="91425" tIns="91425" rIns="91425" bIns="91425" anchor="ctr" anchorCtr="0">
            <a:noAutofit/>
          </a:bodyPr>
          <a:lstStyle/>
          <a:p>
            <a:pPr lvl="0" rtl="0">
              <a:spcBef>
                <a:spcPts val="0"/>
              </a:spcBef>
              <a:buNone/>
            </a:pPr>
            <a:r>
              <a:rPr lang="en-US" sz="2400">
                <a:solidFill>
                  <a:schemeClr val="dk1"/>
                </a:solidFill>
              </a:rPr>
              <a:t>Cervical Spine Mechanical Force + Cerebrospinal Fluid Analysis</a:t>
            </a:r>
          </a:p>
        </p:txBody>
      </p:sp>
      <p:pic>
        <p:nvPicPr>
          <p:cNvPr id="326" name="Shape 326"/>
          <p:cNvPicPr preferRelativeResize="0"/>
          <p:nvPr/>
        </p:nvPicPr>
        <p:blipFill>
          <a:blip r:embed="rId4">
            <a:alphaModFix/>
          </a:blip>
          <a:stretch>
            <a:fillRect/>
          </a:stretch>
        </p:blipFill>
        <p:spPr>
          <a:xfrm>
            <a:off x="9407224" y="2586099"/>
            <a:ext cx="2672400" cy="33089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Shape 331"/>
          <p:cNvSpPr txBox="1">
            <a:spLocks noGrp="1"/>
          </p:cNvSpPr>
          <p:nvPr>
            <p:ph type="ctrTitle"/>
          </p:nvPr>
        </p:nvSpPr>
        <p:spPr>
          <a:xfrm>
            <a:off x="186811" y="178467"/>
            <a:ext cx="7207044"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Payload – Video</a:t>
            </a:r>
          </a:p>
        </p:txBody>
      </p:sp>
      <p:pic>
        <p:nvPicPr>
          <p:cNvPr id="332" name="Shape 332"/>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333" name="Shape 333"/>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334" name="Shape 334"/>
          <p:cNvGraphicFramePr/>
          <p:nvPr>
            <p:extLst>
              <p:ext uri="{D42A27DB-BD31-4B8C-83A1-F6EECF244321}">
                <p14:modId xmlns:p14="http://schemas.microsoft.com/office/powerpoint/2010/main" val="1231872166"/>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chemeClr val="dk1"/>
                          </a:solidFill>
                        </a:rPr>
                        <a:t>Payload</a:t>
                      </a:r>
                    </a:p>
                  </a:txBody>
                  <a:tcPr marL="91450" marR="91450" marT="45725" marB="45725">
                    <a:noFill/>
                  </a:tcPr>
                </a:tc>
              </a:tr>
            </a:tbl>
          </a:graphicData>
        </a:graphic>
      </p:graphicFrame>
      <p:pic>
        <p:nvPicPr>
          <p:cNvPr id="335" name="Shape 335"/>
          <p:cNvPicPr preferRelativeResize="0"/>
          <p:nvPr/>
        </p:nvPicPr>
        <p:blipFill>
          <a:blip r:embed="rId4">
            <a:alphaModFix/>
          </a:blip>
          <a:stretch>
            <a:fillRect/>
          </a:stretch>
        </p:blipFill>
        <p:spPr>
          <a:xfrm>
            <a:off x="8938800" y="1799773"/>
            <a:ext cx="2869750" cy="3860325"/>
          </a:xfrm>
          <a:prstGeom prst="rect">
            <a:avLst/>
          </a:prstGeom>
          <a:noFill/>
          <a:ln>
            <a:noFill/>
          </a:ln>
        </p:spPr>
      </p:pic>
      <p:sp>
        <p:nvSpPr>
          <p:cNvPr id="336" name="Shape 336"/>
          <p:cNvSpPr txBox="1"/>
          <p:nvPr/>
        </p:nvSpPr>
        <p:spPr>
          <a:xfrm>
            <a:off x="320800" y="997050"/>
            <a:ext cx="5791500" cy="2887200"/>
          </a:xfrm>
          <a:prstGeom prst="rect">
            <a:avLst/>
          </a:prstGeom>
          <a:noFill/>
          <a:ln>
            <a:noFill/>
          </a:ln>
        </p:spPr>
        <p:txBody>
          <a:bodyPr lIns="91425" tIns="91425" rIns="91425" bIns="91425" anchor="t" anchorCtr="0">
            <a:noAutofit/>
          </a:bodyPr>
          <a:lstStyle/>
          <a:p>
            <a:pPr lvl="0">
              <a:spcBef>
                <a:spcPts val="0"/>
              </a:spcBef>
              <a:buNone/>
            </a:pPr>
            <a:r>
              <a:rPr lang="en-US"/>
              <a:t>This year onboard video is a primary mission objective, assigned to the payload team.</a:t>
            </a:r>
          </a:p>
          <a:p>
            <a:pPr lvl="0">
              <a:spcBef>
                <a:spcPts val="0"/>
              </a:spcBef>
              <a:buNone/>
            </a:pPr>
            <a:endParaRPr/>
          </a:p>
          <a:p>
            <a:pPr lvl="0">
              <a:spcBef>
                <a:spcPts val="0"/>
              </a:spcBef>
              <a:buNone/>
            </a:pPr>
            <a:r>
              <a:rPr lang="en-US"/>
              <a:t>Key Challenges:</a:t>
            </a:r>
          </a:p>
          <a:p>
            <a:pPr lvl="0">
              <a:spcBef>
                <a:spcPts val="0"/>
              </a:spcBef>
              <a:buNone/>
            </a:pPr>
            <a:r>
              <a:rPr lang="en-US"/>
              <a:t>Thermal Management</a:t>
            </a:r>
          </a:p>
          <a:p>
            <a:pPr lvl="0">
              <a:spcBef>
                <a:spcPts val="0"/>
              </a:spcBef>
              <a:buNone/>
            </a:pPr>
            <a:r>
              <a:rPr lang="en-US"/>
              <a:t>Pad duration</a:t>
            </a:r>
          </a:p>
          <a:p>
            <a:pPr lvl="0">
              <a:spcBef>
                <a:spcPts val="0"/>
              </a:spcBef>
              <a:buNone/>
            </a:pPr>
            <a:r>
              <a:rPr lang="en-US"/>
              <a:t>Remote Start</a:t>
            </a:r>
          </a:p>
          <a:p>
            <a:pPr lvl="0">
              <a:spcBef>
                <a:spcPts val="0"/>
              </a:spcBef>
              <a:buNone/>
            </a:pPr>
            <a:r>
              <a:rPr lang="en-US"/>
              <a:t>Awesome Views</a:t>
            </a:r>
          </a:p>
        </p:txBody>
      </p:sp>
      <p:pic>
        <p:nvPicPr>
          <p:cNvPr id="337" name="Shape 337"/>
          <p:cNvPicPr preferRelativeResize="0"/>
          <p:nvPr/>
        </p:nvPicPr>
        <p:blipFill>
          <a:blip r:embed="rId5">
            <a:alphaModFix/>
          </a:blip>
          <a:stretch>
            <a:fillRect/>
          </a:stretch>
        </p:blipFill>
        <p:spPr>
          <a:xfrm>
            <a:off x="707275" y="3845900"/>
            <a:ext cx="7009404" cy="2154668"/>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Shape 342"/>
          <p:cNvSpPr txBox="1">
            <a:spLocks noGrp="1"/>
          </p:cNvSpPr>
          <p:nvPr>
            <p:ph type="ctrTitle"/>
          </p:nvPr>
        </p:nvSpPr>
        <p:spPr>
          <a:xfrm>
            <a:off x="186811" y="178467"/>
            <a:ext cx="10080594"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Appendix – Determining Maximum Vehicle Weight</a:t>
            </a:r>
          </a:p>
        </p:txBody>
      </p:sp>
      <p:pic>
        <p:nvPicPr>
          <p:cNvPr id="343" name="Shape 343"/>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344" name="Shape 344"/>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345" name="Shape 345"/>
          <p:cNvGraphicFramePr/>
          <p:nvPr>
            <p:extLst>
              <p:ext uri="{D42A27DB-BD31-4B8C-83A1-F6EECF244321}">
                <p14:modId xmlns:p14="http://schemas.microsoft.com/office/powerpoint/2010/main" val="2127665201"/>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dirty="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
        <p:nvSpPr>
          <p:cNvPr id="346" name="Shape 346"/>
          <p:cNvSpPr txBox="1"/>
          <p:nvPr/>
        </p:nvSpPr>
        <p:spPr>
          <a:xfrm>
            <a:off x="265471" y="1144840"/>
            <a:ext cx="5782631" cy="4693464"/>
          </a:xfrm>
          <a:prstGeom prst="rect">
            <a:avLst/>
          </a:prstGeom>
          <a:blipFill rotWithShape="1">
            <a:blip r:embed="rId4">
              <a:alphaModFix/>
            </a:blip>
            <a:stretch>
              <a:fillRect l="-1686" t="-1168"/>
            </a:stretch>
          </a:blipFill>
          <a:ln>
            <a:noFill/>
          </a:ln>
        </p:spPr>
        <p:txBody>
          <a:bodyPr lIns="91425" tIns="45700" rIns="91425" bIns="45700" anchor="t" anchorCtr="0">
            <a:noAutofit/>
          </a:bodyPr>
          <a:lstStyle/>
          <a:p>
            <a:pPr marL="0" marR="0" lvl="0" indent="0" algn="l" rtl="0">
              <a:spcBef>
                <a:spcPts val="0"/>
              </a:spcBef>
              <a:buSzPct val="25000"/>
              <a:buNone/>
            </a:pPr>
            <a:r>
              <a:rPr lang="en-US" sz="1800">
                <a:latin typeface="Calibri"/>
                <a:ea typeface="Calibri"/>
                <a:cs typeface="Calibri"/>
                <a:sym typeface="Calibri"/>
              </a:rPr>
              <a:t> </a:t>
            </a:r>
          </a:p>
        </p:txBody>
      </p:sp>
      <p:sp>
        <p:nvSpPr>
          <p:cNvPr id="347" name="Shape 347"/>
          <p:cNvSpPr txBox="1"/>
          <p:nvPr/>
        </p:nvSpPr>
        <p:spPr>
          <a:xfrm>
            <a:off x="6048103" y="1144840"/>
            <a:ext cx="5782631" cy="1399421"/>
          </a:xfrm>
          <a:prstGeom prst="rect">
            <a:avLst/>
          </a:prstGeom>
          <a:blipFill rotWithShape="1">
            <a:blip r:embed="rId5">
              <a:alphaModFix/>
            </a:blip>
            <a:stretch>
              <a:fillRect l="-1580" t="-3492"/>
            </a:stretch>
          </a:blipFill>
          <a:ln>
            <a:noFill/>
          </a:ln>
        </p:spPr>
        <p:txBody>
          <a:bodyPr lIns="91425" tIns="45700" rIns="91425" bIns="45700" anchor="t" anchorCtr="0">
            <a:noAutofit/>
          </a:bodyPr>
          <a:lstStyle/>
          <a:p>
            <a:pPr marL="0" marR="0" lvl="0" indent="0" algn="l" rtl="0">
              <a:spcBef>
                <a:spcPts val="0"/>
              </a:spcBef>
              <a:buSzPct val="25000"/>
              <a:buNone/>
            </a:pPr>
            <a:r>
              <a:rPr lang="en-US" sz="1800">
                <a:latin typeface="Calibri"/>
                <a:ea typeface="Calibri"/>
                <a:cs typeface="Calibri"/>
                <a:sym typeface="Calibri"/>
              </a:rPr>
              <a:t> </a:t>
            </a:r>
          </a:p>
        </p:txBody>
      </p:sp>
      <p:sp>
        <p:nvSpPr>
          <p:cNvPr id="348" name="Shape 348"/>
          <p:cNvSpPr txBox="1"/>
          <p:nvPr/>
        </p:nvSpPr>
        <p:spPr>
          <a:xfrm>
            <a:off x="6048103" y="5449332"/>
            <a:ext cx="6143895" cy="830996"/>
          </a:xfrm>
          <a:prstGeom prst="rect">
            <a:avLst/>
          </a:prstGeom>
          <a:blipFill rotWithShape="1">
            <a:blip r:embed="rId6">
              <a:alphaModFix/>
            </a:blip>
            <a:stretch>
              <a:fillRect t="-2205" b="-8822"/>
            </a:stretch>
          </a:blipFill>
          <a:ln>
            <a:noFill/>
          </a:ln>
        </p:spPr>
        <p:txBody>
          <a:bodyPr lIns="91425" tIns="45700" rIns="91425" bIns="45700" anchor="t" anchorCtr="0">
            <a:noAutofit/>
          </a:bodyPr>
          <a:lstStyle/>
          <a:p>
            <a:pPr marL="0" marR="0" lvl="0" indent="0" algn="l" rtl="0">
              <a:spcBef>
                <a:spcPts val="0"/>
              </a:spcBef>
              <a:buSzPct val="25000"/>
              <a:buNone/>
            </a:pPr>
            <a:r>
              <a:rPr lang="en-US" sz="1800">
                <a:latin typeface="Calibri"/>
                <a:ea typeface="Calibri"/>
                <a:cs typeface="Calibri"/>
                <a:sym typeface="Calibri"/>
              </a:rPr>
              <a:t> </a:t>
            </a:r>
          </a:p>
        </p:txBody>
      </p:sp>
      <p:pic>
        <p:nvPicPr>
          <p:cNvPr id="349" name="Shape 349" descr="velocity mass graph.png"/>
          <p:cNvPicPr preferRelativeResize="0"/>
          <p:nvPr/>
        </p:nvPicPr>
        <p:blipFill rotWithShape="1">
          <a:blip r:embed="rId7">
            <a:alphaModFix/>
          </a:blip>
          <a:srcRect/>
          <a:stretch/>
        </p:blipFill>
        <p:spPr>
          <a:xfrm>
            <a:off x="7136745" y="2607650"/>
            <a:ext cx="3605400" cy="27039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Shape 354"/>
          <p:cNvSpPr txBox="1">
            <a:spLocks noGrp="1"/>
          </p:cNvSpPr>
          <p:nvPr>
            <p:ph type="ctrTitle"/>
          </p:nvPr>
        </p:nvSpPr>
        <p:spPr>
          <a:xfrm>
            <a:off x="186812" y="178467"/>
            <a:ext cx="10080600" cy="6375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Appendix – </a:t>
            </a:r>
            <a:r>
              <a:rPr lang="en-US" sz="3600"/>
              <a:t>Mass Budget</a:t>
            </a:r>
          </a:p>
        </p:txBody>
      </p:sp>
      <p:pic>
        <p:nvPicPr>
          <p:cNvPr id="355" name="Shape 355"/>
          <p:cNvPicPr preferRelativeResize="0"/>
          <p:nvPr/>
        </p:nvPicPr>
        <p:blipFill rotWithShape="1">
          <a:blip r:embed="rId3">
            <a:alphaModFix/>
          </a:blip>
          <a:srcRect/>
          <a:stretch/>
        </p:blipFill>
        <p:spPr>
          <a:xfrm>
            <a:off x="10007067" y="6095664"/>
            <a:ext cx="2184900" cy="690600"/>
          </a:xfrm>
          <a:prstGeom prst="rect">
            <a:avLst/>
          </a:prstGeom>
          <a:noFill/>
          <a:ln>
            <a:noFill/>
          </a:ln>
        </p:spPr>
      </p:pic>
      <p:cxnSp>
        <p:nvCxnSpPr>
          <p:cNvPr id="356" name="Shape 356"/>
          <p:cNvCxnSpPr/>
          <p:nvPr/>
        </p:nvCxnSpPr>
        <p:spPr>
          <a:xfrm>
            <a:off x="265470" y="816077"/>
            <a:ext cx="11543100"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357" name="Shape 357"/>
          <p:cNvGraphicFramePr/>
          <p:nvPr>
            <p:extLst>
              <p:ext uri="{D42A27DB-BD31-4B8C-83A1-F6EECF244321}">
                <p14:modId xmlns:p14="http://schemas.microsoft.com/office/powerpoint/2010/main" val="963630071"/>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dirty="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graphicFrame>
        <p:nvGraphicFramePr>
          <p:cNvPr id="358" name="Shape 358"/>
          <p:cNvGraphicFramePr/>
          <p:nvPr/>
        </p:nvGraphicFramePr>
        <p:xfrm>
          <a:off x="952500" y="2476500"/>
          <a:ext cx="10287000" cy="2925870"/>
        </p:xfrm>
        <a:graphic>
          <a:graphicData uri="http://schemas.openxmlformats.org/drawingml/2006/table">
            <a:tbl>
              <a:tblPr>
                <a:noFill/>
                <a:tableStyleId>{F4F75F80-7646-4541-AF43-1C1D693AEB3D}</a:tableStyleId>
              </a:tblPr>
              <a:tblGrid>
                <a:gridCol w="5143500"/>
                <a:gridCol w="5143500"/>
              </a:tblGrid>
              <a:tr h="381000">
                <a:tc gridSpan="2">
                  <a:txBody>
                    <a:bodyPr/>
                    <a:lstStyle/>
                    <a:p>
                      <a:pPr lvl="0" algn="ctr">
                        <a:spcBef>
                          <a:spcPts val="0"/>
                        </a:spcBef>
                        <a:buNone/>
                      </a:pPr>
                      <a:r>
                        <a:rPr lang="en-US" sz="2400"/>
                        <a:t>Vehicle Mass Budget (wet)</a:t>
                      </a:r>
                    </a:p>
                  </a:txBody>
                  <a:tcPr marL="91425" marR="91425" marT="91425" marB="91425"/>
                </a:tc>
                <a:tc hMerge="1">
                  <a:txBody>
                    <a:bodyPr/>
                    <a:lstStyle/>
                    <a:p>
                      <a:endParaRPr lang="en-US"/>
                    </a:p>
                  </a:txBody>
                  <a:tcPr/>
                </a:tc>
              </a:tr>
              <a:tr h="381000">
                <a:tc>
                  <a:txBody>
                    <a:bodyPr/>
                    <a:lstStyle/>
                    <a:p>
                      <a:pPr lvl="0">
                        <a:spcBef>
                          <a:spcPts val="0"/>
                        </a:spcBef>
                        <a:buNone/>
                      </a:pPr>
                      <a:r>
                        <a:rPr lang="en-US"/>
                        <a:t>Propulsion</a:t>
                      </a:r>
                    </a:p>
                  </a:txBody>
                  <a:tcPr marL="91425" marR="91425" marT="91425" marB="91425"/>
                </a:tc>
                <a:tc>
                  <a:txBody>
                    <a:bodyPr/>
                    <a:lstStyle/>
                    <a:p>
                      <a:pPr lvl="0">
                        <a:spcBef>
                          <a:spcPts val="0"/>
                        </a:spcBef>
                        <a:buNone/>
                      </a:pPr>
                      <a:r>
                        <a:rPr lang="en-US"/>
                        <a:t>55 pounds (130 pounds)</a:t>
                      </a:r>
                    </a:p>
                  </a:txBody>
                  <a:tcPr marL="91425" marR="91425" marT="91425" marB="91425"/>
                </a:tc>
              </a:tr>
              <a:tr h="381000">
                <a:tc>
                  <a:txBody>
                    <a:bodyPr/>
                    <a:lstStyle/>
                    <a:p>
                      <a:pPr lvl="0">
                        <a:spcBef>
                          <a:spcPts val="0"/>
                        </a:spcBef>
                        <a:buNone/>
                      </a:pPr>
                      <a:r>
                        <a:rPr lang="en-US"/>
                        <a:t>Structures</a:t>
                      </a:r>
                    </a:p>
                  </a:txBody>
                  <a:tcPr marL="91425" marR="91425" marT="91425" marB="91425"/>
                </a:tc>
                <a:tc>
                  <a:txBody>
                    <a:bodyPr/>
                    <a:lstStyle/>
                    <a:p>
                      <a:pPr lvl="0">
                        <a:spcBef>
                          <a:spcPts val="0"/>
                        </a:spcBef>
                        <a:buNone/>
                      </a:pPr>
                      <a:r>
                        <a:rPr lang="en-US"/>
                        <a:t>18 pounds</a:t>
                      </a:r>
                    </a:p>
                  </a:txBody>
                  <a:tcPr marL="91425" marR="91425" marT="91425" marB="91425"/>
                </a:tc>
              </a:tr>
              <a:tr h="381000">
                <a:tc>
                  <a:txBody>
                    <a:bodyPr/>
                    <a:lstStyle/>
                    <a:p>
                      <a:pPr lvl="0">
                        <a:spcBef>
                          <a:spcPts val="0"/>
                        </a:spcBef>
                        <a:buNone/>
                      </a:pPr>
                      <a:r>
                        <a:rPr lang="en-US"/>
                        <a:t>Recovery</a:t>
                      </a:r>
                    </a:p>
                  </a:txBody>
                  <a:tcPr marL="91425" marR="91425" marT="91425" marB="91425"/>
                </a:tc>
                <a:tc>
                  <a:txBody>
                    <a:bodyPr/>
                    <a:lstStyle/>
                    <a:p>
                      <a:pPr lvl="0">
                        <a:spcBef>
                          <a:spcPts val="0"/>
                        </a:spcBef>
                        <a:buNone/>
                      </a:pPr>
                      <a:r>
                        <a:rPr lang="en-US"/>
                        <a:t>12 pounds</a:t>
                      </a:r>
                    </a:p>
                  </a:txBody>
                  <a:tcPr marL="91425" marR="91425" marT="91425" marB="91425"/>
                </a:tc>
              </a:tr>
              <a:tr h="381000">
                <a:tc>
                  <a:txBody>
                    <a:bodyPr/>
                    <a:lstStyle/>
                    <a:p>
                      <a:pPr lvl="0">
                        <a:spcBef>
                          <a:spcPts val="0"/>
                        </a:spcBef>
                        <a:buNone/>
                      </a:pPr>
                      <a:r>
                        <a:rPr lang="en-US"/>
                        <a:t>Payload</a:t>
                      </a:r>
                    </a:p>
                  </a:txBody>
                  <a:tcPr marL="91425" marR="91425" marT="91425" marB="91425"/>
                </a:tc>
                <a:tc>
                  <a:txBody>
                    <a:bodyPr/>
                    <a:lstStyle/>
                    <a:p>
                      <a:pPr lvl="0">
                        <a:spcBef>
                          <a:spcPts val="0"/>
                        </a:spcBef>
                        <a:buNone/>
                      </a:pPr>
                      <a:r>
                        <a:rPr lang="en-US"/>
                        <a:t>9 pounds</a:t>
                      </a:r>
                    </a:p>
                  </a:txBody>
                  <a:tcPr marL="91425" marR="91425" marT="91425" marB="91425"/>
                </a:tc>
              </a:tr>
              <a:tr h="381000">
                <a:tc>
                  <a:txBody>
                    <a:bodyPr/>
                    <a:lstStyle/>
                    <a:p>
                      <a:pPr lvl="0" rtl="0">
                        <a:spcBef>
                          <a:spcPts val="0"/>
                        </a:spcBef>
                        <a:buNone/>
                      </a:pPr>
                      <a:r>
                        <a:rPr lang="en-US"/>
                        <a:t>Avionics</a:t>
                      </a:r>
                    </a:p>
                  </a:txBody>
                  <a:tcPr marL="91425" marR="91425" marT="91425" marB="91425"/>
                </a:tc>
                <a:tc>
                  <a:txBody>
                    <a:bodyPr/>
                    <a:lstStyle/>
                    <a:p>
                      <a:pPr lvl="0" rtl="0">
                        <a:spcBef>
                          <a:spcPts val="0"/>
                        </a:spcBef>
                        <a:buNone/>
                      </a:pPr>
                      <a:r>
                        <a:rPr lang="en-US"/>
                        <a:t>6 pounds</a:t>
                      </a:r>
                    </a:p>
                  </a:txBody>
                  <a:tcPr marL="91425" marR="91425" marT="91425" marB="91425"/>
                </a:tc>
              </a:tr>
              <a:tr h="381000">
                <a:tc>
                  <a:txBody>
                    <a:bodyPr/>
                    <a:lstStyle/>
                    <a:p>
                      <a:pPr lvl="0" rtl="0">
                        <a:spcBef>
                          <a:spcPts val="0"/>
                        </a:spcBef>
                        <a:buNone/>
                      </a:pPr>
                      <a:r>
                        <a:rPr lang="en-US"/>
                        <a:t>Total</a:t>
                      </a:r>
                    </a:p>
                  </a:txBody>
                  <a:tcPr marL="91425" marR="91425" marT="91425" marB="91425"/>
                </a:tc>
                <a:tc>
                  <a:txBody>
                    <a:bodyPr/>
                    <a:lstStyle/>
                    <a:p>
                      <a:pPr lvl="0" rtl="0">
                        <a:spcBef>
                          <a:spcPts val="0"/>
                        </a:spcBef>
                        <a:buNone/>
                      </a:pPr>
                      <a:r>
                        <a:rPr lang="en-US"/>
                        <a:t>95 pounds (175 pounds)</a:t>
                      </a:r>
                    </a:p>
                  </a:txBody>
                  <a:tcPr marL="91425" marR="91425" marT="91425" marB="91425"/>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ctrTitle"/>
          </p:nvPr>
        </p:nvSpPr>
        <p:spPr>
          <a:xfrm>
            <a:off x="186812" y="178467"/>
            <a:ext cx="10080600" cy="6375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Appendix – </a:t>
            </a:r>
            <a:r>
              <a:rPr lang="en-US" sz="3600"/>
              <a:t>Qualification Testing</a:t>
            </a:r>
          </a:p>
        </p:txBody>
      </p:sp>
      <p:pic>
        <p:nvPicPr>
          <p:cNvPr id="364" name="Shape 364"/>
          <p:cNvPicPr preferRelativeResize="0"/>
          <p:nvPr/>
        </p:nvPicPr>
        <p:blipFill rotWithShape="1">
          <a:blip r:embed="rId3">
            <a:alphaModFix/>
          </a:blip>
          <a:srcRect/>
          <a:stretch/>
        </p:blipFill>
        <p:spPr>
          <a:xfrm>
            <a:off x="10007067" y="6095664"/>
            <a:ext cx="2184900" cy="690600"/>
          </a:xfrm>
          <a:prstGeom prst="rect">
            <a:avLst/>
          </a:prstGeom>
          <a:noFill/>
          <a:ln>
            <a:noFill/>
          </a:ln>
        </p:spPr>
      </p:pic>
      <p:cxnSp>
        <p:nvCxnSpPr>
          <p:cNvPr id="365" name="Shape 365"/>
          <p:cNvCxnSpPr/>
          <p:nvPr/>
        </p:nvCxnSpPr>
        <p:spPr>
          <a:xfrm>
            <a:off x="265470" y="816077"/>
            <a:ext cx="11543100"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366" name="Shape 366"/>
          <p:cNvGraphicFramePr/>
          <p:nvPr>
            <p:extLst>
              <p:ext uri="{D42A27DB-BD31-4B8C-83A1-F6EECF244321}">
                <p14:modId xmlns:p14="http://schemas.microsoft.com/office/powerpoint/2010/main" val="273980783"/>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dirty="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
        <p:nvSpPr>
          <p:cNvPr id="367" name="Shape 367"/>
          <p:cNvSpPr txBox="1"/>
          <p:nvPr/>
        </p:nvSpPr>
        <p:spPr>
          <a:xfrm>
            <a:off x="294775" y="1066425"/>
            <a:ext cx="8020200" cy="4924500"/>
          </a:xfrm>
          <a:prstGeom prst="rect">
            <a:avLst/>
          </a:prstGeom>
          <a:noFill/>
          <a:ln>
            <a:noFill/>
          </a:ln>
        </p:spPr>
        <p:txBody>
          <a:bodyPr lIns="91425" tIns="91425" rIns="91425" bIns="91425" anchor="t" anchorCtr="0">
            <a:noAutofit/>
          </a:bodyPr>
          <a:lstStyle/>
          <a:p>
            <a:pPr lvl="0">
              <a:spcBef>
                <a:spcPts val="0"/>
              </a:spcBef>
              <a:buNone/>
            </a:pPr>
            <a:r>
              <a:rPr lang="en-US"/>
              <a:t>The desert sucks. For humans, AND hardware. This year before we take anything to Las Cruces we’ll run the following tests:</a:t>
            </a:r>
          </a:p>
          <a:p>
            <a:pPr lvl="0">
              <a:spcBef>
                <a:spcPts val="0"/>
              </a:spcBef>
              <a:buNone/>
            </a:pPr>
            <a:endParaRPr/>
          </a:p>
          <a:p>
            <a:pPr marL="457200" lvl="0" indent="-228600" rtl="0">
              <a:spcBef>
                <a:spcPts val="0"/>
              </a:spcBef>
              <a:buChar char="●"/>
            </a:pPr>
            <a:r>
              <a:rPr lang="en-US"/>
              <a:t>Oven test: demonstrate functionality after sitting in maximum expected heat for 3 hours</a:t>
            </a:r>
          </a:p>
          <a:p>
            <a:pPr marL="457200" lvl="0" indent="-228600" rtl="0">
              <a:spcBef>
                <a:spcPts val="0"/>
              </a:spcBef>
              <a:buChar char="●"/>
            </a:pPr>
            <a:r>
              <a:rPr lang="en-US"/>
              <a:t>Battery duration test: Characterize maximum pad stay time</a:t>
            </a:r>
          </a:p>
          <a:p>
            <a:pPr marL="457200" lvl="0" indent="-228600" rtl="0">
              <a:spcBef>
                <a:spcPts val="0"/>
              </a:spcBef>
              <a:buChar char="●"/>
            </a:pPr>
            <a:r>
              <a:rPr lang="en-US"/>
              <a:t>Remote activation: The system can be started within the flow of a normal (read: long) ESRA salvo and function nominally.</a:t>
            </a:r>
          </a:p>
          <a:p>
            <a:pPr marL="457200" lvl="0" indent="-228600">
              <a:spcBef>
                <a:spcPts val="0"/>
              </a:spcBef>
              <a:buChar char="●"/>
            </a:pPr>
            <a:r>
              <a:rPr lang="en-US"/>
              <a:t>Transportation test: The system still works after we drive over rough terrain with it for 2 hours.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ctrTitle"/>
          </p:nvPr>
        </p:nvSpPr>
        <p:spPr>
          <a:xfrm>
            <a:off x="186813" y="178467"/>
            <a:ext cx="5093110"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2017|2018 Budget</a:t>
            </a:r>
          </a:p>
        </p:txBody>
      </p:sp>
      <p:pic>
        <p:nvPicPr>
          <p:cNvPr id="123" name="Shape 123"/>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124" name="Shape 124"/>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125" name="Shape 125"/>
          <p:cNvGraphicFramePr/>
          <p:nvPr>
            <p:extLst>
              <p:ext uri="{D42A27DB-BD31-4B8C-83A1-F6EECF244321}">
                <p14:modId xmlns:p14="http://schemas.microsoft.com/office/powerpoint/2010/main" val="683318593"/>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chemeClr val="dk1"/>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graphicFrame>
        <p:nvGraphicFramePr>
          <p:cNvPr id="126" name="Shape 126"/>
          <p:cNvGraphicFramePr/>
          <p:nvPr/>
        </p:nvGraphicFramePr>
        <p:xfrm>
          <a:off x="419100" y="2000250"/>
          <a:ext cx="5090700" cy="3708500"/>
        </p:xfrm>
        <a:graphic>
          <a:graphicData uri="http://schemas.openxmlformats.org/drawingml/2006/table">
            <a:tbl>
              <a:tblPr firstRow="1" bandRow="1">
                <a:noFill/>
                <a:tableStyleId>{A1E53B02-42F5-46A3-BB25-DEAF86ABFD39}</a:tableStyleId>
              </a:tblPr>
              <a:tblGrid>
                <a:gridCol w="2545350"/>
                <a:gridCol w="2545350"/>
              </a:tblGrid>
              <a:tr h="370850">
                <a:tc>
                  <a:txBody>
                    <a:bodyPr/>
                    <a:lstStyle/>
                    <a:p>
                      <a:pPr marL="0" marR="0" lvl="0" indent="0" algn="l" rtl="0">
                        <a:spcBef>
                          <a:spcPts val="0"/>
                        </a:spcBef>
                        <a:buClr>
                          <a:schemeClr val="dk1"/>
                        </a:buClr>
                        <a:buSzPct val="25000"/>
                        <a:buFont typeface="Calibri"/>
                        <a:buNone/>
                      </a:pPr>
                      <a:r>
                        <a:rPr lang="en-US" sz="1800"/>
                        <a:t>Team</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Allotment</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Solid Propulsion</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$6,250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Liquid Propulsion</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$6,000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Structures</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$7,000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Avionics</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$2,000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Recovery</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$1,200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Payload</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$2,000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Social</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$1,000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Team Expenses</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$18,000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Total</a:t>
                      </a:r>
                    </a:p>
                  </a:txBody>
                  <a:tcPr marL="91450" marR="91450" marT="45725" marB="45725">
                    <a:solidFill>
                      <a:srgbClr val="BFBFBF"/>
                    </a:solidFill>
                  </a:tcPr>
                </a:tc>
                <a:tc>
                  <a:txBody>
                    <a:bodyPr/>
                    <a:lstStyle/>
                    <a:p>
                      <a:pPr marL="0" marR="0" lvl="0" indent="0" algn="l" rtl="0">
                        <a:spcBef>
                          <a:spcPts val="0"/>
                        </a:spcBef>
                        <a:buClr>
                          <a:schemeClr val="dk1"/>
                        </a:buClr>
                        <a:buSzPct val="25000"/>
                        <a:buFont typeface="Calibri"/>
                        <a:buNone/>
                      </a:pPr>
                      <a:r>
                        <a:rPr lang="en-US" sz="1800"/>
                        <a:t>$43,450</a:t>
                      </a:r>
                    </a:p>
                  </a:txBody>
                  <a:tcPr marL="91450" marR="91450" marT="45725" marB="45725">
                    <a:solidFill>
                      <a:srgbClr val="BFBFBF"/>
                    </a:solidFill>
                  </a:tcPr>
                </a:tc>
              </a:tr>
            </a:tbl>
          </a:graphicData>
        </a:graphic>
      </p:graphicFrame>
      <p:graphicFrame>
        <p:nvGraphicFramePr>
          <p:cNvPr id="127" name="Shape 127"/>
          <p:cNvGraphicFramePr/>
          <p:nvPr/>
        </p:nvGraphicFramePr>
        <p:xfrm>
          <a:off x="6038850" y="2009775"/>
          <a:ext cx="5090700" cy="3708500"/>
        </p:xfrm>
        <a:graphic>
          <a:graphicData uri="http://schemas.openxmlformats.org/drawingml/2006/table">
            <a:tbl>
              <a:tblPr firstRow="1" bandRow="1">
                <a:noFill/>
                <a:tableStyleId>{A1E53B02-42F5-46A3-BB25-DEAF86ABFD39}</a:tableStyleId>
              </a:tblPr>
              <a:tblGrid>
                <a:gridCol w="2545350"/>
                <a:gridCol w="2545350"/>
              </a:tblGrid>
              <a:tr h="370850">
                <a:tc>
                  <a:txBody>
                    <a:bodyPr/>
                    <a:lstStyle/>
                    <a:p>
                      <a:pPr marL="0" marR="0" lvl="0" indent="0" algn="l" rtl="0">
                        <a:spcBef>
                          <a:spcPts val="0"/>
                        </a:spcBef>
                        <a:buClr>
                          <a:schemeClr val="dk1"/>
                        </a:buClr>
                        <a:buSzPct val="25000"/>
                        <a:buFont typeface="Calibri"/>
                        <a:buNone/>
                      </a:pPr>
                      <a:r>
                        <a:rPr lang="en-US" sz="1800"/>
                        <a:t>Source</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Contribution (projected)</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Finboard</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$2,100 ($4,000)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Blue Origin</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$2,000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AeroAstro</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($8,000)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Edgerton</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($10,000)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Northrop Grumman</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($1,000)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Shapiro Grant</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($6,000)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Course 2</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$1,250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Carry Over</a:t>
                      </a:r>
                    </a:p>
                  </a:txBody>
                  <a:tcPr marL="91450" marR="91450" marT="45725" marB="45725"/>
                </a:tc>
                <a:tc>
                  <a:txBody>
                    <a:bodyPr/>
                    <a:lstStyle/>
                    <a:p>
                      <a:pPr marL="0" marR="0" lvl="0" indent="0" algn="l" rtl="0">
                        <a:spcBef>
                          <a:spcPts val="0"/>
                        </a:spcBef>
                        <a:buClr>
                          <a:schemeClr val="dk1"/>
                        </a:buClr>
                        <a:buSzPct val="25000"/>
                        <a:buFont typeface="Calibri"/>
                        <a:buNone/>
                      </a:pPr>
                      <a:r>
                        <a:rPr lang="en-US" sz="1800"/>
                        <a:t>$2,000</a:t>
                      </a:r>
                    </a:p>
                  </a:txBody>
                  <a:tcPr marL="91450" marR="91450" marT="45725" marB="45725"/>
                </a:tc>
              </a:tr>
              <a:tr h="370850">
                <a:tc>
                  <a:txBody>
                    <a:bodyPr/>
                    <a:lstStyle/>
                    <a:p>
                      <a:pPr marL="0" marR="0" lvl="0" indent="0" algn="l" rtl="0">
                        <a:spcBef>
                          <a:spcPts val="0"/>
                        </a:spcBef>
                        <a:buClr>
                          <a:schemeClr val="dk1"/>
                        </a:buClr>
                        <a:buSzPct val="25000"/>
                        <a:buFont typeface="Calibri"/>
                        <a:buNone/>
                      </a:pPr>
                      <a:r>
                        <a:rPr lang="en-US" sz="1800"/>
                        <a:t>Total</a:t>
                      </a:r>
                    </a:p>
                  </a:txBody>
                  <a:tcPr marL="91450" marR="91450" marT="45725" marB="45725">
                    <a:solidFill>
                      <a:srgbClr val="BFBFBF"/>
                    </a:solidFill>
                  </a:tcPr>
                </a:tc>
                <a:tc>
                  <a:txBody>
                    <a:bodyPr/>
                    <a:lstStyle/>
                    <a:p>
                      <a:pPr marL="0" marR="0" lvl="0" indent="0" algn="l" rtl="0">
                        <a:spcBef>
                          <a:spcPts val="0"/>
                        </a:spcBef>
                        <a:buClr>
                          <a:schemeClr val="dk1"/>
                        </a:buClr>
                        <a:buSzPct val="25000"/>
                        <a:buFont typeface="Calibri"/>
                        <a:buNone/>
                      </a:pPr>
                      <a:r>
                        <a:rPr lang="en-US" sz="1800"/>
                        <a:t>$7,350 ($34,250)</a:t>
                      </a:r>
                    </a:p>
                  </a:txBody>
                  <a:tcPr marL="91450" marR="91450" marT="45725" marB="45725">
                    <a:solidFill>
                      <a:srgbClr val="BFBFBF"/>
                    </a:solidFill>
                  </a:tcPr>
                </a:tc>
              </a:tr>
            </a:tbl>
          </a:graphicData>
        </a:graphic>
      </p:graphicFrame>
      <p:sp>
        <p:nvSpPr>
          <p:cNvPr id="128" name="Shape 128"/>
          <p:cNvSpPr txBox="1"/>
          <p:nvPr/>
        </p:nvSpPr>
        <p:spPr>
          <a:xfrm>
            <a:off x="7272034" y="1467121"/>
            <a:ext cx="2743199" cy="369332"/>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Calibri"/>
                <a:ea typeface="Calibri"/>
                <a:cs typeface="Calibri"/>
                <a:sym typeface="Calibri"/>
              </a:rPr>
              <a:t>Income</a:t>
            </a:r>
          </a:p>
        </p:txBody>
      </p:sp>
      <p:sp>
        <p:nvSpPr>
          <p:cNvPr id="129" name="Shape 129"/>
          <p:cNvSpPr txBox="1"/>
          <p:nvPr/>
        </p:nvSpPr>
        <p:spPr>
          <a:xfrm>
            <a:off x="1562100" y="1453515"/>
            <a:ext cx="2743199" cy="369332"/>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1800">
                <a:solidFill>
                  <a:schemeClr val="dk1"/>
                </a:solidFill>
                <a:latin typeface="Calibri"/>
                <a:ea typeface="Calibri"/>
                <a:cs typeface="Calibri"/>
                <a:sym typeface="Calibri"/>
              </a:rPr>
              <a:t>Expenses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ctrTitle"/>
          </p:nvPr>
        </p:nvSpPr>
        <p:spPr>
          <a:xfrm>
            <a:off x="186813" y="178467"/>
            <a:ext cx="5093110"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2017|2018 Schedule</a:t>
            </a:r>
          </a:p>
        </p:txBody>
      </p:sp>
      <p:pic>
        <p:nvPicPr>
          <p:cNvPr id="136" name="Shape 136"/>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137" name="Shape 137"/>
          <p:cNvCxnSpPr/>
          <p:nvPr/>
        </p:nvCxnSpPr>
        <p:spPr>
          <a:xfrm rot="10800000" flipH="1">
            <a:off x="265470" y="797777"/>
            <a:ext cx="4726800" cy="1830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138" name="Shape 138"/>
          <p:cNvGraphicFramePr/>
          <p:nvPr>
            <p:extLst>
              <p:ext uri="{D42A27DB-BD31-4B8C-83A1-F6EECF244321}">
                <p14:modId xmlns:p14="http://schemas.microsoft.com/office/powerpoint/2010/main" val="687882905"/>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chemeClr val="dk1"/>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
        <p:nvSpPr>
          <p:cNvPr id="139" name="Shape 139"/>
          <p:cNvSpPr txBox="1"/>
          <p:nvPr/>
        </p:nvSpPr>
        <p:spPr>
          <a:xfrm>
            <a:off x="265475" y="970050"/>
            <a:ext cx="4611000" cy="51255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3000" u="sng">
                <a:solidFill>
                  <a:schemeClr val="dk1"/>
                </a:solidFill>
                <a:latin typeface="Calibri"/>
                <a:ea typeface="Calibri"/>
                <a:cs typeface="Calibri"/>
                <a:sym typeface="Calibri"/>
              </a:rPr>
              <a:t>1st Semester</a:t>
            </a:r>
          </a:p>
          <a:p>
            <a:pPr marL="0" marR="0" lvl="0" indent="0" algn="l" rtl="0">
              <a:spcBef>
                <a:spcPts val="0"/>
              </a:spcBef>
              <a:buSzPct val="25000"/>
              <a:buNone/>
            </a:pPr>
            <a:r>
              <a:rPr lang="en-US" sz="1800">
                <a:solidFill>
                  <a:schemeClr val="dk1"/>
                </a:solidFill>
                <a:latin typeface="Calibri"/>
                <a:ea typeface="Calibri"/>
                <a:cs typeface="Calibri"/>
                <a:sym typeface="Calibri"/>
              </a:rPr>
              <a:t>Preliminary Design Review: September 29</a:t>
            </a:r>
          </a:p>
          <a:p>
            <a:pPr marL="0" marR="0" lvl="0" indent="0" algn="l" rtl="0">
              <a:spcBef>
                <a:spcPts val="0"/>
              </a:spcBef>
              <a:buSzPct val="25000"/>
              <a:buNone/>
            </a:pPr>
            <a:r>
              <a:rPr lang="en-US" sz="1800">
                <a:solidFill>
                  <a:schemeClr val="dk1"/>
                </a:solidFill>
                <a:latin typeface="Calibri"/>
                <a:ea typeface="Calibri"/>
                <a:cs typeface="Calibri"/>
                <a:sym typeface="Calibri"/>
              </a:rPr>
              <a:t>First Recovery Flight Test: October 28</a:t>
            </a:r>
          </a:p>
          <a:p>
            <a:pPr marL="0" marR="0" lvl="0" indent="0" algn="l" rtl="0">
              <a:spcBef>
                <a:spcPts val="0"/>
              </a:spcBef>
              <a:buSzPct val="25000"/>
              <a:buNone/>
            </a:pPr>
            <a:r>
              <a:rPr lang="en-US" sz="1800">
                <a:solidFill>
                  <a:schemeClr val="dk1"/>
                </a:solidFill>
                <a:latin typeface="Calibri"/>
                <a:ea typeface="Calibri"/>
                <a:cs typeface="Calibri"/>
                <a:sym typeface="Calibri"/>
              </a:rPr>
              <a:t>Propulsion ¼ Scale Test: November 11</a:t>
            </a:r>
          </a:p>
          <a:p>
            <a:pPr marL="0" marR="0" lvl="0" indent="0" algn="l" rtl="0">
              <a:spcBef>
                <a:spcPts val="0"/>
              </a:spcBef>
              <a:buSzPct val="25000"/>
              <a:buNone/>
            </a:pPr>
            <a:r>
              <a:rPr lang="en-US" sz="1800">
                <a:solidFill>
                  <a:schemeClr val="dk1"/>
                </a:solidFill>
                <a:latin typeface="Calibri"/>
                <a:ea typeface="Calibri"/>
                <a:cs typeface="Calibri"/>
                <a:sym typeface="Calibri"/>
              </a:rPr>
              <a:t>Avionics Hardware Freeze: December 9</a:t>
            </a:r>
          </a:p>
          <a:p>
            <a:pPr lvl="0" rtl="0">
              <a:spcBef>
                <a:spcPts val="0"/>
              </a:spcBef>
              <a:buSzPct val="25000"/>
              <a:buNone/>
            </a:pPr>
            <a:r>
              <a:rPr lang="en-US" sz="3000" u="sng">
                <a:solidFill>
                  <a:schemeClr val="dk1"/>
                </a:solidFill>
                <a:latin typeface="Calibri"/>
                <a:ea typeface="Calibri"/>
                <a:cs typeface="Calibri"/>
                <a:sym typeface="Calibri"/>
              </a:rPr>
              <a:t>2nd Semester</a:t>
            </a:r>
          </a:p>
          <a:p>
            <a:pPr lvl="0" rtl="0">
              <a:spcBef>
                <a:spcPts val="0"/>
              </a:spcBef>
              <a:buClr>
                <a:schemeClr val="dk1"/>
              </a:buClr>
              <a:buSzPct val="25000"/>
              <a:buFont typeface="Arial"/>
              <a:buNone/>
            </a:pPr>
            <a:r>
              <a:rPr lang="en-US" sz="1800">
                <a:solidFill>
                  <a:schemeClr val="dk1"/>
                </a:solidFill>
                <a:latin typeface="Calibri"/>
                <a:ea typeface="Calibri"/>
                <a:cs typeface="Calibri"/>
                <a:sym typeface="Calibri"/>
              </a:rPr>
              <a:t>Propulsion ½ Scale Test: Feburary 10</a:t>
            </a:r>
          </a:p>
          <a:p>
            <a:pPr lvl="0" rtl="0">
              <a:spcBef>
                <a:spcPts val="0"/>
              </a:spcBef>
              <a:buSzPct val="25000"/>
              <a:buNone/>
            </a:pPr>
            <a:r>
              <a:rPr lang="en-US" sz="1800">
                <a:solidFill>
                  <a:schemeClr val="dk1"/>
                </a:solidFill>
                <a:latin typeface="Calibri"/>
                <a:ea typeface="Calibri"/>
                <a:cs typeface="Calibri"/>
                <a:sym typeface="Calibri"/>
              </a:rPr>
              <a:t>Mission Package Complete: February 24</a:t>
            </a:r>
          </a:p>
          <a:p>
            <a:pPr lvl="0" rtl="0">
              <a:spcBef>
                <a:spcPts val="0"/>
              </a:spcBef>
              <a:buSzPct val="25000"/>
              <a:buNone/>
            </a:pPr>
            <a:r>
              <a:rPr lang="en-US" sz="1800">
                <a:solidFill>
                  <a:schemeClr val="dk1"/>
                </a:solidFill>
                <a:latin typeface="Calibri"/>
                <a:ea typeface="Calibri"/>
                <a:cs typeface="Calibri"/>
                <a:sym typeface="Calibri"/>
              </a:rPr>
              <a:t>Propulsion Full Scale: March 10</a:t>
            </a:r>
          </a:p>
          <a:p>
            <a:pPr lvl="0" rtl="0">
              <a:spcBef>
                <a:spcPts val="0"/>
              </a:spcBef>
              <a:buSzPct val="25000"/>
              <a:buNone/>
            </a:pPr>
            <a:r>
              <a:rPr lang="en-US" sz="1800">
                <a:solidFill>
                  <a:schemeClr val="dk1"/>
                </a:solidFill>
                <a:latin typeface="Calibri"/>
                <a:ea typeface="Calibri"/>
                <a:cs typeface="Calibri"/>
                <a:sym typeface="Calibri"/>
              </a:rPr>
              <a:t>Payload Flight Qualification: March 31</a:t>
            </a:r>
          </a:p>
          <a:p>
            <a:pPr lvl="0" rtl="0">
              <a:spcBef>
                <a:spcPts val="0"/>
              </a:spcBef>
              <a:buSzPct val="25000"/>
              <a:buNone/>
            </a:pPr>
            <a:r>
              <a:rPr lang="en-US" sz="1800">
                <a:solidFill>
                  <a:schemeClr val="dk1"/>
                </a:solidFill>
                <a:latin typeface="Calibri"/>
                <a:ea typeface="Calibri"/>
                <a:cs typeface="Calibri"/>
                <a:sym typeface="Calibri"/>
              </a:rPr>
              <a:t>Camera Flight Qualification: March 31</a:t>
            </a:r>
          </a:p>
          <a:p>
            <a:pPr lvl="0" rtl="0">
              <a:spcBef>
                <a:spcPts val="0"/>
              </a:spcBef>
              <a:buSzPct val="25000"/>
              <a:buNone/>
            </a:pPr>
            <a:r>
              <a:rPr lang="en-US" sz="1800">
                <a:solidFill>
                  <a:schemeClr val="dk1"/>
                </a:solidFill>
                <a:latin typeface="Calibri"/>
                <a:ea typeface="Calibri"/>
                <a:cs typeface="Calibri"/>
                <a:sym typeface="Calibri"/>
              </a:rPr>
              <a:t>Avionics Flight Qualification: March 31</a:t>
            </a:r>
          </a:p>
          <a:p>
            <a:pPr lvl="0" rtl="0">
              <a:spcBef>
                <a:spcPts val="0"/>
              </a:spcBef>
              <a:buSzPct val="25000"/>
              <a:buNone/>
            </a:pPr>
            <a:r>
              <a:rPr lang="en-US" sz="1800">
                <a:solidFill>
                  <a:schemeClr val="dk1"/>
                </a:solidFill>
                <a:latin typeface="Calibri"/>
                <a:ea typeface="Calibri"/>
                <a:cs typeface="Calibri"/>
                <a:sym typeface="Calibri"/>
              </a:rPr>
              <a:t>Flight Readiness Review: April 7</a:t>
            </a:r>
          </a:p>
          <a:p>
            <a:pPr lvl="0" rtl="0">
              <a:spcBef>
                <a:spcPts val="0"/>
              </a:spcBef>
              <a:buSzPct val="25000"/>
              <a:buNone/>
            </a:pPr>
            <a:r>
              <a:rPr lang="en-US" sz="1800">
                <a:solidFill>
                  <a:schemeClr val="dk1"/>
                </a:solidFill>
                <a:latin typeface="Calibri"/>
                <a:ea typeface="Calibri"/>
                <a:cs typeface="Calibri"/>
                <a:sym typeface="Calibri"/>
              </a:rPr>
              <a:t>Technical Report Due: April 28</a:t>
            </a:r>
          </a:p>
          <a:p>
            <a:pPr lvl="0" rtl="0">
              <a:spcBef>
                <a:spcPts val="0"/>
              </a:spcBef>
              <a:buClr>
                <a:schemeClr val="dk1"/>
              </a:buClr>
              <a:buFont typeface="Arial"/>
              <a:buNone/>
            </a:pPr>
            <a:endParaRPr sz="3000" u="sng">
              <a:solidFill>
                <a:schemeClr val="dk1"/>
              </a:solidFill>
              <a:latin typeface="Calibri"/>
              <a:ea typeface="Calibri"/>
              <a:cs typeface="Calibri"/>
              <a:sym typeface="Calibri"/>
            </a:endParaRPr>
          </a:p>
        </p:txBody>
      </p:sp>
      <p:graphicFrame>
        <p:nvGraphicFramePr>
          <p:cNvPr id="140" name="Shape 140"/>
          <p:cNvGraphicFramePr/>
          <p:nvPr/>
        </p:nvGraphicFramePr>
        <p:xfrm>
          <a:off x="5062312" y="178484"/>
          <a:ext cx="2679950" cy="2011500"/>
        </p:xfrm>
        <a:graphic>
          <a:graphicData uri="http://schemas.openxmlformats.org/drawingml/2006/table">
            <a:tbl>
              <a:tblPr>
                <a:noFill/>
                <a:tableStyleId>{F4F75F80-7646-4541-AF43-1C1D693AEB3D}</a:tableStyleId>
              </a:tblPr>
              <a:tblGrid>
                <a:gridCol w="382850"/>
                <a:gridCol w="382850"/>
                <a:gridCol w="382850"/>
                <a:gridCol w="382850"/>
                <a:gridCol w="382850"/>
                <a:gridCol w="382850"/>
                <a:gridCol w="382850"/>
              </a:tblGrid>
              <a:tr h="220525">
                <a:tc gridSpan="7">
                  <a:txBody>
                    <a:bodyPr/>
                    <a:lstStyle/>
                    <a:p>
                      <a:pPr lvl="0" algn="ctr">
                        <a:spcBef>
                          <a:spcPts val="0"/>
                        </a:spcBef>
                        <a:buNone/>
                      </a:pPr>
                      <a:r>
                        <a:rPr lang="en-US" sz="1000"/>
                        <a:t>September</a:t>
                      </a:r>
                    </a:p>
                  </a:txBody>
                  <a:tcPr marL="91425" marR="91425" marT="91425" marB="914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0525">
                <a:tc>
                  <a:txBody>
                    <a:bodyPr/>
                    <a:lstStyle/>
                    <a:p>
                      <a:pPr lvl="0">
                        <a:spcBef>
                          <a:spcPts val="0"/>
                        </a:spcBef>
                        <a:buNone/>
                      </a:pPr>
                      <a:r>
                        <a:rPr lang="en-US" sz="1000">
                          <a:solidFill>
                            <a:srgbClr val="B7B7B7"/>
                          </a:solidFill>
                        </a:rPr>
                        <a:t>27</a:t>
                      </a:r>
                    </a:p>
                  </a:txBody>
                  <a:tcPr marL="91425" marR="91425" marT="91425" marB="91425"/>
                </a:tc>
                <a:tc>
                  <a:txBody>
                    <a:bodyPr/>
                    <a:lstStyle/>
                    <a:p>
                      <a:pPr lvl="0">
                        <a:spcBef>
                          <a:spcPts val="0"/>
                        </a:spcBef>
                        <a:buNone/>
                      </a:pPr>
                      <a:r>
                        <a:rPr lang="en-US" sz="1000">
                          <a:solidFill>
                            <a:srgbClr val="B7B7B7"/>
                          </a:solidFill>
                        </a:rPr>
                        <a:t>28</a:t>
                      </a:r>
                    </a:p>
                  </a:txBody>
                  <a:tcPr marL="91425" marR="91425" marT="91425" marB="91425"/>
                </a:tc>
                <a:tc>
                  <a:txBody>
                    <a:bodyPr/>
                    <a:lstStyle/>
                    <a:p>
                      <a:pPr lvl="0">
                        <a:spcBef>
                          <a:spcPts val="0"/>
                        </a:spcBef>
                        <a:buNone/>
                      </a:pPr>
                      <a:r>
                        <a:rPr lang="en-US" sz="1000">
                          <a:solidFill>
                            <a:srgbClr val="B7B7B7"/>
                          </a:solidFill>
                        </a:rPr>
                        <a:t>29</a:t>
                      </a:r>
                    </a:p>
                  </a:txBody>
                  <a:tcPr marL="91425" marR="91425" marT="91425" marB="91425"/>
                </a:tc>
                <a:tc>
                  <a:txBody>
                    <a:bodyPr/>
                    <a:lstStyle/>
                    <a:p>
                      <a:pPr lvl="0">
                        <a:spcBef>
                          <a:spcPts val="0"/>
                        </a:spcBef>
                        <a:buNone/>
                      </a:pPr>
                      <a:r>
                        <a:rPr lang="en-US" sz="1000">
                          <a:solidFill>
                            <a:srgbClr val="B7B7B7"/>
                          </a:solidFill>
                        </a:rPr>
                        <a:t>30</a:t>
                      </a:r>
                    </a:p>
                  </a:txBody>
                  <a:tcPr marL="91425" marR="91425" marT="91425" marB="91425"/>
                </a:tc>
                <a:tc>
                  <a:txBody>
                    <a:bodyPr/>
                    <a:lstStyle/>
                    <a:p>
                      <a:pPr lvl="0">
                        <a:spcBef>
                          <a:spcPts val="0"/>
                        </a:spcBef>
                        <a:buNone/>
                      </a:pPr>
                      <a:r>
                        <a:rPr lang="en-US" sz="1000">
                          <a:solidFill>
                            <a:srgbClr val="B7B7B7"/>
                          </a:solidFill>
                        </a:rPr>
                        <a:t>31</a:t>
                      </a:r>
                    </a:p>
                  </a:txBody>
                  <a:tcPr marL="91425" marR="91425" marT="91425" marB="91425"/>
                </a:tc>
                <a:tc>
                  <a:txBody>
                    <a:bodyPr/>
                    <a:lstStyle/>
                    <a:p>
                      <a:pPr lvl="0">
                        <a:spcBef>
                          <a:spcPts val="0"/>
                        </a:spcBef>
                        <a:buNone/>
                      </a:pPr>
                      <a:r>
                        <a:rPr lang="en-US" sz="1000"/>
                        <a:t>1</a:t>
                      </a:r>
                    </a:p>
                  </a:txBody>
                  <a:tcPr marL="91425" marR="91425" marT="91425" marB="91425"/>
                </a:tc>
                <a:tc>
                  <a:txBody>
                    <a:bodyPr/>
                    <a:lstStyle/>
                    <a:p>
                      <a:pPr lvl="0">
                        <a:spcBef>
                          <a:spcPts val="0"/>
                        </a:spcBef>
                        <a:buNone/>
                      </a:pPr>
                      <a:r>
                        <a:rPr lang="en-US" sz="1000"/>
                        <a:t>2</a:t>
                      </a:r>
                    </a:p>
                  </a:txBody>
                  <a:tcPr marL="91425" marR="91425" marT="91425" marB="91425"/>
                </a:tc>
              </a:tr>
              <a:tr h="220525">
                <a:tc>
                  <a:txBody>
                    <a:bodyPr/>
                    <a:lstStyle/>
                    <a:p>
                      <a:pPr lvl="0">
                        <a:spcBef>
                          <a:spcPts val="0"/>
                        </a:spcBef>
                        <a:buNone/>
                      </a:pPr>
                      <a:r>
                        <a:rPr lang="en-US" sz="1000"/>
                        <a:t>3</a:t>
                      </a:r>
                    </a:p>
                  </a:txBody>
                  <a:tcPr marL="91425" marR="91425" marT="91425" marB="91425"/>
                </a:tc>
                <a:tc>
                  <a:txBody>
                    <a:bodyPr/>
                    <a:lstStyle/>
                    <a:p>
                      <a:pPr lvl="0">
                        <a:spcBef>
                          <a:spcPts val="0"/>
                        </a:spcBef>
                        <a:buNone/>
                      </a:pPr>
                      <a:r>
                        <a:rPr lang="en-US" sz="1000"/>
                        <a:t>4</a:t>
                      </a:r>
                    </a:p>
                  </a:txBody>
                  <a:tcPr marL="91425" marR="91425" marT="91425" marB="91425"/>
                </a:tc>
                <a:tc>
                  <a:txBody>
                    <a:bodyPr/>
                    <a:lstStyle/>
                    <a:p>
                      <a:pPr lvl="0">
                        <a:spcBef>
                          <a:spcPts val="0"/>
                        </a:spcBef>
                        <a:buNone/>
                      </a:pPr>
                      <a:r>
                        <a:rPr lang="en-US" sz="1000"/>
                        <a:t>5</a:t>
                      </a:r>
                    </a:p>
                  </a:txBody>
                  <a:tcPr marL="91425" marR="91425" marT="91425" marB="91425"/>
                </a:tc>
                <a:tc>
                  <a:txBody>
                    <a:bodyPr/>
                    <a:lstStyle/>
                    <a:p>
                      <a:pPr lvl="0">
                        <a:spcBef>
                          <a:spcPts val="0"/>
                        </a:spcBef>
                        <a:buNone/>
                      </a:pPr>
                      <a:r>
                        <a:rPr lang="en-US" sz="1000"/>
                        <a:t>6</a:t>
                      </a:r>
                    </a:p>
                  </a:txBody>
                  <a:tcPr marL="91425" marR="91425" marT="91425" marB="91425"/>
                </a:tc>
                <a:tc>
                  <a:txBody>
                    <a:bodyPr/>
                    <a:lstStyle/>
                    <a:p>
                      <a:pPr lvl="0">
                        <a:spcBef>
                          <a:spcPts val="0"/>
                        </a:spcBef>
                        <a:buNone/>
                      </a:pPr>
                      <a:r>
                        <a:rPr lang="en-US" sz="1000"/>
                        <a:t>7</a:t>
                      </a:r>
                    </a:p>
                  </a:txBody>
                  <a:tcPr marL="91425" marR="91425" marT="91425" marB="91425"/>
                </a:tc>
                <a:tc>
                  <a:txBody>
                    <a:bodyPr/>
                    <a:lstStyle/>
                    <a:p>
                      <a:pPr lvl="0">
                        <a:spcBef>
                          <a:spcPts val="0"/>
                        </a:spcBef>
                        <a:buNone/>
                      </a:pPr>
                      <a:r>
                        <a:rPr lang="en-US" sz="1000"/>
                        <a:t>8</a:t>
                      </a:r>
                    </a:p>
                  </a:txBody>
                  <a:tcPr marL="91425" marR="91425" marT="91425" marB="91425"/>
                </a:tc>
                <a:tc>
                  <a:txBody>
                    <a:bodyPr/>
                    <a:lstStyle/>
                    <a:p>
                      <a:pPr lvl="0">
                        <a:spcBef>
                          <a:spcPts val="0"/>
                        </a:spcBef>
                        <a:buNone/>
                      </a:pPr>
                      <a:r>
                        <a:rPr lang="en-US" sz="1000"/>
                        <a:t>9</a:t>
                      </a:r>
                    </a:p>
                  </a:txBody>
                  <a:tcPr marL="91425" marR="91425" marT="91425" marB="91425"/>
                </a:tc>
              </a:tr>
              <a:tr h="220525">
                <a:tc>
                  <a:txBody>
                    <a:bodyPr/>
                    <a:lstStyle/>
                    <a:p>
                      <a:pPr lvl="0">
                        <a:spcBef>
                          <a:spcPts val="0"/>
                        </a:spcBef>
                        <a:buNone/>
                      </a:pPr>
                      <a:r>
                        <a:rPr lang="en-US" sz="1000"/>
                        <a:t>10</a:t>
                      </a:r>
                    </a:p>
                  </a:txBody>
                  <a:tcPr marL="91425" marR="91425" marT="91425" marB="91425"/>
                </a:tc>
                <a:tc>
                  <a:txBody>
                    <a:bodyPr/>
                    <a:lstStyle/>
                    <a:p>
                      <a:pPr lvl="0">
                        <a:spcBef>
                          <a:spcPts val="0"/>
                        </a:spcBef>
                        <a:buNone/>
                      </a:pPr>
                      <a:r>
                        <a:rPr lang="en-US" sz="1000"/>
                        <a:t>11</a:t>
                      </a:r>
                    </a:p>
                  </a:txBody>
                  <a:tcPr marL="91425" marR="91425" marT="91425" marB="91425"/>
                </a:tc>
                <a:tc>
                  <a:txBody>
                    <a:bodyPr/>
                    <a:lstStyle/>
                    <a:p>
                      <a:pPr lvl="0">
                        <a:spcBef>
                          <a:spcPts val="0"/>
                        </a:spcBef>
                        <a:buNone/>
                      </a:pPr>
                      <a:r>
                        <a:rPr lang="en-US" sz="1000"/>
                        <a:t>12</a:t>
                      </a:r>
                    </a:p>
                  </a:txBody>
                  <a:tcPr marL="91425" marR="91425" marT="91425" marB="91425"/>
                </a:tc>
                <a:tc>
                  <a:txBody>
                    <a:bodyPr/>
                    <a:lstStyle/>
                    <a:p>
                      <a:pPr lvl="0">
                        <a:spcBef>
                          <a:spcPts val="0"/>
                        </a:spcBef>
                        <a:buNone/>
                      </a:pPr>
                      <a:r>
                        <a:rPr lang="en-US" sz="1000"/>
                        <a:t>13</a:t>
                      </a:r>
                    </a:p>
                  </a:txBody>
                  <a:tcPr marL="91425" marR="91425" marT="91425" marB="91425"/>
                </a:tc>
                <a:tc>
                  <a:txBody>
                    <a:bodyPr/>
                    <a:lstStyle/>
                    <a:p>
                      <a:pPr lvl="0">
                        <a:spcBef>
                          <a:spcPts val="0"/>
                        </a:spcBef>
                        <a:buNone/>
                      </a:pPr>
                      <a:r>
                        <a:rPr lang="en-US" sz="1000"/>
                        <a:t>14</a:t>
                      </a:r>
                    </a:p>
                  </a:txBody>
                  <a:tcPr marL="91425" marR="91425" marT="91425" marB="91425"/>
                </a:tc>
                <a:tc>
                  <a:txBody>
                    <a:bodyPr/>
                    <a:lstStyle/>
                    <a:p>
                      <a:pPr lvl="0">
                        <a:spcBef>
                          <a:spcPts val="0"/>
                        </a:spcBef>
                        <a:buNone/>
                      </a:pPr>
                      <a:r>
                        <a:rPr lang="en-US" sz="1000"/>
                        <a:t>15</a:t>
                      </a:r>
                    </a:p>
                  </a:txBody>
                  <a:tcPr marL="91425" marR="91425" marT="91425" marB="91425"/>
                </a:tc>
                <a:tc>
                  <a:txBody>
                    <a:bodyPr/>
                    <a:lstStyle/>
                    <a:p>
                      <a:pPr lvl="0">
                        <a:spcBef>
                          <a:spcPts val="0"/>
                        </a:spcBef>
                        <a:buNone/>
                      </a:pPr>
                      <a:r>
                        <a:rPr lang="en-US" sz="1000"/>
                        <a:t>16</a:t>
                      </a:r>
                    </a:p>
                  </a:txBody>
                  <a:tcPr marL="91425" marR="91425" marT="91425" marB="91425"/>
                </a:tc>
              </a:tr>
              <a:tr h="220525">
                <a:tc>
                  <a:txBody>
                    <a:bodyPr/>
                    <a:lstStyle/>
                    <a:p>
                      <a:pPr lvl="0">
                        <a:spcBef>
                          <a:spcPts val="0"/>
                        </a:spcBef>
                        <a:buNone/>
                      </a:pPr>
                      <a:r>
                        <a:rPr lang="en-US" sz="1000"/>
                        <a:t>17</a:t>
                      </a:r>
                    </a:p>
                  </a:txBody>
                  <a:tcPr marL="91425" marR="91425" marT="91425" marB="91425"/>
                </a:tc>
                <a:tc>
                  <a:txBody>
                    <a:bodyPr/>
                    <a:lstStyle/>
                    <a:p>
                      <a:pPr lvl="0">
                        <a:spcBef>
                          <a:spcPts val="0"/>
                        </a:spcBef>
                        <a:buNone/>
                      </a:pPr>
                      <a:r>
                        <a:rPr lang="en-US" sz="1000"/>
                        <a:t>18</a:t>
                      </a:r>
                    </a:p>
                  </a:txBody>
                  <a:tcPr marL="91425" marR="91425" marT="91425" marB="91425"/>
                </a:tc>
                <a:tc>
                  <a:txBody>
                    <a:bodyPr/>
                    <a:lstStyle/>
                    <a:p>
                      <a:pPr lvl="0">
                        <a:spcBef>
                          <a:spcPts val="0"/>
                        </a:spcBef>
                        <a:buNone/>
                      </a:pPr>
                      <a:r>
                        <a:rPr lang="en-US" sz="1000"/>
                        <a:t>19</a:t>
                      </a:r>
                    </a:p>
                  </a:txBody>
                  <a:tcPr marL="91425" marR="91425" marT="91425" marB="91425"/>
                </a:tc>
                <a:tc>
                  <a:txBody>
                    <a:bodyPr/>
                    <a:lstStyle/>
                    <a:p>
                      <a:pPr lvl="0">
                        <a:spcBef>
                          <a:spcPts val="0"/>
                        </a:spcBef>
                        <a:buNone/>
                      </a:pPr>
                      <a:r>
                        <a:rPr lang="en-US" sz="1000"/>
                        <a:t>20</a:t>
                      </a:r>
                    </a:p>
                  </a:txBody>
                  <a:tcPr marL="91425" marR="91425" marT="91425" marB="91425"/>
                </a:tc>
                <a:tc>
                  <a:txBody>
                    <a:bodyPr/>
                    <a:lstStyle/>
                    <a:p>
                      <a:pPr lvl="0">
                        <a:spcBef>
                          <a:spcPts val="0"/>
                        </a:spcBef>
                        <a:buNone/>
                      </a:pPr>
                      <a:r>
                        <a:rPr lang="en-US" sz="1000"/>
                        <a:t>21</a:t>
                      </a:r>
                    </a:p>
                  </a:txBody>
                  <a:tcPr marL="91425" marR="91425" marT="91425" marB="91425"/>
                </a:tc>
                <a:tc>
                  <a:txBody>
                    <a:bodyPr/>
                    <a:lstStyle/>
                    <a:p>
                      <a:pPr lvl="0">
                        <a:spcBef>
                          <a:spcPts val="0"/>
                        </a:spcBef>
                        <a:buNone/>
                      </a:pPr>
                      <a:r>
                        <a:rPr lang="en-US" sz="1000"/>
                        <a:t>22</a:t>
                      </a:r>
                    </a:p>
                  </a:txBody>
                  <a:tcPr marL="91425" marR="91425" marT="91425" marB="91425"/>
                </a:tc>
                <a:tc>
                  <a:txBody>
                    <a:bodyPr/>
                    <a:lstStyle/>
                    <a:p>
                      <a:pPr lvl="0">
                        <a:spcBef>
                          <a:spcPts val="0"/>
                        </a:spcBef>
                        <a:buNone/>
                      </a:pPr>
                      <a:r>
                        <a:rPr lang="en-US" sz="1000"/>
                        <a:t>23</a:t>
                      </a:r>
                    </a:p>
                  </a:txBody>
                  <a:tcPr marL="91425" marR="91425" marT="91425" marB="91425"/>
                </a:tc>
              </a:tr>
              <a:tr h="220525">
                <a:tc>
                  <a:txBody>
                    <a:bodyPr/>
                    <a:lstStyle/>
                    <a:p>
                      <a:pPr lvl="0">
                        <a:spcBef>
                          <a:spcPts val="0"/>
                        </a:spcBef>
                        <a:buNone/>
                      </a:pPr>
                      <a:r>
                        <a:rPr lang="en-US" sz="1000"/>
                        <a:t>24</a:t>
                      </a:r>
                    </a:p>
                  </a:txBody>
                  <a:tcPr marL="91425" marR="91425" marT="91425" marB="91425"/>
                </a:tc>
                <a:tc>
                  <a:txBody>
                    <a:bodyPr/>
                    <a:lstStyle/>
                    <a:p>
                      <a:pPr lvl="0">
                        <a:spcBef>
                          <a:spcPts val="0"/>
                        </a:spcBef>
                        <a:buNone/>
                      </a:pPr>
                      <a:r>
                        <a:rPr lang="en-US" sz="1000"/>
                        <a:t>25</a:t>
                      </a:r>
                    </a:p>
                  </a:txBody>
                  <a:tcPr marL="91425" marR="91425" marT="91425" marB="91425"/>
                </a:tc>
                <a:tc>
                  <a:txBody>
                    <a:bodyPr/>
                    <a:lstStyle/>
                    <a:p>
                      <a:pPr lvl="0">
                        <a:spcBef>
                          <a:spcPts val="0"/>
                        </a:spcBef>
                        <a:buNone/>
                      </a:pPr>
                      <a:r>
                        <a:rPr lang="en-US" sz="1000"/>
                        <a:t>26</a:t>
                      </a:r>
                    </a:p>
                  </a:txBody>
                  <a:tcPr marL="91425" marR="91425" marT="91425" marB="91425"/>
                </a:tc>
                <a:tc>
                  <a:txBody>
                    <a:bodyPr/>
                    <a:lstStyle/>
                    <a:p>
                      <a:pPr lvl="0">
                        <a:spcBef>
                          <a:spcPts val="0"/>
                        </a:spcBef>
                        <a:buNone/>
                      </a:pPr>
                      <a:r>
                        <a:rPr lang="en-US" sz="1000"/>
                        <a:t>27</a:t>
                      </a:r>
                    </a:p>
                  </a:txBody>
                  <a:tcPr marL="91425" marR="91425" marT="91425" marB="91425"/>
                </a:tc>
                <a:tc>
                  <a:txBody>
                    <a:bodyPr/>
                    <a:lstStyle/>
                    <a:p>
                      <a:pPr lvl="0">
                        <a:spcBef>
                          <a:spcPts val="0"/>
                        </a:spcBef>
                        <a:buNone/>
                      </a:pPr>
                      <a:r>
                        <a:rPr lang="en-US" sz="1000"/>
                        <a:t>28</a:t>
                      </a:r>
                    </a:p>
                  </a:txBody>
                  <a:tcPr marL="91425" marR="91425" marT="91425" marB="91425"/>
                </a:tc>
                <a:tc>
                  <a:txBody>
                    <a:bodyPr/>
                    <a:lstStyle/>
                    <a:p>
                      <a:pPr lvl="0">
                        <a:spcBef>
                          <a:spcPts val="0"/>
                        </a:spcBef>
                        <a:buNone/>
                      </a:pPr>
                      <a:r>
                        <a:rPr lang="en-US" sz="1000"/>
                        <a:t>29</a:t>
                      </a:r>
                    </a:p>
                  </a:txBody>
                  <a:tcPr marL="91425" marR="91425" marT="91425" marB="91425">
                    <a:solidFill>
                      <a:srgbClr val="00FF00"/>
                    </a:solidFill>
                  </a:tcPr>
                </a:tc>
                <a:tc>
                  <a:txBody>
                    <a:bodyPr/>
                    <a:lstStyle/>
                    <a:p>
                      <a:pPr lvl="0">
                        <a:spcBef>
                          <a:spcPts val="0"/>
                        </a:spcBef>
                        <a:buNone/>
                      </a:pPr>
                      <a:r>
                        <a:rPr lang="en-US" sz="1000"/>
                        <a:t>30</a:t>
                      </a:r>
                    </a:p>
                  </a:txBody>
                  <a:tcPr marL="91425" marR="91425" marT="91425" marB="91425"/>
                </a:tc>
              </a:tr>
            </a:tbl>
          </a:graphicData>
        </a:graphic>
      </p:graphicFrame>
      <p:graphicFrame>
        <p:nvGraphicFramePr>
          <p:cNvPr id="141" name="Shape 141"/>
          <p:cNvGraphicFramePr/>
          <p:nvPr/>
        </p:nvGraphicFramePr>
        <p:xfrm>
          <a:off x="5062312" y="2189985"/>
          <a:ext cx="2679950" cy="2011500"/>
        </p:xfrm>
        <a:graphic>
          <a:graphicData uri="http://schemas.openxmlformats.org/drawingml/2006/table">
            <a:tbl>
              <a:tblPr>
                <a:noFill/>
                <a:tableStyleId>{F4F75F80-7646-4541-AF43-1C1D693AEB3D}</a:tableStyleId>
              </a:tblPr>
              <a:tblGrid>
                <a:gridCol w="382850"/>
                <a:gridCol w="382850"/>
                <a:gridCol w="382850"/>
                <a:gridCol w="382850"/>
                <a:gridCol w="382850"/>
                <a:gridCol w="382850"/>
                <a:gridCol w="382850"/>
              </a:tblGrid>
              <a:tr h="220525">
                <a:tc gridSpan="7">
                  <a:txBody>
                    <a:bodyPr/>
                    <a:lstStyle/>
                    <a:p>
                      <a:pPr lvl="0" algn="ctr" rtl="0">
                        <a:spcBef>
                          <a:spcPts val="0"/>
                        </a:spcBef>
                        <a:buNone/>
                      </a:pPr>
                      <a:r>
                        <a:rPr lang="en-US" sz="1000"/>
                        <a:t>October</a:t>
                      </a:r>
                    </a:p>
                  </a:txBody>
                  <a:tcPr marL="91425" marR="91425" marT="91425" marB="914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0525">
                <a:tc>
                  <a:txBody>
                    <a:bodyPr/>
                    <a:lstStyle/>
                    <a:p>
                      <a:pPr lvl="0" rtl="0">
                        <a:spcBef>
                          <a:spcPts val="0"/>
                        </a:spcBef>
                        <a:buNone/>
                      </a:pPr>
                      <a:r>
                        <a:rPr lang="en-US" sz="1000"/>
                        <a:t>1</a:t>
                      </a:r>
                    </a:p>
                  </a:txBody>
                  <a:tcPr marL="91425" marR="91425" marT="91425" marB="91425"/>
                </a:tc>
                <a:tc>
                  <a:txBody>
                    <a:bodyPr/>
                    <a:lstStyle/>
                    <a:p>
                      <a:pPr lvl="0" rtl="0">
                        <a:spcBef>
                          <a:spcPts val="0"/>
                        </a:spcBef>
                        <a:buNone/>
                      </a:pPr>
                      <a:r>
                        <a:rPr lang="en-US" sz="1000"/>
                        <a:t>2</a:t>
                      </a:r>
                    </a:p>
                  </a:txBody>
                  <a:tcPr marL="91425" marR="91425" marT="91425" marB="91425"/>
                </a:tc>
                <a:tc>
                  <a:txBody>
                    <a:bodyPr/>
                    <a:lstStyle/>
                    <a:p>
                      <a:pPr lvl="0" rtl="0">
                        <a:spcBef>
                          <a:spcPts val="0"/>
                        </a:spcBef>
                        <a:buNone/>
                      </a:pPr>
                      <a:r>
                        <a:rPr lang="en-US" sz="1000"/>
                        <a:t>3</a:t>
                      </a:r>
                    </a:p>
                  </a:txBody>
                  <a:tcPr marL="91425" marR="91425" marT="91425" marB="91425"/>
                </a:tc>
                <a:tc>
                  <a:txBody>
                    <a:bodyPr/>
                    <a:lstStyle/>
                    <a:p>
                      <a:pPr lvl="0" rtl="0">
                        <a:spcBef>
                          <a:spcPts val="0"/>
                        </a:spcBef>
                        <a:buNone/>
                      </a:pPr>
                      <a:r>
                        <a:rPr lang="en-US" sz="1000"/>
                        <a:t>4</a:t>
                      </a:r>
                    </a:p>
                  </a:txBody>
                  <a:tcPr marL="91425" marR="91425" marT="91425" marB="91425"/>
                </a:tc>
                <a:tc>
                  <a:txBody>
                    <a:bodyPr/>
                    <a:lstStyle/>
                    <a:p>
                      <a:pPr lvl="0" rtl="0">
                        <a:spcBef>
                          <a:spcPts val="0"/>
                        </a:spcBef>
                        <a:buNone/>
                      </a:pPr>
                      <a:r>
                        <a:rPr lang="en-US" sz="1000"/>
                        <a:t>5</a:t>
                      </a:r>
                    </a:p>
                  </a:txBody>
                  <a:tcPr marL="91425" marR="91425" marT="91425" marB="91425"/>
                </a:tc>
                <a:tc>
                  <a:txBody>
                    <a:bodyPr/>
                    <a:lstStyle/>
                    <a:p>
                      <a:pPr lvl="0" rtl="0">
                        <a:spcBef>
                          <a:spcPts val="0"/>
                        </a:spcBef>
                        <a:buNone/>
                      </a:pPr>
                      <a:r>
                        <a:rPr lang="en-US" sz="1000"/>
                        <a:t>6</a:t>
                      </a:r>
                    </a:p>
                  </a:txBody>
                  <a:tcPr marL="91425" marR="91425" marT="91425" marB="91425"/>
                </a:tc>
                <a:tc>
                  <a:txBody>
                    <a:bodyPr/>
                    <a:lstStyle/>
                    <a:p>
                      <a:pPr lvl="0" rtl="0">
                        <a:spcBef>
                          <a:spcPts val="0"/>
                        </a:spcBef>
                        <a:buNone/>
                      </a:pPr>
                      <a:r>
                        <a:rPr lang="en-US" sz="1000"/>
                        <a:t>7</a:t>
                      </a:r>
                    </a:p>
                  </a:txBody>
                  <a:tcPr marL="91425" marR="91425" marT="91425" marB="91425"/>
                </a:tc>
              </a:tr>
              <a:tr h="220525">
                <a:tc>
                  <a:txBody>
                    <a:bodyPr/>
                    <a:lstStyle/>
                    <a:p>
                      <a:pPr lvl="0" rtl="0">
                        <a:spcBef>
                          <a:spcPts val="0"/>
                        </a:spcBef>
                        <a:buNone/>
                      </a:pPr>
                      <a:r>
                        <a:rPr lang="en-US" sz="1000"/>
                        <a:t>8</a:t>
                      </a:r>
                    </a:p>
                  </a:txBody>
                  <a:tcPr marL="91425" marR="91425" marT="91425" marB="91425"/>
                </a:tc>
                <a:tc>
                  <a:txBody>
                    <a:bodyPr/>
                    <a:lstStyle/>
                    <a:p>
                      <a:pPr lvl="0" rtl="0">
                        <a:spcBef>
                          <a:spcPts val="0"/>
                        </a:spcBef>
                        <a:buNone/>
                      </a:pPr>
                      <a:r>
                        <a:rPr lang="en-US" sz="1000"/>
                        <a:t>9</a:t>
                      </a:r>
                    </a:p>
                  </a:txBody>
                  <a:tcPr marL="91425" marR="91425" marT="91425" marB="91425"/>
                </a:tc>
                <a:tc>
                  <a:txBody>
                    <a:bodyPr/>
                    <a:lstStyle/>
                    <a:p>
                      <a:pPr lvl="0" rtl="0">
                        <a:spcBef>
                          <a:spcPts val="0"/>
                        </a:spcBef>
                        <a:buNone/>
                      </a:pPr>
                      <a:r>
                        <a:rPr lang="en-US" sz="1000"/>
                        <a:t>10</a:t>
                      </a:r>
                    </a:p>
                  </a:txBody>
                  <a:tcPr marL="91425" marR="91425" marT="91425" marB="91425"/>
                </a:tc>
                <a:tc>
                  <a:txBody>
                    <a:bodyPr/>
                    <a:lstStyle/>
                    <a:p>
                      <a:pPr lvl="0" rtl="0">
                        <a:spcBef>
                          <a:spcPts val="0"/>
                        </a:spcBef>
                        <a:buNone/>
                      </a:pPr>
                      <a:r>
                        <a:rPr lang="en-US" sz="1000"/>
                        <a:t>11</a:t>
                      </a:r>
                    </a:p>
                  </a:txBody>
                  <a:tcPr marL="91425" marR="91425" marT="91425" marB="91425"/>
                </a:tc>
                <a:tc>
                  <a:txBody>
                    <a:bodyPr/>
                    <a:lstStyle/>
                    <a:p>
                      <a:pPr lvl="0" rtl="0">
                        <a:spcBef>
                          <a:spcPts val="0"/>
                        </a:spcBef>
                        <a:buNone/>
                      </a:pPr>
                      <a:r>
                        <a:rPr lang="en-US" sz="1000"/>
                        <a:t>12</a:t>
                      </a:r>
                    </a:p>
                  </a:txBody>
                  <a:tcPr marL="91425" marR="91425" marT="91425" marB="91425"/>
                </a:tc>
                <a:tc>
                  <a:txBody>
                    <a:bodyPr/>
                    <a:lstStyle/>
                    <a:p>
                      <a:pPr lvl="0" rtl="0">
                        <a:spcBef>
                          <a:spcPts val="0"/>
                        </a:spcBef>
                        <a:buNone/>
                      </a:pPr>
                      <a:r>
                        <a:rPr lang="en-US" sz="1000"/>
                        <a:t>13</a:t>
                      </a:r>
                    </a:p>
                  </a:txBody>
                  <a:tcPr marL="91425" marR="91425" marT="91425" marB="91425"/>
                </a:tc>
                <a:tc>
                  <a:txBody>
                    <a:bodyPr/>
                    <a:lstStyle/>
                    <a:p>
                      <a:pPr lvl="0" rtl="0">
                        <a:spcBef>
                          <a:spcPts val="0"/>
                        </a:spcBef>
                        <a:buNone/>
                      </a:pPr>
                      <a:r>
                        <a:rPr lang="en-US" sz="1000"/>
                        <a:t>14</a:t>
                      </a:r>
                    </a:p>
                  </a:txBody>
                  <a:tcPr marL="91425" marR="91425" marT="91425" marB="91425"/>
                </a:tc>
              </a:tr>
              <a:tr h="220525">
                <a:tc>
                  <a:txBody>
                    <a:bodyPr/>
                    <a:lstStyle/>
                    <a:p>
                      <a:pPr lvl="0" rtl="0">
                        <a:spcBef>
                          <a:spcPts val="0"/>
                        </a:spcBef>
                        <a:buNone/>
                      </a:pPr>
                      <a:r>
                        <a:rPr lang="en-US" sz="1000"/>
                        <a:t>15</a:t>
                      </a:r>
                    </a:p>
                  </a:txBody>
                  <a:tcPr marL="91425" marR="91425" marT="91425" marB="91425"/>
                </a:tc>
                <a:tc>
                  <a:txBody>
                    <a:bodyPr/>
                    <a:lstStyle/>
                    <a:p>
                      <a:pPr lvl="0" rtl="0">
                        <a:spcBef>
                          <a:spcPts val="0"/>
                        </a:spcBef>
                        <a:buNone/>
                      </a:pPr>
                      <a:r>
                        <a:rPr lang="en-US" sz="1000"/>
                        <a:t>16</a:t>
                      </a:r>
                    </a:p>
                  </a:txBody>
                  <a:tcPr marL="91425" marR="91425" marT="91425" marB="91425"/>
                </a:tc>
                <a:tc>
                  <a:txBody>
                    <a:bodyPr/>
                    <a:lstStyle/>
                    <a:p>
                      <a:pPr lvl="0" rtl="0">
                        <a:spcBef>
                          <a:spcPts val="0"/>
                        </a:spcBef>
                        <a:buNone/>
                      </a:pPr>
                      <a:r>
                        <a:rPr lang="en-US" sz="1000"/>
                        <a:t>17</a:t>
                      </a:r>
                    </a:p>
                  </a:txBody>
                  <a:tcPr marL="91425" marR="91425" marT="91425" marB="91425"/>
                </a:tc>
                <a:tc>
                  <a:txBody>
                    <a:bodyPr/>
                    <a:lstStyle/>
                    <a:p>
                      <a:pPr lvl="0" rtl="0">
                        <a:spcBef>
                          <a:spcPts val="0"/>
                        </a:spcBef>
                        <a:buNone/>
                      </a:pPr>
                      <a:r>
                        <a:rPr lang="en-US" sz="1000"/>
                        <a:t>18</a:t>
                      </a:r>
                    </a:p>
                  </a:txBody>
                  <a:tcPr marL="91425" marR="91425" marT="91425" marB="91425"/>
                </a:tc>
                <a:tc>
                  <a:txBody>
                    <a:bodyPr/>
                    <a:lstStyle/>
                    <a:p>
                      <a:pPr lvl="0" rtl="0">
                        <a:spcBef>
                          <a:spcPts val="0"/>
                        </a:spcBef>
                        <a:buNone/>
                      </a:pPr>
                      <a:r>
                        <a:rPr lang="en-US" sz="1000"/>
                        <a:t>19</a:t>
                      </a:r>
                    </a:p>
                  </a:txBody>
                  <a:tcPr marL="91425" marR="91425" marT="91425" marB="91425"/>
                </a:tc>
                <a:tc>
                  <a:txBody>
                    <a:bodyPr/>
                    <a:lstStyle/>
                    <a:p>
                      <a:pPr lvl="0" rtl="0">
                        <a:spcBef>
                          <a:spcPts val="0"/>
                        </a:spcBef>
                        <a:buNone/>
                      </a:pPr>
                      <a:r>
                        <a:rPr lang="en-US" sz="1000"/>
                        <a:t>20</a:t>
                      </a:r>
                    </a:p>
                  </a:txBody>
                  <a:tcPr marL="91425" marR="91425" marT="91425" marB="91425"/>
                </a:tc>
                <a:tc>
                  <a:txBody>
                    <a:bodyPr/>
                    <a:lstStyle/>
                    <a:p>
                      <a:pPr lvl="0" rtl="0">
                        <a:spcBef>
                          <a:spcPts val="0"/>
                        </a:spcBef>
                        <a:buNone/>
                      </a:pPr>
                      <a:r>
                        <a:rPr lang="en-US" sz="1000"/>
                        <a:t>21</a:t>
                      </a:r>
                    </a:p>
                  </a:txBody>
                  <a:tcPr marL="91425" marR="91425" marT="91425" marB="91425"/>
                </a:tc>
              </a:tr>
              <a:tr h="220525">
                <a:tc>
                  <a:txBody>
                    <a:bodyPr/>
                    <a:lstStyle/>
                    <a:p>
                      <a:pPr lvl="0" rtl="0">
                        <a:spcBef>
                          <a:spcPts val="0"/>
                        </a:spcBef>
                        <a:buNone/>
                      </a:pPr>
                      <a:r>
                        <a:rPr lang="en-US" sz="1000"/>
                        <a:t>22</a:t>
                      </a:r>
                    </a:p>
                  </a:txBody>
                  <a:tcPr marL="91425" marR="91425" marT="91425" marB="91425"/>
                </a:tc>
                <a:tc>
                  <a:txBody>
                    <a:bodyPr/>
                    <a:lstStyle/>
                    <a:p>
                      <a:pPr lvl="0" rtl="0">
                        <a:spcBef>
                          <a:spcPts val="0"/>
                        </a:spcBef>
                        <a:buNone/>
                      </a:pPr>
                      <a:r>
                        <a:rPr lang="en-US" sz="1000"/>
                        <a:t>23</a:t>
                      </a:r>
                    </a:p>
                  </a:txBody>
                  <a:tcPr marL="91425" marR="91425" marT="91425" marB="91425"/>
                </a:tc>
                <a:tc>
                  <a:txBody>
                    <a:bodyPr/>
                    <a:lstStyle/>
                    <a:p>
                      <a:pPr lvl="0" rtl="0">
                        <a:spcBef>
                          <a:spcPts val="0"/>
                        </a:spcBef>
                        <a:buNone/>
                      </a:pPr>
                      <a:r>
                        <a:rPr lang="en-US" sz="1000"/>
                        <a:t>24</a:t>
                      </a:r>
                    </a:p>
                  </a:txBody>
                  <a:tcPr marL="91425" marR="91425" marT="91425" marB="91425"/>
                </a:tc>
                <a:tc>
                  <a:txBody>
                    <a:bodyPr/>
                    <a:lstStyle/>
                    <a:p>
                      <a:pPr lvl="0" rtl="0">
                        <a:spcBef>
                          <a:spcPts val="0"/>
                        </a:spcBef>
                        <a:buNone/>
                      </a:pPr>
                      <a:r>
                        <a:rPr lang="en-US" sz="1000"/>
                        <a:t>25</a:t>
                      </a:r>
                    </a:p>
                  </a:txBody>
                  <a:tcPr marL="91425" marR="91425" marT="91425" marB="91425"/>
                </a:tc>
                <a:tc>
                  <a:txBody>
                    <a:bodyPr/>
                    <a:lstStyle/>
                    <a:p>
                      <a:pPr lvl="0" rtl="0">
                        <a:spcBef>
                          <a:spcPts val="0"/>
                        </a:spcBef>
                        <a:buNone/>
                      </a:pPr>
                      <a:r>
                        <a:rPr lang="en-US" sz="1000"/>
                        <a:t>26</a:t>
                      </a:r>
                    </a:p>
                  </a:txBody>
                  <a:tcPr marL="91425" marR="91425" marT="91425" marB="91425"/>
                </a:tc>
                <a:tc>
                  <a:txBody>
                    <a:bodyPr/>
                    <a:lstStyle/>
                    <a:p>
                      <a:pPr lvl="0" rtl="0">
                        <a:spcBef>
                          <a:spcPts val="0"/>
                        </a:spcBef>
                        <a:buNone/>
                      </a:pPr>
                      <a:r>
                        <a:rPr lang="en-US" sz="1000"/>
                        <a:t>27</a:t>
                      </a:r>
                    </a:p>
                  </a:txBody>
                  <a:tcPr marL="91425" marR="91425" marT="91425" marB="91425"/>
                </a:tc>
                <a:tc>
                  <a:txBody>
                    <a:bodyPr/>
                    <a:lstStyle/>
                    <a:p>
                      <a:pPr lvl="0" rtl="0">
                        <a:spcBef>
                          <a:spcPts val="0"/>
                        </a:spcBef>
                        <a:buNone/>
                      </a:pPr>
                      <a:r>
                        <a:rPr lang="en-US" sz="1000"/>
                        <a:t>28</a:t>
                      </a:r>
                    </a:p>
                  </a:txBody>
                  <a:tcPr marL="91425" marR="91425" marT="91425" marB="91425">
                    <a:solidFill>
                      <a:srgbClr val="00FF00"/>
                    </a:solidFill>
                  </a:tcPr>
                </a:tc>
              </a:tr>
              <a:tr h="220525">
                <a:tc>
                  <a:txBody>
                    <a:bodyPr/>
                    <a:lstStyle/>
                    <a:p>
                      <a:pPr lvl="0" rtl="0">
                        <a:spcBef>
                          <a:spcPts val="0"/>
                        </a:spcBef>
                        <a:buNone/>
                      </a:pPr>
                      <a:r>
                        <a:rPr lang="en-US" sz="1000"/>
                        <a:t>29</a:t>
                      </a:r>
                    </a:p>
                  </a:txBody>
                  <a:tcPr marL="91425" marR="91425" marT="91425" marB="91425"/>
                </a:tc>
                <a:tc>
                  <a:txBody>
                    <a:bodyPr/>
                    <a:lstStyle/>
                    <a:p>
                      <a:pPr lvl="0" rtl="0">
                        <a:spcBef>
                          <a:spcPts val="0"/>
                        </a:spcBef>
                        <a:buNone/>
                      </a:pPr>
                      <a:r>
                        <a:rPr lang="en-US" sz="1000"/>
                        <a:t>30</a:t>
                      </a:r>
                    </a:p>
                  </a:txBody>
                  <a:tcPr marL="91425" marR="91425" marT="91425" marB="91425"/>
                </a:tc>
                <a:tc>
                  <a:txBody>
                    <a:bodyPr/>
                    <a:lstStyle/>
                    <a:p>
                      <a:pPr lvl="0" rtl="0">
                        <a:spcBef>
                          <a:spcPts val="0"/>
                        </a:spcBef>
                        <a:buNone/>
                      </a:pPr>
                      <a:r>
                        <a:rPr lang="en-US" sz="1000"/>
                        <a:t>31</a:t>
                      </a:r>
                    </a:p>
                  </a:txBody>
                  <a:tcPr marL="91425" marR="91425" marT="91425" marB="91425"/>
                </a:tc>
                <a:tc>
                  <a:txBody>
                    <a:bodyPr/>
                    <a:lstStyle/>
                    <a:p>
                      <a:pPr lvl="0" rtl="0">
                        <a:spcBef>
                          <a:spcPts val="0"/>
                        </a:spcBef>
                        <a:buNone/>
                      </a:pPr>
                      <a:r>
                        <a:rPr lang="en-US" sz="1000">
                          <a:solidFill>
                            <a:srgbClr val="B7B7B7"/>
                          </a:solidFill>
                        </a:rPr>
                        <a:t>1</a:t>
                      </a:r>
                    </a:p>
                  </a:txBody>
                  <a:tcPr marL="91425" marR="91425" marT="91425" marB="91425"/>
                </a:tc>
                <a:tc>
                  <a:txBody>
                    <a:bodyPr/>
                    <a:lstStyle/>
                    <a:p>
                      <a:pPr lvl="0" rtl="0">
                        <a:spcBef>
                          <a:spcPts val="0"/>
                        </a:spcBef>
                        <a:buNone/>
                      </a:pPr>
                      <a:r>
                        <a:rPr lang="en-US" sz="1000">
                          <a:solidFill>
                            <a:srgbClr val="B7B7B7"/>
                          </a:solidFill>
                        </a:rPr>
                        <a:t>2</a:t>
                      </a:r>
                    </a:p>
                  </a:txBody>
                  <a:tcPr marL="91425" marR="91425" marT="91425" marB="91425"/>
                </a:tc>
                <a:tc>
                  <a:txBody>
                    <a:bodyPr/>
                    <a:lstStyle/>
                    <a:p>
                      <a:pPr lvl="0" rtl="0">
                        <a:spcBef>
                          <a:spcPts val="0"/>
                        </a:spcBef>
                        <a:buNone/>
                      </a:pPr>
                      <a:r>
                        <a:rPr lang="en-US" sz="1000">
                          <a:solidFill>
                            <a:srgbClr val="B7B7B7"/>
                          </a:solidFill>
                        </a:rPr>
                        <a:t>3</a:t>
                      </a:r>
                    </a:p>
                  </a:txBody>
                  <a:tcPr marL="91425" marR="91425" marT="91425" marB="91425"/>
                </a:tc>
                <a:tc>
                  <a:txBody>
                    <a:bodyPr/>
                    <a:lstStyle/>
                    <a:p>
                      <a:pPr lvl="0" rtl="0">
                        <a:spcBef>
                          <a:spcPts val="0"/>
                        </a:spcBef>
                        <a:buNone/>
                      </a:pPr>
                      <a:r>
                        <a:rPr lang="en-US" sz="1000">
                          <a:solidFill>
                            <a:srgbClr val="B7B7B7"/>
                          </a:solidFill>
                        </a:rPr>
                        <a:t>4</a:t>
                      </a:r>
                    </a:p>
                  </a:txBody>
                  <a:tcPr marL="91425" marR="91425" marT="91425" marB="91425"/>
                </a:tc>
              </a:tr>
            </a:tbl>
          </a:graphicData>
        </a:graphic>
      </p:graphicFrame>
      <p:graphicFrame>
        <p:nvGraphicFramePr>
          <p:cNvPr id="142" name="Shape 142"/>
          <p:cNvGraphicFramePr/>
          <p:nvPr/>
        </p:nvGraphicFramePr>
        <p:xfrm>
          <a:off x="5062312" y="4201484"/>
          <a:ext cx="2679950" cy="2011500"/>
        </p:xfrm>
        <a:graphic>
          <a:graphicData uri="http://schemas.openxmlformats.org/drawingml/2006/table">
            <a:tbl>
              <a:tblPr>
                <a:noFill/>
                <a:tableStyleId>{F4F75F80-7646-4541-AF43-1C1D693AEB3D}</a:tableStyleId>
              </a:tblPr>
              <a:tblGrid>
                <a:gridCol w="382850"/>
                <a:gridCol w="382850"/>
                <a:gridCol w="382850"/>
                <a:gridCol w="382850"/>
                <a:gridCol w="382850"/>
                <a:gridCol w="382850"/>
                <a:gridCol w="382850"/>
              </a:tblGrid>
              <a:tr h="220525">
                <a:tc gridSpan="7">
                  <a:txBody>
                    <a:bodyPr/>
                    <a:lstStyle/>
                    <a:p>
                      <a:pPr lvl="0" algn="ctr" rtl="0">
                        <a:spcBef>
                          <a:spcPts val="0"/>
                        </a:spcBef>
                        <a:buNone/>
                      </a:pPr>
                      <a:r>
                        <a:rPr lang="en-US" sz="1000"/>
                        <a:t>November</a:t>
                      </a:r>
                    </a:p>
                  </a:txBody>
                  <a:tcPr marL="91425" marR="91425" marT="91425" marB="914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0525">
                <a:tc>
                  <a:txBody>
                    <a:bodyPr/>
                    <a:lstStyle/>
                    <a:p>
                      <a:pPr lvl="0" rtl="0">
                        <a:spcBef>
                          <a:spcPts val="0"/>
                        </a:spcBef>
                        <a:buNone/>
                      </a:pPr>
                      <a:r>
                        <a:rPr lang="en-US" sz="1000"/>
                        <a:t>5</a:t>
                      </a:r>
                    </a:p>
                  </a:txBody>
                  <a:tcPr marL="91425" marR="91425" marT="91425" marB="91425"/>
                </a:tc>
                <a:tc>
                  <a:txBody>
                    <a:bodyPr/>
                    <a:lstStyle/>
                    <a:p>
                      <a:pPr lvl="0" rtl="0">
                        <a:spcBef>
                          <a:spcPts val="0"/>
                        </a:spcBef>
                        <a:buNone/>
                      </a:pPr>
                      <a:r>
                        <a:rPr lang="en-US" sz="1000"/>
                        <a:t>6</a:t>
                      </a:r>
                    </a:p>
                  </a:txBody>
                  <a:tcPr marL="91425" marR="91425" marT="91425" marB="91425"/>
                </a:tc>
                <a:tc>
                  <a:txBody>
                    <a:bodyPr/>
                    <a:lstStyle/>
                    <a:p>
                      <a:pPr lvl="0" rtl="0">
                        <a:spcBef>
                          <a:spcPts val="0"/>
                        </a:spcBef>
                        <a:buNone/>
                      </a:pPr>
                      <a:r>
                        <a:rPr lang="en-US" sz="1000"/>
                        <a:t>7</a:t>
                      </a:r>
                    </a:p>
                  </a:txBody>
                  <a:tcPr marL="91425" marR="91425" marT="91425" marB="91425"/>
                </a:tc>
                <a:tc>
                  <a:txBody>
                    <a:bodyPr/>
                    <a:lstStyle/>
                    <a:p>
                      <a:pPr lvl="0" rtl="0">
                        <a:spcBef>
                          <a:spcPts val="0"/>
                        </a:spcBef>
                        <a:buNone/>
                      </a:pPr>
                      <a:r>
                        <a:rPr lang="en-US" sz="1000"/>
                        <a:t>8</a:t>
                      </a:r>
                    </a:p>
                  </a:txBody>
                  <a:tcPr marL="91425" marR="91425" marT="91425" marB="91425"/>
                </a:tc>
                <a:tc>
                  <a:txBody>
                    <a:bodyPr/>
                    <a:lstStyle/>
                    <a:p>
                      <a:pPr lvl="0" rtl="0">
                        <a:spcBef>
                          <a:spcPts val="0"/>
                        </a:spcBef>
                        <a:buNone/>
                      </a:pPr>
                      <a:r>
                        <a:rPr lang="en-US" sz="1000"/>
                        <a:t>9</a:t>
                      </a:r>
                    </a:p>
                  </a:txBody>
                  <a:tcPr marL="91425" marR="91425" marT="91425" marB="91425"/>
                </a:tc>
                <a:tc>
                  <a:txBody>
                    <a:bodyPr/>
                    <a:lstStyle/>
                    <a:p>
                      <a:pPr lvl="0" rtl="0">
                        <a:spcBef>
                          <a:spcPts val="0"/>
                        </a:spcBef>
                        <a:buNone/>
                      </a:pPr>
                      <a:r>
                        <a:rPr lang="en-US" sz="1000"/>
                        <a:t>10</a:t>
                      </a:r>
                    </a:p>
                  </a:txBody>
                  <a:tcPr marL="91425" marR="91425" marT="91425" marB="91425"/>
                </a:tc>
                <a:tc>
                  <a:txBody>
                    <a:bodyPr/>
                    <a:lstStyle/>
                    <a:p>
                      <a:pPr lvl="0" rtl="0">
                        <a:spcBef>
                          <a:spcPts val="0"/>
                        </a:spcBef>
                        <a:buNone/>
                      </a:pPr>
                      <a:r>
                        <a:rPr lang="en-US" sz="1000"/>
                        <a:t>11</a:t>
                      </a:r>
                    </a:p>
                  </a:txBody>
                  <a:tcPr marL="91425" marR="91425" marT="91425" marB="91425"/>
                </a:tc>
              </a:tr>
              <a:tr h="220525">
                <a:tc>
                  <a:txBody>
                    <a:bodyPr/>
                    <a:lstStyle/>
                    <a:p>
                      <a:pPr lvl="0" rtl="0">
                        <a:spcBef>
                          <a:spcPts val="0"/>
                        </a:spcBef>
                        <a:buNone/>
                      </a:pPr>
                      <a:r>
                        <a:rPr lang="en-US" sz="1000"/>
                        <a:t>12</a:t>
                      </a:r>
                    </a:p>
                  </a:txBody>
                  <a:tcPr marL="91425" marR="91425" marT="91425" marB="91425"/>
                </a:tc>
                <a:tc>
                  <a:txBody>
                    <a:bodyPr/>
                    <a:lstStyle/>
                    <a:p>
                      <a:pPr lvl="0" rtl="0">
                        <a:spcBef>
                          <a:spcPts val="0"/>
                        </a:spcBef>
                        <a:buNone/>
                      </a:pPr>
                      <a:r>
                        <a:rPr lang="en-US" sz="1000"/>
                        <a:t>13</a:t>
                      </a:r>
                    </a:p>
                  </a:txBody>
                  <a:tcPr marL="91425" marR="91425" marT="91425" marB="91425"/>
                </a:tc>
                <a:tc>
                  <a:txBody>
                    <a:bodyPr/>
                    <a:lstStyle/>
                    <a:p>
                      <a:pPr lvl="0" rtl="0">
                        <a:spcBef>
                          <a:spcPts val="0"/>
                        </a:spcBef>
                        <a:buNone/>
                      </a:pPr>
                      <a:r>
                        <a:rPr lang="en-US" sz="1000"/>
                        <a:t>14</a:t>
                      </a:r>
                    </a:p>
                  </a:txBody>
                  <a:tcPr marL="91425" marR="91425" marT="91425" marB="91425"/>
                </a:tc>
                <a:tc>
                  <a:txBody>
                    <a:bodyPr/>
                    <a:lstStyle/>
                    <a:p>
                      <a:pPr lvl="0" rtl="0">
                        <a:spcBef>
                          <a:spcPts val="0"/>
                        </a:spcBef>
                        <a:buNone/>
                      </a:pPr>
                      <a:r>
                        <a:rPr lang="en-US" sz="1000"/>
                        <a:t>15</a:t>
                      </a:r>
                    </a:p>
                  </a:txBody>
                  <a:tcPr marL="91425" marR="91425" marT="91425" marB="91425"/>
                </a:tc>
                <a:tc>
                  <a:txBody>
                    <a:bodyPr/>
                    <a:lstStyle/>
                    <a:p>
                      <a:pPr lvl="0" rtl="0">
                        <a:spcBef>
                          <a:spcPts val="0"/>
                        </a:spcBef>
                        <a:buNone/>
                      </a:pPr>
                      <a:r>
                        <a:rPr lang="en-US" sz="1000"/>
                        <a:t>16</a:t>
                      </a:r>
                    </a:p>
                  </a:txBody>
                  <a:tcPr marL="91425" marR="91425" marT="91425" marB="91425"/>
                </a:tc>
                <a:tc>
                  <a:txBody>
                    <a:bodyPr/>
                    <a:lstStyle/>
                    <a:p>
                      <a:pPr lvl="0" rtl="0">
                        <a:spcBef>
                          <a:spcPts val="0"/>
                        </a:spcBef>
                        <a:buNone/>
                      </a:pPr>
                      <a:r>
                        <a:rPr lang="en-US" sz="1000"/>
                        <a:t>17</a:t>
                      </a:r>
                    </a:p>
                  </a:txBody>
                  <a:tcPr marL="91425" marR="91425" marT="91425" marB="91425"/>
                </a:tc>
                <a:tc>
                  <a:txBody>
                    <a:bodyPr/>
                    <a:lstStyle/>
                    <a:p>
                      <a:pPr lvl="0" rtl="0">
                        <a:spcBef>
                          <a:spcPts val="0"/>
                        </a:spcBef>
                        <a:buNone/>
                      </a:pPr>
                      <a:r>
                        <a:rPr lang="en-US" sz="1000"/>
                        <a:t>18</a:t>
                      </a:r>
                    </a:p>
                  </a:txBody>
                  <a:tcPr marL="91425" marR="91425" marT="91425" marB="91425"/>
                </a:tc>
              </a:tr>
              <a:tr h="220525">
                <a:tc>
                  <a:txBody>
                    <a:bodyPr/>
                    <a:lstStyle/>
                    <a:p>
                      <a:pPr lvl="0" rtl="0">
                        <a:spcBef>
                          <a:spcPts val="0"/>
                        </a:spcBef>
                        <a:buNone/>
                      </a:pPr>
                      <a:r>
                        <a:rPr lang="en-US" sz="1000"/>
                        <a:t>19</a:t>
                      </a:r>
                    </a:p>
                  </a:txBody>
                  <a:tcPr marL="91425" marR="91425" marT="91425" marB="91425"/>
                </a:tc>
                <a:tc>
                  <a:txBody>
                    <a:bodyPr/>
                    <a:lstStyle/>
                    <a:p>
                      <a:pPr lvl="0" rtl="0">
                        <a:spcBef>
                          <a:spcPts val="0"/>
                        </a:spcBef>
                        <a:buNone/>
                      </a:pPr>
                      <a:r>
                        <a:rPr lang="en-US" sz="1000"/>
                        <a:t>20</a:t>
                      </a:r>
                    </a:p>
                  </a:txBody>
                  <a:tcPr marL="91425" marR="91425" marT="91425" marB="91425"/>
                </a:tc>
                <a:tc>
                  <a:txBody>
                    <a:bodyPr/>
                    <a:lstStyle/>
                    <a:p>
                      <a:pPr lvl="0" rtl="0">
                        <a:spcBef>
                          <a:spcPts val="0"/>
                        </a:spcBef>
                        <a:buNone/>
                      </a:pPr>
                      <a:r>
                        <a:rPr lang="en-US" sz="1000"/>
                        <a:t>21</a:t>
                      </a:r>
                    </a:p>
                  </a:txBody>
                  <a:tcPr marL="91425" marR="91425" marT="91425" marB="91425"/>
                </a:tc>
                <a:tc>
                  <a:txBody>
                    <a:bodyPr/>
                    <a:lstStyle/>
                    <a:p>
                      <a:pPr lvl="0" rtl="0">
                        <a:spcBef>
                          <a:spcPts val="0"/>
                        </a:spcBef>
                        <a:buNone/>
                      </a:pPr>
                      <a:r>
                        <a:rPr lang="en-US" sz="1000"/>
                        <a:t>22</a:t>
                      </a:r>
                    </a:p>
                  </a:txBody>
                  <a:tcPr marL="91425" marR="91425" marT="91425" marB="91425"/>
                </a:tc>
                <a:tc>
                  <a:txBody>
                    <a:bodyPr/>
                    <a:lstStyle/>
                    <a:p>
                      <a:pPr lvl="0" rtl="0">
                        <a:spcBef>
                          <a:spcPts val="0"/>
                        </a:spcBef>
                        <a:buNone/>
                      </a:pPr>
                      <a:r>
                        <a:rPr lang="en-US" sz="1000"/>
                        <a:t>23</a:t>
                      </a:r>
                    </a:p>
                  </a:txBody>
                  <a:tcPr marL="91425" marR="91425" marT="91425" marB="91425"/>
                </a:tc>
                <a:tc>
                  <a:txBody>
                    <a:bodyPr/>
                    <a:lstStyle/>
                    <a:p>
                      <a:pPr lvl="0" rtl="0">
                        <a:spcBef>
                          <a:spcPts val="0"/>
                        </a:spcBef>
                        <a:buNone/>
                      </a:pPr>
                      <a:r>
                        <a:rPr lang="en-US" sz="1000"/>
                        <a:t>24</a:t>
                      </a:r>
                    </a:p>
                  </a:txBody>
                  <a:tcPr marL="91425" marR="91425" marT="91425" marB="91425"/>
                </a:tc>
                <a:tc>
                  <a:txBody>
                    <a:bodyPr/>
                    <a:lstStyle/>
                    <a:p>
                      <a:pPr lvl="0" rtl="0">
                        <a:spcBef>
                          <a:spcPts val="0"/>
                        </a:spcBef>
                        <a:buNone/>
                      </a:pPr>
                      <a:r>
                        <a:rPr lang="en-US" sz="1000"/>
                        <a:t>25</a:t>
                      </a:r>
                    </a:p>
                  </a:txBody>
                  <a:tcPr marL="91425" marR="91425" marT="91425" marB="91425"/>
                </a:tc>
              </a:tr>
              <a:tr h="220525">
                <a:tc>
                  <a:txBody>
                    <a:bodyPr/>
                    <a:lstStyle/>
                    <a:p>
                      <a:pPr lvl="0" rtl="0">
                        <a:spcBef>
                          <a:spcPts val="0"/>
                        </a:spcBef>
                        <a:buNone/>
                      </a:pPr>
                      <a:r>
                        <a:rPr lang="en-US" sz="1000"/>
                        <a:t>26</a:t>
                      </a:r>
                    </a:p>
                  </a:txBody>
                  <a:tcPr marL="91425" marR="91425" marT="91425" marB="91425"/>
                </a:tc>
                <a:tc>
                  <a:txBody>
                    <a:bodyPr/>
                    <a:lstStyle/>
                    <a:p>
                      <a:pPr lvl="0" rtl="0">
                        <a:spcBef>
                          <a:spcPts val="0"/>
                        </a:spcBef>
                        <a:buNone/>
                      </a:pPr>
                      <a:r>
                        <a:rPr lang="en-US" sz="1000"/>
                        <a:t>27</a:t>
                      </a:r>
                    </a:p>
                  </a:txBody>
                  <a:tcPr marL="91425" marR="91425" marT="91425" marB="91425"/>
                </a:tc>
                <a:tc>
                  <a:txBody>
                    <a:bodyPr/>
                    <a:lstStyle/>
                    <a:p>
                      <a:pPr lvl="0" rtl="0">
                        <a:spcBef>
                          <a:spcPts val="0"/>
                        </a:spcBef>
                        <a:buNone/>
                      </a:pPr>
                      <a:r>
                        <a:rPr lang="en-US" sz="1000"/>
                        <a:t>28</a:t>
                      </a:r>
                    </a:p>
                  </a:txBody>
                  <a:tcPr marL="91425" marR="91425" marT="91425" marB="91425"/>
                </a:tc>
                <a:tc>
                  <a:txBody>
                    <a:bodyPr/>
                    <a:lstStyle/>
                    <a:p>
                      <a:pPr lvl="0" rtl="0">
                        <a:spcBef>
                          <a:spcPts val="0"/>
                        </a:spcBef>
                        <a:buNone/>
                      </a:pPr>
                      <a:r>
                        <a:rPr lang="en-US" sz="1000"/>
                        <a:t>29</a:t>
                      </a:r>
                    </a:p>
                  </a:txBody>
                  <a:tcPr marL="91425" marR="91425" marT="91425" marB="91425"/>
                </a:tc>
                <a:tc>
                  <a:txBody>
                    <a:bodyPr/>
                    <a:lstStyle/>
                    <a:p>
                      <a:pPr lvl="0" rtl="0">
                        <a:spcBef>
                          <a:spcPts val="0"/>
                        </a:spcBef>
                        <a:buNone/>
                      </a:pPr>
                      <a:r>
                        <a:rPr lang="en-US" sz="1000"/>
                        <a:t>30</a:t>
                      </a:r>
                    </a:p>
                  </a:txBody>
                  <a:tcPr marL="91425" marR="91425" marT="91425" marB="91425"/>
                </a:tc>
                <a:tc>
                  <a:txBody>
                    <a:bodyPr/>
                    <a:lstStyle/>
                    <a:p>
                      <a:pPr lvl="0" rtl="0">
                        <a:spcBef>
                          <a:spcPts val="0"/>
                        </a:spcBef>
                        <a:buClr>
                          <a:schemeClr val="dk1"/>
                        </a:buClr>
                        <a:buSzPct val="110000"/>
                        <a:buFont typeface="Arial"/>
                        <a:buNone/>
                      </a:pPr>
                      <a:r>
                        <a:rPr lang="en-US" sz="1000">
                          <a:solidFill>
                            <a:srgbClr val="B7B7B7"/>
                          </a:solidFill>
                        </a:rPr>
                        <a:t>1</a:t>
                      </a:r>
                    </a:p>
                  </a:txBody>
                  <a:tcPr marL="91425" marR="91425" marT="91425" marB="91425"/>
                </a:tc>
                <a:tc>
                  <a:txBody>
                    <a:bodyPr/>
                    <a:lstStyle/>
                    <a:p>
                      <a:pPr lvl="0" rtl="0">
                        <a:spcBef>
                          <a:spcPts val="0"/>
                        </a:spcBef>
                        <a:buNone/>
                      </a:pPr>
                      <a:r>
                        <a:rPr lang="en-US" sz="1000">
                          <a:solidFill>
                            <a:srgbClr val="B7B7B7"/>
                          </a:solidFill>
                        </a:rPr>
                        <a:t>2</a:t>
                      </a:r>
                    </a:p>
                  </a:txBody>
                  <a:tcPr marL="91425" marR="91425" marT="91425" marB="91425"/>
                </a:tc>
              </a:tr>
              <a:tr h="220525">
                <a:tc>
                  <a:txBody>
                    <a:bodyPr/>
                    <a:lstStyle/>
                    <a:p>
                      <a:pPr lvl="0" rtl="0">
                        <a:spcBef>
                          <a:spcPts val="0"/>
                        </a:spcBef>
                        <a:buNone/>
                      </a:pPr>
                      <a:r>
                        <a:rPr lang="en-US" sz="1000">
                          <a:solidFill>
                            <a:srgbClr val="B7B7B7"/>
                          </a:solidFill>
                        </a:rPr>
                        <a:t>3</a:t>
                      </a:r>
                    </a:p>
                  </a:txBody>
                  <a:tcPr marL="91425" marR="91425" marT="91425" marB="91425"/>
                </a:tc>
                <a:tc>
                  <a:txBody>
                    <a:bodyPr/>
                    <a:lstStyle/>
                    <a:p>
                      <a:pPr lvl="0" rtl="0">
                        <a:spcBef>
                          <a:spcPts val="0"/>
                        </a:spcBef>
                        <a:buNone/>
                      </a:pPr>
                      <a:r>
                        <a:rPr lang="en-US" sz="1000">
                          <a:solidFill>
                            <a:srgbClr val="B7B7B7"/>
                          </a:solidFill>
                        </a:rPr>
                        <a:t>4</a:t>
                      </a:r>
                    </a:p>
                  </a:txBody>
                  <a:tcPr marL="91425" marR="91425" marT="91425" marB="91425"/>
                </a:tc>
                <a:tc>
                  <a:txBody>
                    <a:bodyPr/>
                    <a:lstStyle/>
                    <a:p>
                      <a:pPr lvl="0" rtl="0">
                        <a:spcBef>
                          <a:spcPts val="0"/>
                        </a:spcBef>
                        <a:buNone/>
                      </a:pPr>
                      <a:r>
                        <a:rPr lang="en-US" sz="1000">
                          <a:solidFill>
                            <a:srgbClr val="B7B7B7"/>
                          </a:solidFill>
                        </a:rPr>
                        <a:t>5</a:t>
                      </a:r>
                    </a:p>
                  </a:txBody>
                  <a:tcPr marL="91425" marR="91425" marT="91425" marB="91425"/>
                </a:tc>
                <a:tc>
                  <a:txBody>
                    <a:bodyPr/>
                    <a:lstStyle/>
                    <a:p>
                      <a:pPr lvl="0" rtl="0">
                        <a:spcBef>
                          <a:spcPts val="0"/>
                        </a:spcBef>
                        <a:buNone/>
                      </a:pPr>
                      <a:r>
                        <a:rPr lang="en-US" sz="1000">
                          <a:solidFill>
                            <a:srgbClr val="B7B7B7"/>
                          </a:solidFill>
                        </a:rPr>
                        <a:t>6</a:t>
                      </a:r>
                    </a:p>
                  </a:txBody>
                  <a:tcPr marL="91425" marR="91425" marT="91425" marB="91425"/>
                </a:tc>
                <a:tc>
                  <a:txBody>
                    <a:bodyPr/>
                    <a:lstStyle/>
                    <a:p>
                      <a:pPr lvl="0" rtl="0">
                        <a:spcBef>
                          <a:spcPts val="0"/>
                        </a:spcBef>
                        <a:buNone/>
                      </a:pPr>
                      <a:r>
                        <a:rPr lang="en-US" sz="1000">
                          <a:solidFill>
                            <a:srgbClr val="B7B7B7"/>
                          </a:solidFill>
                        </a:rPr>
                        <a:t>7</a:t>
                      </a:r>
                    </a:p>
                  </a:txBody>
                  <a:tcPr marL="91425" marR="91425" marT="91425" marB="91425"/>
                </a:tc>
                <a:tc>
                  <a:txBody>
                    <a:bodyPr/>
                    <a:lstStyle/>
                    <a:p>
                      <a:pPr lvl="0" rtl="0">
                        <a:spcBef>
                          <a:spcPts val="0"/>
                        </a:spcBef>
                        <a:buNone/>
                      </a:pPr>
                      <a:r>
                        <a:rPr lang="en-US" sz="1000">
                          <a:solidFill>
                            <a:srgbClr val="B7B7B7"/>
                          </a:solidFill>
                        </a:rPr>
                        <a:t>8</a:t>
                      </a:r>
                    </a:p>
                  </a:txBody>
                  <a:tcPr marL="91425" marR="91425" marT="91425" marB="91425"/>
                </a:tc>
                <a:tc>
                  <a:txBody>
                    <a:bodyPr/>
                    <a:lstStyle/>
                    <a:p>
                      <a:pPr lvl="0" rtl="0">
                        <a:spcBef>
                          <a:spcPts val="0"/>
                        </a:spcBef>
                        <a:buNone/>
                      </a:pPr>
                      <a:r>
                        <a:rPr lang="en-US" sz="1000">
                          <a:solidFill>
                            <a:srgbClr val="B7B7B7"/>
                          </a:solidFill>
                        </a:rPr>
                        <a:t>9</a:t>
                      </a:r>
                    </a:p>
                  </a:txBody>
                  <a:tcPr marL="91425" marR="91425" marT="91425" marB="91425">
                    <a:solidFill>
                      <a:srgbClr val="00FF00"/>
                    </a:solidFill>
                  </a:tcPr>
                </a:tc>
              </a:tr>
            </a:tbl>
          </a:graphicData>
        </a:graphic>
      </p:graphicFrame>
      <p:graphicFrame>
        <p:nvGraphicFramePr>
          <p:cNvPr id="143" name="Shape 143"/>
          <p:cNvGraphicFramePr/>
          <p:nvPr/>
        </p:nvGraphicFramePr>
        <p:xfrm>
          <a:off x="7742262" y="2189985"/>
          <a:ext cx="2679950" cy="1676250"/>
        </p:xfrm>
        <a:graphic>
          <a:graphicData uri="http://schemas.openxmlformats.org/drawingml/2006/table">
            <a:tbl>
              <a:tblPr>
                <a:noFill/>
                <a:tableStyleId>{F4F75F80-7646-4541-AF43-1C1D693AEB3D}</a:tableStyleId>
              </a:tblPr>
              <a:tblGrid>
                <a:gridCol w="382850"/>
                <a:gridCol w="382850"/>
                <a:gridCol w="382850"/>
                <a:gridCol w="382850"/>
                <a:gridCol w="382850"/>
                <a:gridCol w="382850"/>
                <a:gridCol w="382850"/>
              </a:tblGrid>
              <a:tr h="220525">
                <a:tc gridSpan="7">
                  <a:txBody>
                    <a:bodyPr/>
                    <a:lstStyle/>
                    <a:p>
                      <a:pPr lvl="0" algn="ctr" rtl="0">
                        <a:spcBef>
                          <a:spcPts val="0"/>
                        </a:spcBef>
                        <a:buNone/>
                      </a:pPr>
                      <a:r>
                        <a:rPr lang="en-US" sz="1000"/>
                        <a:t>March</a:t>
                      </a:r>
                    </a:p>
                  </a:txBody>
                  <a:tcPr marL="91425" marR="91425" marT="91425" marB="914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0525">
                <a:tc>
                  <a:txBody>
                    <a:bodyPr/>
                    <a:lstStyle/>
                    <a:p>
                      <a:pPr lvl="0" rtl="0">
                        <a:spcBef>
                          <a:spcPts val="0"/>
                        </a:spcBef>
                        <a:buNone/>
                      </a:pPr>
                      <a:r>
                        <a:rPr lang="en-US" sz="1000"/>
                        <a:t>4</a:t>
                      </a:r>
                    </a:p>
                  </a:txBody>
                  <a:tcPr marL="91425" marR="91425" marT="91425" marB="91425"/>
                </a:tc>
                <a:tc>
                  <a:txBody>
                    <a:bodyPr/>
                    <a:lstStyle/>
                    <a:p>
                      <a:pPr lvl="0" rtl="0">
                        <a:spcBef>
                          <a:spcPts val="0"/>
                        </a:spcBef>
                        <a:buNone/>
                      </a:pPr>
                      <a:r>
                        <a:rPr lang="en-US" sz="1000"/>
                        <a:t>5</a:t>
                      </a:r>
                    </a:p>
                  </a:txBody>
                  <a:tcPr marL="91425" marR="91425" marT="91425" marB="91425"/>
                </a:tc>
                <a:tc>
                  <a:txBody>
                    <a:bodyPr/>
                    <a:lstStyle/>
                    <a:p>
                      <a:pPr lvl="0" rtl="0">
                        <a:spcBef>
                          <a:spcPts val="0"/>
                        </a:spcBef>
                        <a:buNone/>
                      </a:pPr>
                      <a:r>
                        <a:rPr lang="en-US" sz="1000"/>
                        <a:t>6</a:t>
                      </a:r>
                    </a:p>
                  </a:txBody>
                  <a:tcPr marL="91425" marR="91425" marT="91425" marB="91425"/>
                </a:tc>
                <a:tc>
                  <a:txBody>
                    <a:bodyPr/>
                    <a:lstStyle/>
                    <a:p>
                      <a:pPr lvl="0" rtl="0">
                        <a:spcBef>
                          <a:spcPts val="0"/>
                        </a:spcBef>
                        <a:buNone/>
                      </a:pPr>
                      <a:r>
                        <a:rPr lang="en-US" sz="1000"/>
                        <a:t>7</a:t>
                      </a:r>
                    </a:p>
                  </a:txBody>
                  <a:tcPr marL="91425" marR="91425" marT="91425" marB="91425"/>
                </a:tc>
                <a:tc>
                  <a:txBody>
                    <a:bodyPr/>
                    <a:lstStyle/>
                    <a:p>
                      <a:pPr lvl="0" rtl="0">
                        <a:spcBef>
                          <a:spcPts val="0"/>
                        </a:spcBef>
                        <a:buNone/>
                      </a:pPr>
                      <a:r>
                        <a:rPr lang="en-US" sz="1000"/>
                        <a:t>8</a:t>
                      </a:r>
                    </a:p>
                  </a:txBody>
                  <a:tcPr marL="91425" marR="91425" marT="91425" marB="91425"/>
                </a:tc>
                <a:tc>
                  <a:txBody>
                    <a:bodyPr/>
                    <a:lstStyle/>
                    <a:p>
                      <a:pPr lvl="0" rtl="0">
                        <a:spcBef>
                          <a:spcPts val="0"/>
                        </a:spcBef>
                        <a:buNone/>
                      </a:pPr>
                      <a:r>
                        <a:rPr lang="en-US" sz="1000"/>
                        <a:t>9</a:t>
                      </a:r>
                    </a:p>
                  </a:txBody>
                  <a:tcPr marL="91425" marR="91425" marT="91425" marB="91425"/>
                </a:tc>
                <a:tc>
                  <a:txBody>
                    <a:bodyPr/>
                    <a:lstStyle/>
                    <a:p>
                      <a:pPr lvl="0" rtl="0">
                        <a:spcBef>
                          <a:spcPts val="0"/>
                        </a:spcBef>
                        <a:buNone/>
                      </a:pPr>
                      <a:r>
                        <a:rPr lang="en-US" sz="1000"/>
                        <a:t>10</a:t>
                      </a:r>
                    </a:p>
                  </a:txBody>
                  <a:tcPr marL="91425" marR="91425" marT="91425" marB="91425">
                    <a:solidFill>
                      <a:srgbClr val="00FF00"/>
                    </a:solidFill>
                  </a:tcPr>
                </a:tc>
              </a:tr>
              <a:tr h="220525">
                <a:tc>
                  <a:txBody>
                    <a:bodyPr/>
                    <a:lstStyle/>
                    <a:p>
                      <a:pPr lvl="0" rtl="0">
                        <a:spcBef>
                          <a:spcPts val="0"/>
                        </a:spcBef>
                        <a:buNone/>
                      </a:pPr>
                      <a:r>
                        <a:rPr lang="en-US" sz="1000"/>
                        <a:t>11</a:t>
                      </a:r>
                    </a:p>
                  </a:txBody>
                  <a:tcPr marL="91425" marR="91425" marT="91425" marB="91425"/>
                </a:tc>
                <a:tc>
                  <a:txBody>
                    <a:bodyPr/>
                    <a:lstStyle/>
                    <a:p>
                      <a:pPr lvl="0" rtl="0">
                        <a:spcBef>
                          <a:spcPts val="0"/>
                        </a:spcBef>
                        <a:buNone/>
                      </a:pPr>
                      <a:r>
                        <a:rPr lang="en-US" sz="1000"/>
                        <a:t>12</a:t>
                      </a:r>
                    </a:p>
                  </a:txBody>
                  <a:tcPr marL="91425" marR="91425" marT="91425" marB="91425"/>
                </a:tc>
                <a:tc>
                  <a:txBody>
                    <a:bodyPr/>
                    <a:lstStyle/>
                    <a:p>
                      <a:pPr lvl="0" rtl="0">
                        <a:spcBef>
                          <a:spcPts val="0"/>
                        </a:spcBef>
                        <a:buNone/>
                      </a:pPr>
                      <a:r>
                        <a:rPr lang="en-US" sz="1000"/>
                        <a:t>13</a:t>
                      </a:r>
                    </a:p>
                  </a:txBody>
                  <a:tcPr marL="91425" marR="91425" marT="91425" marB="91425"/>
                </a:tc>
                <a:tc>
                  <a:txBody>
                    <a:bodyPr/>
                    <a:lstStyle/>
                    <a:p>
                      <a:pPr lvl="0" rtl="0">
                        <a:spcBef>
                          <a:spcPts val="0"/>
                        </a:spcBef>
                        <a:buNone/>
                      </a:pPr>
                      <a:r>
                        <a:rPr lang="en-US" sz="1000"/>
                        <a:t>14</a:t>
                      </a:r>
                    </a:p>
                  </a:txBody>
                  <a:tcPr marL="91425" marR="91425" marT="91425" marB="91425"/>
                </a:tc>
                <a:tc>
                  <a:txBody>
                    <a:bodyPr/>
                    <a:lstStyle/>
                    <a:p>
                      <a:pPr lvl="0" rtl="0">
                        <a:spcBef>
                          <a:spcPts val="0"/>
                        </a:spcBef>
                        <a:buNone/>
                      </a:pPr>
                      <a:r>
                        <a:rPr lang="en-US" sz="1000"/>
                        <a:t>15</a:t>
                      </a:r>
                    </a:p>
                  </a:txBody>
                  <a:tcPr marL="91425" marR="91425" marT="91425" marB="91425"/>
                </a:tc>
                <a:tc>
                  <a:txBody>
                    <a:bodyPr/>
                    <a:lstStyle/>
                    <a:p>
                      <a:pPr lvl="0" rtl="0">
                        <a:spcBef>
                          <a:spcPts val="0"/>
                        </a:spcBef>
                        <a:buNone/>
                      </a:pPr>
                      <a:r>
                        <a:rPr lang="en-US" sz="1000"/>
                        <a:t>16</a:t>
                      </a:r>
                    </a:p>
                  </a:txBody>
                  <a:tcPr marL="91425" marR="91425" marT="91425" marB="91425"/>
                </a:tc>
                <a:tc>
                  <a:txBody>
                    <a:bodyPr/>
                    <a:lstStyle/>
                    <a:p>
                      <a:pPr lvl="0" rtl="0">
                        <a:spcBef>
                          <a:spcPts val="0"/>
                        </a:spcBef>
                        <a:buNone/>
                      </a:pPr>
                      <a:r>
                        <a:rPr lang="en-US" sz="1000"/>
                        <a:t>17</a:t>
                      </a:r>
                    </a:p>
                  </a:txBody>
                  <a:tcPr marL="91425" marR="91425" marT="91425" marB="91425"/>
                </a:tc>
              </a:tr>
              <a:tr h="220525">
                <a:tc>
                  <a:txBody>
                    <a:bodyPr/>
                    <a:lstStyle/>
                    <a:p>
                      <a:pPr lvl="0" rtl="0">
                        <a:spcBef>
                          <a:spcPts val="0"/>
                        </a:spcBef>
                        <a:buNone/>
                      </a:pPr>
                      <a:r>
                        <a:rPr lang="en-US" sz="1000"/>
                        <a:t>18</a:t>
                      </a:r>
                    </a:p>
                  </a:txBody>
                  <a:tcPr marL="91425" marR="91425" marT="91425" marB="91425"/>
                </a:tc>
                <a:tc>
                  <a:txBody>
                    <a:bodyPr/>
                    <a:lstStyle/>
                    <a:p>
                      <a:pPr lvl="0" rtl="0">
                        <a:spcBef>
                          <a:spcPts val="0"/>
                        </a:spcBef>
                        <a:buNone/>
                      </a:pPr>
                      <a:r>
                        <a:rPr lang="en-US" sz="1000"/>
                        <a:t>19</a:t>
                      </a:r>
                    </a:p>
                  </a:txBody>
                  <a:tcPr marL="91425" marR="91425" marT="91425" marB="91425"/>
                </a:tc>
                <a:tc>
                  <a:txBody>
                    <a:bodyPr/>
                    <a:lstStyle/>
                    <a:p>
                      <a:pPr lvl="0" rtl="0">
                        <a:spcBef>
                          <a:spcPts val="0"/>
                        </a:spcBef>
                        <a:buNone/>
                      </a:pPr>
                      <a:r>
                        <a:rPr lang="en-US" sz="1000"/>
                        <a:t>20</a:t>
                      </a:r>
                    </a:p>
                  </a:txBody>
                  <a:tcPr marL="91425" marR="91425" marT="91425" marB="91425"/>
                </a:tc>
                <a:tc>
                  <a:txBody>
                    <a:bodyPr/>
                    <a:lstStyle/>
                    <a:p>
                      <a:pPr lvl="0" rtl="0">
                        <a:spcBef>
                          <a:spcPts val="0"/>
                        </a:spcBef>
                        <a:buNone/>
                      </a:pPr>
                      <a:r>
                        <a:rPr lang="en-US" sz="1000"/>
                        <a:t>21</a:t>
                      </a:r>
                    </a:p>
                  </a:txBody>
                  <a:tcPr marL="91425" marR="91425" marT="91425" marB="91425"/>
                </a:tc>
                <a:tc>
                  <a:txBody>
                    <a:bodyPr/>
                    <a:lstStyle/>
                    <a:p>
                      <a:pPr lvl="0" rtl="0">
                        <a:spcBef>
                          <a:spcPts val="0"/>
                        </a:spcBef>
                        <a:buNone/>
                      </a:pPr>
                      <a:r>
                        <a:rPr lang="en-US" sz="1000"/>
                        <a:t>22</a:t>
                      </a:r>
                    </a:p>
                  </a:txBody>
                  <a:tcPr marL="91425" marR="91425" marT="91425" marB="91425"/>
                </a:tc>
                <a:tc>
                  <a:txBody>
                    <a:bodyPr/>
                    <a:lstStyle/>
                    <a:p>
                      <a:pPr lvl="0" rtl="0">
                        <a:spcBef>
                          <a:spcPts val="0"/>
                        </a:spcBef>
                        <a:buNone/>
                      </a:pPr>
                      <a:r>
                        <a:rPr lang="en-US" sz="1000"/>
                        <a:t>23</a:t>
                      </a:r>
                    </a:p>
                  </a:txBody>
                  <a:tcPr marL="91425" marR="91425" marT="91425" marB="91425"/>
                </a:tc>
                <a:tc>
                  <a:txBody>
                    <a:bodyPr/>
                    <a:lstStyle/>
                    <a:p>
                      <a:pPr lvl="0" rtl="0">
                        <a:spcBef>
                          <a:spcPts val="0"/>
                        </a:spcBef>
                        <a:buNone/>
                      </a:pPr>
                      <a:r>
                        <a:rPr lang="en-US" sz="1000"/>
                        <a:t>24</a:t>
                      </a:r>
                    </a:p>
                  </a:txBody>
                  <a:tcPr marL="91425" marR="91425" marT="91425" marB="91425"/>
                </a:tc>
              </a:tr>
              <a:tr h="220525">
                <a:tc>
                  <a:txBody>
                    <a:bodyPr/>
                    <a:lstStyle/>
                    <a:p>
                      <a:pPr lvl="0" rtl="0">
                        <a:spcBef>
                          <a:spcPts val="0"/>
                        </a:spcBef>
                        <a:buNone/>
                      </a:pPr>
                      <a:r>
                        <a:rPr lang="en-US" sz="1000"/>
                        <a:t>25</a:t>
                      </a:r>
                    </a:p>
                  </a:txBody>
                  <a:tcPr marL="91425" marR="91425" marT="91425" marB="91425"/>
                </a:tc>
                <a:tc>
                  <a:txBody>
                    <a:bodyPr/>
                    <a:lstStyle/>
                    <a:p>
                      <a:pPr lvl="0" rtl="0">
                        <a:spcBef>
                          <a:spcPts val="0"/>
                        </a:spcBef>
                        <a:buNone/>
                      </a:pPr>
                      <a:r>
                        <a:rPr lang="en-US" sz="1000"/>
                        <a:t>26</a:t>
                      </a:r>
                    </a:p>
                  </a:txBody>
                  <a:tcPr marL="91425" marR="91425" marT="91425" marB="91425"/>
                </a:tc>
                <a:tc>
                  <a:txBody>
                    <a:bodyPr/>
                    <a:lstStyle/>
                    <a:p>
                      <a:pPr lvl="0" rtl="0">
                        <a:spcBef>
                          <a:spcPts val="0"/>
                        </a:spcBef>
                        <a:buNone/>
                      </a:pPr>
                      <a:r>
                        <a:rPr lang="en-US" sz="1000"/>
                        <a:t>27</a:t>
                      </a:r>
                    </a:p>
                  </a:txBody>
                  <a:tcPr marL="91425" marR="91425" marT="91425" marB="91425"/>
                </a:tc>
                <a:tc>
                  <a:txBody>
                    <a:bodyPr/>
                    <a:lstStyle/>
                    <a:p>
                      <a:pPr lvl="0" rtl="0">
                        <a:spcBef>
                          <a:spcPts val="0"/>
                        </a:spcBef>
                        <a:buNone/>
                      </a:pPr>
                      <a:r>
                        <a:rPr lang="en-US" sz="1000"/>
                        <a:t>28</a:t>
                      </a:r>
                    </a:p>
                  </a:txBody>
                  <a:tcPr marL="91425" marR="91425" marT="91425" marB="91425"/>
                </a:tc>
                <a:tc>
                  <a:txBody>
                    <a:bodyPr/>
                    <a:lstStyle/>
                    <a:p>
                      <a:pPr lvl="0" rtl="0">
                        <a:spcBef>
                          <a:spcPts val="0"/>
                        </a:spcBef>
                        <a:buNone/>
                      </a:pPr>
                      <a:r>
                        <a:rPr lang="en-US" sz="1000"/>
                        <a:t>29</a:t>
                      </a:r>
                    </a:p>
                  </a:txBody>
                  <a:tcPr marL="91425" marR="91425" marT="91425" marB="91425"/>
                </a:tc>
                <a:tc>
                  <a:txBody>
                    <a:bodyPr/>
                    <a:lstStyle/>
                    <a:p>
                      <a:pPr lvl="0" rtl="0">
                        <a:spcBef>
                          <a:spcPts val="0"/>
                        </a:spcBef>
                        <a:buNone/>
                      </a:pPr>
                      <a:r>
                        <a:rPr lang="en-US" sz="1000"/>
                        <a:t>30</a:t>
                      </a:r>
                    </a:p>
                  </a:txBody>
                  <a:tcPr marL="91425" marR="91425" marT="91425" marB="91425"/>
                </a:tc>
                <a:tc>
                  <a:txBody>
                    <a:bodyPr/>
                    <a:lstStyle/>
                    <a:p>
                      <a:pPr lvl="0" rtl="0">
                        <a:spcBef>
                          <a:spcPts val="0"/>
                        </a:spcBef>
                        <a:buNone/>
                      </a:pPr>
                      <a:r>
                        <a:rPr lang="en-US" sz="1000"/>
                        <a:t>31</a:t>
                      </a:r>
                    </a:p>
                  </a:txBody>
                  <a:tcPr marL="91425" marR="91425" marT="91425" marB="91425">
                    <a:solidFill>
                      <a:srgbClr val="00FF00"/>
                    </a:solidFill>
                  </a:tcPr>
                </a:tc>
              </a:tr>
            </a:tbl>
          </a:graphicData>
        </a:graphic>
      </p:graphicFrame>
      <p:graphicFrame>
        <p:nvGraphicFramePr>
          <p:cNvPr id="144" name="Shape 144"/>
          <p:cNvGraphicFramePr/>
          <p:nvPr/>
        </p:nvGraphicFramePr>
        <p:xfrm>
          <a:off x="7742262" y="178484"/>
          <a:ext cx="2679950" cy="2011500"/>
        </p:xfrm>
        <a:graphic>
          <a:graphicData uri="http://schemas.openxmlformats.org/drawingml/2006/table">
            <a:tbl>
              <a:tblPr>
                <a:noFill/>
                <a:tableStyleId>{F4F75F80-7646-4541-AF43-1C1D693AEB3D}</a:tableStyleId>
              </a:tblPr>
              <a:tblGrid>
                <a:gridCol w="382850"/>
                <a:gridCol w="382850"/>
                <a:gridCol w="382850"/>
                <a:gridCol w="382850"/>
                <a:gridCol w="382850"/>
                <a:gridCol w="382850"/>
                <a:gridCol w="382850"/>
              </a:tblGrid>
              <a:tr h="220525">
                <a:tc gridSpan="7">
                  <a:txBody>
                    <a:bodyPr/>
                    <a:lstStyle/>
                    <a:p>
                      <a:pPr lvl="0" algn="ctr" rtl="0">
                        <a:spcBef>
                          <a:spcPts val="0"/>
                        </a:spcBef>
                        <a:buNone/>
                      </a:pPr>
                      <a:r>
                        <a:rPr lang="en-US" sz="1000"/>
                        <a:t>February</a:t>
                      </a:r>
                    </a:p>
                  </a:txBody>
                  <a:tcPr marL="91425" marR="91425" marT="91425" marB="914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0525">
                <a:tc>
                  <a:txBody>
                    <a:bodyPr/>
                    <a:lstStyle/>
                    <a:p>
                      <a:pPr lvl="0" rtl="0">
                        <a:spcBef>
                          <a:spcPts val="0"/>
                        </a:spcBef>
                        <a:buNone/>
                      </a:pPr>
                      <a:r>
                        <a:rPr lang="en-US" sz="1000">
                          <a:solidFill>
                            <a:srgbClr val="B7B7B7"/>
                          </a:solidFill>
                        </a:rPr>
                        <a:t>28</a:t>
                      </a:r>
                    </a:p>
                  </a:txBody>
                  <a:tcPr marL="91425" marR="91425" marT="91425" marB="91425"/>
                </a:tc>
                <a:tc>
                  <a:txBody>
                    <a:bodyPr/>
                    <a:lstStyle/>
                    <a:p>
                      <a:pPr lvl="0" rtl="0">
                        <a:spcBef>
                          <a:spcPts val="0"/>
                        </a:spcBef>
                        <a:buNone/>
                      </a:pPr>
                      <a:r>
                        <a:rPr lang="en-US" sz="1000">
                          <a:solidFill>
                            <a:srgbClr val="B7B7B7"/>
                          </a:solidFill>
                        </a:rPr>
                        <a:t>29</a:t>
                      </a:r>
                    </a:p>
                  </a:txBody>
                  <a:tcPr marL="91425" marR="91425" marT="91425" marB="91425"/>
                </a:tc>
                <a:tc>
                  <a:txBody>
                    <a:bodyPr/>
                    <a:lstStyle/>
                    <a:p>
                      <a:pPr lvl="0" rtl="0">
                        <a:spcBef>
                          <a:spcPts val="0"/>
                        </a:spcBef>
                        <a:buNone/>
                      </a:pPr>
                      <a:r>
                        <a:rPr lang="en-US" sz="1000">
                          <a:solidFill>
                            <a:srgbClr val="B7B7B7"/>
                          </a:solidFill>
                        </a:rPr>
                        <a:t>30</a:t>
                      </a:r>
                    </a:p>
                  </a:txBody>
                  <a:tcPr marL="91425" marR="91425" marT="91425" marB="91425"/>
                </a:tc>
                <a:tc>
                  <a:txBody>
                    <a:bodyPr/>
                    <a:lstStyle/>
                    <a:p>
                      <a:pPr lvl="0" rtl="0">
                        <a:spcBef>
                          <a:spcPts val="0"/>
                        </a:spcBef>
                        <a:buNone/>
                      </a:pPr>
                      <a:r>
                        <a:rPr lang="en-US" sz="1000">
                          <a:solidFill>
                            <a:srgbClr val="B7B7B7"/>
                          </a:solidFill>
                        </a:rPr>
                        <a:t>31</a:t>
                      </a:r>
                    </a:p>
                  </a:txBody>
                  <a:tcPr marL="91425" marR="91425" marT="91425" marB="91425"/>
                </a:tc>
                <a:tc>
                  <a:txBody>
                    <a:bodyPr/>
                    <a:lstStyle/>
                    <a:p>
                      <a:pPr lvl="0" rtl="0">
                        <a:spcBef>
                          <a:spcPts val="0"/>
                        </a:spcBef>
                        <a:buNone/>
                      </a:pPr>
                      <a:r>
                        <a:rPr lang="en-US" sz="1000"/>
                        <a:t>1</a:t>
                      </a:r>
                    </a:p>
                  </a:txBody>
                  <a:tcPr marL="91425" marR="91425" marT="91425" marB="91425"/>
                </a:tc>
                <a:tc>
                  <a:txBody>
                    <a:bodyPr/>
                    <a:lstStyle/>
                    <a:p>
                      <a:pPr lvl="0" rtl="0">
                        <a:spcBef>
                          <a:spcPts val="0"/>
                        </a:spcBef>
                        <a:buNone/>
                      </a:pPr>
                      <a:r>
                        <a:rPr lang="en-US" sz="1000"/>
                        <a:t>2</a:t>
                      </a:r>
                    </a:p>
                  </a:txBody>
                  <a:tcPr marL="91425" marR="91425" marT="91425" marB="91425"/>
                </a:tc>
                <a:tc>
                  <a:txBody>
                    <a:bodyPr/>
                    <a:lstStyle/>
                    <a:p>
                      <a:pPr lvl="0" rtl="0">
                        <a:spcBef>
                          <a:spcPts val="0"/>
                        </a:spcBef>
                        <a:buNone/>
                      </a:pPr>
                      <a:r>
                        <a:rPr lang="en-US" sz="1000"/>
                        <a:t>3</a:t>
                      </a:r>
                    </a:p>
                  </a:txBody>
                  <a:tcPr marL="91425" marR="91425" marT="91425" marB="91425"/>
                </a:tc>
              </a:tr>
              <a:tr h="220525">
                <a:tc>
                  <a:txBody>
                    <a:bodyPr/>
                    <a:lstStyle/>
                    <a:p>
                      <a:pPr lvl="0" rtl="0">
                        <a:spcBef>
                          <a:spcPts val="0"/>
                        </a:spcBef>
                        <a:buNone/>
                      </a:pPr>
                      <a:r>
                        <a:rPr lang="en-US" sz="1000"/>
                        <a:t>4</a:t>
                      </a:r>
                    </a:p>
                  </a:txBody>
                  <a:tcPr marL="91425" marR="91425" marT="91425" marB="91425"/>
                </a:tc>
                <a:tc>
                  <a:txBody>
                    <a:bodyPr/>
                    <a:lstStyle/>
                    <a:p>
                      <a:pPr lvl="0" rtl="0">
                        <a:spcBef>
                          <a:spcPts val="0"/>
                        </a:spcBef>
                        <a:buNone/>
                      </a:pPr>
                      <a:r>
                        <a:rPr lang="en-US" sz="1000"/>
                        <a:t>5</a:t>
                      </a:r>
                    </a:p>
                  </a:txBody>
                  <a:tcPr marL="91425" marR="91425" marT="91425" marB="91425"/>
                </a:tc>
                <a:tc>
                  <a:txBody>
                    <a:bodyPr/>
                    <a:lstStyle/>
                    <a:p>
                      <a:pPr lvl="0" rtl="0">
                        <a:spcBef>
                          <a:spcPts val="0"/>
                        </a:spcBef>
                        <a:buNone/>
                      </a:pPr>
                      <a:r>
                        <a:rPr lang="en-US" sz="1000"/>
                        <a:t>6</a:t>
                      </a:r>
                    </a:p>
                  </a:txBody>
                  <a:tcPr marL="91425" marR="91425" marT="91425" marB="91425"/>
                </a:tc>
                <a:tc>
                  <a:txBody>
                    <a:bodyPr/>
                    <a:lstStyle/>
                    <a:p>
                      <a:pPr lvl="0" rtl="0">
                        <a:spcBef>
                          <a:spcPts val="0"/>
                        </a:spcBef>
                        <a:buNone/>
                      </a:pPr>
                      <a:r>
                        <a:rPr lang="en-US" sz="1000"/>
                        <a:t>7</a:t>
                      </a:r>
                    </a:p>
                  </a:txBody>
                  <a:tcPr marL="91425" marR="91425" marT="91425" marB="91425"/>
                </a:tc>
                <a:tc>
                  <a:txBody>
                    <a:bodyPr/>
                    <a:lstStyle/>
                    <a:p>
                      <a:pPr lvl="0" rtl="0">
                        <a:spcBef>
                          <a:spcPts val="0"/>
                        </a:spcBef>
                        <a:buNone/>
                      </a:pPr>
                      <a:r>
                        <a:rPr lang="en-US" sz="1000"/>
                        <a:t>8</a:t>
                      </a:r>
                    </a:p>
                  </a:txBody>
                  <a:tcPr marL="91425" marR="91425" marT="91425" marB="91425"/>
                </a:tc>
                <a:tc>
                  <a:txBody>
                    <a:bodyPr/>
                    <a:lstStyle/>
                    <a:p>
                      <a:pPr lvl="0" rtl="0">
                        <a:spcBef>
                          <a:spcPts val="0"/>
                        </a:spcBef>
                        <a:buNone/>
                      </a:pPr>
                      <a:r>
                        <a:rPr lang="en-US" sz="1000"/>
                        <a:t>9</a:t>
                      </a:r>
                    </a:p>
                  </a:txBody>
                  <a:tcPr marL="91425" marR="91425" marT="91425" marB="91425"/>
                </a:tc>
                <a:tc>
                  <a:txBody>
                    <a:bodyPr/>
                    <a:lstStyle/>
                    <a:p>
                      <a:pPr lvl="0" rtl="0">
                        <a:spcBef>
                          <a:spcPts val="0"/>
                        </a:spcBef>
                        <a:buNone/>
                      </a:pPr>
                      <a:r>
                        <a:rPr lang="en-US" sz="1000"/>
                        <a:t>10</a:t>
                      </a:r>
                    </a:p>
                  </a:txBody>
                  <a:tcPr marL="91425" marR="91425" marT="91425" marB="91425"/>
                </a:tc>
              </a:tr>
              <a:tr h="220525">
                <a:tc>
                  <a:txBody>
                    <a:bodyPr/>
                    <a:lstStyle/>
                    <a:p>
                      <a:pPr lvl="0" rtl="0">
                        <a:spcBef>
                          <a:spcPts val="0"/>
                        </a:spcBef>
                        <a:buNone/>
                      </a:pPr>
                      <a:r>
                        <a:rPr lang="en-US" sz="1000"/>
                        <a:t>11</a:t>
                      </a:r>
                    </a:p>
                  </a:txBody>
                  <a:tcPr marL="91425" marR="91425" marT="91425" marB="91425"/>
                </a:tc>
                <a:tc>
                  <a:txBody>
                    <a:bodyPr/>
                    <a:lstStyle/>
                    <a:p>
                      <a:pPr lvl="0" rtl="0">
                        <a:spcBef>
                          <a:spcPts val="0"/>
                        </a:spcBef>
                        <a:buNone/>
                      </a:pPr>
                      <a:r>
                        <a:rPr lang="en-US" sz="1000"/>
                        <a:t>12</a:t>
                      </a:r>
                    </a:p>
                  </a:txBody>
                  <a:tcPr marL="91425" marR="91425" marT="91425" marB="91425"/>
                </a:tc>
                <a:tc>
                  <a:txBody>
                    <a:bodyPr/>
                    <a:lstStyle/>
                    <a:p>
                      <a:pPr lvl="0" rtl="0">
                        <a:spcBef>
                          <a:spcPts val="0"/>
                        </a:spcBef>
                        <a:buNone/>
                      </a:pPr>
                      <a:r>
                        <a:rPr lang="en-US" sz="1000"/>
                        <a:t>13</a:t>
                      </a:r>
                    </a:p>
                  </a:txBody>
                  <a:tcPr marL="91425" marR="91425" marT="91425" marB="91425"/>
                </a:tc>
                <a:tc>
                  <a:txBody>
                    <a:bodyPr/>
                    <a:lstStyle/>
                    <a:p>
                      <a:pPr lvl="0" rtl="0">
                        <a:spcBef>
                          <a:spcPts val="0"/>
                        </a:spcBef>
                        <a:buNone/>
                      </a:pPr>
                      <a:r>
                        <a:rPr lang="en-US" sz="1000"/>
                        <a:t>14</a:t>
                      </a:r>
                    </a:p>
                  </a:txBody>
                  <a:tcPr marL="91425" marR="91425" marT="91425" marB="91425"/>
                </a:tc>
                <a:tc>
                  <a:txBody>
                    <a:bodyPr/>
                    <a:lstStyle/>
                    <a:p>
                      <a:pPr lvl="0" rtl="0">
                        <a:spcBef>
                          <a:spcPts val="0"/>
                        </a:spcBef>
                        <a:buNone/>
                      </a:pPr>
                      <a:r>
                        <a:rPr lang="en-US" sz="1000"/>
                        <a:t>15</a:t>
                      </a:r>
                    </a:p>
                  </a:txBody>
                  <a:tcPr marL="91425" marR="91425" marT="91425" marB="91425"/>
                </a:tc>
                <a:tc>
                  <a:txBody>
                    <a:bodyPr/>
                    <a:lstStyle/>
                    <a:p>
                      <a:pPr lvl="0" rtl="0">
                        <a:spcBef>
                          <a:spcPts val="0"/>
                        </a:spcBef>
                        <a:buNone/>
                      </a:pPr>
                      <a:r>
                        <a:rPr lang="en-US" sz="1000"/>
                        <a:t>16</a:t>
                      </a:r>
                    </a:p>
                  </a:txBody>
                  <a:tcPr marL="91425" marR="91425" marT="91425" marB="91425"/>
                </a:tc>
                <a:tc>
                  <a:txBody>
                    <a:bodyPr/>
                    <a:lstStyle/>
                    <a:p>
                      <a:pPr lvl="0" rtl="0">
                        <a:spcBef>
                          <a:spcPts val="0"/>
                        </a:spcBef>
                        <a:buNone/>
                      </a:pPr>
                      <a:r>
                        <a:rPr lang="en-US" sz="1000"/>
                        <a:t>17</a:t>
                      </a:r>
                    </a:p>
                  </a:txBody>
                  <a:tcPr marL="91425" marR="91425" marT="91425" marB="91425"/>
                </a:tc>
              </a:tr>
              <a:tr h="220525">
                <a:tc>
                  <a:txBody>
                    <a:bodyPr/>
                    <a:lstStyle/>
                    <a:p>
                      <a:pPr lvl="0" rtl="0">
                        <a:spcBef>
                          <a:spcPts val="0"/>
                        </a:spcBef>
                        <a:buNone/>
                      </a:pPr>
                      <a:r>
                        <a:rPr lang="en-US" sz="1000"/>
                        <a:t>18</a:t>
                      </a:r>
                    </a:p>
                  </a:txBody>
                  <a:tcPr marL="91425" marR="91425" marT="91425" marB="91425"/>
                </a:tc>
                <a:tc>
                  <a:txBody>
                    <a:bodyPr/>
                    <a:lstStyle/>
                    <a:p>
                      <a:pPr lvl="0" rtl="0">
                        <a:spcBef>
                          <a:spcPts val="0"/>
                        </a:spcBef>
                        <a:buNone/>
                      </a:pPr>
                      <a:r>
                        <a:rPr lang="en-US" sz="1000"/>
                        <a:t>19</a:t>
                      </a:r>
                    </a:p>
                  </a:txBody>
                  <a:tcPr marL="91425" marR="91425" marT="91425" marB="91425"/>
                </a:tc>
                <a:tc>
                  <a:txBody>
                    <a:bodyPr/>
                    <a:lstStyle/>
                    <a:p>
                      <a:pPr lvl="0" rtl="0">
                        <a:spcBef>
                          <a:spcPts val="0"/>
                        </a:spcBef>
                        <a:buNone/>
                      </a:pPr>
                      <a:r>
                        <a:rPr lang="en-US" sz="1000"/>
                        <a:t>20</a:t>
                      </a:r>
                    </a:p>
                  </a:txBody>
                  <a:tcPr marL="91425" marR="91425" marT="91425" marB="91425"/>
                </a:tc>
                <a:tc>
                  <a:txBody>
                    <a:bodyPr/>
                    <a:lstStyle/>
                    <a:p>
                      <a:pPr lvl="0" rtl="0">
                        <a:spcBef>
                          <a:spcPts val="0"/>
                        </a:spcBef>
                        <a:buNone/>
                      </a:pPr>
                      <a:r>
                        <a:rPr lang="en-US" sz="1000"/>
                        <a:t>21</a:t>
                      </a:r>
                    </a:p>
                  </a:txBody>
                  <a:tcPr marL="91425" marR="91425" marT="91425" marB="91425"/>
                </a:tc>
                <a:tc>
                  <a:txBody>
                    <a:bodyPr/>
                    <a:lstStyle/>
                    <a:p>
                      <a:pPr lvl="0" rtl="0">
                        <a:spcBef>
                          <a:spcPts val="0"/>
                        </a:spcBef>
                        <a:buNone/>
                      </a:pPr>
                      <a:r>
                        <a:rPr lang="en-US" sz="1000"/>
                        <a:t>22</a:t>
                      </a:r>
                    </a:p>
                  </a:txBody>
                  <a:tcPr marL="91425" marR="91425" marT="91425" marB="91425"/>
                </a:tc>
                <a:tc>
                  <a:txBody>
                    <a:bodyPr/>
                    <a:lstStyle/>
                    <a:p>
                      <a:pPr lvl="0" rtl="0">
                        <a:spcBef>
                          <a:spcPts val="0"/>
                        </a:spcBef>
                        <a:buNone/>
                      </a:pPr>
                      <a:r>
                        <a:rPr lang="en-US" sz="1000"/>
                        <a:t>23</a:t>
                      </a:r>
                    </a:p>
                  </a:txBody>
                  <a:tcPr marL="91425" marR="91425" marT="91425" marB="91425"/>
                </a:tc>
                <a:tc>
                  <a:txBody>
                    <a:bodyPr/>
                    <a:lstStyle/>
                    <a:p>
                      <a:pPr lvl="0" rtl="0">
                        <a:spcBef>
                          <a:spcPts val="0"/>
                        </a:spcBef>
                        <a:buNone/>
                      </a:pPr>
                      <a:r>
                        <a:rPr lang="en-US" sz="1000"/>
                        <a:t>24</a:t>
                      </a:r>
                    </a:p>
                  </a:txBody>
                  <a:tcPr marL="91425" marR="91425" marT="91425" marB="91425">
                    <a:solidFill>
                      <a:srgbClr val="00FF00"/>
                    </a:solidFill>
                  </a:tcPr>
                </a:tc>
              </a:tr>
              <a:tr h="220525">
                <a:tc>
                  <a:txBody>
                    <a:bodyPr/>
                    <a:lstStyle/>
                    <a:p>
                      <a:pPr lvl="0" rtl="0">
                        <a:spcBef>
                          <a:spcPts val="0"/>
                        </a:spcBef>
                        <a:buNone/>
                      </a:pPr>
                      <a:r>
                        <a:rPr lang="en-US" sz="1000"/>
                        <a:t>25</a:t>
                      </a:r>
                    </a:p>
                  </a:txBody>
                  <a:tcPr marL="91425" marR="91425" marT="91425" marB="91425"/>
                </a:tc>
                <a:tc>
                  <a:txBody>
                    <a:bodyPr/>
                    <a:lstStyle/>
                    <a:p>
                      <a:pPr lvl="0" rtl="0">
                        <a:spcBef>
                          <a:spcPts val="0"/>
                        </a:spcBef>
                        <a:buNone/>
                      </a:pPr>
                      <a:r>
                        <a:rPr lang="en-US" sz="1000"/>
                        <a:t>26</a:t>
                      </a:r>
                    </a:p>
                  </a:txBody>
                  <a:tcPr marL="91425" marR="91425" marT="91425" marB="91425"/>
                </a:tc>
                <a:tc>
                  <a:txBody>
                    <a:bodyPr/>
                    <a:lstStyle/>
                    <a:p>
                      <a:pPr lvl="0" rtl="0">
                        <a:spcBef>
                          <a:spcPts val="0"/>
                        </a:spcBef>
                        <a:buNone/>
                      </a:pPr>
                      <a:r>
                        <a:rPr lang="en-US" sz="1000"/>
                        <a:t>27</a:t>
                      </a:r>
                    </a:p>
                  </a:txBody>
                  <a:tcPr marL="91425" marR="91425" marT="91425" marB="91425"/>
                </a:tc>
                <a:tc>
                  <a:txBody>
                    <a:bodyPr/>
                    <a:lstStyle/>
                    <a:p>
                      <a:pPr lvl="0" rtl="0">
                        <a:spcBef>
                          <a:spcPts val="0"/>
                        </a:spcBef>
                        <a:buNone/>
                      </a:pPr>
                      <a:r>
                        <a:rPr lang="en-US" sz="1000"/>
                        <a:t>28</a:t>
                      </a:r>
                    </a:p>
                  </a:txBody>
                  <a:tcPr marL="91425" marR="91425" marT="91425" marB="91425"/>
                </a:tc>
                <a:tc>
                  <a:txBody>
                    <a:bodyPr/>
                    <a:lstStyle/>
                    <a:p>
                      <a:pPr lvl="0" rtl="0">
                        <a:spcBef>
                          <a:spcPts val="0"/>
                        </a:spcBef>
                        <a:buNone/>
                      </a:pPr>
                      <a:r>
                        <a:rPr lang="en-US" sz="1000">
                          <a:solidFill>
                            <a:srgbClr val="B7B7B7"/>
                          </a:solidFill>
                        </a:rPr>
                        <a:t>1</a:t>
                      </a:r>
                    </a:p>
                  </a:txBody>
                  <a:tcPr marL="91425" marR="91425" marT="91425" marB="91425"/>
                </a:tc>
                <a:tc>
                  <a:txBody>
                    <a:bodyPr/>
                    <a:lstStyle/>
                    <a:p>
                      <a:pPr lvl="0" rtl="0">
                        <a:spcBef>
                          <a:spcPts val="0"/>
                        </a:spcBef>
                        <a:buNone/>
                      </a:pPr>
                      <a:r>
                        <a:rPr lang="en-US" sz="1000">
                          <a:solidFill>
                            <a:srgbClr val="B7B7B7"/>
                          </a:solidFill>
                        </a:rPr>
                        <a:t>2</a:t>
                      </a:r>
                    </a:p>
                  </a:txBody>
                  <a:tcPr marL="91425" marR="91425" marT="91425" marB="91425"/>
                </a:tc>
                <a:tc>
                  <a:txBody>
                    <a:bodyPr/>
                    <a:lstStyle/>
                    <a:p>
                      <a:pPr lvl="0" rtl="0">
                        <a:spcBef>
                          <a:spcPts val="0"/>
                        </a:spcBef>
                        <a:buNone/>
                      </a:pPr>
                      <a:r>
                        <a:rPr lang="en-US" sz="1000">
                          <a:solidFill>
                            <a:srgbClr val="B7B7B7"/>
                          </a:solidFill>
                        </a:rPr>
                        <a:t>3</a:t>
                      </a:r>
                    </a:p>
                  </a:txBody>
                  <a:tcPr marL="91425" marR="91425" marT="91425" marB="91425"/>
                </a:tc>
              </a:tr>
            </a:tbl>
          </a:graphicData>
        </a:graphic>
      </p:graphicFrame>
      <p:graphicFrame>
        <p:nvGraphicFramePr>
          <p:cNvPr id="145" name="Shape 145"/>
          <p:cNvGraphicFramePr/>
          <p:nvPr/>
        </p:nvGraphicFramePr>
        <p:xfrm>
          <a:off x="7742262" y="3866234"/>
          <a:ext cx="2679950" cy="2011500"/>
        </p:xfrm>
        <a:graphic>
          <a:graphicData uri="http://schemas.openxmlformats.org/drawingml/2006/table">
            <a:tbl>
              <a:tblPr>
                <a:noFill/>
                <a:tableStyleId>{F4F75F80-7646-4541-AF43-1C1D693AEB3D}</a:tableStyleId>
              </a:tblPr>
              <a:tblGrid>
                <a:gridCol w="382850"/>
                <a:gridCol w="382850"/>
                <a:gridCol w="382850"/>
                <a:gridCol w="382850"/>
                <a:gridCol w="382850"/>
                <a:gridCol w="382850"/>
                <a:gridCol w="382850"/>
              </a:tblGrid>
              <a:tr h="220525">
                <a:tc gridSpan="7">
                  <a:txBody>
                    <a:bodyPr/>
                    <a:lstStyle/>
                    <a:p>
                      <a:pPr lvl="0" algn="ctr" rtl="0">
                        <a:spcBef>
                          <a:spcPts val="0"/>
                        </a:spcBef>
                        <a:buNone/>
                      </a:pPr>
                      <a:r>
                        <a:rPr lang="en-US" sz="1000"/>
                        <a:t>April</a:t>
                      </a:r>
                    </a:p>
                  </a:txBody>
                  <a:tcPr marL="91425" marR="91425" marT="91425" marB="914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0525">
                <a:tc>
                  <a:txBody>
                    <a:bodyPr/>
                    <a:lstStyle/>
                    <a:p>
                      <a:pPr lvl="0" rtl="0">
                        <a:spcBef>
                          <a:spcPts val="0"/>
                        </a:spcBef>
                        <a:buNone/>
                      </a:pPr>
                      <a:r>
                        <a:rPr lang="en-US" sz="1000"/>
                        <a:t>1</a:t>
                      </a:r>
                    </a:p>
                  </a:txBody>
                  <a:tcPr marL="91425" marR="91425" marT="91425" marB="91425"/>
                </a:tc>
                <a:tc>
                  <a:txBody>
                    <a:bodyPr/>
                    <a:lstStyle/>
                    <a:p>
                      <a:pPr lvl="0" rtl="0">
                        <a:spcBef>
                          <a:spcPts val="0"/>
                        </a:spcBef>
                        <a:buNone/>
                      </a:pPr>
                      <a:r>
                        <a:rPr lang="en-US" sz="1000"/>
                        <a:t>2</a:t>
                      </a:r>
                    </a:p>
                  </a:txBody>
                  <a:tcPr marL="91425" marR="91425" marT="91425" marB="91425"/>
                </a:tc>
                <a:tc>
                  <a:txBody>
                    <a:bodyPr/>
                    <a:lstStyle/>
                    <a:p>
                      <a:pPr lvl="0" rtl="0">
                        <a:spcBef>
                          <a:spcPts val="0"/>
                        </a:spcBef>
                        <a:buNone/>
                      </a:pPr>
                      <a:r>
                        <a:rPr lang="en-US" sz="1000"/>
                        <a:t>3</a:t>
                      </a:r>
                    </a:p>
                  </a:txBody>
                  <a:tcPr marL="91425" marR="91425" marT="91425" marB="91425"/>
                </a:tc>
                <a:tc>
                  <a:txBody>
                    <a:bodyPr/>
                    <a:lstStyle/>
                    <a:p>
                      <a:pPr lvl="0" rtl="0">
                        <a:spcBef>
                          <a:spcPts val="0"/>
                        </a:spcBef>
                        <a:buNone/>
                      </a:pPr>
                      <a:r>
                        <a:rPr lang="en-US" sz="1000"/>
                        <a:t>4</a:t>
                      </a:r>
                    </a:p>
                  </a:txBody>
                  <a:tcPr marL="91425" marR="91425" marT="91425" marB="91425"/>
                </a:tc>
                <a:tc>
                  <a:txBody>
                    <a:bodyPr/>
                    <a:lstStyle/>
                    <a:p>
                      <a:pPr lvl="0" rtl="0">
                        <a:spcBef>
                          <a:spcPts val="0"/>
                        </a:spcBef>
                        <a:buNone/>
                      </a:pPr>
                      <a:r>
                        <a:rPr lang="en-US" sz="1000"/>
                        <a:t>5</a:t>
                      </a:r>
                    </a:p>
                  </a:txBody>
                  <a:tcPr marL="91425" marR="91425" marT="91425" marB="91425"/>
                </a:tc>
                <a:tc>
                  <a:txBody>
                    <a:bodyPr/>
                    <a:lstStyle/>
                    <a:p>
                      <a:pPr lvl="0" rtl="0">
                        <a:spcBef>
                          <a:spcPts val="0"/>
                        </a:spcBef>
                        <a:buNone/>
                      </a:pPr>
                      <a:r>
                        <a:rPr lang="en-US" sz="1000"/>
                        <a:t>6</a:t>
                      </a:r>
                    </a:p>
                  </a:txBody>
                  <a:tcPr marL="91425" marR="91425" marT="91425" marB="91425"/>
                </a:tc>
                <a:tc>
                  <a:txBody>
                    <a:bodyPr/>
                    <a:lstStyle/>
                    <a:p>
                      <a:pPr lvl="0" rtl="0">
                        <a:spcBef>
                          <a:spcPts val="0"/>
                        </a:spcBef>
                        <a:buNone/>
                      </a:pPr>
                      <a:r>
                        <a:rPr lang="en-US" sz="1000"/>
                        <a:t>7</a:t>
                      </a:r>
                    </a:p>
                  </a:txBody>
                  <a:tcPr marL="91425" marR="91425" marT="91425" marB="91425">
                    <a:solidFill>
                      <a:srgbClr val="00FF00"/>
                    </a:solidFill>
                  </a:tcPr>
                </a:tc>
              </a:tr>
              <a:tr h="220525">
                <a:tc>
                  <a:txBody>
                    <a:bodyPr/>
                    <a:lstStyle/>
                    <a:p>
                      <a:pPr lvl="0" rtl="0">
                        <a:spcBef>
                          <a:spcPts val="0"/>
                        </a:spcBef>
                        <a:buNone/>
                      </a:pPr>
                      <a:r>
                        <a:rPr lang="en-US" sz="1000"/>
                        <a:t>8</a:t>
                      </a:r>
                    </a:p>
                  </a:txBody>
                  <a:tcPr marL="91425" marR="91425" marT="91425" marB="91425"/>
                </a:tc>
                <a:tc>
                  <a:txBody>
                    <a:bodyPr/>
                    <a:lstStyle/>
                    <a:p>
                      <a:pPr lvl="0" rtl="0">
                        <a:spcBef>
                          <a:spcPts val="0"/>
                        </a:spcBef>
                        <a:buNone/>
                      </a:pPr>
                      <a:r>
                        <a:rPr lang="en-US" sz="1000"/>
                        <a:t>9</a:t>
                      </a:r>
                    </a:p>
                  </a:txBody>
                  <a:tcPr marL="91425" marR="91425" marT="91425" marB="91425"/>
                </a:tc>
                <a:tc>
                  <a:txBody>
                    <a:bodyPr/>
                    <a:lstStyle/>
                    <a:p>
                      <a:pPr lvl="0" rtl="0">
                        <a:spcBef>
                          <a:spcPts val="0"/>
                        </a:spcBef>
                        <a:buNone/>
                      </a:pPr>
                      <a:r>
                        <a:rPr lang="en-US" sz="1000"/>
                        <a:t>10</a:t>
                      </a:r>
                    </a:p>
                  </a:txBody>
                  <a:tcPr marL="91425" marR="91425" marT="91425" marB="91425"/>
                </a:tc>
                <a:tc>
                  <a:txBody>
                    <a:bodyPr/>
                    <a:lstStyle/>
                    <a:p>
                      <a:pPr lvl="0" rtl="0">
                        <a:spcBef>
                          <a:spcPts val="0"/>
                        </a:spcBef>
                        <a:buNone/>
                      </a:pPr>
                      <a:r>
                        <a:rPr lang="en-US" sz="1000"/>
                        <a:t>11</a:t>
                      </a:r>
                    </a:p>
                  </a:txBody>
                  <a:tcPr marL="91425" marR="91425" marT="91425" marB="91425"/>
                </a:tc>
                <a:tc>
                  <a:txBody>
                    <a:bodyPr/>
                    <a:lstStyle/>
                    <a:p>
                      <a:pPr lvl="0" rtl="0">
                        <a:spcBef>
                          <a:spcPts val="0"/>
                        </a:spcBef>
                        <a:buNone/>
                      </a:pPr>
                      <a:r>
                        <a:rPr lang="en-US" sz="1000"/>
                        <a:t>12</a:t>
                      </a:r>
                    </a:p>
                  </a:txBody>
                  <a:tcPr marL="91425" marR="91425" marT="91425" marB="91425"/>
                </a:tc>
                <a:tc>
                  <a:txBody>
                    <a:bodyPr/>
                    <a:lstStyle/>
                    <a:p>
                      <a:pPr lvl="0" rtl="0">
                        <a:spcBef>
                          <a:spcPts val="0"/>
                        </a:spcBef>
                        <a:buNone/>
                      </a:pPr>
                      <a:r>
                        <a:rPr lang="en-US" sz="1000"/>
                        <a:t>13</a:t>
                      </a:r>
                    </a:p>
                  </a:txBody>
                  <a:tcPr marL="91425" marR="91425" marT="91425" marB="91425"/>
                </a:tc>
                <a:tc>
                  <a:txBody>
                    <a:bodyPr/>
                    <a:lstStyle/>
                    <a:p>
                      <a:pPr lvl="0" rtl="0">
                        <a:spcBef>
                          <a:spcPts val="0"/>
                        </a:spcBef>
                        <a:buNone/>
                      </a:pPr>
                      <a:r>
                        <a:rPr lang="en-US" sz="1000"/>
                        <a:t>14</a:t>
                      </a:r>
                    </a:p>
                  </a:txBody>
                  <a:tcPr marL="91425" marR="91425" marT="91425" marB="91425"/>
                </a:tc>
              </a:tr>
              <a:tr h="220525">
                <a:tc>
                  <a:txBody>
                    <a:bodyPr/>
                    <a:lstStyle/>
                    <a:p>
                      <a:pPr lvl="0" rtl="0">
                        <a:spcBef>
                          <a:spcPts val="0"/>
                        </a:spcBef>
                        <a:buNone/>
                      </a:pPr>
                      <a:r>
                        <a:rPr lang="en-US" sz="1000"/>
                        <a:t>15</a:t>
                      </a:r>
                    </a:p>
                  </a:txBody>
                  <a:tcPr marL="91425" marR="91425" marT="91425" marB="91425"/>
                </a:tc>
                <a:tc>
                  <a:txBody>
                    <a:bodyPr/>
                    <a:lstStyle/>
                    <a:p>
                      <a:pPr lvl="0" rtl="0">
                        <a:spcBef>
                          <a:spcPts val="0"/>
                        </a:spcBef>
                        <a:buNone/>
                      </a:pPr>
                      <a:r>
                        <a:rPr lang="en-US" sz="1000"/>
                        <a:t>16</a:t>
                      </a:r>
                    </a:p>
                  </a:txBody>
                  <a:tcPr marL="91425" marR="91425" marT="91425" marB="91425"/>
                </a:tc>
                <a:tc>
                  <a:txBody>
                    <a:bodyPr/>
                    <a:lstStyle/>
                    <a:p>
                      <a:pPr lvl="0" rtl="0">
                        <a:spcBef>
                          <a:spcPts val="0"/>
                        </a:spcBef>
                        <a:buNone/>
                      </a:pPr>
                      <a:r>
                        <a:rPr lang="en-US" sz="1000"/>
                        <a:t>17</a:t>
                      </a:r>
                    </a:p>
                  </a:txBody>
                  <a:tcPr marL="91425" marR="91425" marT="91425" marB="91425"/>
                </a:tc>
                <a:tc>
                  <a:txBody>
                    <a:bodyPr/>
                    <a:lstStyle/>
                    <a:p>
                      <a:pPr lvl="0" rtl="0">
                        <a:spcBef>
                          <a:spcPts val="0"/>
                        </a:spcBef>
                        <a:buNone/>
                      </a:pPr>
                      <a:r>
                        <a:rPr lang="en-US" sz="1000"/>
                        <a:t>18</a:t>
                      </a:r>
                    </a:p>
                  </a:txBody>
                  <a:tcPr marL="91425" marR="91425" marT="91425" marB="91425"/>
                </a:tc>
                <a:tc>
                  <a:txBody>
                    <a:bodyPr/>
                    <a:lstStyle/>
                    <a:p>
                      <a:pPr lvl="0" rtl="0">
                        <a:spcBef>
                          <a:spcPts val="0"/>
                        </a:spcBef>
                        <a:buNone/>
                      </a:pPr>
                      <a:r>
                        <a:rPr lang="en-US" sz="1000"/>
                        <a:t>19</a:t>
                      </a:r>
                    </a:p>
                  </a:txBody>
                  <a:tcPr marL="91425" marR="91425" marT="91425" marB="91425"/>
                </a:tc>
                <a:tc>
                  <a:txBody>
                    <a:bodyPr/>
                    <a:lstStyle/>
                    <a:p>
                      <a:pPr lvl="0" rtl="0">
                        <a:spcBef>
                          <a:spcPts val="0"/>
                        </a:spcBef>
                        <a:buNone/>
                      </a:pPr>
                      <a:r>
                        <a:rPr lang="en-US" sz="1000"/>
                        <a:t>20</a:t>
                      </a:r>
                    </a:p>
                  </a:txBody>
                  <a:tcPr marL="91425" marR="91425" marT="91425" marB="91425"/>
                </a:tc>
                <a:tc>
                  <a:txBody>
                    <a:bodyPr/>
                    <a:lstStyle/>
                    <a:p>
                      <a:pPr lvl="0" rtl="0">
                        <a:spcBef>
                          <a:spcPts val="0"/>
                        </a:spcBef>
                        <a:buNone/>
                      </a:pPr>
                      <a:r>
                        <a:rPr lang="en-US" sz="1000"/>
                        <a:t>21</a:t>
                      </a:r>
                    </a:p>
                  </a:txBody>
                  <a:tcPr marL="91425" marR="91425" marT="91425" marB="91425"/>
                </a:tc>
              </a:tr>
              <a:tr h="220525">
                <a:tc>
                  <a:txBody>
                    <a:bodyPr/>
                    <a:lstStyle/>
                    <a:p>
                      <a:pPr lvl="0" rtl="0">
                        <a:spcBef>
                          <a:spcPts val="0"/>
                        </a:spcBef>
                        <a:buNone/>
                      </a:pPr>
                      <a:r>
                        <a:rPr lang="en-US" sz="1000"/>
                        <a:t>22</a:t>
                      </a:r>
                    </a:p>
                  </a:txBody>
                  <a:tcPr marL="91425" marR="91425" marT="91425" marB="91425"/>
                </a:tc>
                <a:tc>
                  <a:txBody>
                    <a:bodyPr/>
                    <a:lstStyle/>
                    <a:p>
                      <a:pPr lvl="0" rtl="0">
                        <a:spcBef>
                          <a:spcPts val="0"/>
                        </a:spcBef>
                        <a:buNone/>
                      </a:pPr>
                      <a:r>
                        <a:rPr lang="en-US" sz="1000"/>
                        <a:t>23</a:t>
                      </a:r>
                    </a:p>
                  </a:txBody>
                  <a:tcPr marL="91425" marR="91425" marT="91425" marB="91425"/>
                </a:tc>
                <a:tc>
                  <a:txBody>
                    <a:bodyPr/>
                    <a:lstStyle/>
                    <a:p>
                      <a:pPr lvl="0" rtl="0">
                        <a:spcBef>
                          <a:spcPts val="0"/>
                        </a:spcBef>
                        <a:buNone/>
                      </a:pPr>
                      <a:r>
                        <a:rPr lang="en-US" sz="1000"/>
                        <a:t>24</a:t>
                      </a:r>
                    </a:p>
                  </a:txBody>
                  <a:tcPr marL="91425" marR="91425" marT="91425" marB="91425"/>
                </a:tc>
                <a:tc>
                  <a:txBody>
                    <a:bodyPr/>
                    <a:lstStyle/>
                    <a:p>
                      <a:pPr lvl="0" rtl="0">
                        <a:spcBef>
                          <a:spcPts val="0"/>
                        </a:spcBef>
                        <a:buNone/>
                      </a:pPr>
                      <a:r>
                        <a:rPr lang="en-US" sz="1000"/>
                        <a:t>25</a:t>
                      </a:r>
                    </a:p>
                  </a:txBody>
                  <a:tcPr marL="91425" marR="91425" marT="91425" marB="91425"/>
                </a:tc>
                <a:tc>
                  <a:txBody>
                    <a:bodyPr/>
                    <a:lstStyle/>
                    <a:p>
                      <a:pPr lvl="0" rtl="0">
                        <a:spcBef>
                          <a:spcPts val="0"/>
                        </a:spcBef>
                        <a:buNone/>
                      </a:pPr>
                      <a:r>
                        <a:rPr lang="en-US" sz="1000"/>
                        <a:t>26</a:t>
                      </a:r>
                    </a:p>
                  </a:txBody>
                  <a:tcPr marL="91425" marR="91425" marT="91425" marB="91425"/>
                </a:tc>
                <a:tc>
                  <a:txBody>
                    <a:bodyPr/>
                    <a:lstStyle/>
                    <a:p>
                      <a:pPr lvl="0" rtl="0">
                        <a:spcBef>
                          <a:spcPts val="0"/>
                        </a:spcBef>
                        <a:buNone/>
                      </a:pPr>
                      <a:r>
                        <a:rPr lang="en-US" sz="1000"/>
                        <a:t>27</a:t>
                      </a:r>
                    </a:p>
                  </a:txBody>
                  <a:tcPr marL="91425" marR="91425" marT="91425" marB="91425"/>
                </a:tc>
                <a:tc>
                  <a:txBody>
                    <a:bodyPr/>
                    <a:lstStyle/>
                    <a:p>
                      <a:pPr lvl="0" rtl="0">
                        <a:spcBef>
                          <a:spcPts val="0"/>
                        </a:spcBef>
                        <a:buNone/>
                      </a:pPr>
                      <a:r>
                        <a:rPr lang="en-US" sz="1000"/>
                        <a:t>28</a:t>
                      </a:r>
                    </a:p>
                  </a:txBody>
                  <a:tcPr marL="91425" marR="91425" marT="91425" marB="91425">
                    <a:solidFill>
                      <a:srgbClr val="00FF00"/>
                    </a:solidFill>
                  </a:tcPr>
                </a:tc>
              </a:tr>
              <a:tr h="220525">
                <a:tc>
                  <a:txBody>
                    <a:bodyPr/>
                    <a:lstStyle/>
                    <a:p>
                      <a:pPr lvl="0" rtl="0">
                        <a:spcBef>
                          <a:spcPts val="0"/>
                        </a:spcBef>
                        <a:buNone/>
                      </a:pPr>
                      <a:r>
                        <a:rPr lang="en-US" sz="1000"/>
                        <a:t>29</a:t>
                      </a:r>
                    </a:p>
                  </a:txBody>
                  <a:tcPr marL="91425" marR="91425" marT="91425" marB="91425"/>
                </a:tc>
                <a:tc>
                  <a:txBody>
                    <a:bodyPr/>
                    <a:lstStyle/>
                    <a:p>
                      <a:pPr lvl="0" rtl="0">
                        <a:spcBef>
                          <a:spcPts val="0"/>
                        </a:spcBef>
                        <a:buNone/>
                      </a:pPr>
                      <a:r>
                        <a:rPr lang="en-US" sz="1000"/>
                        <a:t>30</a:t>
                      </a:r>
                    </a:p>
                  </a:txBody>
                  <a:tcPr marL="91425" marR="91425" marT="91425" marB="91425"/>
                </a:tc>
                <a:tc>
                  <a:txBody>
                    <a:bodyPr/>
                    <a:lstStyle/>
                    <a:p>
                      <a:pPr lvl="0" rtl="0">
                        <a:spcBef>
                          <a:spcPts val="0"/>
                        </a:spcBef>
                        <a:buNone/>
                      </a:pPr>
                      <a:r>
                        <a:rPr lang="en-US" sz="1000">
                          <a:solidFill>
                            <a:srgbClr val="B7B7B7"/>
                          </a:solidFill>
                        </a:rPr>
                        <a:t>1</a:t>
                      </a:r>
                    </a:p>
                  </a:txBody>
                  <a:tcPr marL="91425" marR="91425" marT="91425" marB="91425"/>
                </a:tc>
                <a:tc>
                  <a:txBody>
                    <a:bodyPr/>
                    <a:lstStyle/>
                    <a:p>
                      <a:pPr lvl="0" rtl="0">
                        <a:spcBef>
                          <a:spcPts val="0"/>
                        </a:spcBef>
                        <a:buNone/>
                      </a:pPr>
                      <a:r>
                        <a:rPr lang="en-US" sz="1000">
                          <a:solidFill>
                            <a:srgbClr val="B7B7B7"/>
                          </a:solidFill>
                        </a:rPr>
                        <a:t>2</a:t>
                      </a:r>
                    </a:p>
                  </a:txBody>
                  <a:tcPr marL="91425" marR="91425" marT="91425" marB="91425"/>
                </a:tc>
                <a:tc>
                  <a:txBody>
                    <a:bodyPr/>
                    <a:lstStyle/>
                    <a:p>
                      <a:pPr lvl="0" rtl="0">
                        <a:spcBef>
                          <a:spcPts val="0"/>
                        </a:spcBef>
                        <a:buNone/>
                      </a:pPr>
                      <a:r>
                        <a:rPr lang="en-US" sz="1000">
                          <a:solidFill>
                            <a:srgbClr val="B7B7B7"/>
                          </a:solidFill>
                        </a:rPr>
                        <a:t>3</a:t>
                      </a:r>
                    </a:p>
                  </a:txBody>
                  <a:tcPr marL="91425" marR="91425" marT="91425" marB="91425"/>
                </a:tc>
                <a:tc>
                  <a:txBody>
                    <a:bodyPr/>
                    <a:lstStyle/>
                    <a:p>
                      <a:pPr lvl="0" rtl="0">
                        <a:spcBef>
                          <a:spcPts val="0"/>
                        </a:spcBef>
                        <a:buNone/>
                      </a:pPr>
                      <a:r>
                        <a:rPr lang="en-US" sz="1000">
                          <a:solidFill>
                            <a:srgbClr val="B7B7B7"/>
                          </a:solidFill>
                        </a:rPr>
                        <a:t>4</a:t>
                      </a:r>
                    </a:p>
                  </a:txBody>
                  <a:tcPr marL="91425" marR="91425" marT="91425" marB="91425"/>
                </a:tc>
                <a:tc>
                  <a:txBody>
                    <a:bodyPr/>
                    <a:lstStyle/>
                    <a:p>
                      <a:pPr lvl="0" rtl="0">
                        <a:spcBef>
                          <a:spcPts val="0"/>
                        </a:spcBef>
                        <a:buNone/>
                      </a:pPr>
                      <a:r>
                        <a:rPr lang="en-US" sz="1000">
                          <a:solidFill>
                            <a:srgbClr val="B7B7B7"/>
                          </a:solidFill>
                        </a:rPr>
                        <a:t>5</a:t>
                      </a:r>
                    </a:p>
                  </a:txBody>
                  <a:tcPr marL="91425" marR="91425" marT="91425" marB="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ctrTitle"/>
          </p:nvPr>
        </p:nvSpPr>
        <p:spPr>
          <a:xfrm>
            <a:off x="186813" y="178467"/>
            <a:ext cx="5093110"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Concept of Operations</a:t>
            </a:r>
          </a:p>
        </p:txBody>
      </p:sp>
      <p:pic>
        <p:nvPicPr>
          <p:cNvPr id="151" name="Shape 151"/>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152" name="Shape 152"/>
          <p:cNvCxnSpPr/>
          <p:nvPr/>
        </p:nvCxnSpPr>
        <p:spPr>
          <a:xfrm rot="10800000" flipH="1">
            <a:off x="265470" y="814877"/>
            <a:ext cx="7459500" cy="120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153" name="Shape 153"/>
          <p:cNvGraphicFramePr/>
          <p:nvPr>
            <p:extLst>
              <p:ext uri="{D42A27DB-BD31-4B8C-83A1-F6EECF244321}">
                <p14:modId xmlns:p14="http://schemas.microsoft.com/office/powerpoint/2010/main" val="1772094380"/>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chemeClr val="dk1"/>
                          </a:solidFill>
                        </a:rPr>
                        <a:t>Overview</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pic>
        <p:nvPicPr>
          <p:cNvPr id="154" name="Shape 154"/>
          <p:cNvPicPr preferRelativeResize="0"/>
          <p:nvPr/>
        </p:nvPicPr>
        <p:blipFill>
          <a:blip r:embed="rId4">
            <a:alphaModFix/>
          </a:blip>
          <a:stretch>
            <a:fillRect/>
          </a:stretch>
        </p:blipFill>
        <p:spPr>
          <a:xfrm>
            <a:off x="7845786" y="259267"/>
            <a:ext cx="3962763" cy="5723983"/>
          </a:xfrm>
          <a:prstGeom prst="rect">
            <a:avLst/>
          </a:prstGeom>
          <a:noFill/>
          <a:ln>
            <a:noFill/>
          </a:ln>
        </p:spPr>
      </p:pic>
      <p:sp>
        <p:nvSpPr>
          <p:cNvPr id="155" name="Shape 155"/>
          <p:cNvSpPr txBox="1"/>
          <p:nvPr/>
        </p:nvSpPr>
        <p:spPr>
          <a:xfrm>
            <a:off x="294775" y="988375"/>
            <a:ext cx="7222200" cy="4995000"/>
          </a:xfrm>
          <a:prstGeom prst="rect">
            <a:avLst/>
          </a:prstGeom>
          <a:noFill/>
          <a:ln>
            <a:noFill/>
          </a:ln>
        </p:spPr>
        <p:txBody>
          <a:bodyPr lIns="91425" tIns="91425" rIns="91425" bIns="91425" anchor="t" anchorCtr="0">
            <a:noAutofit/>
          </a:bodyPr>
          <a:lstStyle/>
          <a:p>
            <a:pPr marL="457200" lvl="0" indent="-355600" rtl="0">
              <a:spcBef>
                <a:spcPts val="0"/>
              </a:spcBef>
              <a:buSzPct val="100000"/>
              <a:buAutoNum type="arabicPeriod"/>
            </a:pPr>
            <a:r>
              <a:rPr lang="en-US" sz="2000"/>
              <a:t>Pre-launch: New systems enable infinite pad sit time</a:t>
            </a:r>
          </a:p>
          <a:p>
            <a:pPr marL="457200" lvl="0" indent="-355600" rtl="0">
              <a:spcBef>
                <a:spcPts val="0"/>
              </a:spcBef>
              <a:buSzPct val="100000"/>
              <a:buAutoNum type="arabicPeriod"/>
            </a:pPr>
            <a:r>
              <a:rPr lang="en-US" sz="2000"/>
              <a:t>Boost: A 70% P motor burns for 7 seconds at approximately 10kN of thrust</a:t>
            </a:r>
          </a:p>
          <a:p>
            <a:pPr marL="457200" lvl="0" indent="-355600" rtl="0">
              <a:spcBef>
                <a:spcPts val="0"/>
              </a:spcBef>
              <a:buSzPct val="100000"/>
              <a:buAutoNum type="arabicPeriod"/>
            </a:pPr>
            <a:r>
              <a:rPr lang="en-US" sz="2000"/>
              <a:t>Coast: Travelling at Mach 3.1 the vehicle coasts to it’s 80,000 foot apogee</a:t>
            </a:r>
          </a:p>
          <a:p>
            <a:pPr marL="457200" lvl="0" indent="-355600" rtl="0">
              <a:spcBef>
                <a:spcPts val="0"/>
              </a:spcBef>
              <a:buSzPct val="100000"/>
              <a:buAutoNum type="arabicPeriod"/>
            </a:pPr>
            <a:r>
              <a:rPr lang="en-US" sz="2000"/>
              <a:t>Apogee: Grab pictures, video, barometric readings, and a few GPS packets!</a:t>
            </a:r>
          </a:p>
          <a:p>
            <a:pPr marL="457200" lvl="0" indent="-355600" rtl="0">
              <a:spcBef>
                <a:spcPts val="0"/>
              </a:spcBef>
              <a:buSzPct val="100000"/>
              <a:buAutoNum type="arabicPeriod"/>
            </a:pPr>
            <a:r>
              <a:rPr lang="en-US" sz="2000"/>
              <a:t>Ballistic Descent: At .01 PSIA the drogue parachute isn’t particularly useful</a:t>
            </a:r>
          </a:p>
          <a:p>
            <a:pPr marL="457200" lvl="0" indent="-355600" rtl="0">
              <a:spcBef>
                <a:spcPts val="0"/>
              </a:spcBef>
              <a:buSzPct val="100000"/>
              <a:buAutoNum type="arabicPeriod"/>
            </a:pPr>
            <a:r>
              <a:rPr lang="en-US" sz="2000"/>
              <a:t>Drogue Descent: At around 60,000 ft the drogue begins to slow the vehicle</a:t>
            </a:r>
          </a:p>
          <a:p>
            <a:pPr marL="457200" lvl="0" indent="-355600" rtl="0">
              <a:spcBef>
                <a:spcPts val="0"/>
              </a:spcBef>
              <a:buSzPct val="100000"/>
              <a:buAutoNum type="arabicPeriod"/>
            </a:pPr>
            <a:r>
              <a:rPr lang="en-US" sz="2000"/>
              <a:t>Main Descent: At 2,000 ft the main parachutes are deployed</a:t>
            </a:r>
          </a:p>
          <a:p>
            <a:pPr marL="457200" lvl="0" indent="-355600">
              <a:spcBef>
                <a:spcPts val="0"/>
              </a:spcBef>
              <a:buSzPct val="100000"/>
              <a:buAutoNum type="arabicPeriod"/>
            </a:pPr>
            <a:r>
              <a:rPr lang="en-US" sz="2000"/>
              <a:t>Landed: After touchdown cameras are stopped and power is conserved until recovery forces arrive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ctrTitle"/>
          </p:nvPr>
        </p:nvSpPr>
        <p:spPr>
          <a:xfrm>
            <a:off x="186813" y="178467"/>
            <a:ext cx="5093110" cy="637611"/>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Design Space Exploration</a:t>
            </a:r>
          </a:p>
        </p:txBody>
      </p:sp>
      <p:pic>
        <p:nvPicPr>
          <p:cNvPr id="161" name="Shape 161"/>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162" name="Shape 162"/>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163" name="Shape 163"/>
          <p:cNvGraphicFramePr/>
          <p:nvPr>
            <p:extLst>
              <p:ext uri="{D42A27DB-BD31-4B8C-83A1-F6EECF244321}">
                <p14:modId xmlns:p14="http://schemas.microsoft.com/office/powerpoint/2010/main" val="270873995"/>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chemeClr val="dk1"/>
                          </a:solidFill>
                        </a:rPr>
                        <a:t>Overview</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graphicFrame>
        <p:nvGraphicFramePr>
          <p:cNvPr id="164" name="Shape 164"/>
          <p:cNvGraphicFramePr/>
          <p:nvPr/>
        </p:nvGraphicFramePr>
        <p:xfrm>
          <a:off x="450675" y="1265825"/>
          <a:ext cx="10287000" cy="1584840"/>
        </p:xfrm>
        <a:graphic>
          <a:graphicData uri="http://schemas.openxmlformats.org/drawingml/2006/table">
            <a:tbl>
              <a:tblPr>
                <a:noFill/>
                <a:tableStyleId>{F4F75F80-7646-4541-AF43-1C1D693AEB3D}</a:tableStyleId>
              </a:tblPr>
              <a:tblGrid>
                <a:gridCol w="2571750"/>
                <a:gridCol w="2571750"/>
                <a:gridCol w="2571750"/>
                <a:gridCol w="2571750"/>
              </a:tblGrid>
              <a:tr h="381000">
                <a:tc>
                  <a:txBody>
                    <a:bodyPr/>
                    <a:lstStyle/>
                    <a:p>
                      <a:pPr lvl="0">
                        <a:spcBef>
                          <a:spcPts val="0"/>
                        </a:spcBef>
                        <a:buNone/>
                      </a:pPr>
                      <a:r>
                        <a:rPr lang="en-US"/>
                        <a:t>Diameter</a:t>
                      </a:r>
                    </a:p>
                  </a:txBody>
                  <a:tcPr marL="91425" marR="91425" marT="91425" marB="91425"/>
                </a:tc>
                <a:tc>
                  <a:txBody>
                    <a:bodyPr/>
                    <a:lstStyle/>
                    <a:p>
                      <a:pPr lvl="0">
                        <a:spcBef>
                          <a:spcPts val="0"/>
                        </a:spcBef>
                        <a:buNone/>
                      </a:pPr>
                      <a:r>
                        <a:rPr lang="en-US"/>
                        <a:t>Aerodynamics</a:t>
                      </a:r>
                    </a:p>
                  </a:txBody>
                  <a:tcPr marL="91425" marR="91425" marT="91425" marB="91425"/>
                </a:tc>
                <a:tc>
                  <a:txBody>
                    <a:bodyPr/>
                    <a:lstStyle/>
                    <a:p>
                      <a:pPr lvl="0">
                        <a:spcBef>
                          <a:spcPts val="0"/>
                        </a:spcBef>
                        <a:buNone/>
                      </a:pPr>
                      <a:r>
                        <a:rPr lang="en-US"/>
                        <a:t>Flight Heritage</a:t>
                      </a:r>
                    </a:p>
                  </a:txBody>
                  <a:tcPr marL="91425" marR="91425" marT="91425" marB="91425"/>
                </a:tc>
                <a:tc>
                  <a:txBody>
                    <a:bodyPr/>
                    <a:lstStyle/>
                    <a:p>
                      <a:pPr lvl="0">
                        <a:spcBef>
                          <a:spcPts val="0"/>
                        </a:spcBef>
                        <a:buNone/>
                      </a:pPr>
                      <a:r>
                        <a:rPr lang="en-US"/>
                        <a:t>Scalability</a:t>
                      </a:r>
                    </a:p>
                  </a:txBody>
                  <a:tcPr marL="91425" marR="91425" marT="91425" marB="91425"/>
                </a:tc>
              </a:tr>
              <a:tr h="381000">
                <a:tc>
                  <a:txBody>
                    <a:bodyPr/>
                    <a:lstStyle/>
                    <a:p>
                      <a:pPr lvl="0">
                        <a:spcBef>
                          <a:spcPts val="0"/>
                        </a:spcBef>
                        <a:buNone/>
                      </a:pPr>
                      <a:r>
                        <a:rPr lang="en-US"/>
                        <a:t>4”</a:t>
                      </a:r>
                    </a:p>
                  </a:txBody>
                  <a:tcPr marL="91425" marR="91425" marT="91425" marB="91425"/>
                </a:tc>
                <a:tc>
                  <a:txBody>
                    <a:bodyPr/>
                    <a:lstStyle/>
                    <a:p>
                      <a:pPr lvl="0">
                        <a:spcBef>
                          <a:spcPts val="0"/>
                        </a:spcBef>
                        <a:buNone/>
                      </a:pPr>
                      <a:r>
                        <a:rPr lang="en-US"/>
                        <a:t>Good</a:t>
                      </a:r>
                    </a:p>
                  </a:txBody>
                  <a:tcPr marL="91425" marR="91425" marT="91425" marB="91425"/>
                </a:tc>
                <a:tc>
                  <a:txBody>
                    <a:bodyPr/>
                    <a:lstStyle/>
                    <a:p>
                      <a:pPr lvl="0">
                        <a:spcBef>
                          <a:spcPts val="0"/>
                        </a:spcBef>
                        <a:buNone/>
                      </a:pPr>
                      <a:r>
                        <a:rPr lang="en-US"/>
                        <a:t>Okay</a:t>
                      </a:r>
                    </a:p>
                  </a:txBody>
                  <a:tcPr marL="91425" marR="91425" marT="91425" marB="91425"/>
                </a:tc>
                <a:tc>
                  <a:txBody>
                    <a:bodyPr/>
                    <a:lstStyle/>
                    <a:p>
                      <a:pPr lvl="0">
                        <a:spcBef>
                          <a:spcPts val="0"/>
                        </a:spcBef>
                        <a:buNone/>
                      </a:pPr>
                      <a:r>
                        <a:rPr lang="en-US"/>
                        <a:t>Bad</a:t>
                      </a:r>
                    </a:p>
                  </a:txBody>
                  <a:tcPr marL="91425" marR="91425" marT="91425" marB="91425"/>
                </a:tc>
              </a:tr>
              <a:tr h="381000">
                <a:tc>
                  <a:txBody>
                    <a:bodyPr/>
                    <a:lstStyle/>
                    <a:p>
                      <a:pPr lvl="0">
                        <a:spcBef>
                          <a:spcPts val="0"/>
                        </a:spcBef>
                        <a:buNone/>
                      </a:pPr>
                      <a:r>
                        <a:rPr lang="en-US"/>
                        <a:t>6”</a:t>
                      </a:r>
                    </a:p>
                  </a:txBody>
                  <a:tcPr marL="91425" marR="91425" marT="91425" marB="91425">
                    <a:solidFill>
                      <a:srgbClr val="D0DEEF"/>
                    </a:solidFill>
                  </a:tcPr>
                </a:tc>
                <a:tc>
                  <a:txBody>
                    <a:bodyPr/>
                    <a:lstStyle/>
                    <a:p>
                      <a:pPr lvl="0">
                        <a:spcBef>
                          <a:spcPts val="0"/>
                        </a:spcBef>
                        <a:buNone/>
                      </a:pPr>
                      <a:r>
                        <a:rPr lang="en-US"/>
                        <a:t>Good</a:t>
                      </a:r>
                    </a:p>
                  </a:txBody>
                  <a:tcPr marL="91425" marR="91425" marT="91425" marB="91425">
                    <a:solidFill>
                      <a:srgbClr val="D0DEEF"/>
                    </a:solidFill>
                  </a:tcPr>
                </a:tc>
                <a:tc>
                  <a:txBody>
                    <a:bodyPr/>
                    <a:lstStyle/>
                    <a:p>
                      <a:pPr lvl="0">
                        <a:spcBef>
                          <a:spcPts val="0"/>
                        </a:spcBef>
                        <a:buNone/>
                      </a:pPr>
                      <a:r>
                        <a:rPr lang="en-US"/>
                        <a:t>Good</a:t>
                      </a:r>
                    </a:p>
                  </a:txBody>
                  <a:tcPr marL="91425" marR="91425" marT="91425" marB="91425">
                    <a:solidFill>
                      <a:srgbClr val="D0DEEF"/>
                    </a:solidFill>
                  </a:tcPr>
                </a:tc>
                <a:tc>
                  <a:txBody>
                    <a:bodyPr/>
                    <a:lstStyle/>
                    <a:p>
                      <a:pPr lvl="0">
                        <a:spcBef>
                          <a:spcPts val="0"/>
                        </a:spcBef>
                        <a:buNone/>
                      </a:pPr>
                      <a:r>
                        <a:rPr lang="en-US"/>
                        <a:t>Okay</a:t>
                      </a:r>
                    </a:p>
                  </a:txBody>
                  <a:tcPr marL="91425" marR="91425" marT="91425" marB="91425">
                    <a:solidFill>
                      <a:srgbClr val="D0DEEF"/>
                    </a:solidFill>
                  </a:tcPr>
                </a:tc>
              </a:tr>
              <a:tr h="381000">
                <a:tc>
                  <a:txBody>
                    <a:bodyPr/>
                    <a:lstStyle/>
                    <a:p>
                      <a:pPr lvl="0">
                        <a:spcBef>
                          <a:spcPts val="0"/>
                        </a:spcBef>
                        <a:buNone/>
                      </a:pPr>
                      <a:r>
                        <a:rPr lang="en-US"/>
                        <a:t>8”</a:t>
                      </a:r>
                    </a:p>
                  </a:txBody>
                  <a:tcPr marL="91425" marR="91425" marT="91425" marB="91425"/>
                </a:tc>
                <a:tc>
                  <a:txBody>
                    <a:bodyPr/>
                    <a:lstStyle/>
                    <a:p>
                      <a:pPr lvl="0">
                        <a:spcBef>
                          <a:spcPts val="0"/>
                        </a:spcBef>
                        <a:buNone/>
                      </a:pPr>
                      <a:r>
                        <a:rPr lang="en-US"/>
                        <a:t>Horrible</a:t>
                      </a:r>
                    </a:p>
                  </a:txBody>
                  <a:tcPr marL="91425" marR="91425" marT="91425" marB="91425"/>
                </a:tc>
                <a:tc>
                  <a:txBody>
                    <a:bodyPr/>
                    <a:lstStyle/>
                    <a:p>
                      <a:pPr lvl="0">
                        <a:spcBef>
                          <a:spcPts val="0"/>
                        </a:spcBef>
                        <a:buNone/>
                      </a:pPr>
                      <a:r>
                        <a:rPr lang="en-US"/>
                        <a:t>Horrible</a:t>
                      </a:r>
                    </a:p>
                  </a:txBody>
                  <a:tcPr marL="91425" marR="91425" marT="91425" marB="91425"/>
                </a:tc>
                <a:tc>
                  <a:txBody>
                    <a:bodyPr/>
                    <a:lstStyle/>
                    <a:p>
                      <a:pPr lvl="0">
                        <a:spcBef>
                          <a:spcPts val="0"/>
                        </a:spcBef>
                        <a:buNone/>
                      </a:pPr>
                      <a:r>
                        <a:rPr lang="en-US"/>
                        <a:t>Amazing</a:t>
                      </a:r>
                    </a:p>
                  </a:txBody>
                  <a:tcPr marL="91425" marR="91425" marT="91425" marB="91425"/>
                </a:tc>
              </a:tr>
            </a:tbl>
          </a:graphicData>
        </a:graphic>
      </p:graphicFrame>
      <p:sp>
        <p:nvSpPr>
          <p:cNvPr id="165" name="Shape 165"/>
          <p:cNvSpPr txBox="1"/>
          <p:nvPr/>
        </p:nvSpPr>
        <p:spPr>
          <a:xfrm>
            <a:off x="3036575" y="3109825"/>
            <a:ext cx="2637600" cy="2985900"/>
          </a:xfrm>
          <a:prstGeom prst="rect">
            <a:avLst/>
          </a:prstGeom>
          <a:noFill/>
          <a:ln>
            <a:noFill/>
          </a:ln>
        </p:spPr>
        <p:txBody>
          <a:bodyPr lIns="91425" tIns="91425" rIns="91425" bIns="91425" anchor="t" anchorCtr="0">
            <a:noAutofit/>
          </a:bodyPr>
          <a:lstStyle/>
          <a:p>
            <a:pPr lvl="0">
              <a:spcBef>
                <a:spcPts val="0"/>
              </a:spcBef>
              <a:buNone/>
            </a:pPr>
            <a:r>
              <a:rPr lang="en-US"/>
              <a:t>4” vehicle has acceptable aspect ratios, decent stability, and low drag for an 80,000 ft altitude vehicle.</a:t>
            </a:r>
          </a:p>
          <a:p>
            <a:pPr lvl="0">
              <a:spcBef>
                <a:spcPts val="0"/>
              </a:spcBef>
              <a:buClr>
                <a:schemeClr val="dk1"/>
              </a:buClr>
              <a:buFont typeface="Arial"/>
              <a:buNone/>
            </a:pPr>
            <a:r>
              <a:rPr lang="en-US">
                <a:solidFill>
                  <a:schemeClr val="dk1"/>
                </a:solidFill>
              </a:rPr>
              <a:t>6” vehicle has acceptable aspect ratios, decent stability, and low drag for an 80,000 ft altitude vehicle.</a:t>
            </a:r>
          </a:p>
          <a:p>
            <a:pPr lvl="0">
              <a:spcBef>
                <a:spcPts val="0"/>
              </a:spcBef>
              <a:buNone/>
            </a:pPr>
            <a:r>
              <a:rPr lang="en-US"/>
              <a:t>8” is a detrimentally short vehicle that exhibits a rapid increase in base drag and decrease in stability due to an aft C.G.</a:t>
            </a:r>
          </a:p>
        </p:txBody>
      </p:sp>
      <p:sp>
        <p:nvSpPr>
          <p:cNvPr id="166" name="Shape 166"/>
          <p:cNvSpPr txBox="1"/>
          <p:nvPr/>
        </p:nvSpPr>
        <p:spPr>
          <a:xfrm>
            <a:off x="5674175" y="3109825"/>
            <a:ext cx="2470500" cy="3079200"/>
          </a:xfrm>
          <a:prstGeom prst="rect">
            <a:avLst/>
          </a:prstGeom>
          <a:noFill/>
          <a:ln>
            <a:noFill/>
          </a:ln>
        </p:spPr>
        <p:txBody>
          <a:bodyPr lIns="91425" tIns="91425" rIns="91425" bIns="91425" anchor="t" anchorCtr="0">
            <a:noAutofit/>
          </a:bodyPr>
          <a:lstStyle/>
          <a:p>
            <a:pPr lvl="0">
              <a:spcBef>
                <a:spcPts val="0"/>
              </a:spcBef>
              <a:buNone/>
            </a:pPr>
            <a:r>
              <a:rPr lang="en-US"/>
              <a:t>4” Vehicles were flown by the team in 2015 and 2017. The team has extensive experience with 4” motors.</a:t>
            </a:r>
          </a:p>
          <a:p>
            <a:pPr lvl="0">
              <a:spcBef>
                <a:spcPts val="0"/>
              </a:spcBef>
              <a:buNone/>
            </a:pPr>
            <a:r>
              <a:rPr lang="en-US"/>
              <a:t>6” Vehicles are common. A 6” motor is a significant, but feasible undertaking.</a:t>
            </a:r>
          </a:p>
          <a:p>
            <a:pPr lvl="0" rtl="0">
              <a:spcBef>
                <a:spcPts val="0"/>
              </a:spcBef>
              <a:buNone/>
            </a:pPr>
            <a:r>
              <a:rPr lang="en-US"/>
              <a:t>8” Airframe and Motor are undeveloped and a significant schedule and technical risk.</a:t>
            </a:r>
          </a:p>
        </p:txBody>
      </p:sp>
      <p:sp>
        <p:nvSpPr>
          <p:cNvPr id="167" name="Shape 167"/>
          <p:cNvSpPr txBox="1"/>
          <p:nvPr/>
        </p:nvSpPr>
        <p:spPr>
          <a:xfrm>
            <a:off x="8144675" y="3010825"/>
            <a:ext cx="2470500" cy="3178200"/>
          </a:xfrm>
          <a:prstGeom prst="rect">
            <a:avLst/>
          </a:prstGeom>
          <a:noFill/>
          <a:ln>
            <a:noFill/>
          </a:ln>
        </p:spPr>
        <p:txBody>
          <a:bodyPr lIns="91425" tIns="91425" rIns="91425" bIns="91425" anchor="t" anchorCtr="0">
            <a:noAutofit/>
          </a:bodyPr>
          <a:lstStyle/>
          <a:p>
            <a:pPr lvl="0">
              <a:spcBef>
                <a:spcPts val="0"/>
              </a:spcBef>
              <a:buNone/>
            </a:pPr>
            <a:r>
              <a:rPr lang="en-US"/>
              <a:t>4” airframe to the Karman line requires staging to avoid infeasible motor aspect ratios. May still require larger diameter booster.</a:t>
            </a:r>
          </a:p>
          <a:p>
            <a:pPr lvl="0">
              <a:spcBef>
                <a:spcPts val="0"/>
              </a:spcBef>
              <a:buNone/>
            </a:pPr>
            <a:r>
              <a:rPr lang="en-US"/>
              <a:t>6” airframe could feasibly be used in a spaceshot. There are serious technical concerns to be addressed however</a:t>
            </a:r>
          </a:p>
          <a:p>
            <a:pPr lvl="0" rtl="0">
              <a:spcBef>
                <a:spcPts val="0"/>
              </a:spcBef>
              <a:buNone/>
            </a:pPr>
            <a:r>
              <a:rPr lang="en-US"/>
              <a:t>8” vehicle could reach the Karman line with no novel technical barrier to overcome.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ctrTitle"/>
          </p:nvPr>
        </p:nvSpPr>
        <p:spPr>
          <a:xfrm>
            <a:off x="186813" y="178467"/>
            <a:ext cx="5093100" cy="637500"/>
          </a:xfrm>
          <a:prstGeom prst="rect">
            <a:avLst/>
          </a:prstGeom>
          <a:noFill/>
          <a:ln>
            <a:noFill/>
          </a:ln>
        </p:spPr>
        <p:txBody>
          <a:bodyPr lIns="91425" tIns="45700" rIns="91425" bIns="45700" anchor="b" anchorCtr="0">
            <a:noAutofit/>
          </a:bodyPr>
          <a:lstStyle/>
          <a:p>
            <a:pPr marL="0" marR="0" lvl="0" indent="0" algn="l"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Design Space Exploration</a:t>
            </a:r>
          </a:p>
        </p:txBody>
      </p:sp>
      <p:pic>
        <p:nvPicPr>
          <p:cNvPr id="173" name="Shape 173"/>
          <p:cNvPicPr preferRelativeResize="0"/>
          <p:nvPr/>
        </p:nvPicPr>
        <p:blipFill rotWithShape="1">
          <a:blip r:embed="rId3">
            <a:alphaModFix/>
          </a:blip>
          <a:srcRect/>
          <a:stretch/>
        </p:blipFill>
        <p:spPr>
          <a:xfrm>
            <a:off x="10007067" y="6095664"/>
            <a:ext cx="2184900" cy="690600"/>
          </a:xfrm>
          <a:prstGeom prst="rect">
            <a:avLst/>
          </a:prstGeom>
          <a:noFill/>
          <a:ln>
            <a:noFill/>
          </a:ln>
        </p:spPr>
      </p:pic>
      <p:cxnSp>
        <p:nvCxnSpPr>
          <p:cNvPr id="174" name="Shape 174"/>
          <p:cNvCxnSpPr/>
          <p:nvPr/>
        </p:nvCxnSpPr>
        <p:spPr>
          <a:xfrm>
            <a:off x="265470" y="816077"/>
            <a:ext cx="11543100"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175" name="Shape 175"/>
          <p:cNvGraphicFramePr/>
          <p:nvPr>
            <p:extLst>
              <p:ext uri="{D42A27DB-BD31-4B8C-83A1-F6EECF244321}">
                <p14:modId xmlns:p14="http://schemas.microsoft.com/office/powerpoint/2010/main" val="360354353"/>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chemeClr val="dk1"/>
                          </a:solidFill>
                        </a:rPr>
                        <a:t>Overview</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pic>
        <p:nvPicPr>
          <p:cNvPr id="176" name="Shape 176"/>
          <p:cNvPicPr preferRelativeResize="0"/>
          <p:nvPr/>
        </p:nvPicPr>
        <p:blipFill>
          <a:blip r:embed="rId4">
            <a:alphaModFix/>
          </a:blip>
          <a:stretch>
            <a:fillRect/>
          </a:stretch>
        </p:blipFill>
        <p:spPr>
          <a:xfrm>
            <a:off x="186800" y="951123"/>
            <a:ext cx="6908584" cy="5235412"/>
          </a:xfrm>
          <a:prstGeom prst="rect">
            <a:avLst/>
          </a:prstGeom>
          <a:noFill/>
          <a:ln>
            <a:noFill/>
          </a:ln>
        </p:spPr>
      </p:pic>
      <p:sp>
        <p:nvSpPr>
          <p:cNvPr id="177" name="Shape 177"/>
          <p:cNvSpPr txBox="1"/>
          <p:nvPr/>
        </p:nvSpPr>
        <p:spPr>
          <a:xfrm>
            <a:off x="7334075" y="1265825"/>
            <a:ext cx="4474500" cy="4759800"/>
          </a:xfrm>
          <a:prstGeom prst="rect">
            <a:avLst/>
          </a:prstGeom>
          <a:noFill/>
          <a:ln>
            <a:noFill/>
          </a:ln>
        </p:spPr>
        <p:txBody>
          <a:bodyPr lIns="91425" tIns="91425" rIns="91425" bIns="91425" anchor="t" anchorCtr="0">
            <a:noAutofit/>
          </a:bodyPr>
          <a:lstStyle/>
          <a:p>
            <a:pPr lvl="0" rtl="0">
              <a:spcBef>
                <a:spcPts val="0"/>
              </a:spcBef>
              <a:buNone/>
            </a:pPr>
            <a:r>
              <a:rPr lang="en-US"/>
              <a:t>Considered 4 in, 6 in, and 8 in diameter vehicle.</a:t>
            </a:r>
          </a:p>
          <a:p>
            <a:pPr lvl="0" rtl="0">
              <a:spcBef>
                <a:spcPts val="0"/>
              </a:spcBef>
              <a:buNone/>
            </a:pPr>
            <a:r>
              <a:rPr lang="en-US"/>
              <a:t>Sought good trade between achievement this year and supporting future goals.</a:t>
            </a:r>
          </a:p>
          <a:p>
            <a:pPr lvl="0" rtl="0">
              <a:spcBef>
                <a:spcPts val="0"/>
              </a:spcBef>
              <a:buNone/>
            </a:pPr>
            <a:r>
              <a:rPr lang="en-US"/>
              <a:t>Evaluated Technical and Schedule Risk, hardware maturity, scalability, financial cost, manpower cost, logistics, and awe factor.</a:t>
            </a:r>
          </a:p>
          <a:p>
            <a:pPr lvl="0" rtl="0">
              <a:spcBef>
                <a:spcPts val="0"/>
              </a:spcBef>
              <a:buNone/>
            </a:pPr>
            <a:r>
              <a:rPr lang="en-US"/>
              <a:t>6 in vehicle with 6in motor yields acceptable performance and minimizes risk to most subteams.</a:t>
            </a:r>
          </a:p>
          <a:p>
            <a:pPr lvl="0" rtl="0">
              <a:spcBef>
                <a:spcPts val="0"/>
              </a:spcBef>
              <a:buNone/>
            </a:pPr>
            <a:r>
              <a:rPr lang="en-US"/>
              <a:t>Does have a large ask from propulsion.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ctrTitle"/>
          </p:nvPr>
        </p:nvSpPr>
        <p:spPr>
          <a:xfrm>
            <a:off x="186811" y="178467"/>
            <a:ext cx="7295534" cy="637611"/>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Solid Propulsion – Motor Architecture</a:t>
            </a:r>
          </a:p>
        </p:txBody>
      </p:sp>
      <p:pic>
        <p:nvPicPr>
          <p:cNvPr id="183" name="Shape 183"/>
          <p:cNvPicPr preferRelativeResize="0"/>
          <p:nvPr/>
        </p:nvPicPr>
        <p:blipFill rotWithShape="1">
          <a:blip r:embed="rId3">
            <a:alphaModFix/>
          </a:blip>
          <a:srcRect/>
          <a:stretch/>
        </p:blipFill>
        <p:spPr>
          <a:xfrm>
            <a:off x="10007067" y="6095664"/>
            <a:ext cx="2184931" cy="690612"/>
          </a:xfrm>
          <a:prstGeom prst="rect">
            <a:avLst/>
          </a:prstGeom>
          <a:noFill/>
          <a:ln>
            <a:noFill/>
          </a:ln>
        </p:spPr>
      </p:pic>
      <p:cxnSp>
        <p:nvCxnSpPr>
          <p:cNvPr id="184" name="Shape 184"/>
          <p:cNvCxnSpPr/>
          <p:nvPr/>
        </p:nvCxnSpPr>
        <p:spPr>
          <a:xfrm>
            <a:off x="265470" y="816077"/>
            <a:ext cx="11543071"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185" name="Shape 185"/>
          <p:cNvGraphicFramePr/>
          <p:nvPr>
            <p:extLst>
              <p:ext uri="{D42A27DB-BD31-4B8C-83A1-F6EECF244321}">
                <p14:modId xmlns:p14="http://schemas.microsoft.com/office/powerpoint/2010/main" val="1162608439"/>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a:solidFill>
                            <a:schemeClr val="dk1"/>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pic>
        <p:nvPicPr>
          <p:cNvPr id="186" name="Shape 186"/>
          <p:cNvPicPr preferRelativeResize="0"/>
          <p:nvPr/>
        </p:nvPicPr>
        <p:blipFill>
          <a:blip r:embed="rId4">
            <a:alphaModFix/>
          </a:blip>
          <a:stretch>
            <a:fillRect/>
          </a:stretch>
        </p:blipFill>
        <p:spPr>
          <a:xfrm>
            <a:off x="8522675" y="1537825"/>
            <a:ext cx="3351275" cy="3004150"/>
          </a:xfrm>
          <a:prstGeom prst="rect">
            <a:avLst/>
          </a:prstGeom>
          <a:noFill/>
          <a:ln>
            <a:noFill/>
          </a:ln>
        </p:spPr>
      </p:pic>
      <p:sp>
        <p:nvSpPr>
          <p:cNvPr id="187" name="Shape 187"/>
          <p:cNvSpPr txBox="1"/>
          <p:nvPr/>
        </p:nvSpPr>
        <p:spPr>
          <a:xfrm>
            <a:off x="386225" y="906787"/>
            <a:ext cx="9289800" cy="540300"/>
          </a:xfrm>
          <a:prstGeom prst="rect">
            <a:avLst/>
          </a:prstGeom>
          <a:noFill/>
          <a:ln>
            <a:noFill/>
          </a:ln>
        </p:spPr>
        <p:txBody>
          <a:bodyPr lIns="91425" tIns="91425" rIns="91425" bIns="91425" anchor="t" anchorCtr="0">
            <a:noAutofit/>
          </a:bodyPr>
          <a:lstStyle/>
          <a:p>
            <a:pPr lvl="0" rtl="0">
              <a:spcBef>
                <a:spcPts val="0"/>
              </a:spcBef>
              <a:buNone/>
            </a:pPr>
            <a:r>
              <a:rPr lang="en-US" sz="2400"/>
              <a:t>Monolithic Geometry</a:t>
            </a:r>
          </a:p>
        </p:txBody>
      </p:sp>
      <p:sp>
        <p:nvSpPr>
          <p:cNvPr id="188" name="Shape 188"/>
          <p:cNvSpPr txBox="1"/>
          <p:nvPr/>
        </p:nvSpPr>
        <p:spPr>
          <a:xfrm>
            <a:off x="386225" y="1537825"/>
            <a:ext cx="8520600" cy="3416400"/>
          </a:xfrm>
          <a:prstGeom prst="rect">
            <a:avLst/>
          </a:prstGeom>
          <a:noFill/>
          <a:ln>
            <a:noFill/>
          </a:ln>
        </p:spPr>
        <p:txBody>
          <a:bodyPr lIns="91425" tIns="91425" rIns="91425" bIns="91425" anchor="t" anchorCtr="0">
            <a:noAutofit/>
          </a:bodyPr>
          <a:lstStyle/>
          <a:p>
            <a:pPr marL="457200" lvl="0" indent="-342900" rtl="0">
              <a:lnSpc>
                <a:spcPct val="115000"/>
              </a:lnSpc>
              <a:spcBef>
                <a:spcPts val="0"/>
              </a:spcBef>
              <a:spcAft>
                <a:spcPts val="1600"/>
              </a:spcAft>
              <a:buClr>
                <a:srgbClr val="000000"/>
              </a:buClr>
              <a:buSzPct val="100000"/>
            </a:pPr>
            <a:r>
              <a:rPr lang="en-US" sz="1800"/>
              <a:t>Can be manufactured in either a monolithic or multigrain configuration</a:t>
            </a:r>
          </a:p>
          <a:p>
            <a:pPr marL="457200" lvl="0" indent="-342900" rtl="0">
              <a:lnSpc>
                <a:spcPct val="115000"/>
              </a:lnSpc>
              <a:spcBef>
                <a:spcPts val="0"/>
              </a:spcBef>
              <a:spcAft>
                <a:spcPts val="1600"/>
              </a:spcAft>
              <a:buClr>
                <a:srgbClr val="000000"/>
              </a:buClr>
              <a:buSzPct val="100000"/>
            </a:pPr>
            <a:r>
              <a:rPr lang="en-US" sz="1800"/>
              <a:t>Grain geometry can be optimized to produce a flat Kn curve with a neutral burn profile</a:t>
            </a:r>
          </a:p>
          <a:p>
            <a:pPr marL="457200" lvl="0" indent="-342900" rtl="0">
              <a:lnSpc>
                <a:spcPct val="115000"/>
              </a:lnSpc>
              <a:spcBef>
                <a:spcPts val="0"/>
              </a:spcBef>
              <a:spcAft>
                <a:spcPts val="1600"/>
              </a:spcAft>
              <a:buClr>
                <a:srgbClr val="000000"/>
              </a:buClr>
              <a:buSzPct val="100000"/>
            </a:pPr>
            <a:r>
              <a:rPr lang="en-US" sz="1800"/>
              <a:t>Thermal stresses on case minimized due to case insulation by propellant (monolithic)</a:t>
            </a:r>
          </a:p>
          <a:p>
            <a:pPr marL="457200" lvl="0" indent="-342900" rtl="0">
              <a:lnSpc>
                <a:spcPct val="115000"/>
              </a:lnSpc>
              <a:spcBef>
                <a:spcPts val="0"/>
              </a:spcBef>
              <a:spcAft>
                <a:spcPts val="1600"/>
              </a:spcAft>
              <a:buClr>
                <a:srgbClr val="000000"/>
              </a:buClr>
              <a:buSzPct val="100000"/>
            </a:pPr>
            <a:r>
              <a:rPr lang="en-US" sz="1800"/>
              <a:t>Web support along entire length of motor (monolithic)</a:t>
            </a:r>
          </a:p>
          <a:p>
            <a:pPr lvl="0" rtl="0">
              <a:lnSpc>
                <a:spcPct val="115000"/>
              </a:lnSpc>
              <a:spcBef>
                <a:spcPts val="0"/>
              </a:spcBef>
              <a:spcAft>
                <a:spcPts val="1600"/>
              </a:spcAft>
              <a:buNone/>
            </a:pPr>
            <a:endParaRPr sz="1800"/>
          </a:p>
          <a:p>
            <a:pPr marL="457200" lvl="0" indent="-342900" rtl="0">
              <a:lnSpc>
                <a:spcPct val="115000"/>
              </a:lnSpc>
              <a:spcBef>
                <a:spcPts val="0"/>
              </a:spcBef>
              <a:spcAft>
                <a:spcPts val="1600"/>
              </a:spcAft>
              <a:buClr>
                <a:srgbClr val="000000"/>
              </a:buClr>
              <a:buSzPct val="100000"/>
            </a:pPr>
            <a:r>
              <a:rPr lang="en-US" sz="1800"/>
              <a:t>Manufacturing considerations with casting large amounts of propellant</a:t>
            </a:r>
          </a:p>
          <a:p>
            <a:pPr marL="457200" lvl="0" indent="-342900" rtl="0">
              <a:lnSpc>
                <a:spcPct val="115000"/>
              </a:lnSpc>
              <a:spcBef>
                <a:spcPts val="0"/>
              </a:spcBef>
              <a:spcAft>
                <a:spcPts val="1600"/>
              </a:spcAft>
              <a:buClr>
                <a:srgbClr val="000000"/>
              </a:buClr>
              <a:buSzPct val="100000"/>
            </a:pPr>
            <a:r>
              <a:rPr lang="en-US" sz="1800"/>
              <a:t>Storage/logistics issues arise with the motor fully casted (monolithic)</a:t>
            </a:r>
          </a:p>
          <a:p>
            <a:pPr lvl="0" rtl="0">
              <a:lnSpc>
                <a:spcPct val="115000"/>
              </a:lnSpc>
              <a:spcBef>
                <a:spcPts val="0"/>
              </a:spcBef>
              <a:spcAft>
                <a:spcPts val="1600"/>
              </a:spcAft>
              <a:buNone/>
            </a:pP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a:spLocks noGrp="1"/>
          </p:cNvSpPr>
          <p:nvPr>
            <p:ph type="ctrTitle"/>
          </p:nvPr>
        </p:nvSpPr>
        <p:spPr>
          <a:xfrm>
            <a:off x="186812" y="178467"/>
            <a:ext cx="7295400" cy="637500"/>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dk1"/>
              </a:buClr>
              <a:buSzPct val="25000"/>
              <a:buFont typeface="Calibri"/>
              <a:buNone/>
            </a:pPr>
            <a:r>
              <a:rPr lang="en-US" sz="3600" b="0" i="0" u="none" strike="noStrike" cap="none">
                <a:solidFill>
                  <a:schemeClr val="dk1"/>
                </a:solidFill>
                <a:latin typeface="Calibri"/>
                <a:ea typeface="Calibri"/>
                <a:cs typeface="Calibri"/>
                <a:sym typeface="Calibri"/>
              </a:rPr>
              <a:t>Solid Propulsion – Motor Architecture</a:t>
            </a:r>
          </a:p>
        </p:txBody>
      </p:sp>
      <p:pic>
        <p:nvPicPr>
          <p:cNvPr id="194" name="Shape 194"/>
          <p:cNvPicPr preferRelativeResize="0"/>
          <p:nvPr/>
        </p:nvPicPr>
        <p:blipFill rotWithShape="1">
          <a:blip r:embed="rId3">
            <a:alphaModFix/>
          </a:blip>
          <a:srcRect/>
          <a:stretch/>
        </p:blipFill>
        <p:spPr>
          <a:xfrm>
            <a:off x="10007067" y="6095664"/>
            <a:ext cx="2184900" cy="690600"/>
          </a:xfrm>
          <a:prstGeom prst="rect">
            <a:avLst/>
          </a:prstGeom>
          <a:noFill/>
          <a:ln>
            <a:noFill/>
          </a:ln>
        </p:spPr>
      </p:pic>
      <p:cxnSp>
        <p:nvCxnSpPr>
          <p:cNvPr id="195" name="Shape 195"/>
          <p:cNvCxnSpPr/>
          <p:nvPr/>
        </p:nvCxnSpPr>
        <p:spPr>
          <a:xfrm>
            <a:off x="265470" y="816077"/>
            <a:ext cx="11543100" cy="0"/>
          </a:xfrm>
          <a:prstGeom prst="straightConnector1">
            <a:avLst/>
          </a:prstGeom>
          <a:noFill/>
          <a:ln w="9525" cap="flat" cmpd="sng">
            <a:solidFill>
              <a:srgbClr val="A31F3E"/>
            </a:solidFill>
            <a:prstDash val="solid"/>
            <a:miter lim="8000"/>
            <a:headEnd type="none" w="med" len="med"/>
            <a:tailEnd type="none" w="med" len="med"/>
          </a:ln>
        </p:spPr>
      </p:cxnSp>
      <p:graphicFrame>
        <p:nvGraphicFramePr>
          <p:cNvPr id="196" name="Shape 196"/>
          <p:cNvGraphicFramePr/>
          <p:nvPr>
            <p:extLst>
              <p:ext uri="{D42A27DB-BD31-4B8C-83A1-F6EECF244321}">
                <p14:modId xmlns:p14="http://schemas.microsoft.com/office/powerpoint/2010/main" val="1165308837"/>
              </p:ext>
            </p:extLst>
          </p:nvPr>
        </p:nvGraphicFramePr>
        <p:xfrm>
          <a:off x="186811" y="6343717"/>
          <a:ext cx="8128050" cy="370850"/>
        </p:xfrm>
        <a:graphic>
          <a:graphicData uri="http://schemas.openxmlformats.org/drawingml/2006/table">
            <a:tbl>
              <a:tblPr bandRow="1">
                <a:noFill/>
                <a:tableStyleId>{338EAC1F-5612-4947-ADAB-D52267B18D5A}</a:tableStyleId>
              </a:tblPr>
              <a:tblGrid>
                <a:gridCol w="1354675"/>
                <a:gridCol w="1354675"/>
                <a:gridCol w="1354675"/>
                <a:gridCol w="1354675"/>
                <a:gridCol w="1354675"/>
                <a:gridCol w="1354675"/>
              </a:tblGrid>
              <a:tr h="370850">
                <a:tc>
                  <a:txBody>
                    <a:bodyPr/>
                    <a:lstStyle/>
                    <a:p>
                      <a:pPr marL="0" marR="0" lvl="0" indent="0" algn="l" rtl="0">
                        <a:spcBef>
                          <a:spcPts val="0"/>
                        </a:spcBef>
                        <a:buSzPct val="25000"/>
                        <a:buNone/>
                      </a:pPr>
                      <a:r>
                        <a:rPr lang="en-US" sz="1800">
                          <a:solidFill>
                            <a:srgbClr val="D8D8D8"/>
                          </a:solidFill>
                        </a:rPr>
                        <a:t>Overview</a:t>
                      </a:r>
                    </a:p>
                  </a:txBody>
                  <a:tcPr marL="91450" marR="91450" marT="45725" marB="45725">
                    <a:noFill/>
                  </a:tcPr>
                </a:tc>
                <a:tc>
                  <a:txBody>
                    <a:bodyPr/>
                    <a:lstStyle/>
                    <a:p>
                      <a:pPr marL="0" marR="0" lvl="0" indent="0" algn="l" rtl="0">
                        <a:spcBef>
                          <a:spcPts val="0"/>
                        </a:spcBef>
                        <a:buSzPct val="25000"/>
                        <a:buNone/>
                      </a:pPr>
                      <a:r>
                        <a:rPr lang="en-US" sz="1800" dirty="0">
                          <a:solidFill>
                            <a:schemeClr val="dk1"/>
                          </a:solidFill>
                        </a:rPr>
                        <a:t>Propulsion</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Recovery</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Avionics</a:t>
                      </a:r>
                    </a:p>
                  </a:txBody>
                  <a:tcPr marL="91450" marR="91450" marT="45725" marB="45725">
                    <a:noFill/>
                  </a:tcPr>
                </a:tc>
                <a:tc>
                  <a:txBody>
                    <a:bodyPr/>
                    <a:lstStyle/>
                    <a:p>
                      <a:pPr marL="0" marR="0" lvl="0" indent="0" algn="l" rtl="0">
                        <a:spcBef>
                          <a:spcPts val="0"/>
                        </a:spcBef>
                        <a:buSzPct val="25000"/>
                        <a:buNone/>
                      </a:pPr>
                      <a:r>
                        <a:rPr lang="en-US" sz="1800">
                          <a:solidFill>
                            <a:srgbClr val="D8D8D8"/>
                          </a:solidFill>
                        </a:rPr>
                        <a:t>Structures</a:t>
                      </a:r>
                    </a:p>
                  </a:txBody>
                  <a:tcPr marL="91450" marR="91450" marT="45725" marB="45725">
                    <a:noFill/>
                  </a:tcPr>
                </a:tc>
                <a:tc>
                  <a:txBody>
                    <a:bodyPr/>
                    <a:lstStyle/>
                    <a:p>
                      <a:pPr marL="0" marR="0" lvl="0" indent="0" algn="l" rtl="0">
                        <a:spcBef>
                          <a:spcPts val="0"/>
                        </a:spcBef>
                        <a:buSzPct val="25000"/>
                        <a:buNone/>
                      </a:pPr>
                      <a:r>
                        <a:rPr lang="en-US" sz="1800" dirty="0">
                          <a:solidFill>
                            <a:srgbClr val="D8D8D8"/>
                          </a:solidFill>
                        </a:rPr>
                        <a:t>Payload</a:t>
                      </a:r>
                    </a:p>
                  </a:txBody>
                  <a:tcPr marL="91450" marR="91450" marT="45725" marB="45725">
                    <a:noFill/>
                  </a:tcPr>
                </a:tc>
              </a:tr>
            </a:tbl>
          </a:graphicData>
        </a:graphic>
      </p:graphicFrame>
      <p:sp>
        <p:nvSpPr>
          <p:cNvPr id="197" name="Shape 197"/>
          <p:cNvSpPr txBox="1"/>
          <p:nvPr/>
        </p:nvSpPr>
        <p:spPr>
          <a:xfrm>
            <a:off x="265475" y="1537800"/>
            <a:ext cx="9531300" cy="4084200"/>
          </a:xfrm>
          <a:prstGeom prst="rect">
            <a:avLst/>
          </a:prstGeom>
          <a:noFill/>
          <a:ln>
            <a:noFill/>
          </a:ln>
        </p:spPr>
        <p:txBody>
          <a:bodyPr lIns="91425" tIns="91425" rIns="91425" bIns="91425" anchor="t" anchorCtr="0">
            <a:noAutofit/>
          </a:bodyPr>
          <a:lstStyle/>
          <a:p>
            <a:pPr marL="457200" lvl="0" indent="-342900" rtl="0">
              <a:lnSpc>
                <a:spcPct val="115000"/>
              </a:lnSpc>
              <a:spcBef>
                <a:spcPts val="0"/>
              </a:spcBef>
              <a:spcAft>
                <a:spcPts val="1600"/>
              </a:spcAft>
              <a:buClr>
                <a:srgbClr val="000000"/>
              </a:buClr>
              <a:buSzPct val="100000"/>
            </a:pPr>
            <a:r>
              <a:rPr lang="en-US" sz="1800"/>
              <a:t>Can be manufactured with existing equipment</a:t>
            </a:r>
          </a:p>
          <a:p>
            <a:pPr marL="457200" lvl="0" indent="-342900" rtl="0">
              <a:lnSpc>
                <a:spcPct val="115000"/>
              </a:lnSpc>
              <a:spcBef>
                <a:spcPts val="0"/>
              </a:spcBef>
              <a:spcAft>
                <a:spcPts val="1600"/>
              </a:spcAft>
              <a:buClr>
                <a:srgbClr val="000000"/>
              </a:buClr>
              <a:buSzPct val="100000"/>
            </a:pPr>
            <a:r>
              <a:rPr lang="en-US" sz="1800"/>
              <a:t>Core mandrel is relatively simple</a:t>
            </a:r>
          </a:p>
          <a:p>
            <a:pPr marL="457200" lvl="0" indent="-342900" rtl="0">
              <a:lnSpc>
                <a:spcPct val="115000"/>
              </a:lnSpc>
              <a:spcBef>
                <a:spcPts val="0"/>
              </a:spcBef>
              <a:spcAft>
                <a:spcPts val="1600"/>
              </a:spcAft>
              <a:buClr>
                <a:srgbClr val="000000"/>
              </a:buClr>
              <a:buSzPct val="100000"/>
            </a:pPr>
            <a:r>
              <a:rPr lang="en-US" sz="1800"/>
              <a:t>Grains are modular; easier to transport and assemble motor</a:t>
            </a:r>
          </a:p>
          <a:p>
            <a:pPr marL="457200" lvl="0" indent="-342900" rtl="0">
              <a:lnSpc>
                <a:spcPct val="115000"/>
              </a:lnSpc>
              <a:spcBef>
                <a:spcPts val="0"/>
              </a:spcBef>
              <a:spcAft>
                <a:spcPts val="1600"/>
              </a:spcAft>
              <a:buClr>
                <a:srgbClr val="000000"/>
              </a:buClr>
              <a:buSzPct val="100000"/>
            </a:pPr>
            <a:r>
              <a:rPr lang="en-US" sz="1800"/>
              <a:t>Institutional knowledge</a:t>
            </a:r>
          </a:p>
          <a:p>
            <a:pPr lvl="0" rtl="0">
              <a:lnSpc>
                <a:spcPct val="115000"/>
              </a:lnSpc>
              <a:spcBef>
                <a:spcPts val="0"/>
              </a:spcBef>
              <a:spcAft>
                <a:spcPts val="1600"/>
              </a:spcAft>
              <a:buNone/>
            </a:pPr>
            <a:endParaRPr sz="600"/>
          </a:p>
          <a:p>
            <a:pPr marL="457200" lvl="0" indent="-342900" rtl="0">
              <a:lnSpc>
                <a:spcPct val="115000"/>
              </a:lnSpc>
              <a:spcBef>
                <a:spcPts val="0"/>
              </a:spcBef>
              <a:spcAft>
                <a:spcPts val="1600"/>
              </a:spcAft>
              <a:buClr>
                <a:srgbClr val="000000"/>
              </a:buClr>
              <a:buSzPct val="100000"/>
            </a:pPr>
            <a:r>
              <a:rPr lang="en-US" sz="1800"/>
              <a:t>Thermal considerations - hot spots on case at grain boundaries</a:t>
            </a:r>
          </a:p>
          <a:p>
            <a:pPr marL="457200" lvl="0" indent="-342900" rtl="0">
              <a:lnSpc>
                <a:spcPct val="115000"/>
              </a:lnSpc>
              <a:spcBef>
                <a:spcPts val="0"/>
              </a:spcBef>
              <a:spcAft>
                <a:spcPts val="1600"/>
              </a:spcAft>
              <a:buClr>
                <a:srgbClr val="000000"/>
              </a:buClr>
              <a:buSzPct val="100000"/>
            </a:pPr>
            <a:r>
              <a:rPr lang="en-US" sz="1800"/>
              <a:t>Acceleration loading problem on bottom grain</a:t>
            </a:r>
          </a:p>
          <a:p>
            <a:pPr marL="457200" lvl="0" indent="-342900" rtl="0">
              <a:lnSpc>
                <a:spcPct val="115000"/>
              </a:lnSpc>
              <a:spcBef>
                <a:spcPts val="0"/>
              </a:spcBef>
              <a:spcAft>
                <a:spcPts val="1600"/>
              </a:spcAft>
              <a:buClr>
                <a:srgbClr val="000000"/>
              </a:buClr>
              <a:buSzPct val="100000"/>
            </a:pPr>
            <a:r>
              <a:rPr lang="en-US" sz="1800"/>
              <a:t>Liner procurement difficulties</a:t>
            </a:r>
          </a:p>
        </p:txBody>
      </p:sp>
      <p:pic>
        <p:nvPicPr>
          <p:cNvPr id="198" name="Shape 198"/>
          <p:cNvPicPr preferRelativeResize="0"/>
          <p:nvPr/>
        </p:nvPicPr>
        <p:blipFill>
          <a:blip r:embed="rId4">
            <a:alphaModFix/>
          </a:blip>
          <a:stretch>
            <a:fillRect/>
          </a:stretch>
        </p:blipFill>
        <p:spPr>
          <a:xfrm>
            <a:off x="6272575" y="3795699"/>
            <a:ext cx="5443599" cy="2186824"/>
          </a:xfrm>
          <a:prstGeom prst="rect">
            <a:avLst/>
          </a:prstGeom>
          <a:noFill/>
          <a:ln>
            <a:noFill/>
          </a:ln>
        </p:spPr>
      </p:pic>
      <p:sp>
        <p:nvSpPr>
          <p:cNvPr id="199" name="Shape 199"/>
          <p:cNvSpPr txBox="1"/>
          <p:nvPr/>
        </p:nvSpPr>
        <p:spPr>
          <a:xfrm>
            <a:off x="386225" y="906787"/>
            <a:ext cx="9289800" cy="540300"/>
          </a:xfrm>
          <a:prstGeom prst="rect">
            <a:avLst/>
          </a:prstGeom>
          <a:noFill/>
          <a:ln>
            <a:noFill/>
          </a:ln>
        </p:spPr>
        <p:txBody>
          <a:bodyPr lIns="91425" tIns="91425" rIns="91425" bIns="91425" anchor="t" anchorCtr="0">
            <a:noAutofit/>
          </a:bodyPr>
          <a:lstStyle/>
          <a:p>
            <a:pPr lvl="0">
              <a:spcBef>
                <a:spcPts val="0"/>
              </a:spcBef>
              <a:buNone/>
            </a:pPr>
            <a:r>
              <a:rPr lang="en-US" sz="2400"/>
              <a:t>Grain Geometry</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2178</Words>
  <Application>Microsoft Macintosh PowerPoint</Application>
  <PresentationFormat>Widescreen</PresentationFormat>
  <Paragraphs>704</Paragraphs>
  <Slides>24</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Verdana</vt:lpstr>
      <vt:lpstr>Office Theme</vt:lpstr>
      <vt:lpstr>Concept Design Review</vt:lpstr>
      <vt:lpstr>Organizational Structure</vt:lpstr>
      <vt:lpstr>2017|2018 Budget</vt:lpstr>
      <vt:lpstr>2017|2018 Schedule</vt:lpstr>
      <vt:lpstr>Concept of Operations</vt:lpstr>
      <vt:lpstr>Design Space Exploration</vt:lpstr>
      <vt:lpstr>Design Space Exploration</vt:lpstr>
      <vt:lpstr>Solid Propulsion – Motor Architecture</vt:lpstr>
      <vt:lpstr>Solid Propulsion – Motor Architecture</vt:lpstr>
      <vt:lpstr>Solid Propulsion – Chemistry</vt:lpstr>
      <vt:lpstr>Recovery – Parachutes</vt:lpstr>
      <vt:lpstr>Recovery – Landing</vt:lpstr>
      <vt:lpstr>Recovery – Mass Breakdown</vt:lpstr>
      <vt:lpstr>Avionics – Controls</vt:lpstr>
      <vt:lpstr>Avionics – Hardware Upgrades &amp; Telemetry</vt:lpstr>
      <vt:lpstr>Avionics – Mass Budget</vt:lpstr>
      <vt:lpstr>Structures – Vehicle Integrity</vt:lpstr>
      <vt:lpstr>Structures – Stability</vt:lpstr>
      <vt:lpstr>Structures – Mass Budget</vt:lpstr>
      <vt:lpstr>Payload – Research Mission</vt:lpstr>
      <vt:lpstr>Payload – Video</vt:lpstr>
      <vt:lpstr>Appendix – Determining Maximum Vehicle Weight</vt:lpstr>
      <vt:lpstr>Appendix – Mass Budget</vt:lpstr>
      <vt:lpstr>Appendix – Qualification Testing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Design Review</dc:title>
  <cp:lastModifiedBy>Carlos R Garcia</cp:lastModifiedBy>
  <cp:revision>1</cp:revision>
  <dcterms:modified xsi:type="dcterms:W3CDTF">2017-09-02T03:28:39Z</dcterms:modified>
</cp:coreProperties>
</file>