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tiff" ContentType="image/tiff"/>
  <Default Extension="vml" ContentType="application/vnd.openxmlformats-officedocument.vmlDrawing"/>
  <Default Extension="wmv" ContentType="video/x-ms-wm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311" r:id="rId3"/>
    <p:sldId id="258" r:id="rId4"/>
    <p:sldId id="359" r:id="rId5"/>
    <p:sldId id="360" r:id="rId6"/>
    <p:sldId id="380" r:id="rId7"/>
    <p:sldId id="331" r:id="rId8"/>
    <p:sldId id="365" r:id="rId9"/>
    <p:sldId id="366" r:id="rId10"/>
    <p:sldId id="367" r:id="rId11"/>
    <p:sldId id="354" r:id="rId12"/>
    <p:sldId id="361" r:id="rId13"/>
    <p:sldId id="363" r:id="rId14"/>
    <p:sldId id="362" r:id="rId15"/>
    <p:sldId id="364" r:id="rId16"/>
    <p:sldId id="389" r:id="rId17"/>
    <p:sldId id="381" r:id="rId18"/>
    <p:sldId id="371" r:id="rId19"/>
    <p:sldId id="372" r:id="rId20"/>
    <p:sldId id="378" r:id="rId21"/>
    <p:sldId id="373" r:id="rId22"/>
    <p:sldId id="379" r:id="rId23"/>
    <p:sldId id="374" r:id="rId24"/>
    <p:sldId id="386" r:id="rId25"/>
    <p:sldId id="387" r:id="rId26"/>
    <p:sldId id="390" r:id="rId27"/>
    <p:sldId id="383" r:id="rId28"/>
    <p:sldId id="384" r:id="rId29"/>
    <p:sldId id="368" r:id="rId30"/>
    <p:sldId id="369" r:id="rId31"/>
    <p:sldId id="370" r:id="rId32"/>
    <p:sldId id="333" r:id="rId33"/>
    <p:sldId id="356" r:id="rId34"/>
    <p:sldId id="357" r:id="rId35"/>
    <p:sldId id="385" r:id="rId36"/>
    <p:sldId id="375" r:id="rId37"/>
    <p:sldId id="388" r:id="rId38"/>
    <p:sldId id="382" r:id="rId3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33CC"/>
    <a:srgbClr val="0000FF"/>
    <a:srgbClr val="FFFF99"/>
    <a:srgbClr val="FFA4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53" autoAdjust="0"/>
    <p:restoredTop sz="94049" autoAdjust="0"/>
  </p:normalViewPr>
  <p:slideViewPr>
    <p:cSldViewPr>
      <p:cViewPr varScale="1">
        <p:scale>
          <a:sx n="83" d="100"/>
          <a:sy n="83" d="100"/>
        </p:scale>
        <p:origin x="1026" y="84"/>
      </p:cViewPr>
      <p:guideLst>
        <p:guide orient="horz" pos="2160"/>
        <p:guide pos="2880"/>
      </p:guideLst>
    </p:cSldViewPr>
  </p:slideViewPr>
  <p:notesTextViewPr>
    <p:cViewPr>
      <p:scale>
        <a:sx n="100" d="100"/>
        <a:sy n="100" d="100"/>
      </p:scale>
      <p:origin x="0" y="0"/>
    </p:cViewPr>
  </p:notesTextViewPr>
  <p:sorterViewPr>
    <p:cViewPr>
      <p:scale>
        <a:sx n="180" d="100"/>
        <a:sy n="180" d="100"/>
      </p:scale>
      <p:origin x="0" y="-1631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endParaRPr lang="en-US"/>
          </a:p>
        </p:txBody>
      </p:sp>
      <p:sp>
        <p:nvSpPr>
          <p:cNvPr id="8195"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819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endParaRPr lang="en-US"/>
          </a:p>
        </p:txBody>
      </p:sp>
      <p:sp>
        <p:nvSpPr>
          <p:cNvPr id="8199"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1CE101CB-D8A5-4D03-AA87-BEA7555D47D4}" type="slidenum">
              <a:rPr lang="en-US"/>
              <a:pPr/>
              <a:t>‹#›</a:t>
            </a:fld>
            <a:endParaRPr lang="en-US"/>
          </a:p>
        </p:txBody>
      </p:sp>
    </p:spTree>
    <p:extLst>
      <p:ext uri="{BB962C8B-B14F-4D97-AF65-F5344CB8AC3E}">
        <p14:creationId xmlns:p14="http://schemas.microsoft.com/office/powerpoint/2010/main" val="10735099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vt.superdarn.org/tiki-index.php?page=DaViT+TEC+Movie"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vt.superdarn.org/tiki-index.php?page=DaViT+TEC+Movi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ipshocks.fi/"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B13835-9A0B-45AD-ABE1-B0F88E1986E7}" type="slidenum">
              <a:rPr lang="en-US"/>
              <a:pPr/>
              <a:t>1</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sz="1200" kern="1200" dirty="0" smtClean="0">
                <a:solidFill>
                  <a:schemeClr val="tx1"/>
                </a:solidFill>
                <a:effectLst/>
                <a:latin typeface="Arial" charset="0"/>
                <a:ea typeface="+mn-ea"/>
                <a:cs typeface="+mn-cs"/>
              </a:rPr>
              <a:t>The auroral ionospheric response to interplanetary shocks</a:t>
            </a:r>
          </a:p>
          <a:p>
            <a:r>
              <a:rPr lang="en-US" sz="1200" kern="1200" dirty="0" smtClean="0">
                <a:solidFill>
                  <a:schemeClr val="tx1"/>
                </a:solidFill>
                <a:effectLst/>
                <a:latin typeface="Arial" charset="0"/>
                <a:ea typeface="+mn-ea"/>
                <a:cs typeface="+mn-cs"/>
              </a:rPr>
              <a:t>Abstract</a:t>
            </a:r>
          </a:p>
          <a:p>
            <a:r>
              <a:rPr lang="en-US" sz="1200" kern="1200" dirty="0" smtClean="0">
                <a:solidFill>
                  <a:schemeClr val="tx1"/>
                </a:solidFill>
                <a:effectLst/>
                <a:latin typeface="Arial" charset="0"/>
                <a:ea typeface="+mn-ea"/>
                <a:cs typeface="+mn-cs"/>
              </a:rPr>
              <a:t>Collisionless shocks are one of the most fundamental nonlinear phenomena in lab and space plasma. Among shock parameters and features (such as the upstream plasma beta, </a:t>
            </a:r>
            <a:r>
              <a:rPr lang="en-US" sz="1200" kern="1200" dirty="0" err="1" smtClean="0">
                <a:solidFill>
                  <a:schemeClr val="tx1"/>
                </a:solidFill>
                <a:effectLst/>
                <a:latin typeface="Arial" charset="0"/>
                <a:ea typeface="+mn-ea"/>
                <a:cs typeface="+mn-cs"/>
              </a:rPr>
              <a:t>ThetaBn</a:t>
            </a:r>
            <a:r>
              <a:rPr lang="en-US" sz="1200" kern="1200" dirty="0" smtClean="0">
                <a:solidFill>
                  <a:schemeClr val="tx1"/>
                </a:solidFill>
                <a:effectLst/>
                <a:latin typeface="Arial" charset="0"/>
                <a:ea typeface="+mn-ea"/>
                <a:cs typeface="+mn-cs"/>
              </a:rPr>
              <a:t>, the shock Mach number, the shock normal, and the shock criticality, etc.), the most important ones are the shock Mach number, the shock normal and the upstream IMF in terms of the geo-effect. As a visible effect, shock aurora has transient, global, and dynamic significances and provides a direct manifestation of the solar wind – magnetosphere – ionosphere coupling. The aurora first appears around the shock touchdown, then propagates </a:t>
            </a:r>
            <a:r>
              <a:rPr lang="en-US" sz="1200" kern="1200" dirty="0" err="1" smtClean="0">
                <a:solidFill>
                  <a:schemeClr val="tx1"/>
                </a:solidFill>
                <a:effectLst/>
                <a:latin typeface="Arial" charset="0"/>
                <a:ea typeface="+mn-ea"/>
                <a:cs typeface="+mn-cs"/>
              </a:rPr>
              <a:t>antisunward</a:t>
            </a:r>
            <a:r>
              <a:rPr lang="en-US" sz="1200" kern="1200" dirty="0" smtClean="0">
                <a:solidFill>
                  <a:schemeClr val="tx1"/>
                </a:solidFill>
                <a:effectLst/>
                <a:latin typeface="Arial" charset="0"/>
                <a:ea typeface="+mn-ea"/>
                <a:cs typeface="+mn-cs"/>
              </a:rPr>
              <a:t> along the oval at a very high speed in 6-25 km/s in the ionosphere. By nature, one of their collateral processes in the ionosphere is the abrupt enhancement in TEC. Our recent study revealed, for the first time, the prompt, intense, and global ionospheric TEC response to interplanetary fast-forward shocks. The findings include that the TEC increased by 10-20% and that shock-generated TEC variations are a “duplication” of the shock aurora from the global picture to the auroral forms and their dynamics. These results open a door for the TEC to be an important tool to understand the solar wind and geospace coupling. </a:t>
            </a:r>
          </a:p>
          <a:p>
            <a:endParaRPr lang="en-US" sz="1000" dirty="0"/>
          </a:p>
        </p:txBody>
      </p:sp>
    </p:spTree>
    <p:extLst>
      <p:ext uri="{BB962C8B-B14F-4D97-AF65-F5344CB8AC3E}">
        <p14:creationId xmlns:p14="http://schemas.microsoft.com/office/powerpoint/2010/main" val="3813259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9A9984-B5BF-4128-80DA-91D5702433D7}" type="slidenum">
              <a:rPr lang="en-US" altLang="en-US"/>
              <a:pPr/>
              <a:t>15</a:t>
            </a:fld>
            <a:endParaRPr lang="en-US" altLang="en-US"/>
          </a:p>
        </p:txBody>
      </p:sp>
      <p:sp>
        <p:nvSpPr>
          <p:cNvPr id="27650" name="Rectangle 2"/>
          <p:cNvSpPr>
            <a:spLocks noGrp="1" noRot="1" noChangeAspect="1" noChangeArrowheads="1" noTextEdit="1"/>
          </p:cNvSpPr>
          <p:nvPr>
            <p:ph type="sldImg"/>
          </p:nvPr>
        </p:nvSpPr>
        <p:spPr bwMode="auto">
          <a:xfrm>
            <a:off x="1193800" y="696913"/>
            <a:ext cx="4648200" cy="3486150"/>
          </a:xfrm>
          <a:prstGeom prst="rect">
            <a:avLst/>
          </a:prstGeom>
          <a:solidFill>
            <a:srgbClr val="FFFFFF"/>
          </a:solidFill>
          <a:ln>
            <a:solidFill>
              <a:srgbClr val="000000"/>
            </a:solidFill>
            <a:miter lim="800000"/>
            <a:headEnd/>
            <a:tailEnd/>
          </a:ln>
        </p:spPr>
      </p:sp>
      <p:sp>
        <p:nvSpPr>
          <p:cNvPr id="27651" name="Rectangle 3"/>
          <p:cNvSpPr>
            <a:spLocks noGrp="1" noChangeArrowheads="1"/>
          </p:cNvSpPr>
          <p:nvPr>
            <p:ph type="body" idx="1"/>
          </p:nvPr>
        </p:nvSpPr>
        <p:spPr bwMode="auto">
          <a:xfrm>
            <a:off x="703263" y="4416425"/>
            <a:ext cx="5629275" cy="4183063"/>
          </a:xfrm>
          <a:prstGeom prst="rect">
            <a:avLst/>
          </a:prstGeom>
          <a:solidFill>
            <a:srgbClr val="FFFFFF"/>
          </a:solidFill>
          <a:ln>
            <a:solidFill>
              <a:srgbClr val="000000"/>
            </a:solidFill>
            <a:miter lim="800000"/>
            <a:headEnd/>
            <a:tailEnd/>
          </a:ln>
        </p:spPr>
        <p:txBody>
          <a:bodyPr lIns="91578" tIns="45789" rIns="91578" bIns="45789"/>
          <a:lstStyle/>
          <a:p>
            <a:r>
              <a:rPr lang="en-US" altLang="en-US" sz="1000"/>
              <a:t>DMSP data show the electrons at energies of 5-10 keV.</a:t>
            </a:r>
          </a:p>
        </p:txBody>
      </p:sp>
    </p:spTree>
    <p:extLst>
      <p:ext uri="{BB962C8B-B14F-4D97-AF65-F5344CB8AC3E}">
        <p14:creationId xmlns:p14="http://schemas.microsoft.com/office/powerpoint/2010/main" val="989219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Fig. Various layers of the ionosphere and their predominant ion populations. The density varies considerably, as shown.</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Solar Mass Ejection Imager (SMEI) experiment </a:t>
            </a:r>
            <a:r>
              <a:rPr lang="da-DK" sz="1200" b="0" i="0" u="none" strike="noStrike" kern="1200" baseline="0" dirty="0" smtClean="0">
                <a:solidFill>
                  <a:schemeClr val="tx1"/>
                </a:solidFill>
                <a:latin typeface="Arial" charset="0"/>
                <a:ea typeface="+mn-ea"/>
                <a:cs typeface="+mn-cs"/>
              </a:rPr>
              <a:t>[Eyles et al., 2003; Jackson et al., 2004] was designed to </a:t>
            </a:r>
            <a:r>
              <a:rPr lang="en-US" sz="1200" b="0" i="0" u="none" strike="noStrike" kern="1200" baseline="0" dirty="0" smtClean="0">
                <a:solidFill>
                  <a:schemeClr val="tx1"/>
                </a:solidFill>
                <a:latin typeface="Arial" charset="0"/>
                <a:ea typeface="+mn-ea"/>
                <a:cs typeface="+mn-cs"/>
              </a:rPr>
              <a:t>observe and obtain time sequences of heliospheric phenomena propagating from the Sun and in interplanetary space, such as coronal mass ejections (CMEs) and </a:t>
            </a:r>
            <a:r>
              <a:rPr lang="en-US" sz="1200" b="0" i="0" u="none" strike="noStrike" kern="1200" baseline="0" dirty="0" err="1" smtClean="0">
                <a:solidFill>
                  <a:schemeClr val="tx1"/>
                </a:solidFill>
                <a:latin typeface="Arial" charset="0"/>
                <a:ea typeface="+mn-ea"/>
                <a:cs typeface="+mn-cs"/>
              </a:rPr>
              <a:t>corotating</a:t>
            </a:r>
            <a:r>
              <a:rPr lang="en-US" sz="1200" b="0" i="0" u="none" strike="noStrike" kern="1200" baseline="0" dirty="0" smtClean="0">
                <a:solidFill>
                  <a:schemeClr val="tx1"/>
                </a:solidFill>
                <a:latin typeface="Arial" charset="0"/>
                <a:ea typeface="+mn-ea"/>
                <a:cs typeface="+mn-cs"/>
              </a:rPr>
              <a:t> structures using CCD cameras.</a:t>
            </a:r>
          </a:p>
          <a:p>
            <a:endParaRPr lang="en-US" sz="1200" b="0" i="0" u="none" strike="noStrike" kern="1200" baseline="0" dirty="0" smtClean="0">
              <a:solidFill>
                <a:schemeClr val="tx1"/>
              </a:solidFill>
              <a:latin typeface="Arial" charset="0"/>
              <a:ea typeface="+mn-ea"/>
              <a:cs typeface="+mn-cs"/>
            </a:endParaRPr>
          </a:p>
          <a:p>
            <a:r>
              <a:rPr lang="en-US" sz="1200" kern="1200" dirty="0" smtClean="0">
                <a:solidFill>
                  <a:schemeClr val="tx1"/>
                </a:solidFill>
                <a:effectLst/>
                <a:latin typeface="Arial" charset="0"/>
                <a:ea typeface="+mn-ea"/>
                <a:cs typeface="+mn-cs"/>
              </a:rPr>
              <a:t>The auroral green (557.7 nm) and red (630.0 nm) line emissions correspond to transitions from O(</a:t>
            </a:r>
            <a:r>
              <a:rPr lang="en-US" sz="1200" kern="1200" baseline="30000" dirty="0" smtClean="0">
                <a:solidFill>
                  <a:schemeClr val="tx1"/>
                </a:solidFill>
                <a:effectLst/>
                <a:latin typeface="Arial" charset="0"/>
                <a:ea typeface="+mn-ea"/>
                <a:cs typeface="+mn-cs"/>
              </a:rPr>
              <a:t>1</a:t>
            </a:r>
            <a:r>
              <a:rPr lang="en-US" sz="1200" kern="1200" dirty="0" smtClean="0">
                <a:solidFill>
                  <a:schemeClr val="tx1"/>
                </a:solidFill>
                <a:effectLst/>
                <a:latin typeface="Arial" charset="0"/>
                <a:ea typeface="+mn-ea"/>
                <a:cs typeface="+mn-cs"/>
              </a:rPr>
              <a:t>S) and O(</a:t>
            </a:r>
            <a:r>
              <a:rPr lang="en-US" sz="1200" kern="1200" baseline="30000" dirty="0" smtClean="0">
                <a:solidFill>
                  <a:schemeClr val="tx1"/>
                </a:solidFill>
                <a:effectLst/>
                <a:latin typeface="Arial" charset="0"/>
                <a:ea typeface="+mn-ea"/>
                <a:cs typeface="+mn-cs"/>
              </a:rPr>
              <a:t>1</a:t>
            </a:r>
            <a:r>
              <a:rPr lang="en-US" sz="1200" kern="1200" dirty="0" smtClean="0">
                <a:solidFill>
                  <a:schemeClr val="tx1"/>
                </a:solidFill>
                <a:effectLst/>
                <a:latin typeface="Arial" charset="0"/>
                <a:ea typeface="+mn-ea"/>
                <a:cs typeface="+mn-cs"/>
              </a:rPr>
              <a:t>D) metastable states of oxygen, which have a radiative lifetime of ~1 sec and ~100 sec, respectively.</a:t>
            </a:r>
          </a:p>
          <a:p>
            <a:endParaRPr lang="en-US" sz="1200" kern="1200" dirty="0" smtClean="0">
              <a:solidFill>
                <a:schemeClr val="tx1"/>
              </a:solidFill>
              <a:effectLst/>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On the other hand, Pi et al. [JGR1997] present an example of high-latitude GPS phase fluctuations during a geomagnetic storm with maximum values of ROT of 10.</a:t>
            </a:r>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16</a:t>
            </a:fld>
            <a:endParaRPr lang="en-US"/>
          </a:p>
        </p:txBody>
      </p:sp>
    </p:spTree>
    <p:extLst>
      <p:ext uri="{BB962C8B-B14F-4D97-AF65-F5344CB8AC3E}">
        <p14:creationId xmlns:p14="http://schemas.microsoft.com/office/powerpoint/2010/main" val="1949603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17</a:t>
            </a:fld>
            <a:endParaRPr lang="en-US"/>
          </a:p>
        </p:txBody>
      </p:sp>
    </p:spTree>
    <p:extLst>
      <p:ext uri="{BB962C8B-B14F-4D97-AF65-F5344CB8AC3E}">
        <p14:creationId xmlns:p14="http://schemas.microsoft.com/office/powerpoint/2010/main" val="8418412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18</a:t>
            </a:fld>
            <a:endParaRPr lang="en-US"/>
          </a:p>
        </p:txBody>
      </p:sp>
    </p:spTree>
    <p:extLst>
      <p:ext uri="{BB962C8B-B14F-4D97-AF65-F5344CB8AC3E}">
        <p14:creationId xmlns:p14="http://schemas.microsoft.com/office/powerpoint/2010/main" val="1275938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Proton aurora does not enhance</a:t>
            </a:r>
            <a:r>
              <a:rPr lang="en-US" baseline="0" dirty="0" smtClean="0"/>
              <a:t> ionospheric TEC because the aurora is generated via charge exchange.</a:t>
            </a:r>
          </a:p>
          <a:p>
            <a:endParaRPr lang="en-US" baseline="0"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My basic selection criteria are 1) select the most clear variation; 2) higher elevation angle; sometimes the data show the more or less the same result, then I try to keep a better coverage (i.e., farther away from previous data points).</a:t>
            </a:r>
          </a:p>
          <a:p>
            <a:endParaRPr lang="en-US" dirty="0" smtClean="0"/>
          </a:p>
          <a:p>
            <a:r>
              <a:rPr lang="en-US" sz="1200" b="0" i="0" u="none" strike="noStrike" kern="1200" baseline="0" dirty="0" smtClean="0">
                <a:solidFill>
                  <a:schemeClr val="tx1"/>
                </a:solidFill>
                <a:latin typeface="Arial" charset="0"/>
                <a:ea typeface="+mn-ea"/>
                <a:cs typeface="+mn-cs"/>
              </a:rPr>
              <a:t>To remove the background trend due to the GPS satellite motion, a 15 min period filter is applied in this study. The instrumental biases of the satellites and receivers are not subtracted because only relative changes in TEC are important in this study.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In the stack plot from top to bottom, the measurements were from ~19 to 03 MLT clockwise. Each pierce point’s MLAT and MLT are listed at the right end of each TEC curve.</a:t>
            </a:r>
          </a:p>
          <a:p>
            <a:endParaRPr lang="en-US" sz="1200" b="0" i="0" u="none" strike="noStrike" kern="1200" baseline="0" dirty="0" smtClean="0">
              <a:solidFill>
                <a:schemeClr val="tx1"/>
              </a:solidFill>
              <a:latin typeface="Arial" charset="0"/>
              <a:ea typeface="+mn-ea"/>
              <a:cs typeface="+mn-cs"/>
            </a:endParaRPr>
          </a:p>
          <a:p>
            <a:r>
              <a:rPr lang="en-US" sz="1200" kern="1200" dirty="0" smtClean="0">
                <a:solidFill>
                  <a:schemeClr val="tx1"/>
                </a:solidFill>
                <a:effectLst/>
                <a:latin typeface="Arial" charset="0"/>
                <a:ea typeface="+mn-ea"/>
                <a:cs typeface="+mn-cs"/>
              </a:rPr>
              <a:t>Q: As to the background level (including the instrument biases), it is necessary to at least know the percentage of the TEC increase to the background. So one can know how significant the enhancement is.  </a:t>
            </a:r>
          </a:p>
          <a:p>
            <a:r>
              <a:rPr lang="en-US" sz="1200" b="1" kern="1200" dirty="0" smtClean="0">
                <a:solidFill>
                  <a:schemeClr val="tx1"/>
                </a:solidFill>
                <a:effectLst/>
                <a:latin typeface="Arial" charset="0"/>
                <a:ea typeface="+mn-ea"/>
                <a:cs typeface="+mn-cs"/>
              </a:rPr>
              <a:t>A: The TEC background can be obtained from the MIT </a:t>
            </a:r>
            <a:r>
              <a:rPr lang="en-US" sz="1200" b="1" kern="1200" dirty="0" err="1" smtClean="0">
                <a:solidFill>
                  <a:schemeClr val="tx1"/>
                </a:solidFill>
                <a:effectLst/>
                <a:latin typeface="Arial" charset="0"/>
                <a:ea typeface="+mn-ea"/>
                <a:cs typeface="+mn-cs"/>
              </a:rPr>
              <a:t>mardrigal</a:t>
            </a:r>
            <a:r>
              <a:rPr lang="en-US" sz="1200" b="1" kern="1200" dirty="0" smtClean="0">
                <a:solidFill>
                  <a:schemeClr val="tx1"/>
                </a:solidFill>
                <a:effectLst/>
                <a:latin typeface="Arial" charset="0"/>
                <a:ea typeface="+mn-ea"/>
                <a:cs typeface="+mn-cs"/>
              </a:rPr>
              <a:t> website (http://madrigal.haystack.mit.edu/cgi-bin/madrigal/madExperiment.cgi?exp=experiments/2012/gps/24jan12&amp;displayLevel=0&amp;expTitle=World-wide%20Vertical%20Total%20Electron%20Content) or from the </a:t>
            </a:r>
            <a:r>
              <a:rPr lang="en-US" sz="1200" b="1" kern="1200" dirty="0" err="1" smtClean="0">
                <a:solidFill>
                  <a:schemeClr val="tx1"/>
                </a:solidFill>
                <a:effectLst/>
                <a:latin typeface="Arial" charset="0"/>
                <a:ea typeface="+mn-ea"/>
                <a:cs typeface="+mn-cs"/>
              </a:rPr>
              <a:t>vriginia</a:t>
            </a:r>
            <a:r>
              <a:rPr lang="en-US" sz="1200" b="1" kern="1200" dirty="0" smtClean="0">
                <a:solidFill>
                  <a:schemeClr val="tx1"/>
                </a:solidFill>
                <a:effectLst/>
                <a:latin typeface="Arial" charset="0"/>
                <a:ea typeface="+mn-ea"/>
                <a:cs typeface="+mn-cs"/>
              </a:rPr>
              <a:t> tech website (</a:t>
            </a:r>
            <a:r>
              <a:rPr lang="en-US" sz="1200" b="1" u="sng" kern="1200" dirty="0" smtClean="0">
                <a:solidFill>
                  <a:schemeClr val="tx1"/>
                </a:solidFill>
                <a:effectLst/>
                <a:latin typeface="Arial" charset="0"/>
                <a:ea typeface="+mn-ea"/>
                <a:cs typeface="+mn-cs"/>
                <a:hlinkClick r:id="rId3"/>
              </a:rPr>
              <a:t>http://vt.superdarn.org/tiki-index.php?page=DaViT+TEC+Movie</a:t>
            </a:r>
            <a:r>
              <a:rPr lang="en-US" sz="1200" b="1" kern="1200" dirty="0" smtClean="0">
                <a:solidFill>
                  <a:schemeClr val="tx1"/>
                </a:solidFill>
                <a:effectLst/>
                <a:latin typeface="Arial" charset="0"/>
                <a:ea typeface="+mn-ea"/>
                <a:cs typeface="+mn-cs"/>
              </a:rPr>
              <a:t>). </a:t>
            </a:r>
            <a:endParaRPr lang="en-US" sz="1200" kern="1200" dirty="0" smtClean="0">
              <a:solidFill>
                <a:schemeClr val="tx1"/>
              </a:solidFill>
              <a:effectLst/>
              <a:latin typeface="Arial" charset="0"/>
              <a:ea typeface="+mn-ea"/>
              <a:cs typeface="+mn-cs"/>
            </a:endParaRPr>
          </a:p>
          <a:p>
            <a:r>
              <a:rPr lang="en-US" sz="1200" b="1" kern="1200" dirty="0" smtClean="0">
                <a:solidFill>
                  <a:schemeClr val="tx1"/>
                </a:solidFill>
                <a:effectLst/>
                <a:latin typeface="Arial" charset="0"/>
                <a:ea typeface="+mn-ea"/>
                <a:cs typeface="+mn-cs"/>
              </a:rPr>
              <a: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effectLst/>
                <a:latin typeface="Arial" charset="0"/>
                <a:ea typeface="+mn-ea"/>
                <a:cs typeface="+mn-cs"/>
              </a:rPr>
              <a:t>However, their TEC value is always lower than my expectation and the value from our GPS receiver, I am not quite sure about it. From my experience, the TEC background is ~10 TECU during night at the region we are interested in (higher to 15 or 20 TECU at daytime). </a:t>
            </a:r>
            <a:endParaRPr lang="en-US" sz="1200" kern="1200" dirty="0" smtClean="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19</a:t>
            </a:fld>
            <a:endParaRPr lang="en-US"/>
          </a:p>
        </p:txBody>
      </p:sp>
    </p:spTree>
    <p:extLst>
      <p:ext uri="{BB962C8B-B14F-4D97-AF65-F5344CB8AC3E}">
        <p14:creationId xmlns:p14="http://schemas.microsoft.com/office/powerpoint/2010/main" val="1616789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Q: As to the background level (including the instrument biases), it is necessary to at least know the percentage of the TEC increase to the background. So one can know how significant the enhancement is.  </a:t>
            </a:r>
          </a:p>
          <a:p>
            <a:r>
              <a:rPr lang="en-US" sz="1200" b="1" kern="1200" dirty="0" smtClean="0">
                <a:solidFill>
                  <a:schemeClr val="tx1"/>
                </a:solidFill>
                <a:effectLst/>
                <a:latin typeface="Arial" charset="0"/>
                <a:ea typeface="+mn-ea"/>
                <a:cs typeface="+mn-cs"/>
              </a:rPr>
              <a:t>A: The TEC background can be obtained from the MIT </a:t>
            </a:r>
            <a:r>
              <a:rPr lang="en-US" sz="1200" b="1" kern="1200" dirty="0" err="1" smtClean="0">
                <a:solidFill>
                  <a:schemeClr val="tx1"/>
                </a:solidFill>
                <a:effectLst/>
                <a:latin typeface="Arial" charset="0"/>
                <a:ea typeface="+mn-ea"/>
                <a:cs typeface="+mn-cs"/>
              </a:rPr>
              <a:t>mardrigal</a:t>
            </a:r>
            <a:r>
              <a:rPr lang="en-US" sz="1200" b="1" kern="1200" dirty="0" smtClean="0">
                <a:solidFill>
                  <a:schemeClr val="tx1"/>
                </a:solidFill>
                <a:effectLst/>
                <a:latin typeface="Arial" charset="0"/>
                <a:ea typeface="+mn-ea"/>
                <a:cs typeface="+mn-cs"/>
              </a:rPr>
              <a:t> website (http://madrigal.haystack.mit.edu/cgi-bin/madrigal/madExperiment.cgi?exp=experiments/2012/gps/24jan12&amp;displayLevel=0&amp;expTitle=World-wide%20Vertical%20Total%20Electron%20Content) or from the </a:t>
            </a:r>
            <a:r>
              <a:rPr lang="en-US" sz="1200" b="1" kern="1200" dirty="0" err="1" smtClean="0">
                <a:solidFill>
                  <a:schemeClr val="tx1"/>
                </a:solidFill>
                <a:effectLst/>
                <a:latin typeface="Arial" charset="0"/>
                <a:ea typeface="+mn-ea"/>
                <a:cs typeface="+mn-cs"/>
              </a:rPr>
              <a:t>vriginia</a:t>
            </a:r>
            <a:r>
              <a:rPr lang="en-US" sz="1200" b="1" kern="1200" dirty="0" smtClean="0">
                <a:solidFill>
                  <a:schemeClr val="tx1"/>
                </a:solidFill>
                <a:effectLst/>
                <a:latin typeface="Arial" charset="0"/>
                <a:ea typeface="+mn-ea"/>
                <a:cs typeface="+mn-cs"/>
              </a:rPr>
              <a:t> tech website (</a:t>
            </a:r>
            <a:r>
              <a:rPr lang="en-US" sz="1200" b="1" u="sng" kern="1200" dirty="0" smtClean="0">
                <a:solidFill>
                  <a:schemeClr val="tx1"/>
                </a:solidFill>
                <a:effectLst/>
                <a:latin typeface="Arial" charset="0"/>
                <a:ea typeface="+mn-ea"/>
                <a:cs typeface="+mn-cs"/>
                <a:hlinkClick r:id="rId3"/>
              </a:rPr>
              <a:t>http://vt.superdarn.org/tiki-index.php?page=DaViT+TEC+Movie</a:t>
            </a:r>
            <a:r>
              <a:rPr lang="en-US" sz="1200" b="1" kern="1200" dirty="0" smtClean="0">
                <a:solidFill>
                  <a:schemeClr val="tx1"/>
                </a:solidFill>
                <a:effectLst/>
                <a:latin typeface="Arial" charset="0"/>
                <a:ea typeface="+mn-ea"/>
                <a:cs typeface="+mn-cs"/>
              </a:rPr>
              <a:t>). </a:t>
            </a:r>
            <a:endParaRPr lang="en-US" sz="1200" kern="1200" dirty="0" smtClean="0">
              <a:solidFill>
                <a:schemeClr val="tx1"/>
              </a:solidFill>
              <a:effectLst/>
              <a:latin typeface="Arial" charset="0"/>
              <a:ea typeface="+mn-ea"/>
              <a:cs typeface="+mn-cs"/>
            </a:endParaRPr>
          </a:p>
          <a:p>
            <a:r>
              <a:rPr lang="en-US" sz="1200" b="1" kern="1200" dirty="0" smtClean="0">
                <a:solidFill>
                  <a:schemeClr val="tx1"/>
                </a:solidFill>
                <a:effectLst/>
                <a:latin typeface="Arial" charset="0"/>
                <a:ea typeface="+mn-ea"/>
                <a:cs typeface="+mn-cs"/>
              </a:rPr>
              <a: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effectLst/>
                <a:latin typeface="Arial" charset="0"/>
                <a:ea typeface="+mn-ea"/>
                <a:cs typeface="+mn-cs"/>
              </a:rPr>
              <a:t>However, their TEC value is always lower than my expectation and the value from our GPS receiver, I am not quite sure about it. From my experience, the TEC background is ~10 TECU during night at the region we are interested in (higher to 15 or 20 TECU at daytime).  A movie can be</a:t>
            </a:r>
            <a:r>
              <a:rPr lang="en-US" sz="1200" b="1" kern="1200" baseline="0" dirty="0" smtClean="0">
                <a:solidFill>
                  <a:schemeClr val="tx1"/>
                </a:solidFill>
                <a:effectLst/>
                <a:latin typeface="Arial" charset="0"/>
                <a:ea typeface="+mn-ea"/>
                <a:cs typeface="+mn-cs"/>
              </a:rPr>
              <a:t> seen TEC above 60 </a:t>
            </a:r>
            <a:r>
              <a:rPr lang="en-US" sz="1200" b="1" kern="1200" baseline="0" dirty="0" err="1" smtClean="0">
                <a:solidFill>
                  <a:schemeClr val="tx1"/>
                </a:solidFill>
                <a:effectLst/>
                <a:latin typeface="Arial" charset="0"/>
                <a:ea typeface="+mn-ea"/>
                <a:cs typeface="+mn-cs"/>
              </a:rPr>
              <a:t>deg</a:t>
            </a:r>
            <a:r>
              <a:rPr lang="en-US" sz="1200" b="1" kern="1200" baseline="0" dirty="0" smtClean="0">
                <a:solidFill>
                  <a:schemeClr val="tx1"/>
                </a:solidFill>
                <a:effectLst/>
                <a:latin typeface="Arial" charset="0"/>
                <a:ea typeface="+mn-ea"/>
                <a:cs typeface="+mn-cs"/>
              </a:rPr>
              <a:t> of north.</a:t>
            </a:r>
            <a:endParaRPr lang="en-US" dirty="0" smtClean="0"/>
          </a:p>
          <a:p>
            <a:r>
              <a:rPr lang="en-US" dirty="0" smtClean="0"/>
              <a:t>C:\Users\xyzhou\AppData\Local\Microsoft\Windows\Temporary Internet Files\</a:t>
            </a:r>
            <a:r>
              <a:rPr lang="en-US" dirty="0" err="1" smtClean="0"/>
              <a:t>Content.Outlook</a:t>
            </a:r>
            <a:r>
              <a:rPr lang="en-US" dirty="0" smtClean="0"/>
              <a:t>\DAVTUXGU\20120124.gif</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20</a:t>
            </a:fld>
            <a:endParaRPr lang="en-US"/>
          </a:p>
        </p:txBody>
      </p:sp>
    </p:spTree>
    <p:extLst>
      <p:ext uri="{BB962C8B-B14F-4D97-AF65-F5344CB8AC3E}">
        <p14:creationId xmlns:p14="http://schemas.microsoft.com/office/powerpoint/2010/main" val="35002862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there are two striking differences. One is that there is no large time lag in the TEC enhancements. Instead, the start point at high latitude, such as station 12NYA2 (~1103:30 UT), was ~30 s earlier than that at 30KIRU at 1103:58 UT. A line is drawn roughly along the start points of the TEC enhancements to highlight this TEC equatorward expansion that was at a very high speed of ~45 km/s. The propagation</a:t>
            </a:r>
          </a:p>
          <a:p>
            <a:r>
              <a:rPr lang="en-US" sz="1200" b="0" i="0" u="none" strike="noStrike" kern="1200" baseline="0" dirty="0" smtClean="0">
                <a:solidFill>
                  <a:schemeClr val="tx1"/>
                </a:solidFill>
                <a:latin typeface="Arial" charset="0"/>
                <a:ea typeface="+mn-ea"/>
                <a:cs typeface="+mn-cs"/>
              </a:rPr>
              <a:t>direction was consistent with the shock compression that pushed the subsolar magnetopause from ~9 to 7 RE (calculated based on </a:t>
            </a:r>
            <a:r>
              <a:rPr lang="en-US" sz="1200" b="0" i="0" u="none" strike="noStrike" kern="1200" baseline="0" dirty="0" err="1" smtClean="0">
                <a:solidFill>
                  <a:schemeClr val="tx1"/>
                </a:solidFill>
                <a:latin typeface="Arial" charset="0"/>
                <a:ea typeface="+mn-ea"/>
                <a:cs typeface="+mn-cs"/>
              </a:rPr>
              <a:t>Shue’s</a:t>
            </a:r>
            <a:r>
              <a:rPr lang="en-US" sz="1200" b="0" i="0" u="none" strike="noStrike" kern="1200" baseline="0" dirty="0" smtClean="0">
                <a:solidFill>
                  <a:schemeClr val="tx1"/>
                </a:solidFill>
                <a:latin typeface="Arial" charset="0"/>
                <a:ea typeface="+mn-ea"/>
                <a:cs typeface="+mn-cs"/>
              </a:rPr>
              <a:t> model [</a:t>
            </a:r>
            <a:r>
              <a:rPr lang="en-US" sz="1200" b="0" i="0" u="none" strike="noStrike" kern="1200" baseline="0" dirty="0" err="1" smtClean="0">
                <a:solidFill>
                  <a:schemeClr val="tx1"/>
                </a:solidFill>
                <a:latin typeface="Arial" charset="0"/>
                <a:ea typeface="+mn-ea"/>
                <a:cs typeface="+mn-cs"/>
              </a:rPr>
              <a:t>Shue</a:t>
            </a:r>
            <a:r>
              <a:rPr lang="en-US" sz="1200" b="0" i="0" u="none" strike="noStrike" kern="1200" baseline="0" dirty="0" smtClean="0">
                <a:solidFill>
                  <a:schemeClr val="tx1"/>
                </a:solidFill>
                <a:latin typeface="Arial" charset="0"/>
                <a:ea typeface="+mn-ea"/>
                <a:cs typeface="+mn-cs"/>
              </a:rPr>
              <a:t> et al., 1997]). The other difference is that TECs above ~66° MLAT were more disturbed than those near or below 65° MLAT. The TEC impulses at high latitudes either lasted longer than 3 min (such as at 30HONS) or become multiple (such as at 25TANC or 24NYA2).</a:t>
            </a:r>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21</a:t>
            </a:fld>
            <a:endParaRPr lang="en-US"/>
          </a:p>
        </p:txBody>
      </p:sp>
    </p:spTree>
    <p:extLst>
      <p:ext uri="{BB962C8B-B14F-4D97-AF65-F5344CB8AC3E}">
        <p14:creationId xmlns:p14="http://schemas.microsoft.com/office/powerpoint/2010/main" val="2367796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22</a:t>
            </a:fld>
            <a:endParaRPr lang="en-US"/>
          </a:p>
        </p:txBody>
      </p:sp>
    </p:spTree>
    <p:extLst>
      <p:ext uri="{BB962C8B-B14F-4D97-AF65-F5344CB8AC3E}">
        <p14:creationId xmlns:p14="http://schemas.microsoft.com/office/powerpoint/2010/main" val="3852712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The Finns have calculated the shock normal at </a:t>
            </a:r>
            <a:r>
              <a:rPr lang="en-US" sz="1200" u="sng" kern="1200" dirty="0" smtClean="0">
                <a:solidFill>
                  <a:schemeClr val="tx1"/>
                </a:solidFill>
                <a:effectLst/>
                <a:latin typeface="Arial" charset="0"/>
                <a:ea typeface="+mn-ea"/>
                <a:cs typeface="+mn-cs"/>
                <a:hlinkClick r:id="rId3"/>
              </a:rPr>
              <a:t>ipshocks.fi</a:t>
            </a:r>
            <a:r>
              <a:rPr lang="en-US" sz="1200" kern="1200" dirty="0" smtClean="0">
                <a:solidFill>
                  <a:schemeClr val="tx1"/>
                </a:solidFill>
                <a:effectLst/>
                <a:latin typeface="Arial" charset="0"/>
                <a:ea typeface="+mn-ea"/>
                <a:cs typeface="+mn-cs"/>
              </a:rPr>
              <a:t> which is [-0.68, -0.40, -0.61]</a:t>
            </a:r>
            <a:endParaRPr lang="en-US"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1CE101CB-D8A5-4D03-AA87-BEA7555D47D4}" type="slidenum">
              <a:rPr lang="en-US" smtClean="0"/>
              <a:pPr/>
              <a:t>24</a:t>
            </a:fld>
            <a:endParaRPr lang="en-US"/>
          </a:p>
        </p:txBody>
      </p:sp>
    </p:spTree>
    <p:extLst>
      <p:ext uri="{BB962C8B-B14F-4D97-AF65-F5344CB8AC3E}">
        <p14:creationId xmlns:p14="http://schemas.microsoft.com/office/powerpoint/2010/main" val="641828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Q: When selecting shock events, you only use those with northward </a:t>
            </a:r>
            <a:r>
              <a:rPr lang="en-US" sz="1200" kern="1200" dirty="0" err="1" smtClean="0">
                <a:solidFill>
                  <a:schemeClr val="tx1"/>
                </a:solidFill>
                <a:effectLst/>
                <a:latin typeface="Arial" charset="0"/>
                <a:ea typeface="+mn-ea"/>
                <a:cs typeface="+mn-cs"/>
              </a:rPr>
              <a:t>Bz</a:t>
            </a:r>
            <a:r>
              <a:rPr lang="en-US" sz="1200" kern="1200" dirty="0" smtClean="0">
                <a:solidFill>
                  <a:schemeClr val="tx1"/>
                </a:solidFill>
                <a:effectLst/>
                <a:latin typeface="Arial" charset="0"/>
                <a:ea typeface="+mn-ea"/>
                <a:cs typeface="+mn-cs"/>
              </a:rPr>
              <a:t> in the upstream of the shock. Could you explain the reason?</a:t>
            </a:r>
          </a:p>
          <a:p>
            <a:r>
              <a:rPr lang="en-US" sz="1200" b="1" kern="1200" dirty="0" smtClean="0">
                <a:solidFill>
                  <a:schemeClr val="tx1"/>
                </a:solidFill>
                <a:effectLst/>
                <a:latin typeface="Arial" charset="0"/>
                <a:ea typeface="+mn-ea"/>
                <a:cs typeface="+mn-cs"/>
              </a:rPr>
              <a:t>A: when </a:t>
            </a:r>
            <a:r>
              <a:rPr lang="en-US" sz="1200" b="1" kern="1200" dirty="0" err="1" smtClean="0">
                <a:solidFill>
                  <a:schemeClr val="tx1"/>
                </a:solidFill>
                <a:effectLst/>
                <a:latin typeface="Arial" charset="0"/>
                <a:ea typeface="+mn-ea"/>
                <a:cs typeface="+mn-cs"/>
              </a:rPr>
              <a:t>Bz</a:t>
            </a:r>
            <a:r>
              <a:rPr lang="en-US" sz="1200" b="1" kern="1200" dirty="0" smtClean="0">
                <a:solidFill>
                  <a:schemeClr val="tx1"/>
                </a:solidFill>
                <a:effectLst/>
                <a:latin typeface="Arial" charset="0"/>
                <a:ea typeface="+mn-ea"/>
                <a:cs typeface="+mn-cs"/>
              </a:rPr>
              <a:t> &lt;0, we always see expanded convection cell and large convection velocity which can transport the F region plasma and form large-scale plasma structures (such as polar cap patches). I want to avoid this since they are not auroral processes. I am not sure whether we can see the TEC propagation during negative </a:t>
            </a:r>
            <a:r>
              <a:rPr lang="en-US" sz="1200" b="1" kern="1200" dirty="0" err="1" smtClean="0">
                <a:solidFill>
                  <a:schemeClr val="tx1"/>
                </a:solidFill>
                <a:effectLst/>
                <a:latin typeface="Arial" charset="0"/>
                <a:ea typeface="+mn-ea"/>
                <a:cs typeface="+mn-cs"/>
              </a:rPr>
              <a:t>Bz</a:t>
            </a:r>
            <a:r>
              <a:rPr lang="en-US" sz="1200" b="1" kern="1200" dirty="0" smtClean="0">
                <a:solidFill>
                  <a:schemeClr val="tx1"/>
                </a:solidFill>
                <a:effectLst/>
                <a:latin typeface="Arial" charset="0"/>
                <a:ea typeface="+mn-ea"/>
                <a:cs typeface="+mn-cs"/>
              </a:rPr>
              <a:t>. This can be leave to future work.  </a:t>
            </a:r>
            <a:endParaRPr lang="en-US" sz="1200" kern="1200" dirty="0" smtClean="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27</a:t>
            </a:fld>
            <a:endParaRPr lang="en-US"/>
          </a:p>
        </p:txBody>
      </p:sp>
    </p:spTree>
    <p:extLst>
      <p:ext uri="{BB962C8B-B14F-4D97-AF65-F5344CB8AC3E}">
        <p14:creationId xmlns:p14="http://schemas.microsoft.com/office/powerpoint/2010/main" val="1358255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A306FE-8063-4CDD-93A8-9E047863AEF3}" type="slidenum">
              <a:rPr lang="en-US"/>
              <a:pPr/>
              <a:t>2</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pPr marL="228600" indent="-228600">
              <a:buAutoNum type="arabicPeriod"/>
            </a:pPr>
            <a:r>
              <a:rPr lang="en-US" sz="1000" i="0" baseline="0" dirty="0" smtClean="0">
                <a:solidFill>
                  <a:schemeClr val="tx1"/>
                </a:solidFill>
              </a:rPr>
              <a:t>What is aurora? Aurora is an ionospheric photochemistry effect caused by precipitated particles (electrons and protons). But drivers of the precipitation, which decides where, when, how (means for the auroral variation) and what auroral forms to occur in the ionosphere, are somewhere thousands of kilometers, or even more then 10 Re away. That is to say, aurora is not only the most visible space physics phenomenon, but also a manifestation of the SW-magnetosphere-ionosphere coupling. That is why aurora is important and interesting, and why it still keeps us a job and “tortures” us, if you will, day and night.</a:t>
            </a:r>
          </a:p>
          <a:p>
            <a:pPr marL="228600" indent="-228600">
              <a:buAutoNum type="arabicPeriod"/>
            </a:pPr>
            <a:r>
              <a:rPr lang="en-US" sz="1000" i="0" baseline="0" dirty="0" smtClean="0">
                <a:solidFill>
                  <a:schemeClr val="tx1"/>
                </a:solidFill>
              </a:rPr>
              <a:t>Why do we need to image sunlit aurora?</a:t>
            </a:r>
          </a:p>
          <a:p>
            <a:pPr marL="0" indent="0">
              <a:buNone/>
            </a:pPr>
            <a:r>
              <a:rPr lang="en-US" sz="1000" i="0" baseline="0" dirty="0" smtClean="0">
                <a:solidFill>
                  <a:schemeClr val="tx1"/>
                </a:solidFill>
              </a:rPr>
              <a:t>      - The idea was inspired by a significant dayside auroral phenomenon – shock aurora</a:t>
            </a:r>
          </a:p>
          <a:p>
            <a:pPr marL="0" indent="0">
              <a:buNone/>
            </a:pPr>
            <a:endParaRPr lang="en-US" sz="1000" i="0" baseline="0" dirty="0" smtClean="0">
              <a:solidFill>
                <a:schemeClr val="tx1"/>
              </a:solidFill>
            </a:endParaRPr>
          </a:p>
          <a:p>
            <a:pPr marL="228600" indent="-228600">
              <a:buAutoNum type="arabicPeriod"/>
            </a:pPr>
            <a:endParaRPr lang="en-US" sz="1000" i="0" baseline="0" dirty="0" smtClean="0">
              <a:solidFill>
                <a:schemeClr val="tx1"/>
              </a:solidFill>
            </a:endParaRPr>
          </a:p>
        </p:txBody>
      </p:sp>
    </p:spTree>
    <p:extLst>
      <p:ext uri="{BB962C8B-B14F-4D97-AF65-F5344CB8AC3E}">
        <p14:creationId xmlns:p14="http://schemas.microsoft.com/office/powerpoint/2010/main" val="37783693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327FCF-F369-4EB7-A1F2-674353982811}" type="slidenum">
              <a:rPr lang="en-US"/>
              <a:pPr/>
              <a:t>29</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r>
              <a:rPr lang="en-US" sz="1000" b="1" dirty="0"/>
              <a:t>Zhou et al, 2003 Figure 9</a:t>
            </a:r>
            <a:r>
              <a:rPr lang="en-US" sz="1000" dirty="0"/>
              <a:t>. A schematic of possible phenomena in the dayside magnetosphere and ionosphere, which are generated by interplanetary shock/pressure pulse compression. </a:t>
            </a:r>
          </a:p>
          <a:p>
            <a:endParaRPr lang="en-US" sz="1000" dirty="0"/>
          </a:p>
          <a:p>
            <a:r>
              <a:rPr lang="en-US" sz="1000" dirty="0"/>
              <a:t>The interplanetary shock normal is along the Sun-Earth connection line. This figure shows that an intense impact of an interplanetary shock may generate </a:t>
            </a:r>
            <a:r>
              <a:rPr lang="en-US" sz="1000" dirty="0" err="1"/>
              <a:t>Alfvén</a:t>
            </a:r>
            <a:r>
              <a:rPr lang="en-US" sz="1000" dirty="0"/>
              <a:t> waves as well as loss-cone instability, which may lead to two types of precipitations of particles pre-existing in the outer magnetospheric region creating diffuse and discrete auroras as shown in Figure 9b.</a:t>
            </a:r>
          </a:p>
          <a:p>
            <a:endParaRPr lang="en-US" dirty="0" smtClean="0"/>
          </a:p>
          <a:p>
            <a:r>
              <a:rPr lang="en-US" dirty="0" err="1" smtClean="0"/>
              <a:t>Yahnina</a:t>
            </a:r>
            <a:r>
              <a:rPr lang="en-US" dirty="0" smtClean="0"/>
              <a:t> et al. (JGR 2008),</a:t>
            </a:r>
            <a:r>
              <a:rPr lang="en-US" baseline="0" dirty="0" smtClean="0"/>
              <a:t> using ground-based magnetometer for pulsations related to EMIC;</a:t>
            </a:r>
            <a:r>
              <a:rPr lang="en-US" dirty="0" smtClean="0"/>
              <a:t> Zhang et al. (JGR 2008),</a:t>
            </a:r>
            <a:r>
              <a:rPr lang="en-US" baseline="0" dirty="0" smtClean="0"/>
              <a:t> Polar magnetometer data; EMIC-electromagnetic ion cyclotron.</a:t>
            </a:r>
            <a:endParaRPr lang="en-US" dirty="0"/>
          </a:p>
        </p:txBody>
      </p:sp>
    </p:spTree>
    <p:extLst>
      <p:ext uri="{BB962C8B-B14F-4D97-AF65-F5344CB8AC3E}">
        <p14:creationId xmlns:p14="http://schemas.microsoft.com/office/powerpoint/2010/main" val="39675877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1" u="none" strike="noStrike" kern="1200" baseline="0" dirty="0" smtClean="0">
                <a:solidFill>
                  <a:schemeClr val="tx1"/>
                </a:solidFill>
                <a:latin typeface="Arial" charset="0"/>
                <a:ea typeface="+mn-ea"/>
                <a:cs typeface="+mn-cs"/>
              </a:rPr>
              <a:t>Hasegawa et al</a:t>
            </a:r>
            <a:r>
              <a:rPr lang="en-US" sz="1200" b="0" i="0" u="none" strike="noStrike" kern="1200" baseline="0" dirty="0" smtClean="0">
                <a:solidFill>
                  <a:schemeClr val="tx1"/>
                </a:solidFill>
                <a:latin typeface="Arial" charset="0"/>
                <a:ea typeface="+mn-ea"/>
                <a:cs typeface="+mn-cs"/>
              </a:rPr>
              <a:t>. [2004] </a:t>
            </a:r>
            <a:r>
              <a:rPr lang="en-US" b="1" dirty="0" smtClean="0">
                <a:effectLst/>
              </a:rPr>
              <a:t>Transport of solar wind into Earth's magnetosphere through rolled-up Kelvin–Helmholtz vortices, Nature,</a:t>
            </a:r>
            <a:r>
              <a:rPr lang="en-US" b="1" baseline="0" dirty="0" smtClean="0">
                <a:effectLst/>
              </a:rPr>
              <a:t> 2004</a:t>
            </a:r>
            <a:endParaRPr lang="en-US" sz="1200" b="0" i="0" u="none" strike="noStrike" kern="1200" baseline="0" dirty="0" smtClean="0">
              <a:solidFill>
                <a:schemeClr val="tx1"/>
              </a:solidFill>
              <a:latin typeface="Arial" charset="0"/>
              <a:ea typeface="+mn-ea"/>
              <a:cs typeface="+mn-cs"/>
            </a:endParaRPr>
          </a:p>
          <a:p>
            <a:pPr marL="0" indent="0">
              <a:buFontTx/>
              <a:buNone/>
            </a:pPr>
            <a:r>
              <a:rPr lang="en-US" b="0" dirty="0" smtClean="0">
                <a:effectLst/>
              </a:rPr>
              <a:t>FIGURE 1. Three-dimensional (3D) cutaway view of Earth's magnetosphere, showing signatures of Kelvin–Helmholtz instability (KHI).</a:t>
            </a:r>
            <a:r>
              <a:rPr lang="en-US" b="1" dirty="0" smtClean="0">
                <a:effectLst/>
              </a:rPr>
              <a:t>a</a:t>
            </a:r>
            <a:r>
              <a:rPr lang="en-US" dirty="0" smtClean="0">
                <a:effectLst/>
              </a:rPr>
              <a:t>, View of the magnetosphere, showing the KH vortices at the </a:t>
            </a:r>
            <a:r>
              <a:rPr lang="en-US" dirty="0" err="1" smtClean="0">
                <a:effectLst/>
              </a:rPr>
              <a:t>duskside</a:t>
            </a:r>
            <a:r>
              <a:rPr lang="en-US" dirty="0" smtClean="0">
                <a:effectLst/>
              </a:rPr>
              <a:t> magnetopause. The velocity gradient across the magnetopause increases with distance from the subsolar point. The KHI occurs at the interface between the solar wind and the plasma sheet because the plasma energy dominates in both regions, whereas it does not occur at the surface of the lobes where the magnetic energy dominates and the magnetic tension prevents it from deforming the magnetopause. Consequently, the KH vortices evolve only along the low-latitude magnetopause and only low-latitude portions of the magnetospheric and solar-wind field lines are entrained into the vortices, inducing characteristic field perturbations in regions off the equatorial plane where the Cluster spacecraft were located. The satellites were situated at (</a:t>
            </a:r>
            <a:r>
              <a:rPr lang="en-US" i="1" dirty="0" smtClean="0">
                <a:effectLst/>
              </a:rPr>
              <a:t>x</a:t>
            </a:r>
            <a:r>
              <a:rPr lang="en-US" dirty="0" smtClean="0">
                <a:effectLst/>
              </a:rPr>
              <a:t>, </a:t>
            </a:r>
            <a:r>
              <a:rPr lang="en-US" i="1" dirty="0" smtClean="0">
                <a:effectLst/>
              </a:rPr>
              <a:t>y</a:t>
            </a:r>
            <a:r>
              <a:rPr lang="en-US" dirty="0" smtClean="0">
                <a:effectLst/>
              </a:rPr>
              <a:t>, </a:t>
            </a:r>
            <a:r>
              <a:rPr lang="en-US" i="1" dirty="0" smtClean="0">
                <a:effectLst/>
              </a:rPr>
              <a:t>z</a:t>
            </a:r>
            <a:r>
              <a:rPr lang="en-US" dirty="0" smtClean="0">
                <a:effectLst/>
              </a:rPr>
              <a:t>) (- 3, 19, -3) Earth radii (</a:t>
            </a:r>
            <a:r>
              <a:rPr lang="en-US" i="1" dirty="0" smtClean="0">
                <a:effectLst/>
              </a:rPr>
              <a:t>R</a:t>
            </a:r>
            <a:r>
              <a:rPr lang="en-US" baseline="-25000" dirty="0" smtClean="0">
                <a:effectLst/>
              </a:rPr>
              <a:t>E</a:t>
            </a:r>
            <a:r>
              <a:rPr lang="en-US" dirty="0" smtClean="0">
                <a:effectLst/>
              </a:rPr>
              <a:t>) in GSM (geocentric solar magnetospheric) coordinates, and were separated by 2,000 km from each other. The coordinate system in the figures is defined such that -</a:t>
            </a:r>
            <a:r>
              <a:rPr lang="en-US" i="1" dirty="0" smtClean="0">
                <a:effectLst/>
              </a:rPr>
              <a:t>x</a:t>
            </a:r>
            <a:r>
              <a:rPr lang="en-US" dirty="0" smtClean="0">
                <a:effectLst/>
              </a:rPr>
              <a:t> is in the direction of motion of the vortex structure which was sliding anti-sunward in the spacecraft frame, </a:t>
            </a:r>
            <a:r>
              <a:rPr lang="en-US" i="1" dirty="0" smtClean="0">
                <a:effectLst/>
              </a:rPr>
              <a:t>y</a:t>
            </a:r>
            <a:r>
              <a:rPr lang="en-US" dirty="0" smtClean="0">
                <a:effectLst/>
              </a:rPr>
              <a:t> points outward along the magnetopause normal, and </a:t>
            </a:r>
            <a:r>
              <a:rPr lang="en-US" i="1" dirty="0" smtClean="0">
                <a:effectLst/>
              </a:rPr>
              <a:t>z</a:t>
            </a:r>
            <a:r>
              <a:rPr lang="en-US" dirty="0" smtClean="0">
                <a:effectLst/>
              </a:rPr>
              <a:t> points to the north. </a:t>
            </a:r>
            <a:r>
              <a:rPr lang="en-US" b="1" dirty="0" smtClean="0">
                <a:effectLst/>
              </a:rPr>
              <a:t>b</a:t>
            </a:r>
            <a:r>
              <a:rPr lang="en-US" dirty="0" smtClean="0">
                <a:effectLst/>
              </a:rPr>
              <a:t>, Vortex structure resulting from a 3D numerical simulation of the </a:t>
            </a:r>
            <a:r>
              <a:rPr lang="en-US" dirty="0" err="1" smtClean="0">
                <a:effectLst/>
              </a:rPr>
              <a:t>magnetohydrodynamic</a:t>
            </a:r>
            <a:r>
              <a:rPr lang="en-US" dirty="0" smtClean="0">
                <a:effectLst/>
              </a:rPr>
              <a:t> KHI under a magnetosphere-like geometry, with the plasma sheet sandwiched between the two lobes. </a:t>
            </a:r>
            <a:r>
              <a:rPr lang="en-US" dirty="0" err="1" smtClean="0">
                <a:effectLst/>
              </a:rPr>
              <a:t>Colour</a:t>
            </a:r>
            <a:r>
              <a:rPr lang="en-US" dirty="0" smtClean="0">
                <a:effectLst/>
              </a:rPr>
              <a:t>-coded is the plasma density (minimum, 0 cm</a:t>
            </a:r>
            <a:r>
              <a:rPr lang="en-US" baseline="30000" dirty="0" smtClean="0">
                <a:effectLst/>
              </a:rPr>
              <a:t>-3</a:t>
            </a:r>
            <a:r>
              <a:rPr lang="en-US" dirty="0" smtClean="0">
                <a:effectLst/>
              </a:rPr>
              <a:t>; maximum, 5.0 cm</a:t>
            </a:r>
            <a:r>
              <a:rPr lang="en-US" baseline="30000" dirty="0" smtClean="0">
                <a:effectLst/>
              </a:rPr>
              <a:t>-3</a:t>
            </a:r>
            <a:r>
              <a:rPr lang="en-US" dirty="0" smtClean="0">
                <a:effectLst/>
              </a:rPr>
              <a:t>) in an </a:t>
            </a:r>
            <a:r>
              <a:rPr lang="en-US" i="1" dirty="0" smtClean="0">
                <a:effectLst/>
              </a:rPr>
              <a:t>x</a:t>
            </a:r>
            <a:r>
              <a:rPr lang="en-US" dirty="0" smtClean="0">
                <a:effectLst/>
              </a:rPr>
              <a:t>-</a:t>
            </a:r>
            <a:r>
              <a:rPr lang="en-US" i="1" dirty="0" smtClean="0">
                <a:effectLst/>
              </a:rPr>
              <a:t>y</a:t>
            </a:r>
            <a:r>
              <a:rPr lang="en-US" dirty="0" smtClean="0">
                <a:effectLst/>
              </a:rPr>
              <a:t> cross-section cut below the equatorial plane. The density, velocity and magnetic field variations expected when a synthetic satellite passes through the </a:t>
            </a:r>
            <a:r>
              <a:rPr lang="en-US" dirty="0" err="1" smtClean="0">
                <a:effectLst/>
              </a:rPr>
              <a:t>centre</a:t>
            </a:r>
            <a:r>
              <a:rPr lang="en-US" dirty="0" smtClean="0">
                <a:effectLst/>
              </a:rPr>
              <a:t> of the KH vortices to the left are shown in Fig. 2.</a:t>
            </a:r>
            <a:r>
              <a:rPr lang="en-US" sz="1200" kern="1200" dirty="0" smtClean="0">
                <a:solidFill>
                  <a:schemeClr val="tx1"/>
                </a:solidFill>
                <a:effectLst/>
                <a:latin typeface="Arial" charset="0"/>
                <a:ea typeface="+mn-ea"/>
                <a:cs typeface="+mn-cs"/>
              </a:rPr>
              <a:t> </a:t>
            </a:r>
          </a:p>
          <a:p>
            <a:pPr marL="0" indent="0">
              <a:buFontTx/>
              <a:buNone/>
            </a:pPr>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30</a:t>
            </a:fld>
            <a:endParaRPr lang="en-US"/>
          </a:p>
        </p:txBody>
      </p:sp>
    </p:spTree>
    <p:extLst>
      <p:ext uri="{BB962C8B-B14F-4D97-AF65-F5344CB8AC3E}">
        <p14:creationId xmlns:p14="http://schemas.microsoft.com/office/powerpoint/2010/main" val="22501785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Arial" charset="0"/>
                <a:ea typeface="+mn-ea"/>
                <a:cs typeface="+mn-cs"/>
              </a:rPr>
              <a:t>Rho_msh</a:t>
            </a:r>
            <a:r>
              <a:rPr lang="en-US" sz="1200" kern="1200" dirty="0" smtClean="0">
                <a:solidFill>
                  <a:schemeClr val="tx1"/>
                </a:solidFill>
                <a:effectLst/>
                <a:latin typeface="Arial" charset="0"/>
                <a:ea typeface="+mn-ea"/>
                <a:cs typeface="+mn-cs"/>
              </a:rPr>
              <a:t> is the density in the magnetosheath and </a:t>
            </a:r>
            <a:r>
              <a:rPr lang="en-US" sz="1200" i="1" kern="1200" dirty="0" err="1" smtClean="0">
                <a:solidFill>
                  <a:schemeClr val="tx1"/>
                </a:solidFill>
                <a:effectLst/>
                <a:latin typeface="Arial" charset="0"/>
                <a:ea typeface="+mn-ea"/>
                <a:cs typeface="+mn-cs"/>
              </a:rPr>
              <a:t>V</a:t>
            </a:r>
            <a:r>
              <a:rPr lang="en-US" sz="1200" i="1" kern="1200" baseline="-25000" dirty="0" err="1" smtClean="0">
                <a:solidFill>
                  <a:schemeClr val="tx1"/>
                </a:solidFill>
                <a:effectLst/>
                <a:latin typeface="Arial" charset="0"/>
                <a:ea typeface="+mn-ea"/>
                <a:cs typeface="+mn-cs"/>
              </a:rPr>
              <a:t>msh</a:t>
            </a:r>
            <a:r>
              <a:rPr lang="en-US" sz="1200" i="1" kern="1200" baseline="-250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the flow velocity. α &lt;&lt; 1  [Miura, 1992]  is a constant representing the effective viscosity responsible for the nonlinear growth of the surface waves and the related momentum transfer to the magnetosphere.  </a:t>
            </a:r>
            <a:r>
              <a:rPr lang="en-US" sz="1200" kern="1200" dirty="0" err="1" smtClean="0">
                <a:solidFill>
                  <a:schemeClr val="tx1"/>
                </a:solidFill>
                <a:effectLst/>
                <a:latin typeface="Arial" charset="0"/>
                <a:ea typeface="+mn-ea"/>
                <a:cs typeface="+mn-cs"/>
              </a:rPr>
              <a:t>j_perp</a:t>
            </a:r>
            <a:r>
              <a:rPr lang="en-US" sz="1200" kern="1200" baseline="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and </a:t>
            </a:r>
            <a:r>
              <a:rPr lang="en-US" sz="1200" i="1" kern="1200" dirty="0" smtClean="0">
                <a:solidFill>
                  <a:schemeClr val="tx1"/>
                </a:solidFill>
                <a:effectLst/>
                <a:latin typeface="Arial" charset="0"/>
                <a:ea typeface="+mn-ea"/>
                <a:cs typeface="+mn-cs"/>
              </a:rPr>
              <a:t>B</a:t>
            </a:r>
            <a:r>
              <a:rPr lang="en-US" sz="1200" i="1" kern="1200" baseline="-25000" dirty="0" smtClean="0">
                <a:solidFill>
                  <a:schemeClr val="tx1"/>
                </a:solidFill>
                <a:effectLst/>
                <a:latin typeface="Arial" charset="0"/>
                <a:ea typeface="+mn-ea"/>
                <a:cs typeface="+mn-cs"/>
              </a:rPr>
              <a:t>MP</a:t>
            </a:r>
            <a:r>
              <a:rPr lang="en-US" sz="1200" kern="1200" dirty="0" smtClean="0">
                <a:solidFill>
                  <a:schemeClr val="tx1"/>
                </a:solidFill>
                <a:effectLst/>
                <a:latin typeface="Arial" charset="0"/>
                <a:ea typeface="+mn-ea"/>
                <a:cs typeface="+mn-cs"/>
              </a:rPr>
              <a:t> are the current and magnetic field of the Lorentz force acting against the transferred mechanical stress at the magnetopause, and </a:t>
            </a:r>
            <a:r>
              <a:rPr lang="en-US" sz="1200" i="1" kern="1200" dirty="0" err="1" smtClean="0">
                <a:solidFill>
                  <a:schemeClr val="tx1"/>
                </a:solidFill>
                <a:effectLst/>
                <a:latin typeface="Arial" charset="0"/>
                <a:ea typeface="+mn-ea"/>
                <a:cs typeface="+mn-cs"/>
              </a:rPr>
              <a:t>s</a:t>
            </a:r>
            <a:r>
              <a:rPr lang="en-US" sz="1200" i="1" kern="1200" baseline="-25000" dirty="0" err="1" smtClean="0">
                <a:solidFill>
                  <a:schemeClr val="tx1"/>
                </a:solidFill>
                <a:effectLst/>
                <a:latin typeface="Arial" charset="0"/>
                <a:ea typeface="+mn-ea"/>
                <a:cs typeface="+mn-cs"/>
              </a:rPr>
              <a:t>b</a:t>
            </a:r>
            <a:r>
              <a:rPr lang="en-US" sz="1200" kern="1200" dirty="0" smtClean="0">
                <a:solidFill>
                  <a:schemeClr val="tx1"/>
                </a:solidFill>
                <a:effectLst/>
                <a:latin typeface="Arial" charset="0"/>
                <a:ea typeface="+mn-ea"/>
                <a:cs typeface="+mn-cs"/>
              </a:rPr>
              <a:t> is the braking length of the flow generated inside the nonlinear structure. Figure 7 provides a simple illustration. One notices the opposing direction of transverse current and electric field in the figure, indicating the generation of balanced upward and downward currents. The mechanical stress is applied over a latitudinal extent, 2 . We consider solely the momentum transfer without touching on the difficult problem of reconnection to the external field.</a:t>
            </a: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An important finding is that the spatial scales used in the above analysis are about one order of magnitude smaller than the vortices derived from Cluster measurements by Hasegawa et al. [2004]. This follows from the typical separation of two adjacent streaks, if identified as images of nonlinear KH waves. The separation length, observed to range between 80 and 170 km, would map into a typical separation of ~0.5-1.0 R</a:t>
            </a:r>
            <a:r>
              <a:rPr lang="en-US" sz="1200" kern="1200" baseline="-25000" dirty="0" smtClean="0">
                <a:solidFill>
                  <a:schemeClr val="tx1"/>
                </a:solidFill>
                <a:effectLst/>
                <a:latin typeface="Arial" charset="0"/>
                <a:ea typeface="+mn-ea"/>
                <a:cs typeface="+mn-cs"/>
              </a:rPr>
              <a:t>E</a:t>
            </a:r>
            <a:r>
              <a:rPr lang="en-US" sz="1200" kern="1200" dirty="0" smtClean="0">
                <a:solidFill>
                  <a:schemeClr val="tx1"/>
                </a:solidFill>
                <a:effectLst/>
                <a:latin typeface="Arial" charset="0"/>
                <a:ea typeface="+mn-ea"/>
                <a:cs typeface="+mn-cs"/>
              </a:rPr>
              <a:t> at the magnetopause. Using the common ratio of 8 between KH wavelength and width of the shear layer, the latter would range between 400 and 800 km. This is consistent with the typical width of the magnetopause [</a:t>
            </a:r>
            <a:r>
              <a:rPr lang="en-US" sz="1200" kern="1200" dirty="0" err="1" smtClean="0">
                <a:solidFill>
                  <a:schemeClr val="tx1"/>
                </a:solidFill>
                <a:effectLst/>
                <a:latin typeface="Arial" charset="0"/>
                <a:ea typeface="+mn-ea"/>
                <a:cs typeface="+mn-cs"/>
              </a:rPr>
              <a:t>Paschmann</a:t>
            </a:r>
            <a:r>
              <a:rPr lang="en-US" sz="1200" kern="1200" dirty="0" smtClean="0">
                <a:solidFill>
                  <a:schemeClr val="tx1"/>
                </a:solidFill>
                <a:effectLst/>
                <a:latin typeface="Arial" charset="0"/>
                <a:ea typeface="+mn-ea"/>
                <a:cs typeface="+mn-cs"/>
              </a:rPr>
              <a:t> et al. 2005], and if projected into the ionosphere, corresponds to the widths of the observed streaks at ~10-20 km. These widths are quantitatively consistent with observations shown in Figure 3. The auroral streaks are therefore nonlinear structures inside the dawn magnetopause. They are obviously of very different nature than the vortices observed by Cluster. Our interpretation implies a viscous interaction between magnetosheath flow and magnetosphere of the kind discussed by Miura [1992] and by </a:t>
            </a:r>
            <a:r>
              <a:rPr lang="en-US" sz="1200" kern="1200" dirty="0" err="1" smtClean="0">
                <a:solidFill>
                  <a:schemeClr val="tx1"/>
                </a:solidFill>
                <a:effectLst/>
                <a:latin typeface="Arial" charset="0"/>
                <a:ea typeface="+mn-ea"/>
                <a:cs typeface="+mn-cs"/>
              </a:rPr>
              <a:t>Sonnerup</a:t>
            </a:r>
            <a:r>
              <a:rPr lang="en-US" sz="1200" kern="1200" dirty="0" smtClean="0">
                <a:solidFill>
                  <a:schemeClr val="tx1"/>
                </a:solidFill>
                <a:effectLst/>
                <a:latin typeface="Arial" charset="0"/>
                <a:ea typeface="+mn-ea"/>
                <a:cs typeface="+mn-cs"/>
              </a:rPr>
              <a:t> [1980] for the low-latitude boundary layer.</a:t>
            </a:r>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31</a:t>
            </a:fld>
            <a:endParaRPr lang="en-US"/>
          </a:p>
        </p:txBody>
      </p:sp>
    </p:spTree>
    <p:extLst>
      <p:ext uri="{BB962C8B-B14F-4D97-AF65-F5344CB8AC3E}">
        <p14:creationId xmlns:p14="http://schemas.microsoft.com/office/powerpoint/2010/main" val="16652185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Instead of reviewing a list of my recent work, let me start with an ongoing study that is a child/continuation of our previous works</a:t>
            </a:r>
            <a:r>
              <a:rPr lang="en-US" baseline="0" dirty="0" smtClean="0"/>
              <a:t> on auroral dynamics and solar wind-magnetosphere coupling and that very well summarizes the five aspects in the beginning slide. </a:t>
            </a:r>
          </a:p>
          <a:p>
            <a:r>
              <a:rPr lang="en-US" sz="1200" kern="1200" dirty="0" smtClean="0">
                <a:solidFill>
                  <a:schemeClr val="tx1"/>
                </a:solidFill>
                <a:effectLst/>
                <a:latin typeface="+mn-lt"/>
                <a:ea typeface="+mn-ea"/>
                <a:cs typeface="+mn-cs"/>
              </a:rPr>
              <a:t>Generated by interplanetary shocks or solar wind pressure pulses, shock-aurora has transient, global, and dynamic significances and provides a direct manifestation of the solar wind – magnetosphere – ionosphere coupling. The aurora</a:t>
            </a:r>
            <a:r>
              <a:rPr lang="en-US" sz="1200" kern="1200" baseline="0" dirty="0" smtClean="0">
                <a:solidFill>
                  <a:schemeClr val="tx1"/>
                </a:solidFill>
                <a:effectLst/>
                <a:latin typeface="+mn-lt"/>
                <a:ea typeface="+mn-ea"/>
                <a:cs typeface="+mn-cs"/>
              </a:rPr>
              <a:t> first appears around local noon, then propagates </a:t>
            </a:r>
            <a:r>
              <a:rPr lang="en-US" sz="1200" kern="1200" baseline="0" dirty="0" err="1" smtClean="0">
                <a:solidFill>
                  <a:schemeClr val="tx1"/>
                </a:solidFill>
                <a:effectLst/>
                <a:latin typeface="+mn-lt"/>
                <a:ea typeface="+mn-ea"/>
                <a:cs typeface="+mn-cs"/>
              </a:rPr>
              <a:t>antisunward</a:t>
            </a:r>
            <a:r>
              <a:rPr lang="en-US" sz="1200" kern="1200" baseline="0" dirty="0" smtClean="0">
                <a:solidFill>
                  <a:schemeClr val="tx1"/>
                </a:solidFill>
                <a:effectLst/>
                <a:latin typeface="+mn-lt"/>
                <a:ea typeface="+mn-ea"/>
                <a:cs typeface="+mn-cs"/>
              </a:rPr>
              <a:t> along the oval at a very high ionosphere speed in 6-11 km/s. This global dynamic picture was first captured by the space-based UVI images. To verify the hypothesis of the mechanisms, we conducted studies following the traces of the partial acceleration from the out magnetosphere to the ionosphere with a distance stretched to 10-15 Re.  Shocks touch down on the dayside magnetopause several processes happen, but with distinguishable manifestation and corresponding auroral activity. Four processes are identified as summarized here based recent studies, each one has been documented by publications except the most right one, which is the paper we are working on. </a:t>
            </a:r>
            <a:endParaRPr lang="en-US" dirty="0"/>
          </a:p>
        </p:txBody>
      </p:sp>
      <p:sp>
        <p:nvSpPr>
          <p:cNvPr id="4" name="Slide Number Placeholder 3"/>
          <p:cNvSpPr>
            <a:spLocks noGrp="1"/>
          </p:cNvSpPr>
          <p:nvPr>
            <p:ph type="sldNum" sz="quarter" idx="10"/>
          </p:nvPr>
        </p:nvSpPr>
        <p:spPr/>
        <p:txBody>
          <a:bodyPr/>
          <a:lstStyle/>
          <a:p>
            <a:fld id="{CBA3C8F4-3F7D-420C-A15A-0F6907F60363}" type="slidenum">
              <a:rPr lang="en-US" smtClean="0"/>
              <a:t>32</a:t>
            </a:fld>
            <a:endParaRPr lang="en-US"/>
          </a:p>
        </p:txBody>
      </p:sp>
    </p:spTree>
    <p:extLst>
      <p:ext uri="{BB962C8B-B14F-4D97-AF65-F5344CB8AC3E}">
        <p14:creationId xmlns:p14="http://schemas.microsoft.com/office/powerpoint/2010/main" val="2907375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Instead of reviewing a list of my recent work, let me start with an ongoing study that is a child/continuation of our previous works</a:t>
            </a:r>
            <a:r>
              <a:rPr lang="en-US" baseline="0" dirty="0" smtClean="0"/>
              <a:t> on auroral dynamics and solar wind-magnetosphere coupling and that very well summarizes the five aspects in the beginning slide. </a:t>
            </a:r>
          </a:p>
          <a:p>
            <a:r>
              <a:rPr lang="en-US" sz="1200" kern="1200" dirty="0" smtClean="0">
                <a:solidFill>
                  <a:schemeClr val="tx1"/>
                </a:solidFill>
                <a:effectLst/>
                <a:latin typeface="+mn-lt"/>
                <a:ea typeface="+mn-ea"/>
                <a:cs typeface="+mn-cs"/>
              </a:rPr>
              <a:t>Generated by interplanetary shocks or solar wind pressure pulses, shock-aurora has transient, global, and dynamic significances and provides a direct manifestation of the solar wind – magnetosphere – ionosphere coupling. The aurora</a:t>
            </a:r>
            <a:r>
              <a:rPr lang="en-US" sz="1200" kern="1200" baseline="0" dirty="0" smtClean="0">
                <a:solidFill>
                  <a:schemeClr val="tx1"/>
                </a:solidFill>
                <a:effectLst/>
                <a:latin typeface="+mn-lt"/>
                <a:ea typeface="+mn-ea"/>
                <a:cs typeface="+mn-cs"/>
              </a:rPr>
              <a:t> first appears around local noon, then propagates </a:t>
            </a:r>
            <a:r>
              <a:rPr lang="en-US" sz="1200" kern="1200" baseline="0" dirty="0" err="1" smtClean="0">
                <a:solidFill>
                  <a:schemeClr val="tx1"/>
                </a:solidFill>
                <a:effectLst/>
                <a:latin typeface="+mn-lt"/>
                <a:ea typeface="+mn-ea"/>
                <a:cs typeface="+mn-cs"/>
              </a:rPr>
              <a:t>antisunward</a:t>
            </a:r>
            <a:r>
              <a:rPr lang="en-US" sz="1200" kern="1200" baseline="0" dirty="0" smtClean="0">
                <a:solidFill>
                  <a:schemeClr val="tx1"/>
                </a:solidFill>
                <a:effectLst/>
                <a:latin typeface="+mn-lt"/>
                <a:ea typeface="+mn-ea"/>
                <a:cs typeface="+mn-cs"/>
              </a:rPr>
              <a:t> along the oval at a very high ionosphere speed in 6-11 km/s. This global dynamic picture was first captured by the space-based UVI images. To verify the hypothesis of the mechanisms, we conducted studies following the traces of the partial acceleration from the out magnetosphere to the ionosphere with a distance stretched to 10-15 Re.  Shocks touch down on the dayside magnetopause several processes happen, but with distinguishable manifestation and corresponding auroral activity. Four processes are identified as summarized here based recent studies, each one has been documented by publications except the most right one, which is the paper we are working on. </a:t>
            </a:r>
            <a:endParaRPr lang="en-US" dirty="0"/>
          </a:p>
        </p:txBody>
      </p:sp>
      <p:sp>
        <p:nvSpPr>
          <p:cNvPr id="4" name="Slide Number Placeholder 3"/>
          <p:cNvSpPr>
            <a:spLocks noGrp="1"/>
          </p:cNvSpPr>
          <p:nvPr>
            <p:ph type="sldNum" sz="quarter" idx="10"/>
          </p:nvPr>
        </p:nvSpPr>
        <p:spPr/>
        <p:txBody>
          <a:bodyPr/>
          <a:lstStyle/>
          <a:p>
            <a:fld id="{CBA3C8F4-3F7D-420C-A15A-0F6907F60363}" type="slidenum">
              <a:rPr lang="en-US" smtClean="0"/>
              <a:t>33</a:t>
            </a:fld>
            <a:endParaRPr lang="en-US"/>
          </a:p>
        </p:txBody>
      </p:sp>
    </p:spTree>
    <p:extLst>
      <p:ext uri="{BB962C8B-B14F-4D97-AF65-F5344CB8AC3E}">
        <p14:creationId xmlns:p14="http://schemas.microsoft.com/office/powerpoint/2010/main" val="2319582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Instead of reviewing a list of my recent work, let me start with an ongoing study that is a child/continuation of our previous works</a:t>
            </a:r>
            <a:r>
              <a:rPr lang="en-US" baseline="0" dirty="0" smtClean="0"/>
              <a:t> on auroral dynamics and solar wind-magnetosphere coupling and that very well summarizes the five aspects in the beginning slide. </a:t>
            </a:r>
          </a:p>
          <a:p>
            <a:r>
              <a:rPr lang="en-US" sz="1200" kern="1200" dirty="0" smtClean="0">
                <a:solidFill>
                  <a:schemeClr val="tx1"/>
                </a:solidFill>
                <a:effectLst/>
                <a:latin typeface="+mn-lt"/>
                <a:ea typeface="+mn-ea"/>
                <a:cs typeface="+mn-cs"/>
              </a:rPr>
              <a:t>Generated by interplanetary shocks or solar wind pressure pulses, shock-aurora has transient, global, and dynamic significances and provides a direct manifestation of the solar wind – magnetosphere – ionosphere coupling. The aurora</a:t>
            </a:r>
            <a:r>
              <a:rPr lang="en-US" sz="1200" kern="1200" baseline="0" dirty="0" smtClean="0">
                <a:solidFill>
                  <a:schemeClr val="tx1"/>
                </a:solidFill>
                <a:effectLst/>
                <a:latin typeface="+mn-lt"/>
                <a:ea typeface="+mn-ea"/>
                <a:cs typeface="+mn-cs"/>
              </a:rPr>
              <a:t> first appears around local noon, then propagates </a:t>
            </a:r>
            <a:r>
              <a:rPr lang="en-US" sz="1200" kern="1200" baseline="0" dirty="0" err="1" smtClean="0">
                <a:solidFill>
                  <a:schemeClr val="tx1"/>
                </a:solidFill>
                <a:effectLst/>
                <a:latin typeface="+mn-lt"/>
                <a:ea typeface="+mn-ea"/>
                <a:cs typeface="+mn-cs"/>
              </a:rPr>
              <a:t>antisunward</a:t>
            </a:r>
            <a:r>
              <a:rPr lang="en-US" sz="1200" kern="1200" baseline="0" dirty="0" smtClean="0">
                <a:solidFill>
                  <a:schemeClr val="tx1"/>
                </a:solidFill>
                <a:effectLst/>
                <a:latin typeface="+mn-lt"/>
                <a:ea typeface="+mn-ea"/>
                <a:cs typeface="+mn-cs"/>
              </a:rPr>
              <a:t> along the oval at a very high ionosphere speed in 6-11 km/s. This global dynamic picture was first captured by the space-based UVI images. To verify the hypothesis of the mechanisms, we conducted studies following the traces of the partial acceleration from the out magnetosphere to the ionosphere with a distance stretched to 10-15 Re.  Shocks touch down on the dayside magnetopause several processes happen, but with distinguishable manifestation and corresponding auroral activity. Four processes are identified as summarized here based recent studies, each one has been documented by publications except the most right one, which is the paper we are working on. </a:t>
            </a:r>
            <a:endParaRPr lang="en-US" dirty="0"/>
          </a:p>
        </p:txBody>
      </p:sp>
      <p:sp>
        <p:nvSpPr>
          <p:cNvPr id="4" name="Slide Number Placeholder 3"/>
          <p:cNvSpPr>
            <a:spLocks noGrp="1"/>
          </p:cNvSpPr>
          <p:nvPr>
            <p:ph type="sldNum" sz="quarter" idx="10"/>
          </p:nvPr>
        </p:nvSpPr>
        <p:spPr/>
        <p:txBody>
          <a:bodyPr/>
          <a:lstStyle/>
          <a:p>
            <a:fld id="{CBA3C8F4-3F7D-420C-A15A-0F6907F60363}" type="slidenum">
              <a:rPr lang="en-US" smtClean="0"/>
              <a:t>34</a:t>
            </a:fld>
            <a:endParaRPr lang="en-US"/>
          </a:p>
        </p:txBody>
      </p:sp>
    </p:spTree>
    <p:extLst>
      <p:ext uri="{BB962C8B-B14F-4D97-AF65-F5344CB8AC3E}">
        <p14:creationId xmlns:p14="http://schemas.microsoft.com/office/powerpoint/2010/main" val="29084968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Proton aurora does not enhance</a:t>
            </a:r>
            <a:r>
              <a:rPr lang="en-US" baseline="0" dirty="0" smtClean="0"/>
              <a:t> ionospheric TEC because the aurora is generated via charge exchange.</a:t>
            </a:r>
          </a:p>
          <a:p>
            <a:endParaRPr lang="en-US" baseline="0"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My basic selection criteria are 1) select the most clear variation; 2) higher elevation angle; sometimes the data show the more or less the same result, then I try to keep a better coverage (i.e., farther away from previous data points).</a:t>
            </a:r>
          </a:p>
          <a:p>
            <a:endParaRPr lang="en-US" dirty="0" smtClean="0"/>
          </a:p>
          <a:p>
            <a:r>
              <a:rPr lang="en-US" sz="1200" b="0" i="0" u="none" strike="noStrike" kern="1200" baseline="0" dirty="0" smtClean="0">
                <a:solidFill>
                  <a:schemeClr val="tx1"/>
                </a:solidFill>
                <a:latin typeface="Arial" charset="0"/>
                <a:ea typeface="+mn-ea"/>
                <a:cs typeface="+mn-cs"/>
              </a:rPr>
              <a:t>To remove the background trend due to the GPS satellite motion, a 15 min period filter is applied in this study. The instrumental biases of the satellites and receivers are not subtracted because only relative changes in TEC are important in this study.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In the stack plot from top to bottom, the measurements were from ~19 to 03 MLT clockwise. Each pierce point’s MLAT and MLT are listed at the right end of each TEC curve.</a:t>
            </a:r>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35</a:t>
            </a:fld>
            <a:endParaRPr lang="en-US"/>
          </a:p>
        </p:txBody>
      </p:sp>
    </p:spTree>
    <p:extLst>
      <p:ext uri="{BB962C8B-B14F-4D97-AF65-F5344CB8AC3E}">
        <p14:creationId xmlns:p14="http://schemas.microsoft.com/office/powerpoint/2010/main" val="15669272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smtClean="0"/>
              <a:t>Add </a:t>
            </a:r>
            <a:r>
              <a:rPr lang="en-US" baseline="0" dirty="0" smtClean="0"/>
              <a:t>THB for </a:t>
            </a:r>
            <a:r>
              <a:rPr lang="en-US" dirty="0" err="1" smtClean="0"/>
              <a:t>sw</a:t>
            </a:r>
            <a:r>
              <a:rPr lang="en-US" dirty="0" smtClean="0"/>
              <a:t> plot and calculate</a:t>
            </a:r>
            <a:r>
              <a:rPr lang="en-US" baseline="0" dirty="0" smtClean="0"/>
              <a:t> IS normal.</a:t>
            </a:r>
            <a:r>
              <a:rPr lang="en-US" dirty="0" smtClean="0"/>
              <a:t> latitudinal plot, no high latitude chain</a:t>
            </a:r>
            <a:r>
              <a:rPr lang="en-US" baseline="0" dirty="0" smtClean="0"/>
              <a:t> plot because the poor LT coverage.</a:t>
            </a:r>
          </a:p>
        </p:txBody>
      </p:sp>
      <p:sp>
        <p:nvSpPr>
          <p:cNvPr id="4" name="Slide Number Placeholder 3"/>
          <p:cNvSpPr>
            <a:spLocks noGrp="1"/>
          </p:cNvSpPr>
          <p:nvPr>
            <p:ph type="sldNum" sz="quarter" idx="10"/>
          </p:nvPr>
        </p:nvSpPr>
        <p:spPr/>
        <p:txBody>
          <a:bodyPr/>
          <a:lstStyle/>
          <a:p>
            <a:fld id="{1CE101CB-D8A5-4D03-AA87-BEA7555D47D4}" type="slidenum">
              <a:rPr lang="en-US" smtClean="0"/>
              <a:pPr/>
              <a:t>38</a:t>
            </a:fld>
            <a:endParaRPr lang="en-US"/>
          </a:p>
        </p:txBody>
      </p:sp>
    </p:spTree>
    <p:extLst>
      <p:ext uri="{BB962C8B-B14F-4D97-AF65-F5344CB8AC3E}">
        <p14:creationId xmlns:p14="http://schemas.microsoft.com/office/powerpoint/2010/main" val="33598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78C0F1-5546-4DB1-85F5-F388E9976BDF}" type="slidenum">
              <a:rPr lang="en-US"/>
              <a:pPr/>
              <a:t>3</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lang="en-US" sz="1000" dirty="0"/>
              <a:t>Shock-aurora: Sudden auroral </a:t>
            </a:r>
            <a:r>
              <a:rPr lang="en-US" sz="1000" dirty="0" err="1"/>
              <a:t>brightenings</a:t>
            </a:r>
            <a:r>
              <a:rPr lang="en-US" sz="1000" dirty="0"/>
              <a:t> occur in local-noon sector followed by a fast auroral propagation towards midnight </a:t>
            </a:r>
          </a:p>
          <a:p>
            <a:r>
              <a:rPr lang="en-US" sz="1000" dirty="0"/>
              <a:t>along the oval. The aurora occurs in the ionosphere within seconds after the shock impinges on the nose of the magnetopause.</a:t>
            </a:r>
          </a:p>
          <a:p>
            <a:endParaRPr lang="en-US" sz="1000" dirty="0"/>
          </a:p>
          <a:p>
            <a:r>
              <a:rPr lang="en-US" sz="1000" dirty="0"/>
              <a:t>For the January 10, 1997 event, the dayside aurora take ~10 min to reach the </a:t>
            </a:r>
            <a:r>
              <a:rPr lang="en-US" sz="1000" dirty="0" err="1"/>
              <a:t>nightside</a:t>
            </a:r>
            <a:r>
              <a:rPr lang="en-US" sz="1000" dirty="0"/>
              <a:t> sector. So the aurora propagates at ~6 km/s in the </a:t>
            </a:r>
            <a:r>
              <a:rPr lang="en-US" sz="1000" dirty="0" err="1"/>
              <a:t>duskside</a:t>
            </a:r>
            <a:r>
              <a:rPr lang="en-US" sz="1000" dirty="0"/>
              <a:t>, and at ~11 km/s in the </a:t>
            </a:r>
            <a:r>
              <a:rPr lang="en-US" sz="1000" dirty="0" err="1"/>
              <a:t>dawnside</a:t>
            </a:r>
            <a:r>
              <a:rPr lang="en-US" sz="1000" dirty="0"/>
              <a:t>.</a:t>
            </a:r>
          </a:p>
          <a:p>
            <a:endParaRPr lang="en-US" sz="1000" dirty="0"/>
          </a:p>
        </p:txBody>
      </p:sp>
    </p:spTree>
    <p:extLst>
      <p:ext uri="{BB962C8B-B14F-4D97-AF65-F5344CB8AC3E}">
        <p14:creationId xmlns:p14="http://schemas.microsoft.com/office/powerpoint/2010/main" val="1368802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78C0F1-5546-4DB1-85F5-F388E9976BDF}" type="slidenum">
              <a:rPr lang="en-US"/>
              <a:pPr/>
              <a:t>4</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lang="en-US" sz="1000" dirty="0"/>
              <a:t>Shock-aurora: Sudden auroral </a:t>
            </a:r>
            <a:r>
              <a:rPr lang="en-US" sz="1000" dirty="0" err="1"/>
              <a:t>brightenings</a:t>
            </a:r>
            <a:r>
              <a:rPr lang="en-US" sz="1000" dirty="0"/>
              <a:t> occur in local-noon sector followed by a fast auroral propagation towards midnight </a:t>
            </a:r>
          </a:p>
          <a:p>
            <a:r>
              <a:rPr lang="en-US" sz="1000" dirty="0"/>
              <a:t>along the oval. The aurora occurs in the ionosphere within seconds after the shock impinges on the nose of the magnetopause.</a:t>
            </a:r>
          </a:p>
          <a:p>
            <a:endParaRPr lang="en-US" sz="1000" dirty="0" smtClean="0"/>
          </a:p>
          <a:p>
            <a:r>
              <a:rPr lang="en-US" sz="1000" dirty="0" smtClean="0"/>
              <a:t>UVI</a:t>
            </a:r>
            <a:r>
              <a:rPr lang="en-US" sz="1000" baseline="0" dirty="0" smtClean="0"/>
              <a:t> images for making this movie are at C:\Users\xyzhou\Zhou_jpl\Presentations\AGU Meetings\SprAGU_02\FAST - JGR\UV auroral movies\Sep24-98 movie\</a:t>
            </a:r>
            <a:endParaRPr lang="en-US" sz="1000" dirty="0"/>
          </a:p>
        </p:txBody>
      </p:sp>
    </p:spTree>
    <p:extLst>
      <p:ext uri="{BB962C8B-B14F-4D97-AF65-F5344CB8AC3E}">
        <p14:creationId xmlns:p14="http://schemas.microsoft.com/office/powerpoint/2010/main" val="2115153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Files at C:\Users\xyzhou\Zhou_jpl\Presentations\Seminars\UCLA-04\Dirk L</a:t>
            </a:r>
          </a:p>
          <a:p>
            <a:endParaRPr lang="en-US" baseline="0" dirty="0" smtClean="0"/>
          </a:p>
          <a:p>
            <a:pPr>
              <a:spcBef>
                <a:spcPct val="0"/>
              </a:spcBef>
            </a:pPr>
            <a:r>
              <a:rPr lang="en-US" altLang="en-US" sz="1200" dirty="0" smtClean="0"/>
              <a:t>The calculation of 4 min is based on a assumption that the oval is a 75 </a:t>
            </a:r>
            <a:r>
              <a:rPr lang="en-US" altLang="en-US" sz="1200" dirty="0" err="1" smtClean="0"/>
              <a:t>deg</a:t>
            </a:r>
            <a:r>
              <a:rPr lang="en-US" altLang="en-US" sz="1200" dirty="0" smtClean="0"/>
              <a:t> circle. The calculated traveling time is 3.25 min. The speed of 20 km/s matches to 773 km/s based on </a:t>
            </a:r>
            <a:r>
              <a:rPr lang="en-US" altLang="en-US" sz="1200" dirty="0" err="1" smtClean="0"/>
              <a:t>Vmp</a:t>
            </a:r>
            <a:r>
              <a:rPr lang="en-US" altLang="en-US" sz="1200" dirty="0" smtClean="0"/>
              <a:t>=(</a:t>
            </a:r>
            <a:r>
              <a:rPr lang="en-US" altLang="en-US" sz="1200" dirty="0" err="1" smtClean="0"/>
              <a:t>Rmp</a:t>
            </a:r>
            <a:r>
              <a:rPr lang="en-US" altLang="en-US" sz="1200" dirty="0" smtClean="0"/>
              <a:t>/</a:t>
            </a:r>
            <a:r>
              <a:rPr lang="en-US" altLang="en-US" sz="1200" dirty="0" err="1" smtClean="0"/>
              <a:t>Ri</a:t>
            </a:r>
            <a:r>
              <a:rPr lang="en-US" altLang="en-US" sz="1200" dirty="0" smtClean="0"/>
              <a:t>)Vi. The </a:t>
            </a:r>
            <a:r>
              <a:rPr lang="en-US" altLang="en-US" sz="1200" dirty="0" err="1" smtClean="0"/>
              <a:t>Vsw</a:t>
            </a:r>
            <a:r>
              <a:rPr lang="en-US" altLang="en-US" sz="1200" dirty="0" smtClean="0"/>
              <a:t> is ~750 km/s. So there is a good match between Vi and </a:t>
            </a:r>
            <a:r>
              <a:rPr lang="en-US" altLang="en-US" sz="1200" dirty="0" err="1" smtClean="0"/>
              <a:t>Vmp</a:t>
            </a:r>
            <a:r>
              <a:rPr lang="en-US" altLang="en-US" sz="1200" dirty="0" smtClean="0"/>
              <a:t>.</a:t>
            </a:r>
          </a:p>
          <a:p>
            <a:pPr>
              <a:spcBef>
                <a:spcPct val="0"/>
              </a:spcBef>
            </a:pPr>
            <a:endParaRPr lang="en-US" altLang="en-US" sz="1200" dirty="0" smtClean="0"/>
          </a:p>
          <a:p>
            <a:r>
              <a:rPr lang="en-US" altLang="en-US" dirty="0" smtClean="0"/>
              <a:t>Q: why shock-aurora can propagate in different speeds? What decides the speed? If there are different auroral forms in the shock-aurora, are they all propagate in the same speed? If not, what will decide discrete arc speed and diffuse aurora speed?</a:t>
            </a:r>
          </a:p>
          <a:p>
            <a:endParaRPr lang="en-US" baseline="0" dirty="0" smtClean="0"/>
          </a:p>
        </p:txBody>
      </p:sp>
      <p:sp>
        <p:nvSpPr>
          <p:cNvPr id="4" name="Slide Number Placeholder 3"/>
          <p:cNvSpPr>
            <a:spLocks noGrp="1"/>
          </p:cNvSpPr>
          <p:nvPr>
            <p:ph type="sldNum" sz="quarter" idx="10"/>
          </p:nvPr>
        </p:nvSpPr>
        <p:spPr/>
        <p:txBody>
          <a:bodyPr/>
          <a:lstStyle/>
          <a:p>
            <a:fld id="{1CE101CB-D8A5-4D03-AA87-BEA7555D47D4}" type="slidenum">
              <a:rPr lang="en-US" smtClean="0"/>
              <a:pPr/>
              <a:t>7</a:t>
            </a:fld>
            <a:endParaRPr lang="en-US"/>
          </a:p>
        </p:txBody>
      </p:sp>
    </p:spTree>
    <p:extLst>
      <p:ext uri="{BB962C8B-B14F-4D97-AF65-F5344CB8AC3E}">
        <p14:creationId xmlns:p14="http://schemas.microsoft.com/office/powerpoint/2010/main" val="154061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green emissions are at ~150 km, and red at ~250 km altitudes. The ASI</a:t>
            </a:r>
            <a:r>
              <a:rPr lang="en-US" baseline="0" dirty="0" smtClean="0"/>
              <a:t> images are provided by </a:t>
            </a:r>
            <a:r>
              <a:rPr lang="en-US" baseline="0" dirty="0" err="1" smtClean="0"/>
              <a:t>Joran</a:t>
            </a:r>
            <a:r>
              <a:rPr lang="en-US" baseline="0" dirty="0" smtClean="0"/>
              <a:t> Moen</a:t>
            </a:r>
          </a:p>
          <a:p>
            <a:r>
              <a:rPr lang="en-US" baseline="0" dirty="0" smtClean="0"/>
              <a:t>After studies of FAST and DMSP, we got better ideas what to expect to see in the ground ASI images i.e., diffuse green auroras at lower latitudes of </a:t>
            </a:r>
            <a:r>
              <a:rPr lang="en-US" baseline="0" dirty="0" err="1" smtClean="0"/>
              <a:t>poleward</a:t>
            </a:r>
            <a:r>
              <a:rPr lang="en-US" baseline="0" dirty="0" smtClean="0"/>
              <a:t> boundary and red discrete aurora on the boundary and what aurora is in the UV images.</a:t>
            </a:r>
            <a:endParaRPr lang="en-US" dirty="0"/>
          </a:p>
        </p:txBody>
      </p:sp>
      <p:sp>
        <p:nvSpPr>
          <p:cNvPr id="4" name="Slide Number Placeholder 3"/>
          <p:cNvSpPr>
            <a:spLocks noGrp="1"/>
          </p:cNvSpPr>
          <p:nvPr>
            <p:ph type="sldNum" sz="quarter" idx="10"/>
          </p:nvPr>
        </p:nvSpPr>
        <p:spPr/>
        <p:txBody>
          <a:bodyPr/>
          <a:lstStyle/>
          <a:p>
            <a:fld id="{A51CA19A-6B9E-4303-8444-B80EBC43C90F}" type="slidenum">
              <a:rPr lang="en-US" smtClean="0"/>
              <a:pPr/>
              <a:t>8</a:t>
            </a:fld>
            <a:endParaRPr lang="en-US"/>
          </a:p>
        </p:txBody>
      </p:sp>
    </p:spTree>
    <p:extLst>
      <p:ext uri="{BB962C8B-B14F-4D97-AF65-F5344CB8AC3E}">
        <p14:creationId xmlns:p14="http://schemas.microsoft.com/office/powerpoint/2010/main" val="402318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striking difference is that near local noon the green and red auroras are mainly separated in location and basically different in forms, which implies that</a:t>
            </a:r>
            <a:r>
              <a:rPr lang="en-US" baseline="0" dirty="0" smtClean="0"/>
              <a:t> there are two major populations of the precipitating electrons. One is the isotropic hard electrons with energy above 1 </a:t>
            </a:r>
            <a:r>
              <a:rPr lang="en-US" baseline="0" dirty="0" err="1" smtClean="0"/>
              <a:t>keV</a:t>
            </a:r>
            <a:r>
              <a:rPr lang="en-US" baseline="0" dirty="0" smtClean="0"/>
              <a:t>. They are mainly on closed field lines. The other one is FA soft electrons (</a:t>
            </a:r>
            <a:r>
              <a:rPr lang="en-US" baseline="0" dirty="0" err="1" smtClean="0"/>
              <a:t>Alfvenic</a:t>
            </a:r>
            <a:r>
              <a:rPr lang="en-US" baseline="0" dirty="0" smtClean="0"/>
              <a:t> electronic electrons)</a:t>
            </a:r>
            <a:r>
              <a:rPr lang="en-US" dirty="0" smtClean="0"/>
              <a:t> along the open-close field line boundary. But at </a:t>
            </a:r>
            <a:r>
              <a:rPr lang="en-US" dirty="0" err="1" smtClean="0"/>
              <a:t>dawnside</a:t>
            </a:r>
            <a:r>
              <a:rPr lang="en-US" dirty="0" smtClean="0"/>
              <a:t>/</a:t>
            </a:r>
            <a:r>
              <a:rPr lang="en-US" dirty="0" err="1" smtClean="0"/>
              <a:t>duskside</a:t>
            </a:r>
            <a:r>
              <a:rPr lang="en-US" dirty="0" smtClean="0"/>
              <a:t>, it looks like the two populations are hard</a:t>
            </a:r>
            <a:r>
              <a:rPr lang="en-US" baseline="0" dirty="0" smtClean="0"/>
              <a:t> electrons in both isotropic and FA, and the soft electrons in both isotropic and FA as well</a:t>
            </a:r>
            <a:r>
              <a:rPr lang="en-US" dirty="0" smtClean="0"/>
              <a:t>. But confirmation</a:t>
            </a:r>
            <a:r>
              <a:rPr lang="en-US" baseline="0" dirty="0" smtClean="0"/>
              <a:t>s are needed from in situ observations that can provide the energy spectrum and phase space distribution.</a:t>
            </a:r>
            <a:endParaRPr lang="en-US" dirty="0"/>
          </a:p>
        </p:txBody>
      </p:sp>
      <p:sp>
        <p:nvSpPr>
          <p:cNvPr id="4" name="Slide Number Placeholder 3"/>
          <p:cNvSpPr>
            <a:spLocks noGrp="1"/>
          </p:cNvSpPr>
          <p:nvPr>
            <p:ph type="sldNum" sz="quarter" idx="10"/>
          </p:nvPr>
        </p:nvSpPr>
        <p:spPr/>
        <p:txBody>
          <a:bodyPr/>
          <a:lstStyle/>
          <a:p>
            <a:fld id="{CBA3C8F4-3F7D-420C-A15A-0F6907F60363}" type="slidenum">
              <a:rPr lang="en-US" smtClean="0"/>
              <a:t>11</a:t>
            </a:fld>
            <a:endParaRPr lang="en-US"/>
          </a:p>
        </p:txBody>
      </p:sp>
    </p:spTree>
    <p:extLst>
      <p:ext uri="{BB962C8B-B14F-4D97-AF65-F5344CB8AC3E}">
        <p14:creationId xmlns:p14="http://schemas.microsoft.com/office/powerpoint/2010/main" val="1111590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altLang="en-US" sz="1200" b="1" dirty="0" smtClean="0"/>
              <a:t>Zhou et al. Figure 2</a:t>
            </a:r>
            <a:r>
              <a:rPr lang="en-US" altLang="en-US" sz="1200" dirty="0" smtClean="0"/>
              <a:t>. FAST observations for the July 13, 2000 event during a </a:t>
            </a:r>
            <a:r>
              <a:rPr lang="en-US" altLang="en-US" sz="1200" dirty="0" err="1" smtClean="0"/>
              <a:t>dawnside</a:t>
            </a:r>
            <a:r>
              <a:rPr lang="en-US" altLang="en-US" sz="1200" dirty="0" smtClean="0"/>
              <a:t> auroral zone pass in the southern hemisphere. FAST was at 2000-2500 km altitude. FAST orbit plots in invariant latitudes are at the top of the figures. The red segments along the orbits are the intervals during which the FAST observations are shown in the panels below the orbit plots. The blue lines projecting from the orbit plots are magnetic field changes. The purple lines show the sunlight termination. Figure 2a shows the observations of orbit 15434 above the auroral oval prior to the shock arrival. Figure 2b shows the observations of orbit 15435 above the auroral oval after the arrival. </a:t>
            </a:r>
          </a:p>
          <a:p>
            <a:pPr>
              <a:lnSpc>
                <a:spcPct val="80000"/>
              </a:lnSpc>
            </a:pPr>
            <a:endParaRPr lang="en-US" altLang="en-US" sz="1200" dirty="0" smtClean="0"/>
          </a:p>
          <a:p>
            <a:pPr>
              <a:lnSpc>
                <a:spcPct val="80000"/>
              </a:lnSpc>
            </a:pPr>
            <a:r>
              <a:rPr lang="en-US" altLang="en-US" sz="1200" dirty="0" smtClean="0"/>
              <a:t>Figure 2a (2b) shows the observations prior to and after the shock arrival at ~0942 UT. The top two panels of Figure 2 are FAST orbit plots. FAST crossed the magnetic pole region in the southern hemisphere from dawn (on the left) to dusk (on the right). After the shock arrival, the plasma convection increased significantly, as indicated by the increased magnetic field change (blue lines). The red segments along the passes are the intervals of auroral oval crossings during which the FAST observations are shown in the panels below the orbit plots. </a:t>
            </a:r>
          </a:p>
          <a:p>
            <a:pPr>
              <a:lnSpc>
                <a:spcPct val="80000"/>
              </a:lnSpc>
            </a:pPr>
            <a:r>
              <a:rPr lang="en-US" altLang="en-US" sz="1200" dirty="0" smtClean="0"/>
              <a:t>In Figure 2a, </a:t>
            </a:r>
            <a:r>
              <a:rPr lang="en-US" altLang="en-US" sz="1200" dirty="0" smtClean="0">
                <a:sym typeface="Symbol" panose="05050102010706020507" pitchFamily="18" charset="2"/>
              </a:rPr>
              <a:t></a:t>
            </a:r>
            <a:r>
              <a:rPr lang="en-US" altLang="en-US" sz="1200" dirty="0" smtClean="0"/>
              <a:t>BE is the magnetic field perturbation, positive eastwards. For a southward spacecraft trajectory (i.e., towards the south pole in the southern hemisphere, away from the north pole in the north), as is the case for Figure 2, a positive gradient indicates a field-aligned current away from the ionosphere. Weak upward region 2 and downward region 1 field-aligned currents were detected from ~0738 to 0742 UT. Two upward field-aligned currents, at 0740:05 and 0740:45 UT, were detected in the downward region 1 current as shown by the two peaks in the calculated current densities. We calculated the current densities using two methods as indicated by the red and black traces. The red trace is for the current density obtained from </a:t>
            </a:r>
            <a:r>
              <a:rPr lang="en-US" altLang="en-US" sz="1200" dirty="0" smtClean="0">
                <a:sym typeface="Symbol" panose="05050102010706020507" pitchFamily="18" charset="2"/>
              </a:rPr>
              <a:t></a:t>
            </a:r>
            <a:r>
              <a:rPr lang="en-US" altLang="en-US" sz="1200" dirty="0" smtClean="0"/>
              <a:t>BE, assuming a sheet-like and stationary field-aligned current, and the black trace is from the number flux of precipitated electrons. By convention, positive current density is along the magnetic field direction, i.e., away from the ionosphere for the southern hemisphere, into the ionosphere for the northern hemisphere. The two calculations are consistent where there are down going electrons (up going currents). </a:t>
            </a:r>
          </a:p>
          <a:p>
            <a:pPr>
              <a:lnSpc>
                <a:spcPct val="80000"/>
              </a:lnSpc>
            </a:pPr>
            <a:r>
              <a:rPr lang="en-US" altLang="en-US" sz="1200" dirty="0" smtClean="0"/>
              <a:t> </a:t>
            </a:r>
          </a:p>
          <a:p>
            <a:pPr>
              <a:lnSpc>
                <a:spcPct val="80000"/>
              </a:lnSpc>
            </a:pPr>
            <a:r>
              <a:rPr lang="en-US" altLang="en-US" sz="1200" dirty="0" smtClean="0"/>
              <a:t> As shown in the first panel of the FAST observation in Figure 2b, the intensity of the region 1 and 2 field-aligned currents increased significantly after the shock arrival as the change in </a:t>
            </a:r>
            <a:r>
              <a:rPr lang="en-US" altLang="en-US" sz="1200" dirty="0" smtClean="0">
                <a:sym typeface="Symbol" panose="05050102010706020507" pitchFamily="18" charset="2"/>
              </a:rPr>
              <a:t></a:t>
            </a:r>
            <a:r>
              <a:rPr lang="en-US" altLang="en-US" sz="1200" dirty="0" smtClean="0"/>
              <a:t>BE by ~300 </a:t>
            </a:r>
            <a:r>
              <a:rPr lang="en-US" altLang="en-US" sz="1200" dirty="0" err="1" smtClean="0"/>
              <a:t>nT.</a:t>
            </a:r>
            <a:r>
              <a:rPr lang="en-US" altLang="en-US" sz="1200" dirty="0" smtClean="0"/>
              <a:t> There were highly structured upward field-aligned currents (the vertical shadings where </a:t>
            </a:r>
            <a:r>
              <a:rPr lang="en-US" altLang="en-US" sz="1200" dirty="0" smtClean="0">
                <a:sym typeface="Symbol" panose="05050102010706020507" pitchFamily="18" charset="2"/>
              </a:rPr>
              <a:t></a:t>
            </a:r>
            <a:r>
              <a:rPr lang="en-US" altLang="en-US" sz="1200" dirty="0" smtClean="0"/>
              <a:t>BE increased abruptly) embedded in the high latitude downward region 1 currents. Within these upward currents, the current density and the downward electron energy flux abruptly increased (the shadings in the second to the fifth panels). In panel 3, the downward electron energy flux increased about an order of magnitude on average over that shown in Figure 2a. In the fourth panel, the energy spectrum shows that the electron precipitation with electron energy in the region of ~1 - 10 </a:t>
            </a:r>
            <a:r>
              <a:rPr lang="en-US" altLang="en-US" sz="1200" dirty="0" err="1" smtClean="0"/>
              <a:t>keV</a:t>
            </a:r>
            <a:r>
              <a:rPr lang="en-US" altLang="en-US" sz="1200" dirty="0" smtClean="0"/>
              <a:t> was mainly at the lower latitudes from ~65</a:t>
            </a:r>
            <a:r>
              <a:rPr lang="en-US" altLang="en-US" sz="1200" dirty="0" smtClean="0">
                <a:sym typeface="Symbol" panose="05050102010706020507" pitchFamily="18" charset="2"/>
              </a:rPr>
              <a:t></a:t>
            </a:r>
            <a:r>
              <a:rPr lang="en-US" altLang="en-US" sz="1200" dirty="0" smtClean="0"/>
              <a:t> - 79</a:t>
            </a:r>
            <a:r>
              <a:rPr lang="en-US" altLang="en-US" sz="1200" dirty="0" smtClean="0">
                <a:sym typeface="Symbol" panose="05050102010706020507" pitchFamily="18" charset="2"/>
              </a:rPr>
              <a:t></a:t>
            </a:r>
            <a:r>
              <a:rPr lang="en-US" altLang="en-US" sz="1200" dirty="0" smtClean="0"/>
              <a:t> ILAT (invariant latitude), which is shown by the fairly constant green background from ~0950 to 0956 UT. These high energy electrons were highly isotropic and filled the loss cone as shown by the pitch angle distribution in the second panel from the bottom. On the other hand, the electron precipitation with electron energy lower than ~1 - 2 </a:t>
            </a:r>
            <a:r>
              <a:rPr lang="en-US" altLang="en-US" sz="1200" dirty="0" err="1" smtClean="0"/>
              <a:t>keV</a:t>
            </a:r>
            <a:r>
              <a:rPr lang="en-US" altLang="en-US" sz="1200" dirty="0" smtClean="0"/>
              <a:t> was mainly at the higher latitude region of ~76</a:t>
            </a:r>
            <a:r>
              <a:rPr lang="en-US" altLang="en-US" sz="1200" dirty="0" smtClean="0">
                <a:sym typeface="Symbol" panose="05050102010706020507" pitchFamily="18" charset="2"/>
              </a:rPr>
              <a:t></a:t>
            </a:r>
            <a:r>
              <a:rPr lang="en-US" altLang="en-US" sz="1200" dirty="0" smtClean="0"/>
              <a:t> - 83</a:t>
            </a:r>
            <a:r>
              <a:rPr lang="en-US" altLang="en-US" sz="1200" dirty="0" smtClean="0">
                <a:sym typeface="Symbol" panose="05050102010706020507" pitchFamily="18" charset="2"/>
              </a:rPr>
              <a:t></a:t>
            </a:r>
            <a:r>
              <a:rPr lang="en-US" altLang="en-US" sz="1200" dirty="0" smtClean="0"/>
              <a:t> ILAT (see the fourth, fifth and sixth panels). These electrons precipitated along field-aligned currents as shown by those intense electron energy beams in the fourth panel. In a region of ~76</a:t>
            </a:r>
            <a:r>
              <a:rPr lang="en-US" altLang="en-US" sz="1200" dirty="0" smtClean="0">
                <a:sym typeface="Symbol" panose="05050102010706020507" pitchFamily="18" charset="2"/>
              </a:rPr>
              <a:t></a:t>
            </a:r>
            <a:r>
              <a:rPr lang="en-US" altLang="en-US" sz="1200" dirty="0" smtClean="0"/>
              <a:t> - 79</a:t>
            </a:r>
            <a:r>
              <a:rPr lang="en-US" altLang="en-US" sz="1200" dirty="0" smtClean="0">
                <a:sym typeface="Symbol" panose="05050102010706020507" pitchFamily="18" charset="2"/>
              </a:rPr>
              <a:t></a:t>
            </a:r>
            <a:r>
              <a:rPr lang="en-US" altLang="en-US" sz="1200" dirty="0" smtClean="0"/>
              <a:t> ILAT, there is an overlap of high and low energy electron precipitation. This is also the boundary between upward region 2 and downward region 1 field-aligned currents as shown by the </a:t>
            </a:r>
            <a:r>
              <a:rPr lang="en-US" altLang="en-US" sz="1200" dirty="0" smtClean="0">
                <a:sym typeface="Symbol" panose="05050102010706020507" pitchFamily="18" charset="2"/>
              </a:rPr>
              <a:t></a:t>
            </a:r>
            <a:r>
              <a:rPr lang="en-US" altLang="en-US" sz="1200" dirty="0" smtClean="0"/>
              <a:t>BE component. </a:t>
            </a:r>
          </a:p>
          <a:p>
            <a:pPr>
              <a:lnSpc>
                <a:spcPct val="80000"/>
              </a:lnSpc>
            </a:pPr>
            <a:r>
              <a:rPr lang="en-US" altLang="en-US" sz="1200" dirty="0" smtClean="0"/>
              <a:t>The right bottom panel of Figure 2 shows that electromagnetic broadband waves were observed with intensity at ~10-12 - 10-11 V2 m‑2 Hz-1. It should be noted that these waves were detected at higher latitudes where the field-aligned currents were (aligned by the vertical shadings). The plasma waves were 4 - 40 kHz magnetic waves and 2 - 500 kHz electric emissions, which are polar cap boundary layer waves. It has been reported that the broadband waves in the magnetopause boundary layers are associated with the auroral brightening because the waves are on the magnetic fields mapping into the auroral oval (</a:t>
            </a:r>
            <a:r>
              <a:rPr lang="en-US" altLang="en-US" sz="1200" dirty="0" err="1" smtClean="0"/>
              <a:t>Gurnett</a:t>
            </a:r>
            <a:r>
              <a:rPr lang="en-US" altLang="en-US" sz="1200" dirty="0" smtClean="0"/>
              <a:t> and Frank, 1977; </a:t>
            </a:r>
            <a:r>
              <a:rPr lang="en-US" altLang="en-US" sz="1200" dirty="0" err="1" smtClean="0"/>
              <a:t>Gurnett</a:t>
            </a:r>
            <a:r>
              <a:rPr lang="en-US" altLang="en-US" sz="1200" dirty="0" smtClean="0"/>
              <a:t> et al., 1979; Tsurutani et al., 1981; </a:t>
            </a:r>
            <a:r>
              <a:rPr lang="en-US" altLang="en-US" sz="1200" dirty="0" err="1" smtClean="0"/>
              <a:t>Lakhina</a:t>
            </a:r>
            <a:r>
              <a:rPr lang="en-US" altLang="en-US" sz="1200" dirty="0" smtClean="0"/>
              <a:t> et al., 2000; Tsurutani et al., 2001c). The characteristics of wave modes will be studied in future.</a:t>
            </a:r>
            <a:r>
              <a:rPr lang="en-US" altLang="en-US" sz="1050" dirty="0" smtClean="0"/>
              <a:t> </a:t>
            </a:r>
          </a:p>
          <a:p>
            <a:pPr>
              <a:lnSpc>
                <a:spcPct val="80000"/>
              </a:lnSpc>
            </a:pPr>
            <a:endParaRPr lang="en-US" altLang="en-US" sz="1050" dirty="0" smtClean="0"/>
          </a:p>
          <a:p>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12</a:t>
            </a:fld>
            <a:endParaRPr lang="en-US"/>
          </a:p>
        </p:txBody>
      </p:sp>
    </p:spTree>
    <p:extLst>
      <p:ext uri="{BB962C8B-B14F-4D97-AF65-F5344CB8AC3E}">
        <p14:creationId xmlns:p14="http://schemas.microsoft.com/office/powerpoint/2010/main" val="2760156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100" b="1" dirty="0" smtClean="0"/>
              <a:t>Figure 7</a:t>
            </a:r>
            <a:r>
              <a:rPr lang="en-US" altLang="en-US" sz="1100" dirty="0" smtClean="0"/>
              <a:t>. DMSP observations for the May 15, 1997 event during a </a:t>
            </a:r>
            <a:r>
              <a:rPr lang="en-US" altLang="en-US" sz="1100" dirty="0" err="1" smtClean="0"/>
              <a:t>dawnside</a:t>
            </a:r>
            <a:r>
              <a:rPr lang="en-US" altLang="en-US" sz="1100" dirty="0" smtClean="0"/>
              <a:t> auroral zone pass in the southern hemisphere. The figure format is the same as Figure 3. Figure 7a shows the F12 observations ~7 - 12 min prior to the shock arrival. Figure 7b shows the F10 observations ~3 - 7 min after the shock arrival. SSC at 0159 UT.</a:t>
            </a:r>
          </a:p>
          <a:p>
            <a:endParaRPr lang="en-US" altLang="en-US" sz="1100" dirty="0" smtClean="0"/>
          </a:p>
          <a:p>
            <a:r>
              <a:rPr lang="en-US" altLang="en-US" sz="1200" dirty="0" smtClean="0"/>
              <a:t>Figure 7a shows that the DMSP satellite F12 crossed the </a:t>
            </a:r>
            <a:r>
              <a:rPr lang="en-US" altLang="en-US" sz="1200" dirty="0" err="1" smtClean="0"/>
              <a:t>dawnside</a:t>
            </a:r>
            <a:r>
              <a:rPr lang="en-US" altLang="en-US" sz="1200" dirty="0" smtClean="0"/>
              <a:t> auroral oval in the southern hemisphere from ~0147 to 0152 UT, ~7 - 12 min prior to the shock arrival at the Earth. Within 5 min after the shock arrival F10 crossed almost the same location as the F12 pass (see the orbit plots at the top). Figure 7b shows that downward electron energy flux increased about a fact of 2 with a maximum of ~1 erg cm‑2 s‑1 sr‑1. The electron energy spectrum shows that at lower latitudes from ~65</a:t>
            </a:r>
            <a:r>
              <a:rPr lang="en-US" altLang="en-US" sz="1200" dirty="0" smtClean="0">
                <a:sym typeface="Symbol" panose="05050102010706020507" pitchFamily="18" charset="2"/>
              </a:rPr>
              <a:t></a:t>
            </a:r>
            <a:r>
              <a:rPr lang="en-US" altLang="en-US" sz="1200" dirty="0" smtClean="0"/>
              <a:t> to 72</a:t>
            </a:r>
            <a:r>
              <a:rPr lang="en-US" altLang="en-US" sz="1200" dirty="0" smtClean="0">
                <a:sym typeface="Symbol" panose="05050102010706020507" pitchFamily="18" charset="2"/>
              </a:rPr>
              <a:t></a:t>
            </a:r>
            <a:r>
              <a:rPr lang="en-US" altLang="en-US" sz="1200" dirty="0" smtClean="0"/>
              <a:t> MLAT, the increased energy flux was mainly caused by the high energy electron (2 - 8 </a:t>
            </a:r>
            <a:r>
              <a:rPr lang="en-US" altLang="en-US" sz="1200" dirty="0" err="1" smtClean="0"/>
              <a:t>keV</a:t>
            </a:r>
            <a:r>
              <a:rPr lang="en-US" altLang="en-US" sz="1200" dirty="0" smtClean="0"/>
              <a:t>) precipitation; at higher latitudes from ~72</a:t>
            </a:r>
            <a:r>
              <a:rPr lang="en-US" altLang="en-US" sz="1200" dirty="0" smtClean="0">
                <a:sym typeface="Symbol" panose="05050102010706020507" pitchFamily="18" charset="2"/>
              </a:rPr>
              <a:t></a:t>
            </a:r>
            <a:r>
              <a:rPr lang="en-US" altLang="en-US" sz="1200" dirty="0" smtClean="0"/>
              <a:t> to 75</a:t>
            </a:r>
            <a:r>
              <a:rPr lang="en-US" altLang="en-US" sz="1200" dirty="0" smtClean="0">
                <a:sym typeface="Symbol" panose="05050102010706020507" pitchFamily="18" charset="2"/>
              </a:rPr>
              <a:t></a:t>
            </a:r>
            <a:r>
              <a:rPr lang="en-US" altLang="en-US" sz="1200" dirty="0" smtClean="0"/>
              <a:t> MLAT, the increased energy flux was mainly caused by low energy electrons (&lt;~1 </a:t>
            </a:r>
            <a:r>
              <a:rPr lang="en-US" altLang="en-US" sz="1200" dirty="0" err="1" smtClean="0"/>
              <a:t>keV</a:t>
            </a:r>
            <a:r>
              <a:rPr lang="en-US" altLang="en-US" sz="1200" dirty="0" smtClean="0"/>
              <a:t>). The energy flux of the high energy electron precipitation was fairly constant along the satellite path. While the energy flux of the low energy electron precipitation was highly structured as shown by the vertical shadings where there are spikes of electron energy fluxes. There were no SSM data from F10 for this event, so we can't show whether there were upward currents at the spikes. However, the FAST observations and the DMSP data in Figure 3 have shown that spikes of the energy flux for low energy electrons are highly correlated to the upward field-aligned currents. The overlap region of the high and low energy electron precipitation was less than 1</a:t>
            </a:r>
            <a:r>
              <a:rPr lang="en-US" altLang="en-US" sz="1200" dirty="0" smtClean="0">
                <a:sym typeface="Symbol" panose="05050102010706020507" pitchFamily="18" charset="2"/>
              </a:rPr>
              <a:t></a:t>
            </a:r>
            <a:r>
              <a:rPr lang="en-US" altLang="en-US" sz="1200" dirty="0" smtClean="0"/>
              <a:t> MLAT at ~71</a:t>
            </a:r>
            <a:r>
              <a:rPr lang="en-US" altLang="en-US" sz="1200" dirty="0" smtClean="0">
                <a:sym typeface="Symbol" panose="05050102010706020507" pitchFamily="18" charset="2"/>
              </a:rPr>
              <a:t></a:t>
            </a:r>
            <a:r>
              <a:rPr lang="en-US" altLang="en-US" sz="1200" dirty="0" smtClean="0"/>
              <a:t> MLAT. This is the same structure as shown in the FAST observations in Figures 2 and 5. This structure has been seen in all events of the </a:t>
            </a:r>
            <a:r>
              <a:rPr lang="en-US" altLang="en-US" sz="1200" dirty="0" err="1" smtClean="0"/>
              <a:t>dawnside</a:t>
            </a:r>
            <a:r>
              <a:rPr lang="en-US" altLang="en-US" sz="1200" dirty="0" smtClean="0"/>
              <a:t> sector crossings in Table 2.</a:t>
            </a:r>
          </a:p>
          <a:p>
            <a:endParaRPr lang="en-US" dirty="0"/>
          </a:p>
        </p:txBody>
      </p:sp>
      <p:sp>
        <p:nvSpPr>
          <p:cNvPr id="4" name="Slide Number Placeholder 3"/>
          <p:cNvSpPr>
            <a:spLocks noGrp="1"/>
          </p:cNvSpPr>
          <p:nvPr>
            <p:ph type="sldNum" sz="quarter" idx="10"/>
          </p:nvPr>
        </p:nvSpPr>
        <p:spPr/>
        <p:txBody>
          <a:bodyPr/>
          <a:lstStyle/>
          <a:p>
            <a:fld id="{1CE101CB-D8A5-4D03-AA87-BEA7555D47D4}" type="slidenum">
              <a:rPr lang="en-US" smtClean="0"/>
              <a:pPr/>
              <a:t>14</a:t>
            </a:fld>
            <a:endParaRPr lang="en-US"/>
          </a:p>
        </p:txBody>
      </p:sp>
    </p:spTree>
    <p:extLst>
      <p:ext uri="{BB962C8B-B14F-4D97-AF65-F5344CB8AC3E}">
        <p14:creationId xmlns:p14="http://schemas.microsoft.com/office/powerpoint/2010/main" val="9329201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5" descr="janc_034"/>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BFBD74E-9E9B-4FF9-93E6-E309F898021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D13B25-0EAB-4E36-AC0E-E629A2DC543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D8D286-1FBC-4E31-BAF1-DE607CBCFD4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8E4C60-DCDE-4439-B8A1-726B619A343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61BDD75-2398-4C70-8A71-4F8ADDCA1A8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C1D5F22-2A63-4BD0-B69A-5C0503FE701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5A0224F-E9DA-485B-9E5E-29924138E31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AFFD8B7-9968-4A30-948F-51BBC386F99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4A11CA7-E3C0-4BC6-A4B9-AA1A81029FC2}" type="slidenum">
              <a:rPr lang="en-US"/>
              <a:pPr/>
              <a:t>‹#›</a:t>
            </a:fld>
            <a:endParaRPr lang="en-US"/>
          </a:p>
        </p:txBody>
      </p:sp>
      <p:pic>
        <p:nvPicPr>
          <p:cNvPr id="5" name="Picture 4" descr="Master slide-1.jpg"/>
          <p:cNvPicPr>
            <a:picLocks noChangeAspect="1"/>
          </p:cNvPicPr>
          <p:nvPr userDrawn="1"/>
        </p:nvPicPr>
        <p:blipFill>
          <a:blip r:embed="rId2" cstate="print"/>
          <a:stretch>
            <a:fillRect/>
          </a:stretch>
        </p:blipFill>
        <p:spPr>
          <a:xfrm>
            <a:off x="3166" y="0"/>
            <a:ext cx="9137668"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0AE401-6F10-495F-9F14-E13A3AFB964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8E7F3F2-9924-4403-8947-5F391C3A848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306E756-CE25-49AF-83EB-1A371A90649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wmv"/><Relationship Id="rId1" Type="http://schemas.microsoft.com/office/2007/relationships/media" Target="../media/media3.wmv"/><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2.jpg"/></Relationships>
</file>

<file path=ppt/slides/_rels/slide31.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notesSlide" Target="../notesSlides/notesSlide22.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3.wmf"/><Relationship Id="rId5" Type="http://schemas.openxmlformats.org/officeDocument/2006/relationships/oleObject" Target="../embeddings/oleObject1.bin"/><Relationship Id="rId10" Type="http://schemas.openxmlformats.org/officeDocument/2006/relationships/image" Target="../media/image45.wmf"/><Relationship Id="rId4" Type="http://schemas.openxmlformats.org/officeDocument/2006/relationships/image" Target="../media/image46.emf"/><Relationship Id="rId9" Type="http://schemas.openxmlformats.org/officeDocument/2006/relationships/oleObject" Target="../embeddings/oleObject3.bin"/></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gi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wmv"/><Relationship Id="rId1" Type="http://schemas.microsoft.com/office/2007/relationships/media" Target="../media/media2.wmv"/><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tiff"/></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janc_034"/>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052" name="Text Box 4"/>
          <p:cNvSpPr txBox="1">
            <a:spLocks noChangeArrowheads="1"/>
          </p:cNvSpPr>
          <p:nvPr/>
        </p:nvSpPr>
        <p:spPr bwMode="auto">
          <a:xfrm>
            <a:off x="5029200" y="6553200"/>
            <a:ext cx="4191000" cy="261610"/>
          </a:xfrm>
          <a:prstGeom prst="rect">
            <a:avLst/>
          </a:prstGeom>
          <a:noFill/>
          <a:ln w="9525">
            <a:noFill/>
            <a:miter lim="800000"/>
            <a:headEnd/>
            <a:tailEnd/>
          </a:ln>
          <a:effectLst/>
        </p:spPr>
        <p:txBody>
          <a:bodyPr wrap="square">
            <a:spAutoFit/>
          </a:bodyPr>
          <a:lstStyle/>
          <a:p>
            <a:r>
              <a:rPr lang="en-US" sz="1100" dirty="0" smtClean="0">
                <a:solidFill>
                  <a:schemeClr val="bg1"/>
                </a:solidFill>
                <a:latin typeface="Arial" panose="020B0604020202020204" pitchFamily="34" charset="0"/>
                <a:cs typeface="Arial" panose="020B0604020202020204" pitchFamily="34" charset="0"/>
              </a:rPr>
              <a:t>Seminar Presentation, </a:t>
            </a:r>
            <a:r>
              <a:rPr lang="en-US" sz="1100" dirty="0">
                <a:solidFill>
                  <a:schemeClr val="bg1"/>
                </a:solidFill>
                <a:latin typeface="Arial" panose="020B0604020202020204" pitchFamily="34" charset="0"/>
                <a:cs typeface="Arial" panose="020B0604020202020204" pitchFamily="34" charset="0"/>
              </a:rPr>
              <a:t>MIT Haystack </a:t>
            </a:r>
            <a:r>
              <a:rPr lang="en-US" sz="1100" dirty="0" smtClean="0">
                <a:solidFill>
                  <a:schemeClr val="bg1"/>
                </a:solidFill>
                <a:latin typeface="Arial" panose="020B0604020202020204" pitchFamily="34" charset="0"/>
                <a:cs typeface="Arial" panose="020B0604020202020204" pitchFamily="34" charset="0"/>
              </a:rPr>
              <a:t>Observatory,</a:t>
            </a:r>
            <a:r>
              <a:rPr lang="en-US" sz="1100" dirty="0" smtClean="0">
                <a:solidFill>
                  <a:schemeClr val="bg1"/>
                </a:solidFill>
                <a:latin typeface="Arial" panose="020B0604020202020204" pitchFamily="34" charset="0"/>
                <a:cs typeface="Arial" panose="020B0604020202020204" pitchFamily="34" charset="0"/>
              </a:rPr>
              <a:t> </a:t>
            </a:r>
            <a:r>
              <a:rPr lang="en-US" sz="1100" dirty="0" smtClean="0">
                <a:solidFill>
                  <a:schemeClr val="bg1"/>
                </a:solidFill>
                <a:latin typeface="Arial" panose="020B0604020202020204" pitchFamily="34" charset="0"/>
                <a:cs typeface="Arial" panose="020B0604020202020204" pitchFamily="34" charset="0"/>
              </a:rPr>
              <a:t>Oct </a:t>
            </a:r>
            <a:r>
              <a:rPr lang="en-US" sz="1100" dirty="0" smtClean="0">
                <a:solidFill>
                  <a:schemeClr val="bg1"/>
                </a:solidFill>
                <a:latin typeface="Arial" panose="020B0604020202020204" pitchFamily="34" charset="0"/>
                <a:cs typeface="Arial" panose="020B0604020202020204" pitchFamily="34" charset="0"/>
              </a:rPr>
              <a:t>26, </a:t>
            </a:r>
            <a:r>
              <a:rPr lang="en-US" sz="1100" dirty="0" smtClean="0">
                <a:solidFill>
                  <a:schemeClr val="bg1"/>
                </a:solidFill>
                <a:latin typeface="Arial" panose="020B0604020202020204" pitchFamily="34" charset="0"/>
                <a:cs typeface="Arial" panose="020B0604020202020204" pitchFamily="34" charset="0"/>
              </a:rPr>
              <a:t>2016</a:t>
            </a:r>
            <a:endParaRPr lang="en-US" sz="1100" dirty="0">
              <a:solidFill>
                <a:schemeClr val="bg1"/>
              </a:solidFill>
              <a:latin typeface="Arial" panose="020B0604020202020204" pitchFamily="34" charset="0"/>
              <a:cs typeface="Arial" panose="020B0604020202020204" pitchFamily="34" charset="0"/>
            </a:endParaRPr>
          </a:p>
        </p:txBody>
      </p:sp>
      <p:sp>
        <p:nvSpPr>
          <p:cNvPr id="2057" name="Rectangle 9"/>
          <p:cNvSpPr>
            <a:spLocks noChangeArrowheads="1"/>
          </p:cNvSpPr>
          <p:nvPr/>
        </p:nvSpPr>
        <p:spPr bwMode="auto">
          <a:xfrm>
            <a:off x="-49401" y="1216025"/>
            <a:ext cx="9296400" cy="1679575"/>
          </a:xfrm>
          <a:prstGeom prst="rect">
            <a:avLst/>
          </a:prstGeom>
          <a:noFill/>
          <a:ln w="9525">
            <a:noFill/>
            <a:miter lim="800000"/>
            <a:headEnd/>
            <a:tailEnd/>
          </a:ln>
          <a:effectLst/>
        </p:spPr>
        <p:txBody>
          <a:bodyPr anchor="ctr"/>
          <a:lstStyle/>
          <a:p>
            <a:pPr algn="ctr"/>
            <a:r>
              <a:rPr lang="en-US" sz="3200" b="1" dirty="0">
                <a:latin typeface="Arial" panose="020B0604020202020204" pitchFamily="34" charset="0"/>
                <a:cs typeface="Arial" panose="020B0604020202020204" pitchFamily="34" charset="0"/>
              </a:rPr>
              <a:t>The Auroral-Ionosphere Response to Interplanetary Shocks</a:t>
            </a:r>
            <a:endParaRPr lang="en-US" sz="3200" dirty="0"/>
          </a:p>
        </p:txBody>
      </p:sp>
      <p:sp>
        <p:nvSpPr>
          <p:cNvPr id="2050" name="Rectangle 2"/>
          <p:cNvSpPr>
            <a:spLocks noGrp="1" noChangeArrowheads="1"/>
          </p:cNvSpPr>
          <p:nvPr>
            <p:ph type="ctrTitle"/>
          </p:nvPr>
        </p:nvSpPr>
        <p:spPr>
          <a:xfrm>
            <a:off x="-76200" y="1438656"/>
            <a:ext cx="9296400" cy="1685544"/>
          </a:xfrm>
        </p:spPr>
        <p:txBody>
          <a:bodyPr/>
          <a:lstStyle/>
          <a:p>
            <a:r>
              <a:rPr lang="en-US" sz="3200" b="1" dirty="0">
                <a:solidFill>
                  <a:schemeClr val="bg1"/>
                </a:solidFill>
                <a:latin typeface="Arial" panose="020B0604020202020204" pitchFamily="34" charset="0"/>
                <a:cs typeface="Arial" panose="020B0604020202020204" pitchFamily="34" charset="0"/>
              </a:rPr>
              <a:t>The </a:t>
            </a:r>
            <a:r>
              <a:rPr lang="en-US" sz="3200" b="1" dirty="0" smtClean="0">
                <a:solidFill>
                  <a:schemeClr val="bg1"/>
                </a:solidFill>
                <a:latin typeface="Arial" panose="020B0604020202020204" pitchFamily="34" charset="0"/>
                <a:cs typeface="Arial" panose="020B0604020202020204" pitchFamily="34" charset="0"/>
              </a:rPr>
              <a:t>Auroral-Ionosphere Response </a:t>
            </a:r>
            <a:r>
              <a:rPr lang="en-US" sz="3200" b="1" dirty="0">
                <a:solidFill>
                  <a:schemeClr val="bg1"/>
                </a:solidFill>
                <a:latin typeface="Arial" panose="020B0604020202020204" pitchFamily="34" charset="0"/>
                <a:cs typeface="Arial" panose="020B0604020202020204" pitchFamily="34" charset="0"/>
              </a:rPr>
              <a:t>to </a:t>
            </a:r>
            <a:r>
              <a:rPr lang="en-US" sz="3200" b="1" dirty="0" smtClean="0">
                <a:solidFill>
                  <a:schemeClr val="bg1"/>
                </a:solidFill>
                <a:latin typeface="Arial" panose="020B0604020202020204" pitchFamily="34" charset="0"/>
                <a:cs typeface="Arial" panose="020B0604020202020204" pitchFamily="34" charset="0"/>
              </a:rPr>
              <a:t>Interplanetary Shocks</a:t>
            </a: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r>
              <a:rPr lang="en-US" sz="3200" b="1" dirty="0" smtClean="0">
                <a:solidFill>
                  <a:schemeClr val="bg1"/>
                </a:solidFill>
              </a:rPr>
              <a:t> </a:t>
            </a:r>
            <a:endParaRPr lang="en-US" sz="3200" dirty="0">
              <a:solidFill>
                <a:schemeClr val="bg1"/>
              </a:solidFill>
            </a:endParaRPr>
          </a:p>
        </p:txBody>
      </p:sp>
      <p:sp>
        <p:nvSpPr>
          <p:cNvPr id="2061" name="Rectangle 13"/>
          <p:cNvSpPr>
            <a:spLocks noChangeArrowheads="1"/>
          </p:cNvSpPr>
          <p:nvPr/>
        </p:nvSpPr>
        <p:spPr bwMode="auto">
          <a:xfrm>
            <a:off x="457200" y="3733800"/>
            <a:ext cx="8458200" cy="806719"/>
          </a:xfrm>
          <a:prstGeom prst="rect">
            <a:avLst/>
          </a:prstGeom>
          <a:noFill/>
          <a:ln w="9525">
            <a:noFill/>
            <a:miter lim="800000"/>
            <a:headEnd/>
            <a:tailEnd/>
          </a:ln>
          <a:effectLst/>
        </p:spPr>
        <p:txBody>
          <a:bodyPr/>
          <a:lstStyle/>
          <a:p>
            <a:pPr algn="ctr">
              <a:spcBef>
                <a:spcPct val="20000"/>
              </a:spcBef>
            </a:pPr>
            <a:r>
              <a:rPr lang="en-US" sz="2400" b="1" dirty="0"/>
              <a:t>Xiaoyan </a:t>
            </a:r>
            <a:r>
              <a:rPr lang="en-US" sz="2400" b="1" dirty="0" smtClean="0"/>
              <a:t>Zhou</a:t>
            </a:r>
            <a:endParaRPr lang="en-US" sz="2400" b="1" baseline="30000" dirty="0" smtClean="0"/>
          </a:p>
          <a:p>
            <a:pPr algn="ctr">
              <a:spcBef>
                <a:spcPct val="20000"/>
              </a:spcBef>
            </a:pPr>
            <a:r>
              <a:rPr lang="en-US" dirty="0" smtClean="0"/>
              <a:t>Earth, Planetary, and Space Sciences, UCLA</a:t>
            </a:r>
            <a:endParaRPr lang="en-US" sz="2000" dirty="0" smtClean="0">
              <a:solidFill>
                <a:schemeClr val="bg1"/>
              </a:solidFill>
            </a:endParaRPr>
          </a:p>
        </p:txBody>
      </p:sp>
      <p:sp>
        <p:nvSpPr>
          <p:cNvPr id="10" name="Rectangle 13"/>
          <p:cNvSpPr>
            <a:spLocks noChangeArrowheads="1"/>
          </p:cNvSpPr>
          <p:nvPr/>
        </p:nvSpPr>
        <p:spPr bwMode="auto">
          <a:xfrm>
            <a:off x="444321" y="3716882"/>
            <a:ext cx="8458200" cy="1447800"/>
          </a:xfrm>
          <a:prstGeom prst="rect">
            <a:avLst/>
          </a:prstGeom>
          <a:noFill/>
          <a:ln w="9525">
            <a:noFill/>
            <a:miter lim="800000"/>
            <a:headEnd/>
            <a:tailEnd/>
          </a:ln>
          <a:effectLst/>
        </p:spPr>
        <p:txBody>
          <a:bodyPr/>
          <a:lstStyle/>
          <a:p>
            <a:pPr algn="ctr">
              <a:spcBef>
                <a:spcPct val="20000"/>
              </a:spcBef>
            </a:pPr>
            <a:r>
              <a:rPr lang="en-US" sz="2400" b="1" dirty="0">
                <a:solidFill>
                  <a:schemeClr val="bg1"/>
                </a:solidFill>
              </a:rPr>
              <a:t>Xiaoyan </a:t>
            </a:r>
            <a:r>
              <a:rPr lang="en-US" sz="2400" b="1" dirty="0" smtClean="0">
                <a:solidFill>
                  <a:schemeClr val="bg1"/>
                </a:solidFill>
              </a:rPr>
              <a:t>Zhou</a:t>
            </a:r>
            <a:endParaRPr lang="en-US" sz="2400" b="1" baseline="30000" dirty="0">
              <a:solidFill>
                <a:schemeClr val="bg1"/>
              </a:solidFill>
            </a:endParaRPr>
          </a:p>
          <a:p>
            <a:pPr algn="ctr">
              <a:spcBef>
                <a:spcPts val="600"/>
              </a:spcBef>
            </a:pPr>
            <a:r>
              <a:rPr lang="en-US" dirty="0" smtClean="0">
                <a:solidFill>
                  <a:schemeClr val="bg1"/>
                </a:solidFill>
              </a:rPr>
              <a:t>Earth, Planetary, and Space Sciences, UCLA</a:t>
            </a:r>
          </a:p>
        </p:txBody>
      </p:sp>
      <p:sp>
        <p:nvSpPr>
          <p:cNvPr id="2" name="TextBox 1"/>
          <p:cNvSpPr txBox="1"/>
          <p:nvPr/>
        </p:nvSpPr>
        <p:spPr>
          <a:xfrm>
            <a:off x="1028700" y="5175473"/>
            <a:ext cx="7315200" cy="701731"/>
          </a:xfrm>
          <a:prstGeom prst="rect">
            <a:avLst/>
          </a:prstGeom>
          <a:noFill/>
        </p:spPr>
        <p:txBody>
          <a:bodyPr wrap="square" rtlCol="0">
            <a:spAutoFit/>
          </a:bodyPr>
          <a:lstStyle/>
          <a:p>
            <a:pPr algn="ctr">
              <a:spcBef>
                <a:spcPct val="20000"/>
              </a:spcBef>
            </a:pPr>
            <a:r>
              <a:rPr lang="en-US" dirty="0">
                <a:solidFill>
                  <a:schemeClr val="bg1"/>
                </a:solidFill>
              </a:rPr>
              <a:t>Acknowledgments</a:t>
            </a:r>
          </a:p>
          <a:p>
            <a:pPr algn="ctr">
              <a:spcBef>
                <a:spcPct val="20000"/>
              </a:spcBef>
            </a:pPr>
            <a:r>
              <a:rPr lang="en-US" dirty="0">
                <a:solidFill>
                  <a:schemeClr val="bg1"/>
                </a:solidFill>
              </a:rPr>
              <a:t>B. T. </a:t>
            </a:r>
            <a:r>
              <a:rPr lang="en-US" dirty="0" smtClean="0">
                <a:solidFill>
                  <a:schemeClr val="bg1"/>
                </a:solidFill>
              </a:rPr>
              <a:t>Tsurutani, G. </a:t>
            </a:r>
            <a:r>
              <a:rPr lang="en-US" dirty="0" err="1" smtClean="0">
                <a:solidFill>
                  <a:schemeClr val="bg1"/>
                </a:solidFill>
              </a:rPr>
              <a:t>Haerendal</a:t>
            </a:r>
            <a:r>
              <a:rPr lang="en-US" dirty="0" smtClean="0">
                <a:solidFill>
                  <a:schemeClr val="bg1"/>
                </a:solidFill>
              </a:rPr>
              <a:t>, </a:t>
            </a:r>
            <a:r>
              <a:rPr lang="en-US" dirty="0">
                <a:solidFill>
                  <a:schemeClr val="bg1"/>
                </a:solidFill>
              </a:rPr>
              <a:t>Y.-Q. Jin, </a:t>
            </a:r>
            <a:r>
              <a:rPr lang="en-US" dirty="0" smtClean="0">
                <a:solidFill>
                  <a:schemeClr val="bg1"/>
                </a:solidFill>
              </a:rPr>
              <a:t>J. Moen, R.J</a:t>
            </a:r>
            <a:r>
              <a:rPr lang="en-US" dirty="0">
                <a:solidFill>
                  <a:schemeClr val="bg1"/>
                </a:solidFill>
              </a:rPr>
              <a:t>. </a:t>
            </a:r>
            <a:r>
              <a:rPr lang="en-US" dirty="0" err="1" smtClean="0">
                <a:solidFill>
                  <a:schemeClr val="bg1"/>
                </a:solidFill>
              </a:rPr>
              <a:t>Strangeway</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LYR_gree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90600" y="762000"/>
            <a:ext cx="7391400" cy="5543550"/>
          </a:xfrm>
          <a:prstGeom prst="rect">
            <a:avLst/>
          </a:prstGeom>
        </p:spPr>
      </p:pic>
      <p:cxnSp>
        <p:nvCxnSpPr>
          <p:cNvPr id="6" name="Straight Connector 5"/>
          <p:cNvCxnSpPr/>
          <p:nvPr/>
        </p:nvCxnSpPr>
        <p:spPr>
          <a:xfrm>
            <a:off x="2743200" y="762000"/>
            <a:ext cx="685800" cy="685800"/>
          </a:xfrm>
          <a:prstGeom prst="line">
            <a:avLst/>
          </a:prstGeom>
          <a:ln w="31750">
            <a:solidFill>
              <a:srgbClr val="FF0000"/>
            </a:solidFill>
            <a:headEnd type="stealt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rot="18935319">
            <a:off x="2131836" y="423322"/>
            <a:ext cx="949812" cy="369332"/>
          </a:xfrm>
          <a:prstGeom prst="rect">
            <a:avLst/>
          </a:prstGeom>
          <a:noFill/>
        </p:spPr>
        <p:txBody>
          <a:bodyPr wrap="none" rtlCol="0">
            <a:spAutoFit/>
          </a:bodyPr>
          <a:lstStyle/>
          <a:p>
            <a:r>
              <a:rPr lang="en-US" dirty="0" smtClean="0">
                <a:solidFill>
                  <a:srgbClr val="FF0000"/>
                </a:solidFill>
              </a:rPr>
              <a:t>12 MLT</a:t>
            </a:r>
            <a:endParaRPr lang="en-US" dirty="0">
              <a:solidFill>
                <a:srgbClr val="FF0000"/>
              </a:solidFill>
            </a:endParaRPr>
          </a:p>
        </p:txBody>
      </p:sp>
    </p:spTree>
    <p:extLst>
      <p:ext uri="{BB962C8B-B14F-4D97-AF65-F5344CB8AC3E}">
        <p14:creationId xmlns:p14="http://schemas.microsoft.com/office/powerpoint/2010/main" val="37806243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3819526"/>
            <a:ext cx="4521368" cy="2029494"/>
          </a:xfrm>
          <a:prstGeom prst="rect">
            <a:avLst/>
          </a:prstGeom>
        </p:spPr>
      </p:pic>
      <p:sp>
        <p:nvSpPr>
          <p:cNvPr id="7" name="TextBox 6"/>
          <p:cNvSpPr txBox="1"/>
          <p:nvPr/>
        </p:nvSpPr>
        <p:spPr>
          <a:xfrm>
            <a:off x="407452" y="228601"/>
            <a:ext cx="3706464" cy="830997"/>
          </a:xfrm>
          <a:prstGeom prst="rect">
            <a:avLst/>
          </a:prstGeom>
          <a:noFill/>
        </p:spPr>
        <p:txBody>
          <a:bodyPr wrap="none" rtlCol="0">
            <a:spAutoFit/>
          </a:bodyPr>
          <a:lstStyle/>
          <a:p>
            <a:r>
              <a:rPr lang="en-US" sz="1600" b="1" dirty="0" smtClean="0">
                <a:latin typeface="Arial" panose="020B0604020202020204" pitchFamily="34" charset="0"/>
                <a:cs typeface="Arial" panose="020B0604020202020204" pitchFamily="34" charset="0"/>
              </a:rPr>
              <a:t>Shock aurora at local noon</a:t>
            </a:r>
          </a:p>
          <a:p>
            <a:r>
              <a:rPr lang="en-US" sz="1600" dirty="0" smtClean="0">
                <a:latin typeface="Arial" panose="020B0604020202020204" pitchFamily="34" charset="0"/>
                <a:cs typeface="Arial" panose="020B0604020202020204" pitchFamily="34" charset="0"/>
              </a:rPr>
              <a:t>Adiabatic compression plus </a:t>
            </a:r>
          </a:p>
          <a:p>
            <a:r>
              <a:rPr lang="en-US" sz="1600" dirty="0" smtClean="0">
                <a:latin typeface="Arial" panose="020B0604020202020204" pitchFamily="34" charset="0"/>
                <a:cs typeface="Arial" panose="020B0604020202020204" pitchFamily="34" charset="0"/>
              </a:rPr>
              <a:t>magnetic reconnection near local noon</a:t>
            </a:r>
            <a:endParaRPr lang="en-US" sz="1600" dirty="0">
              <a:latin typeface="Arial" panose="020B0604020202020204" pitchFamily="34" charset="0"/>
              <a:cs typeface="Arial" panose="020B0604020202020204" pitchFamily="34" charset="0"/>
            </a:endParaRPr>
          </a:p>
        </p:txBody>
      </p:sp>
      <p:sp>
        <p:nvSpPr>
          <p:cNvPr id="8" name="TextBox 7"/>
          <p:cNvSpPr txBox="1"/>
          <p:nvPr/>
        </p:nvSpPr>
        <p:spPr>
          <a:xfrm>
            <a:off x="4600790" y="228600"/>
            <a:ext cx="4528804" cy="830997"/>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Shock aurora at </a:t>
            </a:r>
            <a:r>
              <a:rPr lang="en-US" sz="1600" b="1" dirty="0" smtClean="0">
                <a:latin typeface="Arial" panose="020B0604020202020204" pitchFamily="34" charset="0"/>
                <a:cs typeface="Arial" panose="020B0604020202020204" pitchFamily="34" charset="0"/>
              </a:rPr>
              <a:t>0630 MLT</a:t>
            </a:r>
          </a:p>
          <a:p>
            <a:r>
              <a:rPr lang="en-US" sz="1600" dirty="0">
                <a:latin typeface="Arial" panose="020B0604020202020204" pitchFamily="34" charset="0"/>
                <a:cs typeface="Arial" panose="020B0604020202020204" pitchFamily="34" charset="0"/>
              </a:rPr>
              <a:t>Adiabatic compression plus </a:t>
            </a:r>
            <a:endParaRPr lang="en-US" sz="1600" dirty="0" smtClean="0">
              <a:latin typeface="Arial" panose="020B0604020202020204" pitchFamily="34" charset="0"/>
              <a:cs typeface="Arial" panose="020B0604020202020204" pitchFamily="34" charset="0"/>
            </a:endParaRPr>
          </a:p>
          <a:p>
            <a:r>
              <a:rPr lang="en-US" sz="1600" dirty="0" smtClean="0">
                <a:latin typeface="Arial" panose="020B0604020202020204" pitchFamily="34" charset="0"/>
                <a:cs typeface="Arial" panose="020B0604020202020204" pitchFamily="34" charset="0"/>
              </a:rPr>
              <a:t>K-H instability &amp; Magnetic shearing at the flanks</a:t>
            </a:r>
            <a:endParaRPr lang="en-US" sz="1600"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12471"/>
            <a:ext cx="4580496" cy="2643878"/>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5708" y="3819525"/>
            <a:ext cx="4704262" cy="2029495"/>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86300" y="1112471"/>
            <a:ext cx="4457700" cy="2643878"/>
          </a:xfrm>
          <a:prstGeom prst="rect">
            <a:avLst/>
          </a:prstGeom>
        </p:spPr>
      </p:pic>
      <p:cxnSp>
        <p:nvCxnSpPr>
          <p:cNvPr id="3" name="Straight Arrow Connector 2"/>
          <p:cNvCxnSpPr/>
          <p:nvPr/>
        </p:nvCxnSpPr>
        <p:spPr>
          <a:xfrm>
            <a:off x="2616820" y="4397077"/>
            <a:ext cx="401443" cy="3048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795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Jul 13-00_15434-35_e_rev3_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23825"/>
            <a:ext cx="8802688" cy="6491288"/>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4"/>
          <p:cNvSpPr txBox="1">
            <a:spLocks noChangeArrowheads="1"/>
          </p:cNvSpPr>
          <p:nvPr/>
        </p:nvSpPr>
        <p:spPr bwMode="auto">
          <a:xfrm>
            <a:off x="0" y="6615113"/>
            <a:ext cx="97013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smtClean="0">
                <a:latin typeface="Arial" panose="020B0604020202020204" pitchFamily="34" charset="0"/>
              </a:rPr>
              <a:t>SI </a:t>
            </a:r>
            <a:r>
              <a:rPr lang="en-US" altLang="en-US" sz="1000" dirty="0">
                <a:latin typeface="Arial" panose="020B0604020202020204" pitchFamily="34" charset="0"/>
              </a:rPr>
              <a:t>at 0942 UT</a:t>
            </a:r>
          </a:p>
        </p:txBody>
      </p:sp>
      <p:sp>
        <p:nvSpPr>
          <p:cNvPr id="5" name="Text Box 3"/>
          <p:cNvSpPr txBox="1">
            <a:spLocks noChangeArrowheads="1"/>
          </p:cNvSpPr>
          <p:nvPr/>
        </p:nvSpPr>
        <p:spPr bwMode="auto">
          <a:xfrm>
            <a:off x="7162800" y="6553200"/>
            <a:ext cx="198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latin typeface="Helvetica" panose="020B0604020202020204" pitchFamily="34" charset="0"/>
              </a:rPr>
              <a:t>Zhou et al., JGR, 2003</a:t>
            </a:r>
          </a:p>
        </p:txBody>
      </p:sp>
    </p:spTree>
    <p:extLst>
      <p:ext uri="{BB962C8B-B14F-4D97-AF65-F5344CB8AC3E}">
        <p14:creationId xmlns:p14="http://schemas.microsoft.com/office/powerpoint/2010/main" val="722610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AST_Vdis_Aug4-02_0241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09600"/>
            <a:ext cx="8486775" cy="3771900"/>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3"/>
          <p:cNvSpPr txBox="1">
            <a:spLocks noChangeArrowheads="1"/>
          </p:cNvSpPr>
          <p:nvPr/>
        </p:nvSpPr>
        <p:spPr bwMode="auto">
          <a:xfrm>
            <a:off x="7162800" y="6553200"/>
            <a:ext cx="198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dirty="0">
                <a:latin typeface="Helvetica" panose="020B0604020202020204" pitchFamily="34" charset="0"/>
              </a:rPr>
              <a:t>Zhou et al., JGR, </a:t>
            </a:r>
            <a:r>
              <a:rPr lang="en-US" altLang="en-US" sz="1400" dirty="0" smtClean="0">
                <a:latin typeface="Helvetica" panose="020B0604020202020204" pitchFamily="34" charset="0"/>
              </a:rPr>
              <a:t>2009</a:t>
            </a:r>
            <a:endParaRPr lang="en-US" altLang="en-US" sz="1400" dirty="0">
              <a:latin typeface="Helvetica" panose="020B0604020202020204" pitchFamily="34" charset="0"/>
            </a:endParaRPr>
          </a:p>
        </p:txBody>
      </p:sp>
      <p:sp>
        <p:nvSpPr>
          <p:cNvPr id="5" name="TextBox 4"/>
          <p:cNvSpPr txBox="1"/>
          <p:nvPr/>
        </p:nvSpPr>
        <p:spPr>
          <a:xfrm>
            <a:off x="304800" y="4800600"/>
            <a:ext cx="8486775" cy="1600438"/>
          </a:xfrm>
          <a:prstGeom prst="rect">
            <a:avLst/>
          </a:prstGeom>
          <a:noFill/>
        </p:spPr>
        <p:txBody>
          <a:bodyPr wrap="square" rtlCol="0">
            <a:spAutoFit/>
          </a:bodyPr>
          <a:lstStyle/>
          <a:p>
            <a:r>
              <a:rPr lang="en-US" sz="1400" dirty="0"/>
              <a:t>FAST electron observations on 4 August 1997. Left is the electron energy spectrum, </a:t>
            </a:r>
            <a:r>
              <a:rPr lang="en-US" sz="1400" dirty="0" smtClean="0"/>
              <a:t>which Zhou </a:t>
            </a:r>
            <a:r>
              <a:rPr lang="en-US" sz="1400" dirty="0"/>
              <a:t>et al. [2003] described. Right is electrons in phase space at the time shown by the vertical line in </a:t>
            </a:r>
            <a:r>
              <a:rPr lang="en-US" sz="1400" dirty="0" smtClean="0"/>
              <a:t>the spectrum</a:t>
            </a:r>
            <a:r>
              <a:rPr lang="en-US" sz="1400" dirty="0"/>
              <a:t>. The phase space density contours have been restricted to values less than 10</a:t>
            </a:r>
            <a:r>
              <a:rPr lang="en-US" sz="1400" baseline="30000" dirty="0"/>
              <a:t>10</a:t>
            </a:r>
            <a:r>
              <a:rPr lang="en-US" sz="1400" dirty="0"/>
              <a:t> s</a:t>
            </a:r>
            <a:r>
              <a:rPr lang="en-US" sz="1400" baseline="30000" dirty="0"/>
              <a:t>3</a:t>
            </a:r>
            <a:r>
              <a:rPr lang="en-US" sz="1400" dirty="0"/>
              <a:t> cm</a:t>
            </a:r>
            <a:r>
              <a:rPr lang="en-US" sz="1400" baseline="30000" dirty="0"/>
              <a:t>3</a:t>
            </a:r>
            <a:r>
              <a:rPr lang="en-US" sz="1400" dirty="0"/>
              <a:t> </a:t>
            </a:r>
            <a:r>
              <a:rPr lang="en-US" sz="1400" dirty="0" smtClean="0"/>
              <a:t>km</a:t>
            </a:r>
            <a:r>
              <a:rPr lang="en-US" sz="1400" baseline="30000" dirty="0" smtClean="0"/>
              <a:t>3</a:t>
            </a:r>
            <a:r>
              <a:rPr lang="en-US" sz="1400" dirty="0" smtClean="0"/>
              <a:t> so </a:t>
            </a:r>
            <a:r>
              <a:rPr lang="en-US" sz="1400" dirty="0"/>
              <a:t>that the pitch angle structure can be seen more clearly. This approach also has the effect of </a:t>
            </a:r>
            <a:r>
              <a:rPr lang="en-US" sz="1400" dirty="0" smtClean="0"/>
              <a:t>excluding phase </a:t>
            </a:r>
            <a:r>
              <a:rPr lang="en-US" sz="1400" dirty="0"/>
              <a:t>space density contours for lower-energy electrons (visible as a hole at the center). The loss cone </a:t>
            </a:r>
            <a:r>
              <a:rPr lang="en-US" sz="1400" dirty="0" smtClean="0"/>
              <a:t>is clearly </a:t>
            </a:r>
            <a:r>
              <a:rPr lang="en-US" sz="1400" dirty="0"/>
              <a:t>visible on left, and the distribution near the center shows that the low-energy electrons move along</a:t>
            </a:r>
          </a:p>
          <a:p>
            <a:r>
              <a:rPr lang="en-US" sz="1400" dirty="0"/>
              <a:t>the field line in both directions. This signature is considered an effect of kinetic </a:t>
            </a:r>
            <a:r>
              <a:rPr lang="en-US" sz="1400" dirty="0" smtClean="0"/>
              <a:t>Alfven </a:t>
            </a:r>
            <a:r>
              <a:rPr lang="en-US" sz="1400" dirty="0"/>
              <a:t>waves.</a:t>
            </a:r>
          </a:p>
        </p:txBody>
      </p:sp>
    </p:spTree>
    <p:extLst>
      <p:ext uri="{BB962C8B-B14F-4D97-AF65-F5344CB8AC3E}">
        <p14:creationId xmlns:p14="http://schemas.microsoft.com/office/powerpoint/2010/main" val="3051698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12-F10May15-97a-b-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15913"/>
            <a:ext cx="8648700" cy="593725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3"/>
          <p:cNvSpPr txBox="1">
            <a:spLocks noChangeArrowheads="1"/>
          </p:cNvSpPr>
          <p:nvPr/>
        </p:nvSpPr>
        <p:spPr bwMode="auto">
          <a:xfrm>
            <a:off x="7162800" y="6553200"/>
            <a:ext cx="198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latin typeface="Helvetica" panose="020B0604020202020204" pitchFamily="34" charset="0"/>
              </a:rPr>
              <a:t>Zhou et al., JGR, 2003</a:t>
            </a:r>
          </a:p>
        </p:txBody>
      </p:sp>
      <p:sp>
        <p:nvSpPr>
          <p:cNvPr id="4" name="Text Box 4"/>
          <p:cNvSpPr txBox="1">
            <a:spLocks noChangeArrowheads="1"/>
          </p:cNvSpPr>
          <p:nvPr/>
        </p:nvSpPr>
        <p:spPr bwMode="auto">
          <a:xfrm>
            <a:off x="152400" y="6324600"/>
            <a:ext cx="11336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dirty="0" smtClean="0">
                <a:latin typeface="Arial" panose="020B0604020202020204" pitchFamily="34" charset="0"/>
              </a:rPr>
              <a:t>SI </a:t>
            </a:r>
            <a:r>
              <a:rPr lang="en-US" altLang="en-US" sz="1200" dirty="0">
                <a:latin typeface="Arial" panose="020B0604020202020204" pitchFamily="34" charset="0"/>
              </a:rPr>
              <a:t>at 0159 UT</a:t>
            </a:r>
          </a:p>
        </p:txBody>
      </p:sp>
    </p:spTree>
    <p:extLst>
      <p:ext uri="{BB962C8B-B14F-4D97-AF65-F5344CB8AC3E}">
        <p14:creationId xmlns:p14="http://schemas.microsoft.com/office/powerpoint/2010/main" val="25721739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Liou_GRL02_Fig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6125" y="3416300"/>
            <a:ext cx="30163" cy="23813"/>
          </a:xfrm>
          <a:prstGeom prst="rect">
            <a:avLst/>
          </a:prstGeom>
          <a:noFill/>
          <a:extLst>
            <a:ext uri="{909E8E84-426E-40DD-AFC4-6F175D3DCCD1}">
              <a14:hiddenFill xmlns:a14="http://schemas.microsoft.com/office/drawing/2010/main">
                <a:solidFill>
                  <a:srgbClr val="FFFFFF"/>
                </a:solidFill>
              </a14:hiddenFill>
            </a:ext>
          </a:extLst>
        </p:spPr>
      </p:pic>
      <p:pic>
        <p:nvPicPr>
          <p:cNvPr id="26627" name="Picture 3" descr="Liou_GRL02_Fig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625475"/>
            <a:ext cx="5638800" cy="4449763"/>
          </a:xfrm>
          <a:prstGeom prst="rect">
            <a:avLst/>
          </a:prstGeom>
          <a:noFill/>
          <a:extLst>
            <a:ext uri="{909E8E84-426E-40DD-AFC4-6F175D3DCCD1}">
              <a14:hiddenFill xmlns:a14="http://schemas.microsoft.com/office/drawing/2010/main">
                <a:solidFill>
                  <a:srgbClr val="FFFFFF"/>
                </a:solidFill>
              </a14:hiddenFill>
            </a:ext>
          </a:extLst>
        </p:spPr>
      </p:pic>
      <p:sp>
        <p:nvSpPr>
          <p:cNvPr id="26628" name="Text Box 4"/>
          <p:cNvSpPr txBox="1">
            <a:spLocks noChangeArrowheads="1"/>
          </p:cNvSpPr>
          <p:nvPr/>
        </p:nvSpPr>
        <p:spPr bwMode="auto">
          <a:xfrm>
            <a:off x="838200" y="5334000"/>
            <a:ext cx="77597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latin typeface="Arial" panose="020B0604020202020204" pitchFamily="34" charset="0"/>
              </a:rPr>
              <a:t>Liou et al. (2002 GRL). Interplanetary shock-created midday sub-auroral </a:t>
            </a:r>
          </a:p>
          <a:p>
            <a:r>
              <a:rPr lang="en-US" altLang="en-US" sz="1800">
                <a:latin typeface="Arial" panose="020B0604020202020204" pitchFamily="34" charset="0"/>
              </a:rPr>
              <a:t>patches (MSPs). MSPs are mainly in the noon sector (9-15 LT) can be as </a:t>
            </a:r>
          </a:p>
          <a:p>
            <a:r>
              <a:rPr lang="en-US" altLang="en-US" sz="1800">
                <a:latin typeface="Arial" panose="020B0604020202020204" pitchFamily="34" charset="0"/>
              </a:rPr>
              <a:t>low as ~55 deg MLat. Later, more UV imaging data showed that MSP can  </a:t>
            </a:r>
          </a:p>
          <a:p>
            <a:r>
              <a:rPr lang="en-US" altLang="en-US" sz="1800">
                <a:latin typeface="Arial" panose="020B0604020202020204" pitchFamily="34" charset="0"/>
              </a:rPr>
              <a:t>be detached from the oval. </a:t>
            </a:r>
          </a:p>
        </p:txBody>
      </p:sp>
    </p:spTree>
    <p:extLst>
      <p:ext uri="{BB962C8B-B14F-4D97-AF65-F5344CB8AC3E}">
        <p14:creationId xmlns:p14="http://schemas.microsoft.com/office/powerpoint/2010/main" val="14592096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4442"/>
          <a:stretch/>
        </p:blipFill>
        <p:spPr>
          <a:xfrm>
            <a:off x="609600" y="304800"/>
            <a:ext cx="3810000" cy="6172200"/>
          </a:xfrm>
          <a:prstGeom prst="rect">
            <a:avLst/>
          </a:prstGeom>
        </p:spPr>
      </p:pic>
      <p:cxnSp>
        <p:nvCxnSpPr>
          <p:cNvPr id="8" name="Straight Connector 7"/>
          <p:cNvCxnSpPr/>
          <p:nvPr/>
        </p:nvCxnSpPr>
        <p:spPr>
          <a:xfrm>
            <a:off x="4335966" y="5348868"/>
            <a:ext cx="365760" cy="0"/>
          </a:xfrm>
          <a:prstGeom prst="line">
            <a:avLst/>
          </a:prstGeom>
          <a:ln w="12700">
            <a:solidFill>
              <a:schemeClr val="tx1"/>
            </a:solidFill>
            <a:headEnd type="stealt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633114" y="5187545"/>
            <a:ext cx="4206086" cy="954107"/>
          </a:xfrm>
          <a:prstGeom prst="rect">
            <a:avLst/>
          </a:prstGeom>
          <a:noFill/>
        </p:spPr>
        <p:txBody>
          <a:bodyPr wrap="square" rtlCol="0">
            <a:spAutoFit/>
          </a:bodyPr>
          <a:lstStyle/>
          <a:p>
            <a:r>
              <a:rPr lang="en-US" sz="1400" dirty="0" smtClean="0"/>
              <a:t>120 km, Peak of the green emissions at 557.7 nm</a:t>
            </a:r>
          </a:p>
          <a:p>
            <a:r>
              <a:rPr lang="en-US" sz="1400" dirty="0" smtClean="0"/>
              <a:t>              mainly caused by hard electrons with</a:t>
            </a:r>
          </a:p>
          <a:p>
            <a:r>
              <a:rPr lang="en-US" sz="1400" dirty="0"/>
              <a:t> </a:t>
            </a:r>
            <a:r>
              <a:rPr lang="en-US" sz="1400" dirty="0" smtClean="0"/>
              <a:t>             energies &gt; 1 </a:t>
            </a:r>
            <a:r>
              <a:rPr lang="en-US" sz="1400" dirty="0" err="1" smtClean="0"/>
              <a:t>keV</a:t>
            </a:r>
            <a:r>
              <a:rPr lang="en-US" sz="1400" dirty="0" smtClean="0"/>
              <a:t>,</a:t>
            </a:r>
            <a:r>
              <a:rPr lang="en-US" sz="1400" dirty="0"/>
              <a:t> </a:t>
            </a:r>
            <a:r>
              <a:rPr lang="en-US" sz="1400" dirty="0" smtClean="0"/>
              <a:t>corresponding </a:t>
            </a:r>
            <a:r>
              <a:rPr lang="en-US" sz="1400" dirty="0"/>
              <a:t>to </a:t>
            </a:r>
            <a:endParaRPr lang="en-US" sz="1400" dirty="0" smtClean="0"/>
          </a:p>
          <a:p>
            <a:r>
              <a:rPr lang="en-US" sz="1400" dirty="0"/>
              <a:t> </a:t>
            </a:r>
            <a:r>
              <a:rPr lang="en-US" sz="1400" dirty="0" smtClean="0"/>
              <a:t>             transitions </a:t>
            </a:r>
            <a:r>
              <a:rPr lang="en-US" sz="1400" dirty="0"/>
              <a:t>from O(</a:t>
            </a:r>
            <a:r>
              <a:rPr lang="en-US" sz="1400" baseline="30000" dirty="0"/>
              <a:t>1</a:t>
            </a:r>
            <a:r>
              <a:rPr lang="en-US" sz="1400" dirty="0"/>
              <a:t>S</a:t>
            </a:r>
            <a:r>
              <a:rPr lang="en-US" sz="1400" dirty="0" smtClean="0"/>
              <a:t>).</a:t>
            </a:r>
            <a:endParaRPr lang="en-US" sz="1400" dirty="0"/>
          </a:p>
        </p:txBody>
      </p:sp>
      <p:cxnSp>
        <p:nvCxnSpPr>
          <p:cNvPr id="10" name="Straight Connector 9"/>
          <p:cNvCxnSpPr/>
          <p:nvPr/>
        </p:nvCxnSpPr>
        <p:spPr>
          <a:xfrm>
            <a:off x="4328409" y="4321465"/>
            <a:ext cx="365760" cy="0"/>
          </a:xfrm>
          <a:prstGeom prst="line">
            <a:avLst/>
          </a:prstGeom>
          <a:ln w="12700">
            <a:solidFill>
              <a:schemeClr val="tx1"/>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625557" y="4160142"/>
            <a:ext cx="3977486" cy="954107"/>
          </a:xfrm>
          <a:prstGeom prst="rect">
            <a:avLst/>
          </a:prstGeom>
          <a:noFill/>
        </p:spPr>
        <p:txBody>
          <a:bodyPr wrap="square" rtlCol="0">
            <a:spAutoFit/>
          </a:bodyPr>
          <a:lstStyle/>
          <a:p>
            <a:r>
              <a:rPr lang="en-US" sz="1400" dirty="0" smtClean="0"/>
              <a:t>250 km, Peak of the red emissions at 630.0 nm</a:t>
            </a:r>
          </a:p>
          <a:p>
            <a:r>
              <a:rPr lang="en-US" sz="1400" dirty="0" smtClean="0"/>
              <a:t>              mainly caused by soft electrons with</a:t>
            </a:r>
          </a:p>
          <a:p>
            <a:r>
              <a:rPr lang="en-US" sz="1400" dirty="0"/>
              <a:t> </a:t>
            </a:r>
            <a:r>
              <a:rPr lang="en-US" sz="1400" dirty="0" smtClean="0"/>
              <a:t>             energies &lt; 1 </a:t>
            </a:r>
            <a:r>
              <a:rPr lang="en-US" sz="1400" dirty="0" err="1" smtClean="0"/>
              <a:t>keV</a:t>
            </a:r>
            <a:r>
              <a:rPr lang="en-US" sz="1400" dirty="0" smtClean="0"/>
              <a:t>, </a:t>
            </a:r>
            <a:r>
              <a:rPr lang="en-US" sz="1400" dirty="0"/>
              <a:t>corresponding to </a:t>
            </a:r>
          </a:p>
          <a:p>
            <a:r>
              <a:rPr lang="en-US" sz="1400" dirty="0"/>
              <a:t>              transitions from </a:t>
            </a:r>
            <a:r>
              <a:rPr lang="en-US" sz="1400" dirty="0" smtClean="0"/>
              <a:t>O(</a:t>
            </a:r>
            <a:r>
              <a:rPr lang="en-US" sz="1400" baseline="30000" dirty="0" smtClean="0"/>
              <a:t>1</a:t>
            </a:r>
            <a:r>
              <a:rPr lang="en-US" sz="1400" dirty="0" smtClean="0"/>
              <a:t>D).</a:t>
            </a:r>
            <a:endParaRPr lang="en-US" sz="1400" dirty="0"/>
          </a:p>
        </p:txBody>
      </p:sp>
      <p:cxnSp>
        <p:nvCxnSpPr>
          <p:cNvPr id="12" name="Straight Connector 11"/>
          <p:cNvCxnSpPr/>
          <p:nvPr/>
        </p:nvCxnSpPr>
        <p:spPr>
          <a:xfrm>
            <a:off x="4328409" y="542323"/>
            <a:ext cx="365760" cy="0"/>
          </a:xfrm>
          <a:prstGeom prst="line">
            <a:avLst/>
          </a:prstGeom>
          <a:ln w="12700">
            <a:solidFill>
              <a:schemeClr val="tx1"/>
            </a:solidFill>
            <a:headEnd type="stealt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625556" y="381000"/>
            <a:ext cx="4310626" cy="738664"/>
          </a:xfrm>
          <a:prstGeom prst="rect">
            <a:avLst/>
          </a:prstGeom>
          <a:noFill/>
        </p:spPr>
        <p:txBody>
          <a:bodyPr wrap="square" rtlCol="0">
            <a:spAutoFit/>
          </a:bodyPr>
          <a:lstStyle/>
          <a:p>
            <a:r>
              <a:rPr lang="en-US" sz="1400" dirty="0"/>
              <a:t>~1000-2000 </a:t>
            </a:r>
            <a:r>
              <a:rPr lang="en-US" sz="1400" dirty="0" smtClean="0"/>
              <a:t>km, SMEI aurora in visible band  </a:t>
            </a:r>
          </a:p>
          <a:p>
            <a:r>
              <a:rPr lang="en-US" sz="1400" dirty="0"/>
              <a:t> </a:t>
            </a:r>
            <a:r>
              <a:rPr lang="en-US" sz="1400" dirty="0" smtClean="0"/>
              <a:t>          </a:t>
            </a:r>
            <a:r>
              <a:rPr lang="en-US" sz="1400" dirty="0" smtClean="0"/>
              <a:t>    </a:t>
            </a:r>
            <a:r>
              <a:rPr lang="en-US" sz="1400" dirty="0" smtClean="0"/>
              <a:t>emission from N2+ (Mizuno et al., </a:t>
            </a:r>
          </a:p>
          <a:p>
            <a:r>
              <a:rPr lang="en-US" sz="1400" dirty="0"/>
              <a:t> </a:t>
            </a:r>
            <a:r>
              <a:rPr lang="en-US" sz="1400" dirty="0" smtClean="0"/>
              <a:t>     </a:t>
            </a:r>
            <a:r>
              <a:rPr lang="en-US" sz="1400" dirty="0" smtClean="0"/>
              <a:t>         </a:t>
            </a:r>
            <a:r>
              <a:rPr lang="en-US" sz="1400" dirty="0" smtClean="0"/>
              <a:t>JGR2005).</a:t>
            </a:r>
            <a:endParaRPr lang="en-US" sz="1400" dirty="0"/>
          </a:p>
        </p:txBody>
      </p:sp>
      <p:sp>
        <p:nvSpPr>
          <p:cNvPr id="14" name="TextBox 13"/>
          <p:cNvSpPr txBox="1"/>
          <p:nvPr/>
        </p:nvSpPr>
        <p:spPr>
          <a:xfrm>
            <a:off x="4625556" y="1260129"/>
            <a:ext cx="4213644" cy="2693045"/>
          </a:xfrm>
          <a:prstGeom prst="rect">
            <a:avLst/>
          </a:prstGeom>
          <a:noFill/>
        </p:spPr>
        <p:txBody>
          <a:bodyPr wrap="square" rtlCol="0">
            <a:spAutoFit/>
          </a:bodyPr>
          <a:lstStyle/>
          <a:p>
            <a:pPr>
              <a:spcAft>
                <a:spcPts val="600"/>
              </a:spcAft>
            </a:pPr>
            <a:r>
              <a:rPr lang="en-US" sz="1400" dirty="0" smtClean="0"/>
              <a:t>The correlation between TEC enhancement and auroral activity has been well established (</a:t>
            </a:r>
            <a:r>
              <a:rPr lang="en-US" sz="1400" dirty="0" err="1" smtClean="0"/>
              <a:t>e.g.,Pi</a:t>
            </a:r>
            <a:r>
              <a:rPr lang="en-US" sz="1400" dirty="0" smtClean="0"/>
              <a:t> </a:t>
            </a:r>
            <a:r>
              <a:rPr lang="en-US" sz="1400" dirty="0"/>
              <a:t>et al., 1997; Aarons et al., 2000; Watson et al., 2011</a:t>
            </a:r>
            <a:r>
              <a:rPr lang="en-US" sz="1400" dirty="0" smtClean="0"/>
              <a:t>]).</a:t>
            </a:r>
          </a:p>
          <a:p>
            <a:pPr marL="233363" indent="-233363">
              <a:spcAft>
                <a:spcPts val="600"/>
              </a:spcAft>
              <a:buFont typeface="Arial" panose="020B0604020202020204" pitchFamily="34" charset="0"/>
              <a:buChar char="•"/>
            </a:pPr>
            <a:r>
              <a:rPr lang="en-US" sz="1400" dirty="0"/>
              <a:t>A weak discrete arc of 1.5 </a:t>
            </a:r>
            <a:r>
              <a:rPr lang="en-US" sz="1400" dirty="0" err="1"/>
              <a:t>kR</a:t>
            </a:r>
            <a:r>
              <a:rPr lang="en-US" sz="1400" dirty="0"/>
              <a:t> </a:t>
            </a:r>
            <a:r>
              <a:rPr lang="en-US" sz="1400" dirty="0" smtClean="0"/>
              <a:t>corresponds to an </a:t>
            </a:r>
            <a:r>
              <a:rPr lang="en-US" sz="1400" dirty="0"/>
              <a:t>increase in plasma density of </a:t>
            </a:r>
            <a:r>
              <a:rPr lang="en-US" sz="1400" dirty="0" smtClean="0"/>
              <a:t>5 </a:t>
            </a:r>
            <a:r>
              <a:rPr lang="en-US" sz="1400" dirty="0"/>
              <a:t>x10</a:t>
            </a:r>
            <a:r>
              <a:rPr lang="en-US" sz="1400" baseline="30000" dirty="0"/>
              <a:t>5</a:t>
            </a:r>
            <a:r>
              <a:rPr lang="en-US" sz="1400" dirty="0"/>
              <a:t> e/cm</a:t>
            </a:r>
            <a:r>
              <a:rPr lang="en-US" sz="1400" baseline="30000" dirty="0"/>
              <a:t>3</a:t>
            </a:r>
            <a:r>
              <a:rPr lang="fr-FR" sz="1400" dirty="0"/>
              <a:t> </a:t>
            </a:r>
            <a:r>
              <a:rPr lang="en-US" sz="1400" dirty="0"/>
              <a:t>(</a:t>
            </a:r>
            <a:r>
              <a:rPr lang="en-US" sz="1400" dirty="0" err="1"/>
              <a:t>Basu</a:t>
            </a:r>
            <a:r>
              <a:rPr lang="en-US" sz="1400" dirty="0"/>
              <a:t> et al., 1993)</a:t>
            </a:r>
          </a:p>
          <a:p>
            <a:pPr marL="233363" indent="-233363">
              <a:spcAft>
                <a:spcPts val="600"/>
              </a:spcAft>
              <a:buFont typeface="Arial" panose="020B0604020202020204" pitchFamily="34" charset="0"/>
              <a:buChar char="•"/>
            </a:pPr>
            <a:r>
              <a:rPr lang="fr-FR" sz="1400" dirty="0"/>
              <a:t>E </a:t>
            </a:r>
            <a:r>
              <a:rPr lang="fr-FR" sz="1400" dirty="0" err="1"/>
              <a:t>Region</a:t>
            </a:r>
            <a:r>
              <a:rPr lang="fr-FR" sz="1400" dirty="0"/>
              <a:t> diffuse </a:t>
            </a:r>
            <a:r>
              <a:rPr lang="fr-FR" sz="1400" dirty="0" err="1"/>
              <a:t>aurora</a:t>
            </a:r>
            <a:r>
              <a:rPr lang="fr-FR" sz="1400" dirty="0"/>
              <a:t> </a:t>
            </a:r>
            <a:r>
              <a:rPr lang="en-US" sz="1400" dirty="0"/>
              <a:t>corresponds </a:t>
            </a:r>
            <a:r>
              <a:rPr lang="en-US" sz="1400" dirty="0" smtClean="0"/>
              <a:t>an </a:t>
            </a:r>
            <a:r>
              <a:rPr lang="en-US" sz="1400" dirty="0"/>
              <a:t>increase </a:t>
            </a:r>
            <a:r>
              <a:rPr lang="en-US" sz="1400" dirty="0" smtClean="0"/>
              <a:t>of 5 </a:t>
            </a:r>
            <a:r>
              <a:rPr lang="en-US" sz="1400" dirty="0"/>
              <a:t>x10</a:t>
            </a:r>
            <a:r>
              <a:rPr lang="en-US" sz="1400" baseline="30000" dirty="0"/>
              <a:t>5</a:t>
            </a:r>
            <a:r>
              <a:rPr lang="en-US" sz="1400" dirty="0"/>
              <a:t> e/cm</a:t>
            </a:r>
            <a:r>
              <a:rPr lang="en-US" sz="1400" baseline="30000" dirty="0"/>
              <a:t>3</a:t>
            </a:r>
            <a:r>
              <a:rPr lang="fr-FR" sz="1400" dirty="0"/>
              <a:t> (Anderson et al., 1997)</a:t>
            </a:r>
          </a:p>
          <a:p>
            <a:pPr marL="233363" indent="-233363">
              <a:spcAft>
                <a:spcPts val="600"/>
              </a:spcAft>
              <a:buFont typeface="Arial" panose="020B0604020202020204" pitchFamily="34" charset="0"/>
              <a:buChar char="•"/>
            </a:pPr>
            <a:r>
              <a:rPr lang="en-US" sz="1400" dirty="0" smtClean="0"/>
              <a:t>10 TECU </a:t>
            </a:r>
            <a:r>
              <a:rPr lang="en-US" sz="1400" dirty="0"/>
              <a:t>corresponds </a:t>
            </a:r>
            <a:r>
              <a:rPr lang="en-US" sz="1400" dirty="0" smtClean="0"/>
              <a:t>an </a:t>
            </a:r>
            <a:r>
              <a:rPr lang="en-US" sz="1400" dirty="0"/>
              <a:t>increase of </a:t>
            </a:r>
            <a:r>
              <a:rPr lang="en-US" sz="1400" dirty="0" smtClean="0"/>
              <a:t>10</a:t>
            </a:r>
            <a:r>
              <a:rPr lang="en-US" sz="1400" baseline="30000" dirty="0" smtClean="0"/>
              <a:t>13</a:t>
            </a:r>
            <a:r>
              <a:rPr lang="en-US" sz="1400" dirty="0" smtClean="0"/>
              <a:t> e/cm</a:t>
            </a:r>
            <a:r>
              <a:rPr lang="en-US" sz="1400" baseline="30000" dirty="0" smtClean="0"/>
              <a:t>2</a:t>
            </a:r>
            <a:r>
              <a:rPr lang="en-US" sz="1400" dirty="0" smtClean="0"/>
              <a:t>, i.e., an </a:t>
            </a:r>
            <a:r>
              <a:rPr lang="en-US" sz="1400" dirty="0"/>
              <a:t>increase in plasma density of 1.25 </a:t>
            </a:r>
            <a:r>
              <a:rPr lang="en-US" sz="1400" dirty="0" smtClean="0"/>
              <a:t>x10</a:t>
            </a:r>
            <a:r>
              <a:rPr lang="en-US" sz="1400" baseline="30000" dirty="0" smtClean="0"/>
              <a:t>6</a:t>
            </a:r>
            <a:r>
              <a:rPr lang="en-US" sz="1400" dirty="0" smtClean="0"/>
              <a:t> e/cm</a:t>
            </a:r>
            <a:r>
              <a:rPr lang="en-US" sz="1400" baseline="30000" dirty="0" smtClean="0"/>
              <a:t>3</a:t>
            </a:r>
            <a:r>
              <a:rPr lang="en-US" sz="1400" dirty="0"/>
              <a:t>. </a:t>
            </a:r>
            <a:r>
              <a:rPr lang="en-US" sz="1400" dirty="0" smtClean="0"/>
              <a:t>(</a:t>
            </a:r>
            <a:r>
              <a:rPr lang="en-US" sz="1400" dirty="0" err="1" smtClean="0"/>
              <a:t>Kintner</a:t>
            </a:r>
            <a:r>
              <a:rPr lang="en-US" sz="1400" dirty="0" smtClean="0"/>
              <a:t> et al., 2002).</a:t>
            </a:r>
          </a:p>
        </p:txBody>
      </p:sp>
    </p:spTree>
    <p:extLst>
      <p:ext uri="{BB962C8B-B14F-4D97-AF65-F5344CB8AC3E}">
        <p14:creationId xmlns:p14="http://schemas.microsoft.com/office/powerpoint/2010/main" val="17414046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98347" y="641644"/>
            <a:ext cx="1992853" cy="646331"/>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University of Oslo</a:t>
            </a:r>
          </a:p>
          <a:p>
            <a:r>
              <a:rPr lang="en-US" dirty="0" smtClean="0">
                <a:latin typeface="Arial" panose="020B0604020202020204" pitchFamily="34" charset="0"/>
                <a:cs typeface="Arial" panose="020B0604020202020204" pitchFamily="34" charset="0"/>
              </a:rPr>
              <a:t>April-June, 2015</a:t>
            </a:r>
            <a:endParaRPr lang="en-US"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35274"/>
          <a:stretch/>
        </p:blipFill>
        <p:spPr>
          <a:xfrm>
            <a:off x="3443271" y="4933047"/>
            <a:ext cx="4191000" cy="1753579"/>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781" y="76200"/>
            <a:ext cx="3548182" cy="26611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98064" y="1604897"/>
            <a:ext cx="5827336" cy="3534964"/>
          </a:xfrm>
          <a:prstGeom prst="ellipse">
            <a:avLst/>
          </a:prstGeom>
          <a:ln>
            <a:noFill/>
          </a:ln>
          <a:effectLst>
            <a:softEdge rad="112500"/>
          </a:effectLst>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43600" y="-228600"/>
            <a:ext cx="3099062" cy="232429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5801" y="2737336"/>
            <a:ext cx="2532183" cy="33762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0788110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1" y="304800"/>
            <a:ext cx="8382000" cy="923330"/>
          </a:xfrm>
          <a:prstGeom prst="rect">
            <a:avLst/>
          </a:prstGeom>
          <a:noFill/>
        </p:spPr>
        <p:txBody>
          <a:bodyPr wrap="square" rtlCol="0">
            <a:spAutoFit/>
          </a:bodyPr>
          <a:lstStyle/>
          <a:p>
            <a:r>
              <a:rPr lang="en-US" dirty="0" smtClean="0"/>
              <a:t>By the giving fact that aurorae are caused by particle precipitations that deposit energy into the ionosphere while enhances it ionization, one should have some idea what to look for in the TEC variation.  </a:t>
            </a:r>
            <a:endParaRPr lang="en-US"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10075"/>
          <a:stretch/>
        </p:blipFill>
        <p:spPr>
          <a:xfrm>
            <a:off x="609600" y="1524000"/>
            <a:ext cx="4727458" cy="4867870"/>
          </a:xfrm>
          <a:prstGeom prst="rect">
            <a:avLst/>
          </a:prstGeom>
        </p:spPr>
      </p:pic>
      <p:sp>
        <p:nvSpPr>
          <p:cNvPr id="4" name="TextBox 3"/>
          <p:cNvSpPr txBox="1"/>
          <p:nvPr/>
        </p:nvSpPr>
        <p:spPr>
          <a:xfrm>
            <a:off x="5562600" y="1447800"/>
            <a:ext cx="3124200" cy="1815882"/>
          </a:xfrm>
          <a:prstGeom prst="rect">
            <a:avLst/>
          </a:prstGeom>
          <a:noFill/>
        </p:spPr>
        <p:txBody>
          <a:bodyPr wrap="square" rtlCol="0">
            <a:spAutoFit/>
          </a:bodyPr>
          <a:lstStyle/>
          <a:p>
            <a:r>
              <a:rPr lang="en-US" sz="1400" dirty="0"/>
              <a:t>Solar wind observations (left column) from </a:t>
            </a:r>
            <a:r>
              <a:rPr lang="en-US" sz="1400" dirty="0" err="1"/>
              <a:t>Geotail</a:t>
            </a:r>
            <a:r>
              <a:rPr lang="en-US" sz="1400" dirty="0"/>
              <a:t>, SYM-H index in Figure 1 (left column, seventh row), and the</a:t>
            </a:r>
          </a:p>
          <a:p>
            <a:r>
              <a:rPr lang="en-US" sz="1400" dirty="0"/>
              <a:t>UV auroral data (right column) from DMSP/SSUSI when the shock arrived on 8 March 2012. </a:t>
            </a:r>
            <a:r>
              <a:rPr lang="en-US" sz="1400" dirty="0" err="1"/>
              <a:t>Geotail</a:t>
            </a:r>
            <a:r>
              <a:rPr lang="en-US" sz="1400" dirty="0"/>
              <a:t> was at (13.0, 7.4, 7.9) </a:t>
            </a:r>
            <a:r>
              <a:rPr lang="en-US" sz="1400" dirty="0" smtClean="0"/>
              <a:t>R</a:t>
            </a:r>
            <a:r>
              <a:rPr lang="en-US" sz="1400" baseline="-25000" dirty="0" smtClean="0"/>
              <a:t>E</a:t>
            </a:r>
            <a:r>
              <a:rPr lang="en-US" sz="1400" dirty="0" smtClean="0"/>
              <a:t> in GSM at </a:t>
            </a:r>
            <a:r>
              <a:rPr lang="en-US" sz="1400" dirty="0"/>
              <a:t>~1100 UT</a:t>
            </a:r>
            <a:r>
              <a:rPr lang="en-US" sz="1400" dirty="0" smtClean="0"/>
              <a:t>. M = 2.7</a:t>
            </a:r>
            <a:endParaRPr lang="en-US" sz="1400" dirty="0"/>
          </a:p>
        </p:txBody>
      </p:sp>
      <p:sp>
        <p:nvSpPr>
          <p:cNvPr id="5" name="TextBox 4"/>
          <p:cNvSpPr txBox="1"/>
          <p:nvPr/>
        </p:nvSpPr>
        <p:spPr>
          <a:xfrm>
            <a:off x="5562600" y="5638800"/>
            <a:ext cx="3276600" cy="738664"/>
          </a:xfrm>
          <a:prstGeom prst="rect">
            <a:avLst/>
          </a:prstGeom>
          <a:noFill/>
        </p:spPr>
        <p:txBody>
          <a:bodyPr wrap="square" rtlCol="0">
            <a:spAutoFit/>
          </a:bodyPr>
          <a:lstStyle/>
          <a:p>
            <a:r>
              <a:rPr lang="en-US" sz="1400" dirty="0" smtClean="0"/>
              <a:t>Acknowledge to Dr. Yaqi Jin at </a:t>
            </a:r>
            <a:r>
              <a:rPr lang="en-US" sz="1400" dirty="0" err="1" smtClean="0"/>
              <a:t>UiO</a:t>
            </a:r>
            <a:r>
              <a:rPr lang="en-US" sz="1400" dirty="0"/>
              <a:t> </a:t>
            </a:r>
            <a:r>
              <a:rPr lang="en-US" sz="1400" dirty="0" smtClean="0"/>
              <a:t>for his study of the shock-aurora related TEC variations.</a:t>
            </a:r>
            <a:endParaRPr lang="en-US" sz="1400" dirty="0"/>
          </a:p>
        </p:txBody>
      </p:sp>
      <p:sp>
        <p:nvSpPr>
          <p:cNvPr id="6" name="TextBox 5"/>
          <p:cNvSpPr txBox="1"/>
          <p:nvPr/>
        </p:nvSpPr>
        <p:spPr>
          <a:xfrm>
            <a:off x="5562600" y="3989575"/>
            <a:ext cx="2819400" cy="307777"/>
          </a:xfrm>
          <a:prstGeom prst="rect">
            <a:avLst/>
          </a:prstGeom>
          <a:noFill/>
        </p:spPr>
        <p:txBody>
          <a:bodyPr wrap="square" rtlCol="0">
            <a:spAutoFit/>
          </a:bodyPr>
          <a:lstStyle/>
          <a:p>
            <a:r>
              <a:rPr lang="en-US" sz="1400" dirty="0" smtClean="0"/>
              <a:t>March 3, 2012 </a:t>
            </a:r>
            <a:r>
              <a:rPr lang="en-US" sz="1400" dirty="0"/>
              <a:t>event, M = </a:t>
            </a:r>
            <a:r>
              <a:rPr lang="en-US" sz="1400" dirty="0" smtClean="0"/>
              <a:t>2.7</a:t>
            </a:r>
            <a:endParaRPr lang="en-US" sz="1400" dirty="0"/>
          </a:p>
        </p:txBody>
      </p:sp>
    </p:spTree>
    <p:extLst>
      <p:ext uri="{BB962C8B-B14F-4D97-AF65-F5344CB8AC3E}">
        <p14:creationId xmlns:p14="http://schemas.microsoft.com/office/powerpoint/2010/main" val="1259741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45578"/>
          <a:stretch/>
        </p:blipFill>
        <p:spPr>
          <a:xfrm>
            <a:off x="4267200" y="685800"/>
            <a:ext cx="4276360" cy="4959106"/>
          </a:xfrm>
          <a:prstGeom prst="rect">
            <a:avLst/>
          </a:prstGeom>
        </p:spPr>
      </p:pic>
      <p:sp>
        <p:nvSpPr>
          <p:cNvPr id="4" name="TextBox 3"/>
          <p:cNvSpPr txBox="1"/>
          <p:nvPr/>
        </p:nvSpPr>
        <p:spPr>
          <a:xfrm>
            <a:off x="457200" y="6248400"/>
            <a:ext cx="5486400" cy="307777"/>
          </a:xfrm>
          <a:prstGeom prst="rect">
            <a:avLst/>
          </a:prstGeom>
          <a:noFill/>
        </p:spPr>
        <p:txBody>
          <a:bodyPr wrap="square" rtlCol="0">
            <a:spAutoFit/>
          </a:bodyPr>
          <a:lstStyle/>
          <a:p>
            <a:r>
              <a:rPr lang="en-US" sz="1400" dirty="0"/>
              <a:t>(Shock aurora related TEC on March 8, 2012, Jin et al., GRL 2016.)</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54422"/>
          <a:stretch/>
        </p:blipFill>
        <p:spPr>
          <a:xfrm>
            <a:off x="685800" y="685800"/>
            <a:ext cx="3581400" cy="4959106"/>
          </a:xfrm>
          <a:prstGeom prst="rect">
            <a:avLst/>
          </a:prstGeom>
        </p:spPr>
      </p:pic>
      <p:sp>
        <p:nvSpPr>
          <p:cNvPr id="6" name="TextBox 5"/>
          <p:cNvSpPr txBox="1"/>
          <p:nvPr/>
        </p:nvSpPr>
        <p:spPr>
          <a:xfrm>
            <a:off x="485480" y="5769958"/>
            <a:ext cx="8832130" cy="523220"/>
          </a:xfrm>
          <a:prstGeom prst="rect">
            <a:avLst/>
          </a:prstGeom>
          <a:noFill/>
        </p:spPr>
        <p:txBody>
          <a:bodyPr wrap="square" rtlCol="0">
            <a:spAutoFit/>
          </a:bodyPr>
          <a:lstStyle/>
          <a:p>
            <a:r>
              <a:rPr lang="en-US" sz="1400" dirty="0" smtClean="0"/>
              <a:t>Data point selection: 1</a:t>
            </a:r>
            <a:r>
              <a:rPr lang="en-US" sz="1400" dirty="0"/>
              <a:t>) </a:t>
            </a:r>
            <a:r>
              <a:rPr lang="en-US" sz="1400" dirty="0" smtClean="0"/>
              <a:t>the </a:t>
            </a:r>
            <a:r>
              <a:rPr lang="en-US" sz="1400" dirty="0"/>
              <a:t>most clear variation; 2) higher elevation angle; </a:t>
            </a:r>
            <a:r>
              <a:rPr lang="en-US" sz="1400" dirty="0" smtClean="0"/>
              <a:t>3) better </a:t>
            </a:r>
            <a:r>
              <a:rPr lang="en-US" sz="1400" dirty="0"/>
              <a:t>coverage (i.e., farther away from previous data </a:t>
            </a:r>
            <a:r>
              <a:rPr lang="en-US" sz="1400" dirty="0" smtClean="0"/>
              <a:t>points when all variations are similar.)</a:t>
            </a:r>
            <a:endParaRPr lang="en-US" sz="1400" dirty="0"/>
          </a:p>
        </p:txBody>
      </p:sp>
      <p:sp>
        <p:nvSpPr>
          <p:cNvPr id="7" name="TextBox 6"/>
          <p:cNvSpPr txBox="1"/>
          <p:nvPr/>
        </p:nvSpPr>
        <p:spPr>
          <a:xfrm>
            <a:off x="54990" y="29852"/>
            <a:ext cx="9089010" cy="523220"/>
          </a:xfrm>
          <a:prstGeom prst="rect">
            <a:avLst/>
          </a:prstGeom>
          <a:noFill/>
        </p:spPr>
        <p:txBody>
          <a:bodyPr wrap="square" rtlCol="0">
            <a:spAutoFit/>
          </a:bodyPr>
          <a:lstStyle/>
          <a:p>
            <a:r>
              <a:rPr lang="en-US" sz="1400" dirty="0" smtClean="0"/>
              <a:t>The </a:t>
            </a:r>
            <a:r>
              <a:rPr lang="en-US" sz="1400" dirty="0"/>
              <a:t>GPS TEC </a:t>
            </a:r>
            <a:r>
              <a:rPr lang="en-US" sz="1400" dirty="0" smtClean="0"/>
              <a:t>is </a:t>
            </a:r>
            <a:r>
              <a:rPr lang="en-US" sz="1400" dirty="0"/>
              <a:t>calculated by combining the dual-frequency </a:t>
            </a:r>
            <a:r>
              <a:rPr lang="en-US" sz="1400" dirty="0" smtClean="0"/>
              <a:t>carrier phase </a:t>
            </a:r>
            <a:r>
              <a:rPr lang="en-US" sz="1400" dirty="0"/>
              <a:t>and </a:t>
            </a:r>
            <a:r>
              <a:rPr lang="en-US" sz="1400" dirty="0" err="1"/>
              <a:t>pseudorange</a:t>
            </a:r>
            <a:r>
              <a:rPr lang="en-US" sz="1400" dirty="0"/>
              <a:t> measurements that are obtained from the RINEX (receiver-independent exchange</a:t>
            </a:r>
            <a:r>
              <a:rPr lang="en-US" sz="1400" dirty="0" smtClean="0"/>
              <a:t>) data </a:t>
            </a:r>
            <a:r>
              <a:rPr lang="en-US" sz="1400" dirty="0"/>
              <a:t>[e.g., Horvath and Crozier, 2007].</a:t>
            </a:r>
          </a:p>
        </p:txBody>
      </p:sp>
      <p:sp>
        <p:nvSpPr>
          <p:cNvPr id="8" name="TextBox 7"/>
          <p:cNvSpPr txBox="1"/>
          <p:nvPr/>
        </p:nvSpPr>
        <p:spPr>
          <a:xfrm>
            <a:off x="4346148" y="5276654"/>
            <a:ext cx="4340652" cy="307777"/>
          </a:xfrm>
          <a:prstGeom prst="rect">
            <a:avLst/>
          </a:prstGeom>
          <a:noFill/>
        </p:spPr>
        <p:txBody>
          <a:bodyPr wrap="square" rtlCol="0">
            <a:spAutoFit/>
          </a:bodyPr>
          <a:lstStyle/>
          <a:p>
            <a:r>
              <a:rPr lang="en-US" sz="1400" dirty="0" smtClean="0"/>
              <a:t>Low-latitude chain along close field lines foot prints</a:t>
            </a:r>
            <a:endParaRPr lang="en-US" sz="1400" dirty="0"/>
          </a:p>
        </p:txBody>
      </p:sp>
    </p:spTree>
    <p:extLst>
      <p:ext uri="{BB962C8B-B14F-4D97-AF65-F5344CB8AC3E}">
        <p14:creationId xmlns:p14="http://schemas.microsoft.com/office/powerpoint/2010/main" val="89566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ster slide-1.jpg"/>
          <p:cNvPicPr>
            <a:picLocks noChangeAspect="1"/>
          </p:cNvPicPr>
          <p:nvPr/>
        </p:nvPicPr>
        <p:blipFill>
          <a:blip r:embed="rId3" cstate="print"/>
          <a:stretch>
            <a:fillRect/>
          </a:stretch>
        </p:blipFill>
        <p:spPr>
          <a:xfrm>
            <a:off x="-31768" y="0"/>
            <a:ext cx="9137668" cy="6858000"/>
          </a:xfrm>
          <a:prstGeom prst="rect">
            <a:avLst/>
          </a:prstGeom>
        </p:spPr>
      </p:pic>
      <p:sp>
        <p:nvSpPr>
          <p:cNvPr id="90114" name="Text Box 2"/>
          <p:cNvSpPr txBox="1">
            <a:spLocks noChangeArrowheads="1"/>
          </p:cNvSpPr>
          <p:nvPr/>
        </p:nvSpPr>
        <p:spPr bwMode="auto">
          <a:xfrm>
            <a:off x="993766" y="1905000"/>
            <a:ext cx="7693034" cy="3190617"/>
          </a:xfrm>
          <a:prstGeom prst="rect">
            <a:avLst/>
          </a:prstGeom>
          <a:noFill/>
          <a:ln w="9525">
            <a:noFill/>
            <a:miter lim="800000"/>
            <a:headEnd/>
            <a:tailEnd/>
          </a:ln>
          <a:effectLst/>
        </p:spPr>
        <p:txBody>
          <a:bodyPr wrap="square">
            <a:spAutoFit/>
          </a:bodyPr>
          <a:lstStyle/>
          <a:p>
            <a:pPr marL="455613" indent="-455613">
              <a:spcAft>
                <a:spcPts val="0"/>
              </a:spcAft>
              <a:buFont typeface="Wingdings" pitchFamily="2" charset="2"/>
              <a:buChar char="v"/>
            </a:pPr>
            <a:r>
              <a:rPr lang="en-US" sz="2400" dirty="0" smtClean="0">
                <a:latin typeface="Helvetica" charset="0"/>
                <a:cs typeface="Times New Roman" pitchFamily="18" charset="0"/>
              </a:rPr>
              <a:t>Shock-aurora dynamics</a:t>
            </a:r>
          </a:p>
          <a:p>
            <a:pPr marL="457200">
              <a:spcAft>
                <a:spcPts val="0"/>
              </a:spcAft>
            </a:pPr>
            <a:r>
              <a:rPr lang="en-US" sz="2400" dirty="0" smtClean="0">
                <a:latin typeface="Helvetica" charset="0"/>
                <a:cs typeface="Times New Roman" pitchFamily="18" charset="0"/>
              </a:rPr>
              <a:t>- From space, ground and in situ</a:t>
            </a:r>
          </a:p>
          <a:p>
            <a:pPr marL="457200">
              <a:spcAft>
                <a:spcPts val="2000"/>
              </a:spcAft>
            </a:pPr>
            <a:r>
              <a:rPr lang="en-US" sz="2400" dirty="0" smtClean="0">
                <a:latin typeface="Helvetica" charset="0"/>
                <a:cs typeface="Times New Roman" pitchFamily="18" charset="0"/>
              </a:rPr>
              <a:t>- Near local noon and at </a:t>
            </a:r>
            <a:r>
              <a:rPr lang="en-US" sz="2400" dirty="0" err="1" smtClean="0">
                <a:latin typeface="Helvetica" charset="0"/>
                <a:cs typeface="Times New Roman" pitchFamily="18" charset="0"/>
              </a:rPr>
              <a:t>dawnside</a:t>
            </a:r>
            <a:endParaRPr lang="en-US" sz="2400" dirty="0" smtClean="0">
              <a:latin typeface="Helvetica" charset="0"/>
              <a:cs typeface="Times New Roman" pitchFamily="18" charset="0"/>
            </a:endParaRPr>
          </a:p>
          <a:p>
            <a:pPr marL="455613" indent="-455613">
              <a:spcAft>
                <a:spcPts val="0"/>
              </a:spcAft>
              <a:buFont typeface="Wingdings" pitchFamily="2" charset="2"/>
              <a:buChar char="v"/>
            </a:pPr>
            <a:r>
              <a:rPr lang="en-US" sz="2400" dirty="0" smtClean="0">
                <a:latin typeface="Helvetica" charset="0"/>
                <a:cs typeface="Times New Roman" pitchFamily="18" charset="0"/>
              </a:rPr>
              <a:t>Ionospheric TEC response to interplanetary shocks</a:t>
            </a:r>
          </a:p>
          <a:p>
            <a:pPr marL="457200">
              <a:spcAft>
                <a:spcPts val="0"/>
              </a:spcAft>
            </a:pPr>
            <a:r>
              <a:rPr lang="en-US" sz="2400" dirty="0" smtClean="0">
                <a:latin typeface="Helvetica" charset="0"/>
                <a:cs typeface="Times New Roman" pitchFamily="18" charset="0"/>
              </a:rPr>
              <a:t>- High and low latitudes</a:t>
            </a:r>
          </a:p>
          <a:p>
            <a:pPr marL="457200">
              <a:spcAft>
                <a:spcPts val="2000"/>
              </a:spcAft>
            </a:pPr>
            <a:r>
              <a:rPr lang="en-US" sz="2400" dirty="0" smtClean="0">
                <a:latin typeface="Helvetica" charset="0"/>
                <a:cs typeface="Times New Roman" pitchFamily="18" charset="0"/>
              </a:rPr>
              <a:t>- Global dynamics</a:t>
            </a:r>
          </a:p>
          <a:p>
            <a:pPr marL="455613" indent="-455613">
              <a:spcAft>
                <a:spcPts val="0"/>
              </a:spcAft>
              <a:buFont typeface="Wingdings" pitchFamily="2" charset="2"/>
              <a:buChar char="v"/>
            </a:pPr>
            <a:r>
              <a:rPr lang="en-US" sz="2400" dirty="0" smtClean="0">
                <a:solidFill>
                  <a:srgbClr val="000000"/>
                </a:solidFill>
                <a:latin typeface="Helvetica" charset="0"/>
                <a:cs typeface="Times New Roman" pitchFamily="18" charset="0"/>
              </a:rPr>
              <a:t>Conclusions</a:t>
            </a:r>
            <a:endParaRPr lang="en-US" sz="2400" dirty="0">
              <a:solidFill>
                <a:srgbClr val="000000"/>
              </a:solidFill>
              <a:latin typeface="Helvetica" charset="0"/>
              <a:cs typeface="Times New Roman" pitchFamily="18" charset="0"/>
            </a:endParaRPr>
          </a:p>
        </p:txBody>
      </p:sp>
      <p:sp>
        <p:nvSpPr>
          <p:cNvPr id="90115" name="Text Box 3"/>
          <p:cNvSpPr txBox="1">
            <a:spLocks noChangeArrowheads="1"/>
          </p:cNvSpPr>
          <p:nvPr/>
        </p:nvSpPr>
        <p:spPr bwMode="auto">
          <a:xfrm>
            <a:off x="2209800" y="838200"/>
            <a:ext cx="4572000" cy="762000"/>
          </a:xfrm>
          <a:prstGeom prst="rect">
            <a:avLst/>
          </a:prstGeom>
          <a:noFill/>
          <a:ln w="9525">
            <a:noFill/>
            <a:miter lim="800000"/>
            <a:headEnd/>
            <a:tailEnd/>
          </a:ln>
          <a:effectLst/>
        </p:spPr>
        <p:txBody>
          <a:bodyPr>
            <a:spAutoFit/>
          </a:bodyPr>
          <a:lstStyle/>
          <a:p>
            <a:pPr algn="ctr"/>
            <a:r>
              <a:rPr lang="en-US" sz="4400" b="1" dirty="0">
                <a:latin typeface="Helvetica" charset="0"/>
              </a:rPr>
              <a:t>Outline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6248400"/>
            <a:ext cx="5486400" cy="307777"/>
          </a:xfrm>
          <a:prstGeom prst="rect">
            <a:avLst/>
          </a:prstGeom>
          <a:noFill/>
        </p:spPr>
        <p:txBody>
          <a:bodyPr wrap="square" rtlCol="0">
            <a:spAutoFit/>
          </a:bodyPr>
          <a:lstStyle/>
          <a:p>
            <a:r>
              <a:rPr lang="en-US" sz="1400" dirty="0"/>
              <a:t>(Shock aurora related TEC on March 8, 2012, Jin et al., GRL 2016.)</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r="42593"/>
          <a:stretch/>
        </p:blipFill>
        <p:spPr>
          <a:xfrm>
            <a:off x="4267200" y="685800"/>
            <a:ext cx="4724400" cy="4959106"/>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r="54422"/>
          <a:stretch/>
        </p:blipFill>
        <p:spPr>
          <a:xfrm>
            <a:off x="685800" y="685800"/>
            <a:ext cx="3581400" cy="4959106"/>
          </a:xfrm>
          <a:prstGeom prst="rect">
            <a:avLst/>
          </a:prstGeom>
        </p:spPr>
      </p:pic>
      <p:sp>
        <p:nvSpPr>
          <p:cNvPr id="3" name="TextBox 2"/>
          <p:cNvSpPr txBox="1"/>
          <p:nvPr/>
        </p:nvSpPr>
        <p:spPr>
          <a:xfrm>
            <a:off x="457200" y="5940623"/>
            <a:ext cx="8839200" cy="307777"/>
          </a:xfrm>
          <a:prstGeom prst="rect">
            <a:avLst/>
          </a:prstGeom>
          <a:noFill/>
        </p:spPr>
        <p:txBody>
          <a:bodyPr wrap="square" rtlCol="0">
            <a:spAutoFit/>
          </a:bodyPr>
          <a:lstStyle/>
          <a:p>
            <a:pPr fontAlgn="t"/>
            <a:r>
              <a:rPr lang="en-US" sz="1400" dirty="0" smtClean="0"/>
              <a:t>Shock normal at </a:t>
            </a:r>
            <a:r>
              <a:rPr lang="en-US" sz="1400" dirty="0" smtClean="0"/>
              <a:t>(-0.75, -0.56, -0.37) </a:t>
            </a:r>
            <a:r>
              <a:rPr lang="en-US" sz="1400" dirty="0" smtClean="0"/>
              <a:t>in GSE based on </a:t>
            </a:r>
            <a:r>
              <a:rPr lang="en-US" sz="1400" dirty="0" err="1" smtClean="0"/>
              <a:t>Geotail</a:t>
            </a:r>
            <a:r>
              <a:rPr lang="en-US" sz="1400" dirty="0" smtClean="0"/>
              <a:t> that was at (13, 9, 6 Re) in GSE at 1101 </a:t>
            </a:r>
            <a:r>
              <a:rPr lang="en-US" sz="1400" dirty="0"/>
              <a:t>UT </a:t>
            </a:r>
            <a:r>
              <a:rPr lang="en-US" sz="1400" dirty="0" smtClean="0"/>
              <a:t>.</a:t>
            </a:r>
            <a:endParaRPr lang="en-US" dirty="0"/>
          </a:p>
        </p:txBody>
      </p:sp>
      <p:sp>
        <p:nvSpPr>
          <p:cNvPr id="8" name="TextBox 7"/>
          <p:cNvSpPr txBox="1"/>
          <p:nvPr/>
        </p:nvSpPr>
        <p:spPr>
          <a:xfrm>
            <a:off x="54990" y="29852"/>
            <a:ext cx="9089010" cy="523220"/>
          </a:xfrm>
          <a:prstGeom prst="rect">
            <a:avLst/>
          </a:prstGeom>
          <a:noFill/>
        </p:spPr>
        <p:txBody>
          <a:bodyPr wrap="square" rtlCol="0">
            <a:spAutoFit/>
          </a:bodyPr>
          <a:lstStyle/>
          <a:p>
            <a:r>
              <a:rPr lang="en-US" sz="1400" dirty="0" smtClean="0"/>
              <a:t>In general, the </a:t>
            </a:r>
            <a:r>
              <a:rPr lang="en-US" sz="1400" dirty="0"/>
              <a:t>TEC background is ~10 TECU during </a:t>
            </a:r>
            <a:r>
              <a:rPr lang="en-US" sz="1400" dirty="0" smtClean="0"/>
              <a:t>night; on dayside in the auroral ionosphere, the background is higher than the </a:t>
            </a:r>
            <a:r>
              <a:rPr lang="en-US" sz="1400" dirty="0" err="1" smtClean="0"/>
              <a:t>nightside</a:t>
            </a:r>
            <a:r>
              <a:rPr lang="en-US" sz="1400" dirty="0" smtClean="0"/>
              <a:t> and varies in15 - </a:t>
            </a:r>
            <a:r>
              <a:rPr lang="en-US" sz="1400" dirty="0"/>
              <a:t>20 </a:t>
            </a:r>
            <a:r>
              <a:rPr lang="en-US" sz="1400" dirty="0" smtClean="0"/>
              <a:t>TECU. The shock can elevate TEC by ~10 to 20% or even more.</a:t>
            </a:r>
            <a:endParaRPr lang="en-US" sz="1400" dirty="0"/>
          </a:p>
        </p:txBody>
      </p:sp>
    </p:spTree>
    <p:extLst>
      <p:ext uri="{BB962C8B-B14F-4D97-AF65-F5344CB8AC3E}">
        <p14:creationId xmlns:p14="http://schemas.microsoft.com/office/powerpoint/2010/main" val="157845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685800"/>
            <a:ext cx="7863840" cy="4905742"/>
          </a:xfrm>
          <a:prstGeom prst="rect">
            <a:avLst/>
          </a:prstGeom>
        </p:spPr>
      </p:pic>
      <p:sp>
        <p:nvSpPr>
          <p:cNvPr id="3" name="TextBox 2"/>
          <p:cNvSpPr txBox="1"/>
          <p:nvPr/>
        </p:nvSpPr>
        <p:spPr>
          <a:xfrm>
            <a:off x="457200" y="6248400"/>
            <a:ext cx="5486400" cy="307777"/>
          </a:xfrm>
          <a:prstGeom prst="rect">
            <a:avLst/>
          </a:prstGeom>
          <a:noFill/>
        </p:spPr>
        <p:txBody>
          <a:bodyPr wrap="square" rtlCol="0">
            <a:spAutoFit/>
          </a:bodyPr>
          <a:lstStyle/>
          <a:p>
            <a:r>
              <a:rPr lang="en-US" sz="1400" dirty="0"/>
              <a:t>(Shock aurora related TEC on March 8, 2012, Jin et al., GRL 2016.)</a:t>
            </a:r>
          </a:p>
        </p:txBody>
      </p:sp>
      <p:sp>
        <p:nvSpPr>
          <p:cNvPr id="4" name="TextBox 3"/>
          <p:cNvSpPr txBox="1"/>
          <p:nvPr/>
        </p:nvSpPr>
        <p:spPr>
          <a:xfrm>
            <a:off x="1676400" y="227857"/>
            <a:ext cx="5715000" cy="307777"/>
          </a:xfrm>
          <a:prstGeom prst="rect">
            <a:avLst/>
          </a:prstGeom>
          <a:noFill/>
        </p:spPr>
        <p:txBody>
          <a:bodyPr wrap="square" rtlCol="0">
            <a:spAutoFit/>
          </a:bodyPr>
          <a:lstStyle/>
          <a:p>
            <a:r>
              <a:rPr lang="en-US" sz="1400" dirty="0"/>
              <a:t>T</a:t>
            </a:r>
            <a:r>
              <a:rPr lang="en-US" sz="1400" dirty="0" smtClean="0"/>
              <a:t>he </a:t>
            </a:r>
            <a:r>
              <a:rPr lang="en-US" sz="1400" dirty="0"/>
              <a:t>latitudinal TEC variation at the shock impact location ~14 MLT.</a:t>
            </a:r>
          </a:p>
        </p:txBody>
      </p:sp>
      <p:sp>
        <p:nvSpPr>
          <p:cNvPr id="5" name="TextBox 4"/>
          <p:cNvSpPr txBox="1"/>
          <p:nvPr/>
        </p:nvSpPr>
        <p:spPr>
          <a:xfrm>
            <a:off x="457200" y="5572027"/>
            <a:ext cx="8305800" cy="738664"/>
          </a:xfrm>
          <a:prstGeom prst="rect">
            <a:avLst/>
          </a:prstGeom>
          <a:noFill/>
        </p:spPr>
        <p:txBody>
          <a:bodyPr wrap="square" rtlCol="0">
            <a:spAutoFit/>
          </a:bodyPr>
          <a:lstStyle/>
          <a:p>
            <a:pPr marL="342900" indent="-342900">
              <a:buAutoNum type="arabicParenR"/>
            </a:pPr>
            <a:r>
              <a:rPr lang="en-US" sz="1400" dirty="0" smtClean="0"/>
              <a:t>No </a:t>
            </a:r>
            <a:r>
              <a:rPr lang="en-US" sz="1400" dirty="0"/>
              <a:t>large time lag </a:t>
            </a:r>
            <a:r>
              <a:rPr lang="en-US" sz="1400" dirty="0" smtClean="0"/>
              <a:t>from high to low latitudes except the ~30 sec delay from </a:t>
            </a:r>
            <a:r>
              <a:rPr lang="en-US" sz="1400" dirty="0"/>
              <a:t>12NYA2 </a:t>
            </a:r>
            <a:r>
              <a:rPr lang="en-US" sz="1400" dirty="0" smtClean="0"/>
              <a:t>to 30KIRU;</a:t>
            </a:r>
          </a:p>
          <a:p>
            <a:pPr marL="342900" indent="-342900">
              <a:buAutoNum type="arabicParenR"/>
            </a:pPr>
            <a:r>
              <a:rPr lang="en-US" sz="1400" dirty="0"/>
              <a:t>TECs above ~66° MLAT were more disturbed than those near or below 65° MLAT. </a:t>
            </a:r>
            <a:endParaRPr lang="en-US" sz="1400" dirty="0" smtClean="0"/>
          </a:p>
          <a:p>
            <a:pPr marL="342900" indent="-342900">
              <a:buAutoNum type="arabicParenR"/>
            </a:pPr>
            <a:r>
              <a:rPr lang="en-US" sz="1400" dirty="0" smtClean="0">
                <a:solidFill>
                  <a:srgbClr val="FF0000"/>
                </a:solidFill>
              </a:rPr>
              <a:t>There seems a cutoff between 30KUUs and 32JOEN, suggesting the boundary of </a:t>
            </a:r>
            <a:r>
              <a:rPr lang="en-US" sz="1400" dirty="0" err="1" smtClean="0">
                <a:solidFill>
                  <a:srgbClr val="FF0000"/>
                </a:solidFill>
              </a:rPr>
              <a:t>plasmapause</a:t>
            </a:r>
            <a:r>
              <a:rPr lang="en-US" sz="1400" dirty="0" smtClean="0">
                <a:solidFill>
                  <a:srgbClr val="FF0000"/>
                </a:solidFill>
              </a:rPr>
              <a:t>?</a:t>
            </a:r>
            <a:endParaRPr lang="en-US" sz="1400" dirty="0">
              <a:solidFill>
                <a:srgbClr val="FF0000"/>
              </a:solidFill>
            </a:endParaRPr>
          </a:p>
        </p:txBody>
      </p:sp>
    </p:spTree>
    <p:extLst>
      <p:ext uri="{BB962C8B-B14F-4D97-AF65-F5344CB8AC3E}">
        <p14:creationId xmlns:p14="http://schemas.microsoft.com/office/powerpoint/2010/main" val="2341592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yaqij\Google Drive\matcode\preData\GTEX\SEL\noon.png"/>
          <p:cNvPicPr/>
          <p:nvPr/>
        </p:nvPicPr>
        <p:blipFill rotWithShape="1">
          <a:blip r:embed="rId3">
            <a:extLst>
              <a:ext uri="{28A0092B-C50C-407E-A947-70E740481C1C}">
                <a14:useLocalDpi xmlns:a14="http://schemas.microsoft.com/office/drawing/2010/main" val="0"/>
              </a:ext>
            </a:extLst>
          </a:blip>
          <a:srcRect l="3094" t="3333" r="1031" b="5000"/>
          <a:stretch/>
        </p:blipFill>
        <p:spPr bwMode="auto">
          <a:xfrm>
            <a:off x="381000" y="685800"/>
            <a:ext cx="8153400" cy="4800600"/>
          </a:xfrm>
          <a:prstGeom prst="rect">
            <a:avLst/>
          </a:prstGeom>
          <a:noFill/>
          <a:extLst/>
        </p:spPr>
      </p:pic>
      <p:sp>
        <p:nvSpPr>
          <p:cNvPr id="3" name="TextBox 2"/>
          <p:cNvSpPr txBox="1"/>
          <p:nvPr/>
        </p:nvSpPr>
        <p:spPr>
          <a:xfrm>
            <a:off x="457200" y="6248400"/>
            <a:ext cx="5486400" cy="307777"/>
          </a:xfrm>
          <a:prstGeom prst="rect">
            <a:avLst/>
          </a:prstGeom>
          <a:noFill/>
        </p:spPr>
        <p:txBody>
          <a:bodyPr wrap="square" rtlCol="0">
            <a:spAutoFit/>
          </a:bodyPr>
          <a:lstStyle/>
          <a:p>
            <a:r>
              <a:rPr lang="en-US" sz="1400" dirty="0"/>
              <a:t>(Shock aurora related TEC on March 8, 2012, Jin et al., GRL 2016.)</a:t>
            </a:r>
          </a:p>
        </p:txBody>
      </p:sp>
      <p:cxnSp>
        <p:nvCxnSpPr>
          <p:cNvPr id="5" name="Straight Connector 4"/>
          <p:cNvCxnSpPr/>
          <p:nvPr/>
        </p:nvCxnSpPr>
        <p:spPr>
          <a:xfrm>
            <a:off x="2234724" y="914400"/>
            <a:ext cx="0" cy="4267200"/>
          </a:xfrm>
          <a:prstGeom prst="line">
            <a:avLst/>
          </a:prstGeom>
          <a:ln w="15875">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prstDash val="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447800" y="233983"/>
            <a:ext cx="6019800" cy="369332"/>
          </a:xfrm>
          <a:prstGeom prst="rect">
            <a:avLst/>
          </a:prstGeom>
          <a:noFill/>
        </p:spPr>
        <p:txBody>
          <a:bodyPr wrap="square" rtlCol="0">
            <a:spAutoFit/>
          </a:bodyPr>
          <a:lstStyle/>
          <a:p>
            <a:r>
              <a:rPr lang="en-US" dirty="0" smtClean="0"/>
              <a:t>The longitudinal propagation seen in the latitudinal chains</a:t>
            </a:r>
            <a:endParaRPr lang="en-US" dirty="0"/>
          </a:p>
        </p:txBody>
      </p:sp>
    </p:spTree>
    <p:extLst>
      <p:ext uri="{BB962C8B-B14F-4D97-AF65-F5344CB8AC3E}">
        <p14:creationId xmlns:p14="http://schemas.microsoft.com/office/powerpoint/2010/main" val="20708138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 y="685800"/>
            <a:ext cx="7869952" cy="4901194"/>
          </a:xfrm>
          <a:prstGeom prst="rect">
            <a:avLst/>
          </a:prstGeom>
        </p:spPr>
      </p:pic>
      <p:sp>
        <p:nvSpPr>
          <p:cNvPr id="3" name="TextBox 2"/>
          <p:cNvSpPr txBox="1"/>
          <p:nvPr/>
        </p:nvSpPr>
        <p:spPr>
          <a:xfrm>
            <a:off x="457200" y="6248400"/>
            <a:ext cx="5486400" cy="307777"/>
          </a:xfrm>
          <a:prstGeom prst="rect">
            <a:avLst/>
          </a:prstGeom>
          <a:noFill/>
        </p:spPr>
        <p:txBody>
          <a:bodyPr wrap="square" rtlCol="0">
            <a:spAutoFit/>
          </a:bodyPr>
          <a:lstStyle/>
          <a:p>
            <a:r>
              <a:rPr lang="en-US" sz="1400" dirty="0"/>
              <a:t>(Shock aurora related TEC on March 8, 2012, Jin et al., GRL 2016.)</a:t>
            </a:r>
          </a:p>
        </p:txBody>
      </p:sp>
      <p:sp>
        <p:nvSpPr>
          <p:cNvPr id="4" name="TextBox 3"/>
          <p:cNvSpPr txBox="1"/>
          <p:nvPr/>
        </p:nvSpPr>
        <p:spPr>
          <a:xfrm>
            <a:off x="894916" y="316468"/>
            <a:ext cx="7451720" cy="369332"/>
          </a:xfrm>
          <a:prstGeom prst="rect">
            <a:avLst/>
          </a:prstGeom>
          <a:noFill/>
        </p:spPr>
        <p:txBody>
          <a:bodyPr wrap="none" rtlCol="0">
            <a:spAutoFit/>
          </a:bodyPr>
          <a:lstStyle/>
          <a:p>
            <a:r>
              <a:rPr lang="en-US" dirty="0" smtClean="0"/>
              <a:t>The chain </a:t>
            </a:r>
            <a:r>
              <a:rPr lang="en-US" dirty="0"/>
              <a:t>of TEC pierce points along the poleward boundary of the oval</a:t>
            </a:r>
          </a:p>
        </p:txBody>
      </p:sp>
      <p:sp>
        <p:nvSpPr>
          <p:cNvPr id="5" name="TextBox 4"/>
          <p:cNvSpPr txBox="1"/>
          <p:nvPr/>
        </p:nvSpPr>
        <p:spPr>
          <a:xfrm>
            <a:off x="4267200" y="5276654"/>
            <a:ext cx="4419600" cy="261610"/>
          </a:xfrm>
          <a:prstGeom prst="rect">
            <a:avLst/>
          </a:prstGeom>
          <a:noFill/>
        </p:spPr>
        <p:txBody>
          <a:bodyPr wrap="square" rtlCol="0">
            <a:spAutoFit/>
          </a:bodyPr>
          <a:lstStyle/>
          <a:p>
            <a:r>
              <a:rPr lang="en-US" sz="1100" dirty="0" smtClean="0"/>
              <a:t>High-latitude chain along foot prints between </a:t>
            </a:r>
            <a:r>
              <a:rPr lang="en-US" sz="1100" dirty="0" err="1" smtClean="0"/>
              <a:t>open&amp;close</a:t>
            </a:r>
            <a:r>
              <a:rPr lang="en-US" sz="1100" dirty="0" smtClean="0"/>
              <a:t> field lines</a:t>
            </a:r>
            <a:endParaRPr lang="en-US" sz="1100" dirty="0"/>
          </a:p>
        </p:txBody>
      </p:sp>
    </p:spTree>
    <p:extLst>
      <p:ext uri="{BB962C8B-B14F-4D97-AF65-F5344CB8AC3E}">
        <p14:creationId xmlns:p14="http://schemas.microsoft.com/office/powerpoint/2010/main" val="36420782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53000" y="914400"/>
            <a:ext cx="3733800" cy="1600438"/>
          </a:xfrm>
          <a:prstGeom prst="rect">
            <a:avLst/>
          </a:prstGeom>
          <a:noFill/>
        </p:spPr>
        <p:txBody>
          <a:bodyPr wrap="square" rtlCol="0">
            <a:spAutoFit/>
          </a:bodyPr>
          <a:lstStyle/>
          <a:p>
            <a:r>
              <a:rPr lang="en-US" sz="1400" dirty="0" smtClean="0"/>
              <a:t>Shock normal at (-0.92, -0.21,- 0.32) in GSE by ARTEMIS/THB at (57, 15, 5 Re) in GSE</a:t>
            </a:r>
          </a:p>
          <a:p>
            <a:endParaRPr lang="en-US" sz="1400" dirty="0"/>
          </a:p>
          <a:p>
            <a:r>
              <a:rPr lang="en-US" sz="1400" dirty="0" smtClean="0"/>
              <a:t>Shock normal at (-0.92, -0.01, -0.26) in GSE by Wind at (197,-42,-14Re) in GSE</a:t>
            </a:r>
          </a:p>
          <a:p>
            <a:endParaRPr lang="en-US" sz="1400" dirty="0"/>
          </a:p>
          <a:p>
            <a:r>
              <a:rPr lang="en-US" sz="1400" dirty="0" smtClean="0"/>
              <a:t>Shock M = 3.2</a:t>
            </a:r>
            <a:endParaRPr lang="en-US" sz="14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609600"/>
            <a:ext cx="4018467" cy="5562600"/>
          </a:xfrm>
          <a:prstGeom prst="rect">
            <a:avLst/>
          </a:prstGeom>
        </p:spPr>
      </p:pic>
    </p:spTree>
    <p:extLst>
      <p:ext uri="{BB962C8B-B14F-4D97-AF65-F5344CB8AC3E}">
        <p14:creationId xmlns:p14="http://schemas.microsoft.com/office/powerpoint/2010/main" val="12253177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685800" y="685800"/>
            <a:ext cx="7854696" cy="4956048"/>
          </a:xfrm>
          <a:prstGeom prst="rect">
            <a:avLst/>
          </a:prstGeom>
        </p:spPr>
      </p:pic>
      <p:sp>
        <p:nvSpPr>
          <p:cNvPr id="3" name="TextBox 2"/>
          <p:cNvSpPr txBox="1"/>
          <p:nvPr/>
        </p:nvSpPr>
        <p:spPr>
          <a:xfrm>
            <a:off x="457200" y="6248400"/>
            <a:ext cx="5486400" cy="307777"/>
          </a:xfrm>
          <a:prstGeom prst="rect">
            <a:avLst/>
          </a:prstGeom>
          <a:noFill/>
        </p:spPr>
        <p:txBody>
          <a:bodyPr wrap="square" rtlCol="0">
            <a:spAutoFit/>
          </a:bodyPr>
          <a:lstStyle/>
          <a:p>
            <a:r>
              <a:rPr lang="en-US" sz="1400" dirty="0"/>
              <a:t>(Shock aurora related TEC on </a:t>
            </a:r>
            <a:r>
              <a:rPr lang="en-US" sz="1400" dirty="0" smtClean="0"/>
              <a:t>January 24, 2012.)</a:t>
            </a:r>
            <a:endParaRPr lang="en-US" sz="1400" dirty="0"/>
          </a:p>
        </p:txBody>
      </p:sp>
    </p:spTree>
    <p:extLst>
      <p:ext uri="{BB962C8B-B14F-4D97-AF65-F5344CB8AC3E}">
        <p14:creationId xmlns:p14="http://schemas.microsoft.com/office/powerpoint/2010/main" val="22351355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685800" y="685800"/>
            <a:ext cx="7854696" cy="4956048"/>
          </a:xfrm>
          <a:prstGeom prst="rect">
            <a:avLst/>
          </a:prstGeom>
        </p:spPr>
      </p:pic>
      <p:sp>
        <p:nvSpPr>
          <p:cNvPr id="3" name="TextBox 2"/>
          <p:cNvSpPr txBox="1"/>
          <p:nvPr/>
        </p:nvSpPr>
        <p:spPr>
          <a:xfrm>
            <a:off x="457200" y="6248400"/>
            <a:ext cx="5486400" cy="307777"/>
          </a:xfrm>
          <a:prstGeom prst="rect">
            <a:avLst/>
          </a:prstGeom>
          <a:noFill/>
        </p:spPr>
        <p:txBody>
          <a:bodyPr wrap="square" rtlCol="0">
            <a:spAutoFit/>
          </a:bodyPr>
          <a:lstStyle/>
          <a:p>
            <a:r>
              <a:rPr lang="en-US" sz="1400" dirty="0"/>
              <a:t>(Shock aurora related TEC on </a:t>
            </a:r>
            <a:r>
              <a:rPr lang="en-US" sz="1400" dirty="0" smtClean="0"/>
              <a:t>January 24, 2012.)</a:t>
            </a:r>
            <a:endParaRPr lang="en-US" sz="1400" dirty="0"/>
          </a:p>
        </p:txBody>
      </p:sp>
      <p:pic>
        <p:nvPicPr>
          <p:cNvPr id="4" name="Picture 2" descr="stack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685801"/>
            <a:ext cx="4092574" cy="4956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24404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94166118"/>
              </p:ext>
            </p:extLst>
          </p:nvPr>
        </p:nvGraphicFramePr>
        <p:xfrm>
          <a:off x="457200" y="990600"/>
          <a:ext cx="8229599" cy="3855720"/>
        </p:xfrm>
        <a:graphic>
          <a:graphicData uri="http://schemas.openxmlformats.org/drawingml/2006/table">
            <a:tbl>
              <a:tblPr firstRow="1" bandRow="1">
                <a:tableStyleId>{5C22544A-7EE6-4342-B048-85BDC9FD1C3A}</a:tableStyleId>
              </a:tblPr>
              <a:tblGrid>
                <a:gridCol w="1122138"/>
                <a:gridCol w="1316262"/>
                <a:gridCol w="1143000"/>
                <a:gridCol w="1147609"/>
                <a:gridCol w="881679"/>
                <a:gridCol w="961832"/>
                <a:gridCol w="881679"/>
                <a:gridCol w="775400"/>
              </a:tblGrid>
              <a:tr h="370840">
                <a:tc>
                  <a:txBody>
                    <a:bodyPr/>
                    <a:lstStyle/>
                    <a:p>
                      <a:r>
                        <a:rPr lang="nb-NO" sz="1400" dirty="0" smtClean="0">
                          <a:latin typeface="+mj-lt"/>
                        </a:rPr>
                        <a:t>Date </a:t>
                      </a:r>
                      <a:endParaRPr lang="nb-NO" sz="1400" dirty="0">
                        <a:latin typeface="+mj-lt"/>
                      </a:endParaRPr>
                    </a:p>
                  </a:txBody>
                  <a:tcPr anchor="ctr"/>
                </a:tc>
                <a:tc>
                  <a:txBody>
                    <a:bodyPr/>
                    <a:lstStyle/>
                    <a:p>
                      <a:r>
                        <a:rPr lang="nb-NO" sz="1400" dirty="0" smtClean="0">
                          <a:latin typeface="+mj-lt"/>
                        </a:rPr>
                        <a:t>Bz (nT)</a:t>
                      </a:r>
                      <a:endParaRPr lang="nb-NO" sz="1400" dirty="0">
                        <a:latin typeface="+mj-lt"/>
                      </a:endParaRPr>
                    </a:p>
                  </a:txBody>
                  <a:tcPr anchor="ctr"/>
                </a:tc>
                <a:tc>
                  <a:txBody>
                    <a:bodyPr/>
                    <a:lstStyle/>
                    <a:p>
                      <a:r>
                        <a:rPr lang="el-GR" sz="1400" dirty="0" smtClean="0">
                          <a:latin typeface="+mj-lt"/>
                          <a:cs typeface="Times New Roman"/>
                        </a:rPr>
                        <a:t>Δ</a:t>
                      </a:r>
                      <a:r>
                        <a:rPr lang="nb-NO" sz="1400" dirty="0" smtClean="0">
                          <a:latin typeface="+mj-lt"/>
                          <a:cs typeface="Times New Roman"/>
                        </a:rPr>
                        <a:t>V (</a:t>
                      </a:r>
                      <a:r>
                        <a:rPr lang="nb-NO" sz="1400" dirty="0" smtClean="0">
                          <a:latin typeface="+mj-lt"/>
                        </a:rPr>
                        <a:t>km/s)</a:t>
                      </a:r>
                    </a:p>
                    <a:p>
                      <a:r>
                        <a:rPr lang="nb-NO" sz="1400" dirty="0" smtClean="0">
                          <a:latin typeface="+mj-lt"/>
                        </a:rPr>
                        <a:t>by</a:t>
                      </a:r>
                      <a:r>
                        <a:rPr lang="nb-NO" sz="1400" baseline="0" dirty="0" smtClean="0">
                          <a:latin typeface="+mj-lt"/>
                        </a:rPr>
                        <a:t> </a:t>
                      </a:r>
                      <a:r>
                        <a:rPr lang="nb-NO" sz="1400" dirty="0" smtClean="0">
                          <a:latin typeface="+mj-lt"/>
                        </a:rPr>
                        <a:t>WIND</a:t>
                      </a:r>
                      <a:endParaRPr lang="nb-NO" sz="1400" dirty="0">
                        <a:latin typeface="+mj-lt"/>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dirty="0" smtClean="0">
                          <a:latin typeface="+mj-lt"/>
                          <a:cs typeface="Times New Roman"/>
                        </a:rPr>
                        <a:t>Δ</a:t>
                      </a:r>
                      <a:r>
                        <a:rPr lang="nb-NO" sz="1400" dirty="0" err="1" smtClean="0">
                          <a:latin typeface="+mj-lt"/>
                          <a:cs typeface="Times New Roman"/>
                        </a:rPr>
                        <a:t>sym</a:t>
                      </a:r>
                      <a:r>
                        <a:rPr lang="nb-NO" sz="1400" dirty="0" smtClean="0">
                          <a:latin typeface="+mj-lt"/>
                          <a:cs typeface="Times New Roman"/>
                        </a:rPr>
                        <a:t>-H (</a:t>
                      </a:r>
                      <a:r>
                        <a:rPr lang="nb-NO" sz="1400" dirty="0" err="1" smtClean="0">
                          <a:latin typeface="+mj-lt"/>
                          <a:cs typeface="Times New Roman"/>
                        </a:rPr>
                        <a:t>nT</a:t>
                      </a:r>
                      <a:r>
                        <a:rPr lang="nb-NO" sz="1400" dirty="0" smtClean="0">
                          <a:latin typeface="+mj-lt"/>
                          <a:cs typeface="Times New Roman"/>
                        </a:rPr>
                        <a:t>) at SI</a:t>
                      </a:r>
                      <a:endParaRPr lang="nb-NO" sz="1400" dirty="0">
                        <a:latin typeface="+mj-lt"/>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b-NO" sz="1400" dirty="0" smtClean="0">
                          <a:latin typeface="+mj-lt"/>
                        </a:rPr>
                        <a:t>SI (UT)</a:t>
                      </a:r>
                      <a:endParaRPr lang="nb-NO" sz="1400" dirty="0">
                        <a:latin typeface="+mj-lt"/>
                      </a:endParaRPr>
                    </a:p>
                  </a:txBody>
                  <a:tcPr anchor="ctr"/>
                </a:tc>
                <a:tc>
                  <a:txBody>
                    <a:bodyPr/>
                    <a:lstStyle/>
                    <a:p>
                      <a:r>
                        <a:rPr lang="el-GR" sz="1400" dirty="0" smtClean="0">
                          <a:latin typeface="+mj-lt"/>
                          <a:cs typeface="Times New Roman"/>
                        </a:rPr>
                        <a:t>Δ</a:t>
                      </a:r>
                      <a:r>
                        <a:rPr lang="nb-NO" sz="1400" dirty="0" smtClean="0">
                          <a:latin typeface="+mj-lt"/>
                        </a:rPr>
                        <a:t>TEC@ 65 MLAT</a:t>
                      </a:r>
                      <a:endParaRPr lang="nb-NO" sz="1400" dirty="0">
                        <a:latin typeface="+mj-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400" dirty="0" smtClean="0">
                          <a:latin typeface="+mj-lt"/>
                          <a:cs typeface="Times New Roman"/>
                        </a:rPr>
                        <a:t>Δ</a:t>
                      </a:r>
                      <a:r>
                        <a:rPr lang="nb-NO" sz="1400" dirty="0" smtClean="0">
                          <a:latin typeface="+mj-lt"/>
                        </a:rPr>
                        <a:t>TEC@</a:t>
                      </a:r>
                      <a:r>
                        <a:rPr lang="nb-NO" sz="1400" baseline="0" dirty="0" smtClean="0">
                          <a:latin typeface="+mj-lt"/>
                        </a:rPr>
                        <a:t> 10-15LT</a:t>
                      </a:r>
                      <a:endParaRPr lang="nb-NO" sz="1400" dirty="0">
                        <a:latin typeface="+mj-lt"/>
                      </a:endParaRPr>
                    </a:p>
                  </a:txBody>
                  <a:tcPr anchor="ctr"/>
                </a:tc>
                <a:tc>
                  <a:txBody>
                    <a:bodyPr/>
                    <a:lstStyle/>
                    <a:p>
                      <a:r>
                        <a:rPr lang="el-GR" sz="1400" dirty="0" smtClean="0">
                          <a:latin typeface="+mj-lt"/>
                          <a:cs typeface="Times New Roman"/>
                        </a:rPr>
                        <a:t>Δ</a:t>
                      </a:r>
                      <a:r>
                        <a:rPr lang="nb-NO" sz="1400" dirty="0" smtClean="0">
                          <a:latin typeface="+mj-lt"/>
                          <a:cs typeface="Times New Roman"/>
                        </a:rPr>
                        <a:t>Psw </a:t>
                      </a:r>
                      <a:r>
                        <a:rPr lang="nb-NO" sz="1400" baseline="0" dirty="0" smtClean="0">
                          <a:latin typeface="+mj-lt"/>
                          <a:cs typeface="Times New Roman"/>
                        </a:rPr>
                        <a:t>(nPa)</a:t>
                      </a:r>
                      <a:endParaRPr lang="nb-NO" sz="1400" dirty="0">
                        <a:latin typeface="+mj-lt"/>
                      </a:endParaRPr>
                    </a:p>
                  </a:txBody>
                  <a:tcPr anchor="ctr"/>
                </a:tc>
              </a:tr>
              <a:tr h="370840">
                <a:tc>
                  <a:txBody>
                    <a:bodyPr/>
                    <a:lstStyle/>
                    <a:p>
                      <a:pPr algn="ctr"/>
                      <a:r>
                        <a:rPr lang="nb-NO" sz="1400" b="1" dirty="0" smtClean="0">
                          <a:latin typeface="+mj-lt"/>
                        </a:rPr>
                        <a:t>20120124</a:t>
                      </a:r>
                      <a:endParaRPr lang="nb-NO" sz="1400" b="1"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err="1" smtClean="0">
                          <a:latin typeface="+mj-lt"/>
                        </a:rPr>
                        <a:t>Bz</a:t>
                      </a:r>
                      <a:r>
                        <a:rPr lang="nb-NO" sz="1400" b="1" dirty="0" smtClean="0">
                          <a:latin typeface="+mj-lt"/>
                        </a:rPr>
                        <a:t>&gt;0</a:t>
                      </a:r>
                    </a:p>
                  </a:txBody>
                  <a:tcPr anchor="ctr"/>
                </a:tc>
                <a:tc>
                  <a:txBody>
                    <a:bodyPr/>
                    <a:lstStyle/>
                    <a:p>
                      <a:pPr algn="ctr"/>
                      <a:r>
                        <a:rPr lang="nb-NO" sz="1400" b="1" dirty="0" smtClean="0">
                          <a:latin typeface="+mj-lt"/>
                        </a:rPr>
                        <a:t>181</a:t>
                      </a:r>
                      <a:endParaRPr lang="nb-NO" sz="1400" b="1" dirty="0">
                        <a:latin typeface="+mj-lt"/>
                      </a:endParaRPr>
                    </a:p>
                  </a:txBody>
                  <a:tcPr anchor="ctr"/>
                </a:tc>
                <a:tc>
                  <a:txBody>
                    <a:bodyPr/>
                    <a:lstStyle/>
                    <a:p>
                      <a:pPr algn="ctr"/>
                      <a:r>
                        <a:rPr lang="nb-NO" sz="1400" b="1" dirty="0" smtClean="0">
                          <a:latin typeface="+mj-lt"/>
                        </a:rPr>
                        <a:t>35</a:t>
                      </a:r>
                      <a:endParaRPr lang="nb-NO" sz="1400" b="1" dirty="0">
                        <a:latin typeface="+mj-lt"/>
                      </a:endParaRPr>
                    </a:p>
                  </a:txBody>
                  <a:tcPr anchor="ctr"/>
                </a:tc>
                <a:tc>
                  <a:txBody>
                    <a:bodyPr/>
                    <a:lstStyle/>
                    <a:p>
                      <a:pPr algn="ctr"/>
                      <a:r>
                        <a:rPr lang="nb-NO" sz="1400" b="1" dirty="0" smtClean="0">
                          <a:latin typeface="+mj-lt"/>
                        </a:rPr>
                        <a:t>1504</a:t>
                      </a:r>
                      <a:endParaRPr lang="nb-NO" sz="1400" b="1" dirty="0">
                        <a:latin typeface="+mj-lt"/>
                      </a:endParaRPr>
                    </a:p>
                  </a:txBody>
                  <a:tcPr anchor="ctr"/>
                </a:tc>
                <a:tc>
                  <a:txBody>
                    <a:bodyPr/>
                    <a:lstStyle/>
                    <a:p>
                      <a:pPr algn="ctr"/>
                      <a:r>
                        <a:rPr lang="nb-NO" sz="1400" b="1" dirty="0" smtClean="0">
                          <a:latin typeface="+mj-lt"/>
                        </a:rPr>
                        <a:t>YES</a:t>
                      </a:r>
                      <a:endParaRPr lang="nb-NO" sz="1400" b="1" dirty="0">
                        <a:latin typeface="+mj-lt"/>
                      </a:endParaRPr>
                    </a:p>
                  </a:txBody>
                  <a:tcPr anchor="ctr"/>
                </a:tc>
                <a:tc>
                  <a:txBody>
                    <a:bodyPr/>
                    <a:lstStyle/>
                    <a:p>
                      <a:pPr algn="ctr"/>
                      <a:r>
                        <a:rPr lang="nb-NO" sz="1400" b="1" smtClean="0">
                          <a:latin typeface="+mj-lt"/>
                        </a:rPr>
                        <a:t>YES</a:t>
                      </a:r>
                      <a:endParaRPr lang="nb-NO" sz="1400" b="1" dirty="0">
                        <a:latin typeface="+mj-lt"/>
                      </a:endParaRPr>
                    </a:p>
                  </a:txBody>
                  <a:tcPr anchor="ctr"/>
                </a:tc>
                <a:tc>
                  <a:txBody>
                    <a:bodyPr/>
                    <a:lstStyle/>
                    <a:p>
                      <a:pPr algn="ctr"/>
                      <a:r>
                        <a:rPr lang="nb-NO" sz="1400" b="1" dirty="0" smtClean="0">
                          <a:latin typeface="+mj-lt"/>
                        </a:rPr>
                        <a:t>10</a:t>
                      </a:r>
                      <a:endParaRPr lang="nb-NO" sz="1400" b="1" dirty="0">
                        <a:latin typeface="+mj-lt"/>
                      </a:endParaRPr>
                    </a:p>
                  </a:txBody>
                  <a:tcPr anchor="ctr"/>
                </a:tc>
              </a:tr>
              <a:tr h="370840">
                <a:tc>
                  <a:txBody>
                    <a:bodyPr/>
                    <a:lstStyle/>
                    <a:p>
                      <a:pPr algn="ctr"/>
                      <a:r>
                        <a:rPr lang="nb-NO" sz="1400" b="1" dirty="0" smtClean="0">
                          <a:solidFill>
                            <a:srgbClr val="FF0000"/>
                          </a:solidFill>
                          <a:latin typeface="+mj-lt"/>
                        </a:rPr>
                        <a:t>20120308*</a:t>
                      </a:r>
                      <a:endParaRPr lang="nb-NO" sz="1400" b="1" dirty="0">
                        <a:solidFill>
                          <a:srgbClr val="FF0000"/>
                        </a:solidFill>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err="1" smtClean="0">
                          <a:solidFill>
                            <a:srgbClr val="FF0000"/>
                          </a:solidFill>
                          <a:latin typeface="+mj-lt"/>
                        </a:rPr>
                        <a:t>Bz</a:t>
                      </a:r>
                      <a:r>
                        <a:rPr lang="nb-NO" sz="1400" b="1" dirty="0" smtClean="0">
                          <a:solidFill>
                            <a:srgbClr val="FF0000"/>
                          </a:solidFill>
                          <a:latin typeface="+mj-lt"/>
                        </a:rPr>
                        <a:t>&gt;0</a:t>
                      </a:r>
                    </a:p>
                  </a:txBody>
                  <a:tcPr anchor="ctr"/>
                </a:tc>
                <a:tc>
                  <a:txBody>
                    <a:bodyPr/>
                    <a:lstStyle/>
                    <a:p>
                      <a:pPr algn="ctr"/>
                      <a:r>
                        <a:rPr lang="nb-NO" sz="1400" b="1" dirty="0" smtClean="0">
                          <a:solidFill>
                            <a:srgbClr val="FF0000"/>
                          </a:solidFill>
                          <a:latin typeface="+mj-lt"/>
                        </a:rPr>
                        <a:t>219</a:t>
                      </a:r>
                      <a:endParaRPr lang="nb-NO" sz="1400" b="1" dirty="0">
                        <a:solidFill>
                          <a:srgbClr val="FF0000"/>
                        </a:solidFill>
                        <a:latin typeface="+mj-lt"/>
                      </a:endParaRPr>
                    </a:p>
                  </a:txBody>
                  <a:tcPr anchor="ctr"/>
                </a:tc>
                <a:tc>
                  <a:txBody>
                    <a:bodyPr/>
                    <a:lstStyle/>
                    <a:p>
                      <a:pPr algn="ctr"/>
                      <a:r>
                        <a:rPr lang="nb-NO" sz="1400" b="1" dirty="0" smtClean="0">
                          <a:solidFill>
                            <a:srgbClr val="FF0000"/>
                          </a:solidFill>
                          <a:latin typeface="+mj-lt"/>
                        </a:rPr>
                        <a:t>59</a:t>
                      </a:r>
                      <a:endParaRPr lang="nb-NO" sz="1400" b="1" dirty="0">
                        <a:solidFill>
                          <a:srgbClr val="FF0000"/>
                        </a:solidFill>
                        <a:latin typeface="+mj-lt"/>
                      </a:endParaRPr>
                    </a:p>
                  </a:txBody>
                  <a:tcPr anchor="ctr"/>
                </a:tc>
                <a:tc>
                  <a:txBody>
                    <a:bodyPr/>
                    <a:lstStyle/>
                    <a:p>
                      <a:pPr algn="ctr"/>
                      <a:r>
                        <a:rPr lang="nb-NO" sz="1400" b="1" dirty="0" smtClean="0">
                          <a:solidFill>
                            <a:srgbClr val="FF0000"/>
                          </a:solidFill>
                          <a:latin typeface="+mj-lt"/>
                        </a:rPr>
                        <a:t>1104</a:t>
                      </a:r>
                      <a:endParaRPr lang="nb-NO" sz="1400" b="1" dirty="0">
                        <a:solidFill>
                          <a:srgbClr val="FF0000"/>
                        </a:solidFill>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smtClean="0">
                          <a:solidFill>
                            <a:srgbClr val="FF0000"/>
                          </a:solidFill>
                          <a:latin typeface="+mj-lt"/>
                        </a:rPr>
                        <a:t>YES</a:t>
                      </a:r>
                      <a:endParaRPr lang="nb-NO" sz="1400" b="1" dirty="0">
                        <a:solidFill>
                          <a:srgbClr val="FF0000"/>
                        </a:solidFill>
                        <a:latin typeface="+mj-lt"/>
                      </a:endParaRPr>
                    </a:p>
                  </a:txBody>
                  <a:tcPr anchor="ctr"/>
                </a:tc>
                <a:tc>
                  <a:txBody>
                    <a:bodyPr/>
                    <a:lstStyle/>
                    <a:p>
                      <a:pPr algn="ctr"/>
                      <a:r>
                        <a:rPr lang="nb-NO" sz="1400" b="1" dirty="0" smtClean="0">
                          <a:solidFill>
                            <a:srgbClr val="FF0000"/>
                          </a:solidFill>
                          <a:latin typeface="+mj-lt"/>
                        </a:rPr>
                        <a:t>YES</a:t>
                      </a:r>
                      <a:endParaRPr lang="nb-NO" sz="1400" b="1" dirty="0">
                        <a:solidFill>
                          <a:srgbClr val="FF0000"/>
                        </a:solidFill>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smtClean="0">
                          <a:solidFill>
                            <a:srgbClr val="FF0000"/>
                          </a:solidFill>
                          <a:latin typeface="+mj-lt"/>
                        </a:rPr>
                        <a:t>13</a:t>
                      </a:r>
                      <a:endParaRPr lang="nb-NO" sz="1400" b="1" dirty="0">
                        <a:solidFill>
                          <a:srgbClr val="FF0000"/>
                        </a:solidFill>
                        <a:latin typeface="+mj-lt"/>
                      </a:endParaRPr>
                    </a:p>
                  </a:txBody>
                  <a:tcPr anchor="ctr"/>
                </a:tc>
              </a:tr>
              <a:tr h="370840">
                <a:tc>
                  <a:txBody>
                    <a:bodyPr/>
                    <a:lstStyle/>
                    <a:p>
                      <a:pPr algn="ctr"/>
                      <a:r>
                        <a:rPr lang="nb-NO" sz="1400" b="1" dirty="0" smtClean="0">
                          <a:latin typeface="+mj-lt"/>
                        </a:rPr>
                        <a:t>20120312</a:t>
                      </a:r>
                      <a:endParaRPr lang="nb-NO" sz="1400" b="1" dirty="0">
                        <a:latin typeface="+mj-lt"/>
                      </a:endParaRPr>
                    </a:p>
                  </a:txBody>
                  <a:tcPr anchor="ctr"/>
                </a:tc>
                <a:tc>
                  <a:txBody>
                    <a:bodyPr/>
                    <a:lstStyle/>
                    <a:p>
                      <a:pPr algn="ctr"/>
                      <a:r>
                        <a:rPr lang="nb-NO" sz="1400" dirty="0" smtClean="0">
                          <a:latin typeface="+mj-lt"/>
                        </a:rPr>
                        <a:t>Bz ~ 0, to N</a:t>
                      </a:r>
                      <a:endParaRPr lang="nb-NO" sz="1400" b="1" dirty="0">
                        <a:latin typeface="+mj-lt"/>
                      </a:endParaRPr>
                    </a:p>
                  </a:txBody>
                  <a:tcPr anchor="ctr"/>
                </a:tc>
                <a:tc>
                  <a:txBody>
                    <a:bodyPr/>
                    <a:lstStyle/>
                    <a:p>
                      <a:pPr algn="ctr"/>
                      <a:r>
                        <a:rPr lang="nb-NO" sz="1400" b="1" dirty="0" smtClean="0">
                          <a:latin typeface="+mj-lt"/>
                        </a:rPr>
                        <a:t>133</a:t>
                      </a:r>
                      <a:endParaRPr lang="nb-NO" sz="1400" b="1" dirty="0">
                        <a:latin typeface="+mj-lt"/>
                      </a:endParaRPr>
                    </a:p>
                  </a:txBody>
                  <a:tcPr anchor="ctr"/>
                </a:tc>
                <a:tc>
                  <a:txBody>
                    <a:bodyPr/>
                    <a:lstStyle/>
                    <a:p>
                      <a:pPr algn="ctr"/>
                      <a:r>
                        <a:rPr lang="nb-NO" sz="1400" b="1" dirty="0" smtClean="0">
                          <a:latin typeface="+mj-lt"/>
                        </a:rPr>
                        <a:t>73</a:t>
                      </a:r>
                      <a:endParaRPr lang="nb-NO" sz="1400" b="1" dirty="0">
                        <a:latin typeface="+mj-lt"/>
                      </a:endParaRPr>
                    </a:p>
                  </a:txBody>
                  <a:tcPr anchor="ctr"/>
                </a:tc>
                <a:tc>
                  <a:txBody>
                    <a:bodyPr/>
                    <a:lstStyle/>
                    <a:p>
                      <a:pPr algn="ctr"/>
                      <a:r>
                        <a:rPr lang="nb-NO" sz="1400" b="1" dirty="0" smtClean="0">
                          <a:latin typeface="+mj-lt"/>
                        </a:rPr>
                        <a:t>0914</a:t>
                      </a:r>
                      <a:endParaRPr lang="nb-NO" sz="1400" b="1"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smtClean="0">
                          <a:latin typeface="+mj-lt"/>
                        </a:rPr>
                        <a:t>YES</a:t>
                      </a:r>
                      <a:endParaRPr lang="nb-NO" sz="1400" b="1" dirty="0">
                        <a:latin typeface="+mj-lt"/>
                      </a:endParaRPr>
                    </a:p>
                  </a:txBody>
                  <a:tcPr anchor="ctr"/>
                </a:tc>
                <a:tc>
                  <a:txBody>
                    <a:bodyPr/>
                    <a:lstStyle/>
                    <a:p>
                      <a:pPr algn="ctr"/>
                      <a:r>
                        <a:rPr lang="nb-NO" sz="1400" b="1" smtClean="0">
                          <a:latin typeface="+mj-lt"/>
                        </a:rPr>
                        <a:t>YES</a:t>
                      </a:r>
                      <a:endParaRPr lang="nb-NO" sz="1400" b="1"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smtClean="0">
                          <a:latin typeface="+mj-lt"/>
                        </a:rPr>
                        <a:t>6</a:t>
                      </a:r>
                      <a:endParaRPr lang="nb-NO" sz="1400" b="1" dirty="0">
                        <a:latin typeface="+mj-lt"/>
                      </a:endParaRPr>
                    </a:p>
                  </a:txBody>
                  <a:tcPr anchor="ctr"/>
                </a:tc>
              </a:tr>
              <a:tr h="370840">
                <a:tc>
                  <a:txBody>
                    <a:bodyPr/>
                    <a:lstStyle/>
                    <a:p>
                      <a:pPr algn="ctr"/>
                      <a:r>
                        <a:rPr lang="nb-NO" sz="1400" dirty="0" smtClean="0">
                          <a:latin typeface="+mj-lt"/>
                        </a:rPr>
                        <a:t>20120616</a:t>
                      </a:r>
                      <a:endParaRPr lang="nb-NO" sz="14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dirty="0" err="1" smtClean="0">
                          <a:latin typeface="+mj-lt"/>
                        </a:rPr>
                        <a:t>Bz</a:t>
                      </a:r>
                      <a:r>
                        <a:rPr lang="nb-NO" sz="1400" dirty="0" smtClean="0">
                          <a:latin typeface="+mj-lt"/>
                        </a:rPr>
                        <a:t>&gt;0</a:t>
                      </a:r>
                      <a:endParaRPr lang="nb-NO" sz="1400" dirty="0">
                        <a:latin typeface="+mj-lt"/>
                      </a:endParaRPr>
                    </a:p>
                  </a:txBody>
                  <a:tcPr anchor="ctr"/>
                </a:tc>
                <a:tc>
                  <a:txBody>
                    <a:bodyPr/>
                    <a:lstStyle/>
                    <a:p>
                      <a:pPr algn="ctr"/>
                      <a:r>
                        <a:rPr lang="nb-NO" sz="1400" dirty="0" smtClean="0">
                          <a:latin typeface="+mj-lt"/>
                        </a:rPr>
                        <a:t>104</a:t>
                      </a:r>
                      <a:endParaRPr lang="nb-NO" sz="1400" dirty="0">
                        <a:latin typeface="+mj-lt"/>
                      </a:endParaRPr>
                    </a:p>
                  </a:txBody>
                  <a:tcPr anchor="ctr"/>
                </a:tc>
                <a:tc>
                  <a:txBody>
                    <a:bodyPr/>
                    <a:lstStyle/>
                    <a:p>
                      <a:pPr algn="ctr"/>
                      <a:r>
                        <a:rPr lang="nb-NO" sz="1400" dirty="0" smtClean="0">
                          <a:latin typeface="+mj-lt"/>
                        </a:rPr>
                        <a:t>25 </a:t>
                      </a:r>
                      <a:endParaRPr lang="nb-NO" sz="1400" dirty="0">
                        <a:latin typeface="+mj-lt"/>
                      </a:endParaRPr>
                    </a:p>
                  </a:txBody>
                  <a:tcPr anchor="ctr"/>
                </a:tc>
                <a:tc>
                  <a:txBody>
                    <a:bodyPr/>
                    <a:lstStyle/>
                    <a:p>
                      <a:pPr algn="ctr"/>
                      <a:r>
                        <a:rPr lang="nb-NO" sz="1400" dirty="0" smtClean="0">
                          <a:latin typeface="+mj-lt"/>
                        </a:rPr>
                        <a:t>0956</a:t>
                      </a:r>
                      <a:endParaRPr lang="nb-NO" sz="1400" dirty="0">
                        <a:latin typeface="+mj-lt"/>
                      </a:endParaRPr>
                    </a:p>
                  </a:txBody>
                  <a:tcPr anchor="ctr"/>
                </a:tc>
                <a:tc>
                  <a:txBody>
                    <a:bodyPr/>
                    <a:lstStyle/>
                    <a:p>
                      <a:pPr algn="ctr"/>
                      <a:r>
                        <a:rPr lang="nb-NO" sz="1400" dirty="0" smtClean="0">
                          <a:latin typeface="+mj-lt"/>
                        </a:rPr>
                        <a:t>NO</a:t>
                      </a:r>
                      <a:endParaRPr lang="nb-NO" sz="1400" dirty="0">
                        <a:latin typeface="+mj-lt"/>
                      </a:endParaRPr>
                    </a:p>
                  </a:txBody>
                  <a:tcPr anchor="ctr"/>
                </a:tc>
                <a:tc>
                  <a:txBody>
                    <a:bodyPr/>
                    <a:lstStyle/>
                    <a:p>
                      <a:pPr algn="ctr"/>
                      <a:r>
                        <a:rPr lang="nb-NO" sz="1400" b="1" smtClean="0">
                          <a:latin typeface="+mj-lt"/>
                        </a:rPr>
                        <a:t>YES</a:t>
                      </a:r>
                      <a:endParaRPr lang="nb-NO" sz="1400" b="1" dirty="0">
                        <a:latin typeface="+mj-lt"/>
                      </a:endParaRPr>
                    </a:p>
                  </a:txBody>
                  <a:tcPr anchor="ctr"/>
                </a:tc>
                <a:tc>
                  <a:txBody>
                    <a:bodyPr/>
                    <a:lstStyle/>
                    <a:p>
                      <a:pPr algn="ctr"/>
                      <a:r>
                        <a:rPr lang="nb-NO" sz="1400" dirty="0" smtClean="0">
                          <a:latin typeface="+mj-lt"/>
                        </a:rPr>
                        <a:t>2</a:t>
                      </a:r>
                      <a:endParaRPr lang="nb-NO" sz="1400" dirty="0">
                        <a:latin typeface="+mj-lt"/>
                      </a:endParaRPr>
                    </a:p>
                  </a:txBody>
                  <a:tcPr anchor="ctr"/>
                </a:tc>
              </a:tr>
              <a:tr h="370840">
                <a:tc>
                  <a:txBody>
                    <a:bodyPr/>
                    <a:lstStyle/>
                    <a:p>
                      <a:pPr algn="ctr"/>
                      <a:r>
                        <a:rPr lang="nb-NO" sz="1400" dirty="0" smtClean="0">
                          <a:latin typeface="+mj-lt"/>
                        </a:rPr>
                        <a:t>20130317</a:t>
                      </a:r>
                      <a:endParaRPr lang="nb-NO" sz="14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dirty="0" smtClean="0">
                          <a:latin typeface="+mj-lt"/>
                        </a:rPr>
                        <a:t>Bz ~ 0</a:t>
                      </a:r>
                      <a:endParaRPr lang="nb-NO" sz="1400" dirty="0">
                        <a:latin typeface="+mj-lt"/>
                      </a:endParaRPr>
                    </a:p>
                  </a:txBody>
                  <a:tcPr anchor="ctr"/>
                </a:tc>
                <a:tc>
                  <a:txBody>
                    <a:bodyPr/>
                    <a:lstStyle/>
                    <a:p>
                      <a:pPr algn="ctr"/>
                      <a:r>
                        <a:rPr lang="nb-NO" sz="1400" dirty="0" smtClean="0">
                          <a:latin typeface="+mj-lt"/>
                        </a:rPr>
                        <a:t>199</a:t>
                      </a:r>
                      <a:endParaRPr lang="nb-NO" sz="1400" dirty="0">
                        <a:latin typeface="+mj-lt"/>
                      </a:endParaRPr>
                    </a:p>
                  </a:txBody>
                  <a:tcPr anchor="ctr"/>
                </a:tc>
                <a:tc>
                  <a:txBody>
                    <a:bodyPr/>
                    <a:lstStyle/>
                    <a:p>
                      <a:pPr algn="ctr"/>
                      <a:r>
                        <a:rPr lang="nb-NO" sz="1400" dirty="0" smtClean="0">
                          <a:latin typeface="+mj-lt"/>
                        </a:rPr>
                        <a:t>40</a:t>
                      </a:r>
                      <a:endParaRPr lang="nb-NO" sz="1400" dirty="0">
                        <a:latin typeface="+mj-lt"/>
                      </a:endParaRPr>
                    </a:p>
                  </a:txBody>
                  <a:tcPr anchor="ctr"/>
                </a:tc>
                <a:tc>
                  <a:txBody>
                    <a:bodyPr/>
                    <a:lstStyle/>
                    <a:p>
                      <a:pPr algn="ctr"/>
                      <a:r>
                        <a:rPr lang="nb-NO" sz="1400" dirty="0" smtClean="0">
                          <a:latin typeface="+mj-lt"/>
                        </a:rPr>
                        <a:t>0600</a:t>
                      </a:r>
                      <a:endParaRPr lang="nb-NO" sz="1400" dirty="0">
                        <a:latin typeface="+mj-lt"/>
                      </a:endParaRPr>
                    </a:p>
                  </a:txBody>
                  <a:tcPr anchor="ctr"/>
                </a:tc>
                <a:tc>
                  <a:txBody>
                    <a:bodyPr/>
                    <a:lstStyle/>
                    <a:p>
                      <a:pPr algn="ctr"/>
                      <a:r>
                        <a:rPr lang="nb-NO" sz="1400" dirty="0" smtClean="0">
                          <a:latin typeface="+mj-lt"/>
                        </a:rPr>
                        <a:t>NO</a:t>
                      </a:r>
                      <a:endParaRPr lang="nb-NO" sz="1400" dirty="0">
                        <a:latin typeface="+mj-lt"/>
                      </a:endParaRPr>
                    </a:p>
                  </a:txBody>
                  <a:tcPr anchor="ctr"/>
                </a:tc>
                <a:tc>
                  <a:txBody>
                    <a:bodyPr/>
                    <a:lstStyle/>
                    <a:p>
                      <a:pPr algn="ctr"/>
                      <a:r>
                        <a:rPr lang="nb-NO" sz="1400" b="1" smtClean="0">
                          <a:latin typeface="+mj-lt"/>
                        </a:rPr>
                        <a:t>YES</a:t>
                      </a:r>
                      <a:endParaRPr lang="nb-NO" sz="1400" b="1" dirty="0">
                        <a:latin typeface="+mj-lt"/>
                      </a:endParaRPr>
                    </a:p>
                  </a:txBody>
                  <a:tcPr anchor="ctr"/>
                </a:tc>
                <a:tc>
                  <a:txBody>
                    <a:bodyPr/>
                    <a:lstStyle/>
                    <a:p>
                      <a:pPr algn="ctr"/>
                      <a:r>
                        <a:rPr lang="nb-NO" sz="1400" dirty="0" smtClean="0">
                          <a:latin typeface="+mj-lt"/>
                        </a:rPr>
                        <a:t>8</a:t>
                      </a:r>
                      <a:endParaRPr lang="nb-NO" sz="1400" dirty="0">
                        <a:latin typeface="+mj-lt"/>
                      </a:endParaRPr>
                    </a:p>
                  </a:txBody>
                  <a:tcPr anchor="ctr"/>
                </a:tc>
              </a:tr>
              <a:tr h="370840">
                <a:tc>
                  <a:txBody>
                    <a:bodyPr/>
                    <a:lstStyle/>
                    <a:p>
                      <a:pPr algn="ctr"/>
                      <a:r>
                        <a:rPr lang="nb-NO" sz="1400" b="1" dirty="0" smtClean="0">
                          <a:latin typeface="+mj-lt"/>
                        </a:rPr>
                        <a:t>20140912</a:t>
                      </a:r>
                      <a:endParaRPr lang="nb-NO" sz="1400" b="1"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err="1" smtClean="0">
                          <a:latin typeface="+mj-lt"/>
                        </a:rPr>
                        <a:t>Bz</a:t>
                      </a:r>
                      <a:r>
                        <a:rPr lang="nb-NO" sz="1400" b="1" dirty="0" smtClean="0">
                          <a:latin typeface="+mj-lt"/>
                        </a:rPr>
                        <a:t>&gt;0</a:t>
                      </a:r>
                      <a:endParaRPr lang="nb-NO" sz="1400" b="1" dirty="0">
                        <a:latin typeface="+mj-lt"/>
                      </a:endParaRPr>
                    </a:p>
                  </a:txBody>
                  <a:tcPr anchor="ctr"/>
                </a:tc>
                <a:tc>
                  <a:txBody>
                    <a:bodyPr/>
                    <a:lstStyle/>
                    <a:p>
                      <a:pPr algn="ctr"/>
                      <a:r>
                        <a:rPr lang="nb-NO" sz="1400" b="1" dirty="0" smtClean="0">
                          <a:latin typeface="+mj-lt"/>
                        </a:rPr>
                        <a:t>228</a:t>
                      </a:r>
                      <a:endParaRPr lang="nb-NO" sz="1400" b="1" dirty="0">
                        <a:latin typeface="+mj-lt"/>
                      </a:endParaRPr>
                    </a:p>
                  </a:txBody>
                  <a:tcPr anchor="ctr"/>
                </a:tc>
                <a:tc>
                  <a:txBody>
                    <a:bodyPr/>
                    <a:lstStyle/>
                    <a:p>
                      <a:pPr algn="ctr"/>
                      <a:r>
                        <a:rPr lang="nb-NO" sz="1400" b="1" dirty="0" smtClean="0">
                          <a:latin typeface="+mj-lt"/>
                        </a:rPr>
                        <a:t>43</a:t>
                      </a:r>
                      <a:endParaRPr lang="nb-NO" sz="1400" b="1" dirty="0">
                        <a:latin typeface="+mj-lt"/>
                      </a:endParaRPr>
                    </a:p>
                  </a:txBody>
                  <a:tcPr anchor="ctr"/>
                </a:tc>
                <a:tc>
                  <a:txBody>
                    <a:bodyPr/>
                    <a:lstStyle/>
                    <a:p>
                      <a:pPr algn="ctr"/>
                      <a:r>
                        <a:rPr lang="nb-NO" sz="1400" b="1" dirty="0" smtClean="0">
                          <a:latin typeface="+mj-lt"/>
                        </a:rPr>
                        <a:t>1554</a:t>
                      </a:r>
                      <a:endParaRPr lang="nb-NO" sz="1400" b="1"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smtClean="0">
                          <a:latin typeface="+mj-lt"/>
                        </a:rPr>
                        <a:t>YES</a:t>
                      </a:r>
                      <a:endParaRPr lang="nb-NO" sz="1400" b="1" dirty="0">
                        <a:latin typeface="+mj-lt"/>
                      </a:endParaRPr>
                    </a:p>
                  </a:txBody>
                  <a:tcPr anchor="ctr"/>
                </a:tc>
                <a:tc>
                  <a:txBody>
                    <a:bodyPr/>
                    <a:lstStyle/>
                    <a:p>
                      <a:pPr algn="ctr"/>
                      <a:r>
                        <a:rPr lang="nb-NO" sz="1400" b="1" smtClean="0">
                          <a:latin typeface="+mj-lt"/>
                        </a:rPr>
                        <a:t>YES</a:t>
                      </a:r>
                      <a:endParaRPr lang="nb-NO" sz="1400" b="1"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b="1" dirty="0" smtClean="0">
                          <a:latin typeface="+mj-lt"/>
                        </a:rPr>
                        <a:t>9</a:t>
                      </a:r>
                      <a:endParaRPr lang="nb-NO" sz="1400" b="1" dirty="0">
                        <a:latin typeface="+mj-lt"/>
                      </a:endParaRPr>
                    </a:p>
                  </a:txBody>
                  <a:tcPr anchor="ctr"/>
                </a:tc>
              </a:tr>
              <a:tr h="370840">
                <a:tc>
                  <a:txBody>
                    <a:bodyPr/>
                    <a:lstStyle/>
                    <a:p>
                      <a:pPr algn="ctr"/>
                      <a:r>
                        <a:rPr lang="nb-NO" sz="1400" dirty="0" smtClean="0">
                          <a:latin typeface="+mj-lt"/>
                        </a:rPr>
                        <a:t>20150317</a:t>
                      </a:r>
                      <a:endParaRPr lang="nb-NO" sz="14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dirty="0" smtClean="0">
                          <a:latin typeface="+mj-lt"/>
                        </a:rPr>
                        <a:t>Bz~7 in 1</a:t>
                      </a:r>
                      <a:r>
                        <a:rPr lang="nb-NO" sz="1400" baseline="0" dirty="0" smtClean="0">
                          <a:latin typeface="+mj-lt"/>
                        </a:rPr>
                        <a:t> day</a:t>
                      </a:r>
                      <a:endParaRPr lang="nb-NO" sz="1400" dirty="0">
                        <a:latin typeface="+mj-lt"/>
                      </a:endParaRPr>
                    </a:p>
                  </a:txBody>
                  <a:tcPr anchor="ctr"/>
                </a:tc>
                <a:tc>
                  <a:txBody>
                    <a:bodyPr/>
                    <a:lstStyle/>
                    <a:p>
                      <a:pPr algn="ctr"/>
                      <a:r>
                        <a:rPr lang="nb-NO" sz="1400" dirty="0" smtClean="0">
                          <a:latin typeface="+mj-lt"/>
                        </a:rPr>
                        <a:t>109</a:t>
                      </a:r>
                      <a:endParaRPr lang="nb-NO" sz="1400" dirty="0">
                        <a:latin typeface="+mj-lt"/>
                      </a:endParaRPr>
                    </a:p>
                  </a:txBody>
                  <a:tcPr anchor="ctr"/>
                </a:tc>
                <a:tc>
                  <a:txBody>
                    <a:bodyPr/>
                    <a:lstStyle/>
                    <a:p>
                      <a:pPr algn="ctr"/>
                      <a:r>
                        <a:rPr lang="nb-NO" sz="1400" dirty="0" smtClean="0">
                          <a:latin typeface="+mj-lt"/>
                        </a:rPr>
                        <a:t>48</a:t>
                      </a:r>
                      <a:endParaRPr lang="nb-NO" sz="1400" dirty="0">
                        <a:latin typeface="+mj-lt"/>
                      </a:endParaRPr>
                    </a:p>
                  </a:txBody>
                  <a:tcPr anchor="ctr"/>
                </a:tc>
                <a:tc>
                  <a:txBody>
                    <a:bodyPr/>
                    <a:lstStyle/>
                    <a:p>
                      <a:pPr algn="ctr"/>
                      <a:r>
                        <a:rPr lang="nb-NO" sz="1400" dirty="0" smtClean="0">
                          <a:latin typeface="+mj-lt"/>
                        </a:rPr>
                        <a:t>0445</a:t>
                      </a:r>
                      <a:endParaRPr lang="nb-NO" sz="1400" dirty="0">
                        <a:latin typeface="+mj-lt"/>
                      </a:endParaRPr>
                    </a:p>
                  </a:txBody>
                  <a:tcPr anchor="ctr"/>
                </a:tc>
                <a:tc>
                  <a:txBody>
                    <a:bodyPr/>
                    <a:lstStyle/>
                    <a:p>
                      <a:pPr algn="ctr"/>
                      <a:r>
                        <a:rPr lang="nb-NO" sz="1400" dirty="0" smtClean="0">
                          <a:latin typeface="+mj-lt"/>
                        </a:rPr>
                        <a:t>NO</a:t>
                      </a:r>
                      <a:endParaRPr lang="nb-NO" sz="1400" dirty="0">
                        <a:latin typeface="+mj-lt"/>
                      </a:endParaRPr>
                    </a:p>
                  </a:txBody>
                  <a:tcPr anchor="ctr"/>
                </a:tc>
                <a:tc>
                  <a:txBody>
                    <a:bodyPr/>
                    <a:lstStyle/>
                    <a:p>
                      <a:pPr algn="ctr"/>
                      <a:r>
                        <a:rPr lang="nb-NO" sz="1400" b="1" smtClean="0">
                          <a:latin typeface="+mj-lt"/>
                        </a:rPr>
                        <a:t>YES</a:t>
                      </a:r>
                      <a:endParaRPr lang="nb-NO" sz="1400" b="1" dirty="0">
                        <a:latin typeface="+mj-lt"/>
                      </a:endParaRPr>
                    </a:p>
                  </a:txBody>
                  <a:tcPr anchor="ctr"/>
                </a:tc>
                <a:tc>
                  <a:txBody>
                    <a:bodyPr/>
                    <a:lstStyle/>
                    <a:p>
                      <a:pPr algn="ctr"/>
                      <a:r>
                        <a:rPr lang="nb-NO" sz="1400" dirty="0" smtClean="0">
                          <a:latin typeface="+mj-lt"/>
                        </a:rPr>
                        <a:t>5</a:t>
                      </a:r>
                      <a:endParaRPr lang="nb-NO" sz="1400" dirty="0">
                        <a:latin typeface="+mj-lt"/>
                      </a:endParaRPr>
                    </a:p>
                  </a:txBody>
                  <a:tcPr anchor="ctr"/>
                </a:tc>
              </a:tr>
              <a:tr h="370840">
                <a:tc>
                  <a:txBody>
                    <a:bodyPr/>
                    <a:lstStyle/>
                    <a:p>
                      <a:pPr algn="ctr"/>
                      <a:r>
                        <a:rPr lang="nb-NO" sz="1400" dirty="0" smtClean="0">
                          <a:latin typeface="+mj-lt"/>
                        </a:rPr>
                        <a:t>20150815</a:t>
                      </a:r>
                      <a:endParaRPr lang="nb-NO" sz="14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400" dirty="0" err="1" smtClean="0">
                          <a:latin typeface="+mj-lt"/>
                        </a:rPr>
                        <a:t>Bz</a:t>
                      </a:r>
                      <a:r>
                        <a:rPr lang="nb-NO" sz="1400" dirty="0" smtClean="0">
                          <a:latin typeface="+mj-lt"/>
                        </a:rPr>
                        <a:t>&gt;0</a:t>
                      </a:r>
                      <a:endParaRPr lang="nb-NO" sz="1400" dirty="0">
                        <a:latin typeface="+mj-lt"/>
                      </a:endParaRPr>
                    </a:p>
                  </a:txBody>
                  <a:tcPr anchor="ctr"/>
                </a:tc>
                <a:tc>
                  <a:txBody>
                    <a:bodyPr/>
                    <a:lstStyle/>
                    <a:p>
                      <a:pPr algn="ctr"/>
                      <a:r>
                        <a:rPr lang="nb-NO" sz="1400" dirty="0" smtClean="0">
                          <a:latin typeface="+mj-lt"/>
                        </a:rPr>
                        <a:t>81</a:t>
                      </a:r>
                      <a:endParaRPr lang="nb-NO" sz="1400" dirty="0">
                        <a:latin typeface="+mj-lt"/>
                      </a:endParaRPr>
                    </a:p>
                  </a:txBody>
                  <a:tcPr anchor="ctr"/>
                </a:tc>
                <a:tc>
                  <a:txBody>
                    <a:bodyPr/>
                    <a:lstStyle/>
                    <a:p>
                      <a:pPr algn="ctr"/>
                      <a:r>
                        <a:rPr lang="nb-NO" sz="1400" dirty="0" smtClean="0">
                          <a:latin typeface="+mj-lt"/>
                        </a:rPr>
                        <a:t>39</a:t>
                      </a:r>
                      <a:endParaRPr lang="nb-NO" sz="1400" dirty="0">
                        <a:latin typeface="+mj-lt"/>
                      </a:endParaRPr>
                    </a:p>
                  </a:txBody>
                  <a:tcPr anchor="ctr"/>
                </a:tc>
                <a:tc>
                  <a:txBody>
                    <a:bodyPr/>
                    <a:lstStyle/>
                    <a:p>
                      <a:pPr algn="ctr"/>
                      <a:r>
                        <a:rPr lang="nb-NO" sz="1400" dirty="0" smtClean="0">
                          <a:latin typeface="+mj-lt"/>
                        </a:rPr>
                        <a:t>0830</a:t>
                      </a:r>
                      <a:endParaRPr lang="nb-NO" sz="1400" dirty="0">
                        <a:latin typeface="+mj-lt"/>
                      </a:endParaRPr>
                    </a:p>
                  </a:txBody>
                  <a:tcPr anchor="ctr"/>
                </a:tc>
                <a:tc>
                  <a:txBody>
                    <a:bodyPr/>
                    <a:lstStyle/>
                    <a:p>
                      <a:pPr algn="ctr"/>
                      <a:r>
                        <a:rPr lang="nb-NO" sz="1400" dirty="0" smtClean="0">
                          <a:latin typeface="+mj-lt"/>
                        </a:rPr>
                        <a:t>NO</a:t>
                      </a:r>
                      <a:endParaRPr lang="nb-NO" sz="1400" dirty="0">
                        <a:latin typeface="+mj-lt"/>
                      </a:endParaRPr>
                    </a:p>
                  </a:txBody>
                  <a:tcPr anchor="ctr"/>
                </a:tc>
                <a:tc>
                  <a:txBody>
                    <a:bodyPr/>
                    <a:lstStyle/>
                    <a:p>
                      <a:pPr algn="ctr"/>
                      <a:r>
                        <a:rPr lang="nb-NO" sz="1400" b="1" smtClean="0">
                          <a:latin typeface="+mj-lt"/>
                        </a:rPr>
                        <a:t>YES</a:t>
                      </a:r>
                      <a:endParaRPr lang="nb-NO" sz="1400" b="1" dirty="0">
                        <a:latin typeface="+mj-lt"/>
                      </a:endParaRPr>
                    </a:p>
                  </a:txBody>
                  <a:tcPr anchor="ctr"/>
                </a:tc>
                <a:tc>
                  <a:txBody>
                    <a:bodyPr/>
                    <a:lstStyle/>
                    <a:p>
                      <a:pPr algn="ctr"/>
                      <a:r>
                        <a:rPr lang="nb-NO" sz="1400" dirty="0" smtClean="0">
                          <a:latin typeface="+mj-lt"/>
                        </a:rPr>
                        <a:t>5</a:t>
                      </a:r>
                      <a:endParaRPr lang="nb-NO" sz="1400" dirty="0">
                        <a:latin typeface="+mj-lt"/>
                      </a:endParaRPr>
                    </a:p>
                  </a:txBody>
                  <a:tcPr anchor="ctr"/>
                </a:tc>
              </a:tr>
              <a:tr h="370840">
                <a:tc>
                  <a:txBody>
                    <a:bodyPr/>
                    <a:lstStyle/>
                    <a:p>
                      <a:pPr algn="ctr"/>
                      <a:r>
                        <a:rPr lang="nb-NO" sz="1400" dirty="0" smtClean="0">
                          <a:latin typeface="+mj-lt"/>
                        </a:rPr>
                        <a:t>20150920</a:t>
                      </a:r>
                      <a:endParaRPr lang="nb-NO" sz="1400" dirty="0">
                        <a:latin typeface="+mj-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b-NO" sz="1400" dirty="0" smtClean="0">
                          <a:latin typeface="+mj-lt"/>
                        </a:rPr>
                        <a:t>Bz&gt;0, to S</a:t>
                      </a:r>
                      <a:endParaRPr lang="nb-NO" sz="1400" dirty="0">
                        <a:latin typeface="+mj-lt"/>
                      </a:endParaRPr>
                    </a:p>
                  </a:txBody>
                  <a:tcPr anchor="ctr"/>
                </a:tc>
                <a:tc>
                  <a:txBody>
                    <a:bodyPr/>
                    <a:lstStyle/>
                    <a:p>
                      <a:pPr algn="ctr"/>
                      <a:r>
                        <a:rPr lang="nb-NO" sz="1400" dirty="0" smtClean="0">
                          <a:latin typeface="+mj-lt"/>
                        </a:rPr>
                        <a:t>92</a:t>
                      </a:r>
                      <a:endParaRPr lang="nb-NO" sz="1400" dirty="0">
                        <a:latin typeface="+mj-lt"/>
                      </a:endParaRPr>
                    </a:p>
                  </a:txBody>
                  <a:tcPr anchor="ctr"/>
                </a:tc>
                <a:tc>
                  <a:txBody>
                    <a:bodyPr/>
                    <a:lstStyle/>
                    <a:p>
                      <a:pPr algn="ctr"/>
                      <a:r>
                        <a:rPr lang="nb-NO" sz="1400" dirty="0" smtClean="0">
                          <a:latin typeface="+mj-lt"/>
                        </a:rPr>
                        <a:t>27</a:t>
                      </a:r>
                      <a:endParaRPr lang="nb-NO" sz="1400" dirty="0">
                        <a:latin typeface="+mj-lt"/>
                      </a:endParaRPr>
                    </a:p>
                  </a:txBody>
                  <a:tcPr anchor="ctr"/>
                </a:tc>
                <a:tc>
                  <a:txBody>
                    <a:bodyPr/>
                    <a:lstStyle/>
                    <a:p>
                      <a:pPr algn="ctr"/>
                      <a:r>
                        <a:rPr lang="nb-NO" sz="1400" dirty="0" smtClean="0">
                          <a:latin typeface="+mj-lt"/>
                        </a:rPr>
                        <a:t>0605</a:t>
                      </a:r>
                      <a:endParaRPr lang="nb-NO" sz="1400" dirty="0">
                        <a:latin typeface="+mj-lt"/>
                      </a:endParaRPr>
                    </a:p>
                  </a:txBody>
                  <a:tcPr anchor="ctr"/>
                </a:tc>
                <a:tc>
                  <a:txBody>
                    <a:bodyPr/>
                    <a:lstStyle/>
                    <a:p>
                      <a:pPr algn="ctr"/>
                      <a:r>
                        <a:rPr lang="nb-NO" sz="1400" dirty="0" smtClean="0">
                          <a:latin typeface="+mj-lt"/>
                        </a:rPr>
                        <a:t>NO</a:t>
                      </a:r>
                      <a:endParaRPr lang="nb-NO" sz="1400" dirty="0">
                        <a:latin typeface="+mj-lt"/>
                      </a:endParaRPr>
                    </a:p>
                  </a:txBody>
                  <a:tcPr anchor="ctr"/>
                </a:tc>
                <a:tc>
                  <a:txBody>
                    <a:bodyPr/>
                    <a:lstStyle/>
                    <a:p>
                      <a:pPr algn="ctr"/>
                      <a:r>
                        <a:rPr lang="nb-NO" sz="1400" b="1" dirty="0" smtClean="0">
                          <a:latin typeface="+mj-lt"/>
                        </a:rPr>
                        <a:t>YES</a:t>
                      </a:r>
                      <a:endParaRPr lang="nb-NO" sz="1400" b="1" dirty="0">
                        <a:latin typeface="+mj-lt"/>
                      </a:endParaRPr>
                    </a:p>
                  </a:txBody>
                  <a:tcPr anchor="ctr"/>
                </a:tc>
                <a:tc>
                  <a:txBody>
                    <a:bodyPr/>
                    <a:lstStyle/>
                    <a:p>
                      <a:pPr algn="ctr"/>
                      <a:r>
                        <a:rPr lang="nb-NO" sz="1400" dirty="0" smtClean="0">
                          <a:latin typeface="+mj-lt"/>
                        </a:rPr>
                        <a:t>5</a:t>
                      </a:r>
                      <a:endParaRPr lang="nb-NO" sz="1400" dirty="0">
                        <a:latin typeface="+mj-lt"/>
                      </a:endParaRPr>
                    </a:p>
                  </a:txBody>
                  <a:tcPr anchor="ctr"/>
                </a:tc>
              </a:tr>
            </a:tbl>
          </a:graphicData>
        </a:graphic>
      </p:graphicFrame>
      <p:sp>
        <p:nvSpPr>
          <p:cNvPr id="3" name="TextBox 2"/>
          <p:cNvSpPr txBox="1"/>
          <p:nvPr/>
        </p:nvSpPr>
        <p:spPr>
          <a:xfrm>
            <a:off x="457200" y="5867400"/>
            <a:ext cx="8001000" cy="523220"/>
          </a:xfrm>
          <a:prstGeom prst="rect">
            <a:avLst/>
          </a:prstGeom>
          <a:noFill/>
        </p:spPr>
        <p:txBody>
          <a:bodyPr wrap="square" rtlCol="0">
            <a:spAutoFit/>
          </a:bodyPr>
          <a:lstStyle/>
          <a:p>
            <a:r>
              <a:rPr lang="en-US" sz="1400" dirty="0"/>
              <a:t>There are always TEC variations, but when the shock is </a:t>
            </a:r>
            <a:r>
              <a:rPr lang="en-US" sz="1400" dirty="0" smtClean="0"/>
              <a:t>weak</a:t>
            </a:r>
            <a:r>
              <a:rPr lang="en-US" sz="1400" dirty="0"/>
              <a:t>, the TEC </a:t>
            </a:r>
            <a:r>
              <a:rPr lang="en-US" sz="1400" dirty="0" smtClean="0"/>
              <a:t>variations </a:t>
            </a:r>
            <a:r>
              <a:rPr lang="en-US" sz="1400" dirty="0"/>
              <a:t>doesn’t </a:t>
            </a:r>
            <a:r>
              <a:rPr lang="en-US" sz="1400" dirty="0" smtClean="0"/>
              <a:t>clearly and globally show at low latitude (e.g., ~65 MLAT). </a:t>
            </a:r>
            <a:endParaRPr lang="en-US" sz="1400" dirty="0"/>
          </a:p>
        </p:txBody>
      </p:sp>
      <p:sp>
        <p:nvSpPr>
          <p:cNvPr id="4" name="TextBox 3"/>
          <p:cNvSpPr txBox="1"/>
          <p:nvPr/>
        </p:nvSpPr>
        <p:spPr>
          <a:xfrm>
            <a:off x="2909840" y="533400"/>
            <a:ext cx="3095719" cy="369332"/>
          </a:xfrm>
          <a:prstGeom prst="rect">
            <a:avLst/>
          </a:prstGeom>
          <a:noFill/>
        </p:spPr>
        <p:txBody>
          <a:bodyPr wrap="none" rtlCol="0">
            <a:spAutoFit/>
          </a:bodyPr>
          <a:lstStyle/>
          <a:p>
            <a:r>
              <a:rPr lang="en-US" dirty="0" smtClean="0"/>
              <a:t>Preliminary statistical results</a:t>
            </a:r>
            <a:endParaRPr lang="en-US" dirty="0"/>
          </a:p>
        </p:txBody>
      </p:sp>
      <p:sp>
        <p:nvSpPr>
          <p:cNvPr id="5" name="TextBox 4"/>
          <p:cNvSpPr txBox="1"/>
          <p:nvPr/>
        </p:nvSpPr>
        <p:spPr>
          <a:xfrm>
            <a:off x="533400" y="4846320"/>
            <a:ext cx="2611612" cy="246221"/>
          </a:xfrm>
          <a:prstGeom prst="rect">
            <a:avLst/>
          </a:prstGeom>
          <a:noFill/>
        </p:spPr>
        <p:txBody>
          <a:bodyPr wrap="none" rtlCol="0">
            <a:spAutoFit/>
          </a:bodyPr>
          <a:lstStyle/>
          <a:p>
            <a:r>
              <a:rPr lang="en-US" sz="1000" dirty="0" smtClean="0">
                <a:solidFill>
                  <a:srgbClr val="FF0000"/>
                </a:solidFill>
              </a:rPr>
              <a:t>* The event studied in Jin et al., GRL2016. </a:t>
            </a:r>
            <a:endParaRPr lang="en-US" sz="1000" dirty="0">
              <a:solidFill>
                <a:srgbClr val="FF0000"/>
              </a:solidFill>
            </a:endParaRPr>
          </a:p>
        </p:txBody>
      </p:sp>
    </p:spTree>
    <p:extLst>
      <p:ext uri="{BB962C8B-B14F-4D97-AF65-F5344CB8AC3E}">
        <p14:creationId xmlns:p14="http://schemas.microsoft.com/office/powerpoint/2010/main" val="17630830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398" y="1371600"/>
            <a:ext cx="8305801" cy="1631216"/>
          </a:xfrm>
          <a:prstGeom prst="rect">
            <a:avLst/>
          </a:prstGeom>
          <a:noFill/>
        </p:spPr>
        <p:txBody>
          <a:bodyPr wrap="square" rtlCol="0">
            <a:spAutoFit/>
          </a:bodyPr>
          <a:lstStyle/>
          <a:p>
            <a:pPr marL="285750" indent="-285750">
              <a:spcAft>
                <a:spcPts val="0"/>
              </a:spcAft>
              <a:buFont typeface="Wingdings" panose="05000000000000000000" pitchFamily="2" charset="2"/>
              <a:buChar char="v"/>
            </a:pPr>
            <a:r>
              <a:rPr lang="en-US" b="1" dirty="0" smtClean="0"/>
              <a:t>Shock-generated-TEC variation is </a:t>
            </a:r>
            <a:r>
              <a:rPr lang="en-US" b="1" dirty="0"/>
              <a:t>a “duplication” of the shock aurora from </a:t>
            </a:r>
            <a:r>
              <a:rPr lang="en-US" b="1" dirty="0" smtClean="0"/>
              <a:t>the </a:t>
            </a:r>
            <a:r>
              <a:rPr lang="en-US" b="1" dirty="0"/>
              <a:t>auroral forms </a:t>
            </a:r>
            <a:r>
              <a:rPr lang="en-US" b="1" dirty="0" smtClean="0"/>
              <a:t>to their global dynamics.</a:t>
            </a:r>
          </a:p>
          <a:p>
            <a:pPr marL="512763" indent="-223838">
              <a:spcAft>
                <a:spcPts val="0"/>
              </a:spcAft>
              <a:buFont typeface="Arial" panose="020B0604020202020204" pitchFamily="34" charset="0"/>
              <a:buChar char="−"/>
            </a:pPr>
            <a:r>
              <a:rPr lang="en-US" sz="1600" dirty="0" smtClean="0"/>
              <a:t>The </a:t>
            </a:r>
            <a:r>
              <a:rPr lang="en-US" sz="1600" dirty="0"/>
              <a:t>TEC first enhanced at the shock impact </a:t>
            </a:r>
            <a:r>
              <a:rPr lang="en-US" sz="1600" dirty="0" smtClean="0"/>
              <a:t>location. </a:t>
            </a:r>
          </a:p>
          <a:p>
            <a:pPr marL="512763" indent="-223838">
              <a:spcAft>
                <a:spcPts val="0"/>
              </a:spcAft>
              <a:buFont typeface="Arial" panose="020B0604020202020204" pitchFamily="34" charset="0"/>
              <a:buChar char="−"/>
            </a:pPr>
            <a:r>
              <a:rPr lang="en-US" sz="1600" dirty="0" smtClean="0"/>
              <a:t>The </a:t>
            </a:r>
            <a:r>
              <a:rPr lang="en-US" sz="1600" dirty="0"/>
              <a:t>TEC intensification propagated </a:t>
            </a:r>
            <a:r>
              <a:rPr lang="en-US" sz="1600" dirty="0" smtClean="0"/>
              <a:t>away </a:t>
            </a:r>
            <a:r>
              <a:rPr lang="en-US" sz="1600" dirty="0"/>
              <a:t>from the </a:t>
            </a:r>
            <a:r>
              <a:rPr lang="en-US" sz="1600" dirty="0" smtClean="0"/>
              <a:t>impact location at ~14 km/s that matched the shock propagation in the solar wind at 450 km/s</a:t>
            </a:r>
          </a:p>
          <a:p>
            <a:pPr marL="512763" indent="-223838">
              <a:spcAft>
                <a:spcPts val="0"/>
              </a:spcAft>
              <a:buFont typeface="Arial" panose="020B0604020202020204" pitchFamily="34" charset="0"/>
              <a:buChar char="−"/>
            </a:pPr>
            <a:r>
              <a:rPr lang="en-US" sz="1600" dirty="0" smtClean="0"/>
              <a:t>The low-</a:t>
            </a:r>
            <a:r>
              <a:rPr lang="en-US" sz="1600" dirty="0" err="1" smtClean="0"/>
              <a:t>lat</a:t>
            </a:r>
            <a:r>
              <a:rPr lang="en-US" sz="1600" dirty="0" smtClean="0"/>
              <a:t> chain showed the propagation, high-</a:t>
            </a:r>
            <a:r>
              <a:rPr lang="en-US" sz="1600" dirty="0" err="1" smtClean="0"/>
              <a:t>lat</a:t>
            </a:r>
            <a:r>
              <a:rPr lang="en-US" sz="1600" dirty="0" smtClean="0"/>
              <a:t> didn’t because different aurorae.</a:t>
            </a:r>
          </a:p>
        </p:txBody>
      </p:sp>
      <p:sp>
        <p:nvSpPr>
          <p:cNvPr id="3" name="TextBox 2"/>
          <p:cNvSpPr txBox="1"/>
          <p:nvPr/>
        </p:nvSpPr>
        <p:spPr>
          <a:xfrm>
            <a:off x="3595238" y="762000"/>
            <a:ext cx="2029723" cy="461665"/>
          </a:xfrm>
          <a:prstGeom prst="rect">
            <a:avLst/>
          </a:prstGeom>
          <a:noFill/>
        </p:spPr>
        <p:txBody>
          <a:bodyPr wrap="none" rtlCol="0">
            <a:spAutoFit/>
          </a:bodyPr>
          <a:lstStyle/>
          <a:p>
            <a:r>
              <a:rPr lang="en-US" sz="2400" b="1" dirty="0" smtClean="0"/>
              <a:t>Conclusions</a:t>
            </a:r>
            <a:endParaRPr lang="en-US" sz="2400" b="1" dirty="0"/>
          </a:p>
        </p:txBody>
      </p:sp>
      <p:sp>
        <p:nvSpPr>
          <p:cNvPr id="4" name="TextBox 3"/>
          <p:cNvSpPr txBox="1"/>
          <p:nvPr/>
        </p:nvSpPr>
        <p:spPr>
          <a:xfrm>
            <a:off x="533399" y="4572000"/>
            <a:ext cx="7818119" cy="1692771"/>
          </a:xfrm>
          <a:prstGeom prst="rect">
            <a:avLst/>
          </a:prstGeom>
          <a:noFill/>
        </p:spPr>
        <p:txBody>
          <a:bodyPr wrap="square" rtlCol="0">
            <a:spAutoFit/>
          </a:bodyPr>
          <a:lstStyle/>
          <a:p>
            <a:pPr marL="342900" indent="-342900">
              <a:spcBef>
                <a:spcPts val="1800"/>
              </a:spcBef>
              <a:spcAft>
                <a:spcPts val="0"/>
              </a:spcAft>
              <a:buFont typeface="Wingdings" panose="05000000000000000000" pitchFamily="2" charset="2"/>
              <a:buChar char="v"/>
            </a:pPr>
            <a:r>
              <a:rPr lang="en-US" b="1" dirty="0"/>
              <a:t>This study opens the door for the TEC to be an important tool to understand the solar wind and geospace coupling, especially on dayside.</a:t>
            </a:r>
          </a:p>
          <a:p>
            <a:pPr marL="512763" indent="-168275">
              <a:spcAft>
                <a:spcPts val="0"/>
              </a:spcAft>
              <a:buFont typeface="Arial" panose="020B0604020202020204" pitchFamily="34" charset="0"/>
              <a:buChar char="−"/>
            </a:pPr>
            <a:r>
              <a:rPr lang="en-US" sz="1600" dirty="0"/>
              <a:t>Good spatial coverage and high time resolution</a:t>
            </a:r>
          </a:p>
          <a:p>
            <a:pPr marL="512763" indent="-168275">
              <a:spcAft>
                <a:spcPts val="0"/>
              </a:spcAft>
              <a:buFont typeface="Arial" panose="020B0604020202020204" pitchFamily="34" charset="0"/>
              <a:buChar char="−"/>
            </a:pPr>
            <a:r>
              <a:rPr lang="en-US" sz="1600" dirty="0"/>
              <a:t>Less affected by </a:t>
            </a:r>
            <a:r>
              <a:rPr lang="en-US" sz="1600" dirty="0" smtClean="0"/>
              <a:t>the </a:t>
            </a:r>
            <a:r>
              <a:rPr lang="en-US" sz="1600" dirty="0"/>
              <a:t>weather, season, and Rayleigh scattering</a:t>
            </a:r>
            <a:r>
              <a:rPr lang="en-US" sz="1600" dirty="0" smtClean="0"/>
              <a:t> </a:t>
            </a:r>
            <a:r>
              <a:rPr lang="en-US" sz="1600" dirty="0"/>
              <a:t>comparing to the available auroral imaging tools</a:t>
            </a:r>
          </a:p>
        </p:txBody>
      </p:sp>
      <p:sp>
        <p:nvSpPr>
          <p:cNvPr id="5" name="TextBox 4"/>
          <p:cNvSpPr txBox="1"/>
          <p:nvPr/>
        </p:nvSpPr>
        <p:spPr>
          <a:xfrm>
            <a:off x="533399" y="3124200"/>
            <a:ext cx="8305800" cy="1354217"/>
          </a:xfrm>
          <a:prstGeom prst="rect">
            <a:avLst/>
          </a:prstGeom>
          <a:noFill/>
        </p:spPr>
        <p:txBody>
          <a:bodyPr wrap="square" rtlCol="0">
            <a:spAutoFit/>
          </a:bodyPr>
          <a:lstStyle/>
          <a:p>
            <a:pPr marL="342900" indent="-342900">
              <a:spcBef>
                <a:spcPts val="1800"/>
              </a:spcBef>
              <a:spcAft>
                <a:spcPts val="0"/>
              </a:spcAft>
              <a:buFont typeface="Wingdings" panose="05000000000000000000" pitchFamily="2" charset="2"/>
              <a:buChar char="v"/>
            </a:pPr>
            <a:r>
              <a:rPr lang="en-US" b="1" dirty="0"/>
              <a:t>What has TEC revealed more?</a:t>
            </a:r>
          </a:p>
          <a:p>
            <a:pPr marL="512763" indent="-168275">
              <a:spcAft>
                <a:spcPts val="0"/>
              </a:spcAft>
              <a:buFont typeface="Arial" panose="020B0604020202020204" pitchFamily="34" charset="0"/>
              <a:buChar char="−"/>
            </a:pPr>
            <a:r>
              <a:rPr lang="en-US" sz="1600" dirty="0"/>
              <a:t>The equatorward expansion suggested that the impact braking time is ~30 s for this particular event, during that time a new pressure balance was established.</a:t>
            </a:r>
          </a:p>
          <a:p>
            <a:pPr marL="512763" indent="-168275">
              <a:spcAft>
                <a:spcPts val="0"/>
              </a:spcAft>
              <a:buFont typeface="Arial" panose="020B0604020202020204" pitchFamily="34" charset="0"/>
              <a:buChar char="−"/>
            </a:pPr>
            <a:r>
              <a:rPr lang="en-US" sz="1600" dirty="0" smtClean="0"/>
              <a:t>Single TEC impulse lasted </a:t>
            </a:r>
            <a:r>
              <a:rPr lang="en-US" sz="1600" dirty="0"/>
              <a:t>2–3 min at each pierce </a:t>
            </a:r>
            <a:r>
              <a:rPr lang="en-US" sz="1600" dirty="0" smtClean="0"/>
              <a:t>point, indicating short-life time driver in deeper magnetosphere.</a:t>
            </a:r>
            <a:endParaRPr lang="en-US" sz="1600" dirty="0"/>
          </a:p>
        </p:txBody>
      </p:sp>
    </p:spTree>
    <p:extLst>
      <p:ext uri="{BB962C8B-B14F-4D97-AF65-F5344CB8AC3E}">
        <p14:creationId xmlns:p14="http://schemas.microsoft.com/office/powerpoint/2010/main" val="138860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Fig_mechanism"/>
          <p:cNvPicPr>
            <a:picLocks noChangeAspect="1" noChangeArrowheads="1"/>
          </p:cNvPicPr>
          <p:nvPr/>
        </p:nvPicPr>
        <p:blipFill>
          <a:blip r:embed="rId3" cstate="print"/>
          <a:srcRect/>
          <a:stretch>
            <a:fillRect/>
          </a:stretch>
        </p:blipFill>
        <p:spPr bwMode="auto">
          <a:xfrm>
            <a:off x="152400" y="381000"/>
            <a:ext cx="5146675" cy="6324600"/>
          </a:xfrm>
          <a:prstGeom prst="rect">
            <a:avLst/>
          </a:prstGeom>
          <a:noFill/>
        </p:spPr>
      </p:pic>
      <p:sp>
        <p:nvSpPr>
          <p:cNvPr id="14341" name="Text Box 5"/>
          <p:cNvSpPr txBox="1">
            <a:spLocks noChangeArrowheads="1"/>
          </p:cNvSpPr>
          <p:nvPr/>
        </p:nvSpPr>
        <p:spPr bwMode="auto">
          <a:xfrm>
            <a:off x="70208" y="55652"/>
            <a:ext cx="1981200" cy="307777"/>
          </a:xfrm>
          <a:prstGeom prst="rect">
            <a:avLst/>
          </a:prstGeom>
          <a:noFill/>
          <a:ln w="9525">
            <a:noFill/>
            <a:miter lim="800000"/>
            <a:headEnd/>
            <a:tailEnd/>
          </a:ln>
          <a:effectLst/>
        </p:spPr>
        <p:txBody>
          <a:bodyPr>
            <a:spAutoFit/>
          </a:bodyPr>
          <a:lstStyle/>
          <a:p>
            <a:r>
              <a:rPr lang="en-US" sz="1400" dirty="0">
                <a:latin typeface="Helvetica" charset="0"/>
              </a:rPr>
              <a:t>Zhou et al., JGR, </a:t>
            </a:r>
            <a:r>
              <a:rPr lang="en-US" sz="1400" dirty="0" smtClean="0">
                <a:latin typeface="Helvetica" charset="0"/>
              </a:rPr>
              <a:t>2003</a:t>
            </a:r>
            <a:endParaRPr lang="en-US" sz="1400" dirty="0">
              <a:latin typeface="Helvetica" charset="0"/>
            </a:endParaRPr>
          </a:p>
        </p:txBody>
      </p:sp>
      <p:sp>
        <p:nvSpPr>
          <p:cNvPr id="6" name="TextBox 5"/>
          <p:cNvSpPr txBox="1"/>
          <p:nvPr/>
        </p:nvSpPr>
        <p:spPr>
          <a:xfrm>
            <a:off x="5406618" y="304800"/>
            <a:ext cx="3737382" cy="1754326"/>
          </a:xfrm>
          <a:prstGeom prst="rect">
            <a:avLst/>
          </a:prstGeom>
          <a:noFill/>
        </p:spPr>
        <p:txBody>
          <a:bodyPr wrap="square" rtlCol="0">
            <a:spAutoFit/>
          </a:bodyPr>
          <a:lstStyle/>
          <a:p>
            <a:r>
              <a:rPr lang="en-US" dirty="0" smtClean="0"/>
              <a:t>The developed </a:t>
            </a:r>
            <a:r>
              <a:rPr lang="en-US" dirty="0"/>
              <a:t>instabilities include whistler, electrostatic, </a:t>
            </a:r>
            <a:r>
              <a:rPr lang="en-US" dirty="0" smtClean="0"/>
              <a:t>&amp; z </a:t>
            </a:r>
            <a:r>
              <a:rPr lang="en-US" dirty="0"/>
              <a:t>modes. The whistler mode requires the </a:t>
            </a:r>
            <a:r>
              <a:rPr lang="en-US" dirty="0" smtClean="0"/>
              <a:t>smallest anisotropy </a:t>
            </a:r>
            <a:r>
              <a:rPr lang="en-US" dirty="0"/>
              <a:t>threshold, but the z mode requires a large</a:t>
            </a:r>
          </a:p>
          <a:p>
            <a:r>
              <a:rPr lang="en-US" dirty="0"/>
              <a:t>temperature anisotropy.</a:t>
            </a:r>
          </a:p>
        </p:txBody>
      </p:sp>
      <p:sp>
        <p:nvSpPr>
          <p:cNvPr id="7" name="TextBox 6"/>
          <p:cNvSpPr txBox="1"/>
          <p:nvPr/>
        </p:nvSpPr>
        <p:spPr>
          <a:xfrm>
            <a:off x="5410200" y="2373923"/>
            <a:ext cx="3733800" cy="2031325"/>
          </a:xfrm>
          <a:prstGeom prst="rect">
            <a:avLst/>
          </a:prstGeom>
          <a:noFill/>
        </p:spPr>
        <p:txBody>
          <a:bodyPr wrap="square" rtlCol="0">
            <a:spAutoFit/>
          </a:bodyPr>
          <a:lstStyle/>
          <a:p>
            <a:r>
              <a:rPr lang="en-US" dirty="0" smtClean="0"/>
              <a:t>With growing instability, wave particle interactions </a:t>
            </a:r>
            <a:r>
              <a:rPr lang="en-US" dirty="0"/>
              <a:t>lead to an enhancement of pitch angle</a:t>
            </a:r>
          </a:p>
          <a:p>
            <a:r>
              <a:rPr lang="en-US" dirty="0"/>
              <a:t>scattering. Isotropic particles become profuse. As a result,</a:t>
            </a:r>
          </a:p>
          <a:p>
            <a:r>
              <a:rPr lang="en-US" dirty="0">
                <a:solidFill>
                  <a:srgbClr val="0000FF"/>
                </a:solidFill>
              </a:rPr>
              <a:t>diffuse aurora </a:t>
            </a:r>
            <a:r>
              <a:rPr lang="en-US" dirty="0"/>
              <a:t>in the ionosphere occurs or becomes </a:t>
            </a:r>
            <a:r>
              <a:rPr lang="en-US" dirty="0" smtClean="0"/>
              <a:t>more intense</a:t>
            </a:r>
            <a:r>
              <a:rPr lang="en-US" dirty="0"/>
              <a:t>. </a:t>
            </a:r>
          </a:p>
        </p:txBody>
      </p:sp>
      <p:sp>
        <p:nvSpPr>
          <p:cNvPr id="8" name="TextBox 7"/>
          <p:cNvSpPr txBox="1"/>
          <p:nvPr/>
        </p:nvSpPr>
        <p:spPr>
          <a:xfrm>
            <a:off x="5416061" y="4724400"/>
            <a:ext cx="3739662" cy="2031325"/>
          </a:xfrm>
          <a:prstGeom prst="rect">
            <a:avLst/>
          </a:prstGeom>
          <a:noFill/>
        </p:spPr>
        <p:txBody>
          <a:bodyPr wrap="square" rtlCol="0">
            <a:spAutoFit/>
          </a:bodyPr>
          <a:lstStyle/>
          <a:p>
            <a:r>
              <a:rPr lang="en-US" dirty="0" err="1" smtClean="0"/>
              <a:t>Chaston</a:t>
            </a:r>
            <a:r>
              <a:rPr lang="en-US" dirty="0" smtClean="0"/>
              <a:t> </a:t>
            </a:r>
            <a:r>
              <a:rPr lang="en-US" dirty="0"/>
              <a:t>et </a:t>
            </a:r>
            <a:r>
              <a:rPr lang="en-US" dirty="0" smtClean="0"/>
              <a:t>al.(2005</a:t>
            </a:r>
            <a:r>
              <a:rPr lang="en-US" dirty="0"/>
              <a:t>) </a:t>
            </a:r>
            <a:r>
              <a:rPr lang="en-US" dirty="0" smtClean="0"/>
              <a:t>showed </a:t>
            </a:r>
            <a:r>
              <a:rPr lang="en-US" dirty="0"/>
              <a:t>the consistence between the observed </a:t>
            </a:r>
            <a:r>
              <a:rPr lang="en-US" i="1" dirty="0"/>
              <a:t>E </a:t>
            </a:r>
            <a:r>
              <a:rPr lang="en-US" dirty="0"/>
              <a:t>to </a:t>
            </a:r>
            <a:r>
              <a:rPr lang="en-US" i="1" dirty="0"/>
              <a:t>B </a:t>
            </a:r>
            <a:r>
              <a:rPr lang="en-US" dirty="0"/>
              <a:t>ratio </a:t>
            </a:r>
            <a:r>
              <a:rPr lang="en-US" dirty="0" smtClean="0"/>
              <a:t>and </a:t>
            </a:r>
            <a:r>
              <a:rPr lang="en-US" dirty="0"/>
              <a:t>theoretical drift-kinetic </a:t>
            </a:r>
            <a:r>
              <a:rPr lang="en-US" dirty="0" err="1" smtClean="0"/>
              <a:t>Alfvén</a:t>
            </a:r>
            <a:r>
              <a:rPr lang="en-US" dirty="0" smtClean="0"/>
              <a:t> </a:t>
            </a:r>
            <a:r>
              <a:rPr lang="en-US" dirty="0"/>
              <a:t>waves, </a:t>
            </a:r>
            <a:r>
              <a:rPr lang="en-US" dirty="0" smtClean="0"/>
              <a:t>&amp; confirmed </a:t>
            </a:r>
            <a:r>
              <a:rPr lang="en-US" dirty="0"/>
              <a:t>magnetic reconnection as a source of the drift-kinetic Alfven </a:t>
            </a:r>
            <a:r>
              <a:rPr lang="en-US" dirty="0" smtClean="0"/>
              <a:t>waves that power the red </a:t>
            </a:r>
            <a:r>
              <a:rPr lang="en-US" dirty="0" smtClean="0">
                <a:solidFill>
                  <a:srgbClr val="0033CC"/>
                </a:solidFill>
              </a:rPr>
              <a:t>discrete aurora</a:t>
            </a:r>
            <a:r>
              <a:rPr lang="en-US" dirty="0" smtClean="0"/>
              <a:t>. </a:t>
            </a:r>
            <a:endParaRPr lang="en-US" dirty="0"/>
          </a:p>
        </p:txBody>
      </p:sp>
    </p:spTree>
    <p:extLst>
      <p:ext uri="{BB962C8B-B14F-4D97-AF65-F5344CB8AC3E}">
        <p14:creationId xmlns:p14="http://schemas.microsoft.com/office/powerpoint/2010/main" val="1306213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ster slide-1.jpg"/>
          <p:cNvPicPr>
            <a:picLocks noChangeAspect="1"/>
          </p:cNvPicPr>
          <p:nvPr/>
        </p:nvPicPr>
        <p:blipFill>
          <a:blip r:embed="rId5" cstate="print"/>
          <a:stretch>
            <a:fillRect/>
          </a:stretch>
        </p:blipFill>
        <p:spPr>
          <a:xfrm>
            <a:off x="3166" y="0"/>
            <a:ext cx="9137668" cy="6858000"/>
          </a:xfrm>
          <a:prstGeom prst="rect">
            <a:avLst/>
          </a:prstGeom>
        </p:spPr>
      </p:pic>
      <p:sp>
        <p:nvSpPr>
          <p:cNvPr id="4100" name="Rectangle 4"/>
          <p:cNvSpPr>
            <a:spLocks noChangeArrowheads="1"/>
          </p:cNvSpPr>
          <p:nvPr/>
        </p:nvSpPr>
        <p:spPr bwMode="auto">
          <a:xfrm>
            <a:off x="265928" y="68263"/>
            <a:ext cx="8229600" cy="693737"/>
          </a:xfrm>
          <a:prstGeom prst="rect">
            <a:avLst/>
          </a:prstGeom>
          <a:noFill/>
          <a:ln w="9525">
            <a:noFill/>
            <a:miter lim="800000"/>
            <a:headEnd/>
            <a:tailEnd/>
          </a:ln>
          <a:effectLst/>
        </p:spPr>
        <p:txBody>
          <a:bodyPr anchor="ctr"/>
          <a:lstStyle/>
          <a:p>
            <a:pPr algn="ctr"/>
            <a:r>
              <a:rPr lang="en-US" sz="3600" dirty="0" smtClean="0">
                <a:solidFill>
                  <a:schemeClr val="tx2"/>
                </a:solidFill>
              </a:rPr>
              <a:t>Shock Aurora</a:t>
            </a:r>
            <a:endParaRPr lang="en-US" sz="3600" dirty="0">
              <a:solidFill>
                <a:schemeClr val="tx2"/>
              </a:solidFill>
            </a:endParaRPr>
          </a:p>
        </p:txBody>
      </p:sp>
      <p:pic>
        <p:nvPicPr>
          <p:cNvPr id="4102" name="Picture 6" descr="SW_AE_Dst_Jan10-97"/>
          <p:cNvPicPr>
            <a:picLocks noChangeAspect="1" noChangeArrowheads="1"/>
          </p:cNvPicPr>
          <p:nvPr/>
        </p:nvPicPr>
        <p:blipFill>
          <a:blip r:embed="rId6" cstate="print"/>
          <a:srcRect/>
          <a:stretch>
            <a:fillRect/>
          </a:stretch>
        </p:blipFill>
        <p:spPr bwMode="auto">
          <a:xfrm>
            <a:off x="838200" y="1752600"/>
            <a:ext cx="3117850" cy="4333875"/>
          </a:xfrm>
          <a:prstGeom prst="rect">
            <a:avLst/>
          </a:prstGeom>
          <a:noFill/>
        </p:spPr>
      </p:pic>
      <p:sp>
        <p:nvSpPr>
          <p:cNvPr id="4103" name="Text Box 7"/>
          <p:cNvSpPr txBox="1">
            <a:spLocks noChangeArrowheads="1"/>
          </p:cNvSpPr>
          <p:nvPr/>
        </p:nvSpPr>
        <p:spPr bwMode="auto">
          <a:xfrm>
            <a:off x="5210973" y="5055577"/>
            <a:ext cx="2674938" cy="304800"/>
          </a:xfrm>
          <a:prstGeom prst="rect">
            <a:avLst/>
          </a:prstGeom>
          <a:noFill/>
          <a:ln w="9525">
            <a:noFill/>
            <a:miter lim="800000"/>
            <a:headEnd/>
            <a:tailEnd/>
          </a:ln>
          <a:effectLst/>
        </p:spPr>
        <p:txBody>
          <a:bodyPr wrap="none">
            <a:spAutoFit/>
          </a:bodyPr>
          <a:lstStyle/>
          <a:p>
            <a:r>
              <a:rPr lang="en-US" sz="1400" dirty="0"/>
              <a:t>Zhou and </a:t>
            </a:r>
            <a:r>
              <a:rPr lang="en-US" sz="1400" dirty="0" err="1"/>
              <a:t>Tsurutani</a:t>
            </a:r>
            <a:r>
              <a:rPr lang="en-US" sz="1400" dirty="0"/>
              <a:t>, GRL, 1999</a:t>
            </a:r>
          </a:p>
        </p:txBody>
      </p:sp>
      <p:pic>
        <p:nvPicPr>
          <p:cNvPr id="2" name="UVI Jan10-1997">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337050" y="2057400"/>
            <a:ext cx="3968750" cy="2971800"/>
          </a:xfrm>
          <a:prstGeom prst="rect">
            <a:avLst/>
          </a:prstGeom>
        </p:spPr>
      </p:pic>
      <p:sp>
        <p:nvSpPr>
          <p:cNvPr id="7" name="TextBox 6"/>
          <p:cNvSpPr txBox="1"/>
          <p:nvPr/>
        </p:nvSpPr>
        <p:spPr>
          <a:xfrm>
            <a:off x="312820" y="764440"/>
            <a:ext cx="8670759" cy="830997"/>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Generated by interplanetary shocks or solar wind pressure pulses, shock-aurora </a:t>
            </a:r>
            <a:r>
              <a:rPr lang="en-US" sz="1600" dirty="0" smtClean="0">
                <a:latin typeface="Arial" panose="020B0604020202020204" pitchFamily="34" charset="0"/>
                <a:cs typeface="Arial" panose="020B0604020202020204" pitchFamily="34" charset="0"/>
              </a:rPr>
              <a:t>first </a:t>
            </a:r>
            <a:r>
              <a:rPr lang="en-US" sz="1600" dirty="0">
                <a:latin typeface="Arial" panose="020B0604020202020204" pitchFamily="34" charset="0"/>
                <a:cs typeface="Arial" panose="020B0604020202020204" pitchFamily="34" charset="0"/>
              </a:rPr>
              <a:t>appears around local noon, then propagates </a:t>
            </a:r>
            <a:r>
              <a:rPr lang="en-US" sz="1600" dirty="0" err="1">
                <a:latin typeface="Arial" panose="020B0604020202020204" pitchFamily="34" charset="0"/>
                <a:cs typeface="Arial" panose="020B0604020202020204" pitchFamily="34" charset="0"/>
              </a:rPr>
              <a:t>antisunward</a:t>
            </a:r>
            <a:r>
              <a:rPr lang="en-US" sz="1600" dirty="0">
                <a:latin typeface="Arial" panose="020B0604020202020204" pitchFamily="34" charset="0"/>
                <a:cs typeface="Arial" panose="020B0604020202020204" pitchFamily="34" charset="0"/>
              </a:rPr>
              <a:t> along the oval at a very high </a:t>
            </a:r>
            <a:r>
              <a:rPr lang="en-US" sz="1600" dirty="0" smtClean="0">
                <a:latin typeface="Arial" panose="020B0604020202020204" pitchFamily="34" charset="0"/>
                <a:cs typeface="Arial" panose="020B0604020202020204" pitchFamily="34" charset="0"/>
              </a:rPr>
              <a:t>speed of </a:t>
            </a:r>
            <a:r>
              <a:rPr lang="en-US" sz="1600" dirty="0">
                <a:latin typeface="Arial" panose="020B0604020202020204" pitchFamily="34" charset="0"/>
                <a:cs typeface="Arial" panose="020B0604020202020204" pitchFamily="34" charset="0"/>
              </a:rPr>
              <a:t>6-11 </a:t>
            </a:r>
            <a:r>
              <a:rPr lang="en-US" sz="1600" dirty="0" smtClean="0">
                <a:latin typeface="Arial" panose="020B0604020202020204" pitchFamily="34" charset="0"/>
                <a:cs typeface="Arial" panose="020B0604020202020204" pitchFamily="34" charset="0"/>
              </a:rPr>
              <a:t>km/s in the ionosphere. The aurora </a:t>
            </a:r>
            <a:r>
              <a:rPr lang="en-US" sz="1600" dirty="0">
                <a:latin typeface="Arial" panose="020B0604020202020204" pitchFamily="34" charset="0"/>
                <a:cs typeface="Arial" panose="020B0604020202020204" pitchFamily="34" charset="0"/>
              </a:rPr>
              <a:t>was first captured by the space-based </a:t>
            </a:r>
            <a:r>
              <a:rPr lang="en-US" sz="1600" dirty="0" smtClean="0">
                <a:latin typeface="Arial" panose="020B0604020202020204" pitchFamily="34" charset="0"/>
                <a:cs typeface="Arial" panose="020B0604020202020204" pitchFamily="34" charset="0"/>
              </a:rPr>
              <a:t>UV imagers</a:t>
            </a:r>
            <a:r>
              <a:rPr lang="en-US" sz="1600" dirty="0">
                <a:latin typeface="Arial" panose="020B0604020202020204" pitchFamily="34" charset="0"/>
                <a:cs typeface="Arial" panose="020B0604020202020204" pitchFamily="34" charset="0"/>
              </a:rPr>
              <a:t>. </a:t>
            </a:r>
          </a:p>
        </p:txBody>
      </p:sp>
      <p:sp>
        <p:nvSpPr>
          <p:cNvPr id="9" name="Rectangle 4"/>
          <p:cNvSpPr>
            <a:spLocks noChangeArrowheads="1"/>
          </p:cNvSpPr>
          <p:nvPr/>
        </p:nvSpPr>
        <p:spPr bwMode="auto">
          <a:xfrm>
            <a:off x="457200" y="5902325"/>
            <a:ext cx="3806834" cy="693737"/>
          </a:xfrm>
          <a:prstGeom prst="rect">
            <a:avLst/>
          </a:prstGeom>
          <a:noFill/>
          <a:ln w="9525">
            <a:noFill/>
            <a:miter lim="800000"/>
            <a:headEnd/>
            <a:tailEnd/>
          </a:ln>
          <a:effectLst/>
        </p:spPr>
        <p:txBody>
          <a:bodyPr anchor="ctr"/>
          <a:lstStyle/>
          <a:p>
            <a:pPr algn="ctr"/>
            <a:r>
              <a:rPr lang="en-US" sz="1600" dirty="0">
                <a:solidFill>
                  <a:schemeClr val="tx2"/>
                </a:solidFill>
              </a:rPr>
              <a:t>Shock-aurora event on 10 Jan 1997</a:t>
            </a:r>
          </a:p>
        </p:txBody>
      </p:sp>
      <p:sp>
        <p:nvSpPr>
          <p:cNvPr id="10" name="Text Box 7"/>
          <p:cNvSpPr txBox="1">
            <a:spLocks noChangeArrowheads="1"/>
          </p:cNvSpPr>
          <p:nvPr/>
        </p:nvSpPr>
        <p:spPr bwMode="auto">
          <a:xfrm>
            <a:off x="5210973" y="5338075"/>
            <a:ext cx="2402581" cy="307777"/>
          </a:xfrm>
          <a:prstGeom prst="rect">
            <a:avLst/>
          </a:prstGeom>
          <a:noFill/>
          <a:ln w="9525">
            <a:noFill/>
            <a:miter lim="800000"/>
            <a:headEnd/>
            <a:tailEnd/>
          </a:ln>
          <a:effectLst/>
        </p:spPr>
        <p:txBody>
          <a:bodyPr wrap="none">
            <a:spAutoFit/>
          </a:bodyPr>
          <a:lstStyle/>
          <a:p>
            <a:r>
              <a:rPr lang="en-US" sz="1400" dirty="0" smtClean="0"/>
              <a:t>SI at 0103 UT, Jan 10, 1997</a:t>
            </a:r>
            <a:endParaRPr lang="en-US" sz="1400"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 y="0"/>
            <a:ext cx="4713432" cy="3429000"/>
          </a:xfrm>
          <a:prstGeom prst="rect">
            <a:avLst/>
          </a:prstGeom>
        </p:spPr>
      </p:pic>
      <p:sp>
        <p:nvSpPr>
          <p:cNvPr id="3" name="TextBox 2"/>
          <p:cNvSpPr txBox="1"/>
          <p:nvPr/>
        </p:nvSpPr>
        <p:spPr>
          <a:xfrm>
            <a:off x="0" y="-26908"/>
            <a:ext cx="2232791" cy="307777"/>
          </a:xfrm>
          <a:prstGeom prst="rect">
            <a:avLst/>
          </a:prstGeom>
          <a:noFill/>
        </p:spPr>
        <p:txBody>
          <a:bodyPr wrap="none" rtlCol="0">
            <a:spAutoFit/>
          </a:bodyPr>
          <a:lstStyle/>
          <a:p>
            <a:r>
              <a:rPr lang="en-US" sz="1400" dirty="0" smtClean="0"/>
              <a:t>(Nishino </a:t>
            </a:r>
            <a:r>
              <a:rPr lang="en-US" sz="1400" dirty="0"/>
              <a:t>et </a:t>
            </a:r>
            <a:r>
              <a:rPr lang="en-US" sz="1400" dirty="0" smtClean="0"/>
              <a:t>al., PSS2011)</a:t>
            </a:r>
            <a:endParaRPr lang="en-US" sz="1400" dirty="0"/>
          </a:p>
        </p:txBody>
      </p:sp>
      <p:sp>
        <p:nvSpPr>
          <p:cNvPr id="6" name="TextBox 5"/>
          <p:cNvSpPr txBox="1"/>
          <p:nvPr/>
        </p:nvSpPr>
        <p:spPr>
          <a:xfrm>
            <a:off x="4681900" y="-26276"/>
            <a:ext cx="4278169" cy="923330"/>
          </a:xfrm>
          <a:prstGeom prst="rect">
            <a:avLst/>
          </a:prstGeom>
          <a:noFill/>
        </p:spPr>
        <p:txBody>
          <a:bodyPr wrap="square" rtlCol="0">
            <a:spAutoFit/>
          </a:bodyPr>
          <a:lstStyle/>
          <a:p>
            <a:r>
              <a:rPr lang="en-US" dirty="0" smtClean="0"/>
              <a:t>KHI induces </a:t>
            </a:r>
            <a:r>
              <a:rPr lang="en-US" dirty="0" err="1"/>
              <a:t>vortical</a:t>
            </a:r>
            <a:r>
              <a:rPr lang="en-US" dirty="0"/>
              <a:t> </a:t>
            </a:r>
            <a:r>
              <a:rPr lang="en-US" dirty="0" smtClean="0"/>
              <a:t>structures on the magnetopause, which play </a:t>
            </a:r>
            <a:r>
              <a:rPr lang="en-US" dirty="0"/>
              <a:t>an important role in plasma </a:t>
            </a:r>
            <a:r>
              <a:rPr lang="en-US" dirty="0" smtClean="0"/>
              <a:t>transport.</a:t>
            </a:r>
            <a:endParaRPr lang="en-US" dirty="0"/>
          </a:p>
        </p:txBody>
      </p:sp>
      <p:sp>
        <p:nvSpPr>
          <p:cNvPr id="7" name="TextBox 6"/>
          <p:cNvSpPr txBox="1"/>
          <p:nvPr/>
        </p:nvSpPr>
        <p:spPr>
          <a:xfrm>
            <a:off x="56061" y="5913649"/>
            <a:ext cx="4601308" cy="923330"/>
          </a:xfrm>
          <a:prstGeom prst="rect">
            <a:avLst/>
          </a:prstGeom>
          <a:noFill/>
        </p:spPr>
        <p:txBody>
          <a:bodyPr wrap="square" rtlCol="0">
            <a:spAutoFit/>
          </a:bodyPr>
          <a:lstStyle/>
          <a:p>
            <a:pPr algn="r"/>
            <a:r>
              <a:rPr lang="en-US" dirty="0"/>
              <a:t>Hasegawa et </a:t>
            </a:r>
            <a:r>
              <a:rPr lang="en-US" i="1" dirty="0"/>
              <a:t>al</a:t>
            </a:r>
            <a:r>
              <a:rPr lang="en-US" dirty="0"/>
              <a:t>. [</a:t>
            </a:r>
            <a:r>
              <a:rPr lang="en-US" dirty="0" smtClean="0"/>
              <a:t>2004]: </a:t>
            </a:r>
            <a:r>
              <a:rPr lang="en-US" dirty="0"/>
              <a:t>Transport of solar wind into Earth's magnetosphere through rolled-up </a:t>
            </a:r>
            <a:r>
              <a:rPr lang="en-US" dirty="0" smtClean="0"/>
              <a:t>KH vortices</a:t>
            </a:r>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2528012"/>
            <a:ext cx="4495800" cy="4353434"/>
          </a:xfrm>
          <a:prstGeom prst="rect">
            <a:avLst/>
          </a:prstGeom>
        </p:spPr>
      </p:pic>
    </p:spTree>
    <p:extLst>
      <p:ext uri="{BB962C8B-B14F-4D97-AF65-F5344CB8AC3E}">
        <p14:creationId xmlns:p14="http://schemas.microsoft.com/office/powerpoint/2010/main" val="24541044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762000" y="1534783"/>
            <a:ext cx="2681522" cy="3848347"/>
          </a:xfrm>
          <a:prstGeom prst="rect">
            <a:avLst/>
          </a:prstGeom>
        </p:spPr>
      </p:pic>
      <p:sp>
        <p:nvSpPr>
          <p:cNvPr id="3" name="TextBox 2"/>
          <p:cNvSpPr txBox="1"/>
          <p:nvPr/>
        </p:nvSpPr>
        <p:spPr>
          <a:xfrm>
            <a:off x="4038600" y="152400"/>
            <a:ext cx="4953000" cy="954107"/>
          </a:xfrm>
          <a:prstGeom prst="rect">
            <a:avLst/>
          </a:prstGeom>
          <a:noFill/>
        </p:spPr>
        <p:txBody>
          <a:bodyPr wrap="square" rtlCol="0">
            <a:spAutoFit/>
          </a:bodyPr>
          <a:lstStyle/>
          <a:p>
            <a:r>
              <a:rPr lang="en-US" sz="1400" dirty="0"/>
              <a:t>Nonlinear wave structures or vortices are formed by a balance between mechanical momentum flux absorbed from the external flow and magnetic shear stresses on the </a:t>
            </a:r>
            <a:r>
              <a:rPr lang="en-US" sz="1400" dirty="0" smtClean="0"/>
              <a:t>inside, which can be described using a </a:t>
            </a:r>
            <a:r>
              <a:rPr lang="en-US" sz="1400" dirty="0"/>
              <a:t>simple balance equation</a:t>
            </a:r>
            <a:r>
              <a:rPr lang="en-US" sz="1400" dirty="0" smtClean="0"/>
              <a:t>: </a:t>
            </a:r>
            <a:endParaRPr lang="en-US" sz="1400" dirty="0"/>
          </a:p>
        </p:txBody>
      </p:sp>
      <p:graphicFrame>
        <p:nvGraphicFramePr>
          <p:cNvPr id="7" name="Object 6"/>
          <p:cNvGraphicFramePr>
            <a:graphicFrameLocks noChangeAspect="1"/>
          </p:cNvGraphicFramePr>
          <p:nvPr>
            <p:extLst>
              <p:ext uri="{D42A27DB-BD31-4B8C-83A1-F6EECF244321}">
                <p14:modId xmlns:p14="http://schemas.microsoft.com/office/powerpoint/2010/main" val="320236995"/>
              </p:ext>
            </p:extLst>
          </p:nvPr>
        </p:nvGraphicFramePr>
        <p:xfrm>
          <a:off x="5525153" y="1154322"/>
          <a:ext cx="1766852" cy="316814"/>
        </p:xfrm>
        <a:graphic>
          <a:graphicData uri="http://schemas.openxmlformats.org/presentationml/2006/ole">
            <mc:AlternateContent xmlns:mc="http://schemas.openxmlformats.org/markup-compatibility/2006">
              <mc:Choice xmlns:v="urn:schemas-microsoft-com:vml" Requires="v">
                <p:oleObj spid="_x0000_s1242" name="Equation" r:id="rId5" imgW="1384300" imgH="241300" progId="Equation.3">
                  <p:embed/>
                </p:oleObj>
              </mc:Choice>
              <mc:Fallback>
                <p:oleObj name="Equation" r:id="rId5" imgW="1384300" imgH="2413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25153" y="1154322"/>
                        <a:ext cx="1766852" cy="316814"/>
                      </a:xfrm>
                      <a:prstGeom prst="rect">
                        <a:avLst/>
                      </a:prstGeom>
                      <a:noFill/>
                    </p:spPr>
                  </p:pic>
                </p:oleObj>
              </mc:Fallback>
            </mc:AlternateContent>
          </a:graphicData>
        </a:graphic>
      </p:graphicFrame>
      <p:sp>
        <p:nvSpPr>
          <p:cNvPr id="12" name="Rectangle 10"/>
          <p:cNvSpPr>
            <a:spLocks noChangeArrowheads="1"/>
          </p:cNvSpPr>
          <p:nvPr/>
        </p:nvSpPr>
        <p:spPr bwMode="auto">
          <a:xfrm>
            <a:off x="4040736" y="1511135"/>
            <a:ext cx="495086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mn-ea"/>
                <a:cs typeface="Times New Roman" panose="02020603050405020304" pitchFamily="18" charset="0"/>
              </a:rPr>
              <a:t>The magnetic shear stresses are propagated in the </a:t>
            </a:r>
            <a:r>
              <a:rPr kumimoji="0" lang="en-US" altLang="zh-CN" sz="1400" b="0" i="0" u="none" strike="noStrike" cap="none" normalizeH="0" baseline="0" dirty="0" err="1" smtClean="0">
                <a:ln>
                  <a:noFill/>
                </a:ln>
                <a:solidFill>
                  <a:schemeClr val="tx1"/>
                </a:solidFill>
                <a:effectLst/>
                <a:latin typeface="+mn-ea"/>
                <a:cs typeface="Times New Roman" panose="02020603050405020304" pitchFamily="18" charset="0"/>
              </a:rPr>
              <a:t>Alfvén</a:t>
            </a:r>
            <a:r>
              <a:rPr kumimoji="0" lang="en-US" altLang="zh-CN" sz="1400" b="0" i="0" u="none" strike="noStrike" cap="none" normalizeH="0" baseline="0" dirty="0" smtClean="0">
                <a:ln>
                  <a:noFill/>
                </a:ln>
                <a:solidFill>
                  <a:schemeClr val="tx1"/>
                </a:solidFill>
                <a:effectLst/>
                <a:latin typeface="+mn-ea"/>
                <a:cs typeface="Times New Roman" panose="02020603050405020304" pitchFamily="18" charset="0"/>
              </a:rPr>
              <a:t> mode along the internal field and a field-aligned sheet current arises from the divergence of </a:t>
            </a:r>
            <a:endParaRPr kumimoji="0" lang="en-US" altLang="zh-CN" sz="1400" b="0" i="0" u="none" strike="noStrike" cap="none" normalizeH="0" baseline="0" dirty="0" smtClean="0">
              <a:ln>
                <a:noFill/>
              </a:ln>
              <a:solidFill>
                <a:schemeClr val="tx1"/>
              </a:solidFill>
              <a:effectLst/>
              <a:latin typeface="+mn-ea"/>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2589925754"/>
              </p:ext>
            </p:extLst>
          </p:nvPr>
        </p:nvGraphicFramePr>
        <p:xfrm>
          <a:off x="7086600" y="1981200"/>
          <a:ext cx="169085" cy="228600"/>
        </p:xfrm>
        <a:graphic>
          <a:graphicData uri="http://schemas.openxmlformats.org/presentationml/2006/ole">
            <mc:AlternateContent xmlns:mc="http://schemas.openxmlformats.org/markup-compatibility/2006">
              <mc:Choice xmlns:v="urn:schemas-microsoft-com:vml" Requires="v">
                <p:oleObj spid="_x0000_s1243" name="Equation" r:id="rId7" imgW="177569" imgH="215619" progId="Equation.3">
                  <p:embed/>
                </p:oleObj>
              </mc:Choice>
              <mc:Fallback>
                <p:oleObj name="Equation" r:id="rId7" imgW="177569" imgH="215619"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86600" y="1981200"/>
                        <a:ext cx="169085" cy="228600"/>
                      </a:xfrm>
                      <a:prstGeom prst="rect">
                        <a:avLst/>
                      </a:prstGeom>
                      <a:noFill/>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703408704"/>
              </p:ext>
            </p:extLst>
          </p:nvPr>
        </p:nvGraphicFramePr>
        <p:xfrm>
          <a:off x="4800600" y="2365998"/>
          <a:ext cx="3436761" cy="605802"/>
        </p:xfrm>
        <a:graphic>
          <a:graphicData uri="http://schemas.openxmlformats.org/presentationml/2006/ole">
            <mc:AlternateContent xmlns:mc="http://schemas.openxmlformats.org/markup-compatibility/2006">
              <mc:Choice xmlns:v="urn:schemas-microsoft-com:vml" Requires="v">
                <p:oleObj spid="_x0000_s1244" name="Equation" r:id="rId9" imgW="2806700" imgH="482600" progId="Equation.3">
                  <p:embed/>
                </p:oleObj>
              </mc:Choice>
              <mc:Fallback>
                <p:oleObj name="Equation" r:id="rId9" imgW="2806700" imgH="48260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0600" y="2365998"/>
                        <a:ext cx="3436761" cy="605802"/>
                      </a:xfrm>
                      <a:prstGeom prst="rect">
                        <a:avLst/>
                      </a:prstGeom>
                      <a:noFill/>
                    </p:spPr>
                  </p:pic>
                </p:oleObj>
              </mc:Fallback>
            </mc:AlternateContent>
          </a:graphicData>
        </a:graphic>
      </p:graphicFrame>
      <p:sp>
        <p:nvSpPr>
          <p:cNvPr id="17" name="TextBox 16"/>
          <p:cNvSpPr txBox="1"/>
          <p:nvPr/>
        </p:nvSpPr>
        <p:spPr>
          <a:xfrm>
            <a:off x="4038601" y="3098509"/>
            <a:ext cx="4953000" cy="3323987"/>
          </a:xfrm>
          <a:prstGeom prst="rect">
            <a:avLst/>
          </a:prstGeom>
          <a:noFill/>
        </p:spPr>
        <p:txBody>
          <a:bodyPr wrap="square" rtlCol="0">
            <a:spAutoFit/>
          </a:bodyPr>
          <a:lstStyle/>
          <a:p>
            <a:r>
              <a:rPr lang="en-US" sz="1400" dirty="0"/>
              <a:t>Finally, the field-aligned current density for an effective cross-section of ~20 km in the ionosphere </a:t>
            </a:r>
            <a:r>
              <a:rPr lang="en-US" sz="1400" dirty="0" smtClean="0"/>
              <a:t>turns </a:t>
            </a:r>
            <a:r>
              <a:rPr lang="en-US" sz="1400" dirty="0"/>
              <a:t>out to be 8.8x10</a:t>
            </a:r>
            <a:r>
              <a:rPr lang="en-US" sz="1400" baseline="30000" dirty="0"/>
              <a:t>-6</a:t>
            </a:r>
            <a:r>
              <a:rPr lang="en-US" sz="1400" dirty="0"/>
              <a:t> A/m</a:t>
            </a:r>
            <a:r>
              <a:rPr lang="en-US" sz="1400" baseline="30000" dirty="0"/>
              <a:t>2</a:t>
            </a:r>
            <a:r>
              <a:rPr lang="en-US" sz="1400" dirty="0" smtClean="0"/>
              <a:t>. </a:t>
            </a:r>
            <a:r>
              <a:rPr lang="en-US" sz="1400" dirty="0"/>
              <a:t>T</a:t>
            </a:r>
            <a:r>
              <a:rPr lang="en-US" sz="1400" dirty="0" smtClean="0"/>
              <a:t>he </a:t>
            </a:r>
            <a:r>
              <a:rPr lang="en-US" sz="1400" dirty="0"/>
              <a:t>corresponding </a:t>
            </a:r>
            <a:r>
              <a:rPr lang="en-US" sz="1400" dirty="0" smtClean="0"/>
              <a:t>field-aligned </a:t>
            </a:r>
            <a:r>
              <a:rPr lang="en-US" sz="1400" dirty="0"/>
              <a:t>potential </a:t>
            </a:r>
            <a:r>
              <a:rPr lang="en-US" sz="1400" dirty="0" smtClean="0"/>
              <a:t>drop is ~4.6 kV.</a:t>
            </a:r>
          </a:p>
          <a:p>
            <a:endParaRPr lang="en-US" sz="1400" dirty="0"/>
          </a:p>
          <a:p>
            <a:r>
              <a:rPr lang="en-US" sz="1400" dirty="0"/>
              <a:t>An important finding is that the spatial scales used in the above analysis are about one order of magnitude smaller than the vortices derived from Cluster measurements by Hasegawa et al. [2004]. </a:t>
            </a:r>
          </a:p>
          <a:p>
            <a:endParaRPr lang="en-US" sz="1400" dirty="0" smtClean="0"/>
          </a:p>
          <a:p>
            <a:r>
              <a:rPr lang="en-US" sz="1400" dirty="0" smtClean="0"/>
              <a:t>The streaks </a:t>
            </a:r>
            <a:r>
              <a:rPr lang="en-US" sz="1400" dirty="0"/>
              <a:t>are obviously of very different nature than the vortices observed by Cluster. Our interpretation implies a viscous interaction between </a:t>
            </a:r>
            <a:r>
              <a:rPr lang="en-US" sz="1400" dirty="0" err="1" smtClean="0"/>
              <a:t>dawnside</a:t>
            </a:r>
            <a:r>
              <a:rPr lang="en-US" sz="1400" dirty="0" smtClean="0"/>
              <a:t> magnetosheath </a:t>
            </a:r>
            <a:r>
              <a:rPr lang="en-US" sz="1400" dirty="0"/>
              <a:t>flow and magnetosphere of the kind discussed by Miura [1992] and by </a:t>
            </a:r>
            <a:r>
              <a:rPr lang="en-US" sz="1400" dirty="0" err="1"/>
              <a:t>Sonnerup</a:t>
            </a:r>
            <a:r>
              <a:rPr lang="en-US" sz="1400" dirty="0"/>
              <a:t> [1980] for the low-latitude boundary layer. </a:t>
            </a:r>
            <a:r>
              <a:rPr lang="en-US" sz="1400" dirty="0" smtClean="0"/>
              <a:t> </a:t>
            </a:r>
            <a:endParaRPr lang="en-US" sz="1400" dirty="0"/>
          </a:p>
        </p:txBody>
      </p:sp>
    </p:spTree>
    <p:extLst>
      <p:ext uri="{BB962C8B-B14F-4D97-AF65-F5344CB8AC3E}">
        <p14:creationId xmlns:p14="http://schemas.microsoft.com/office/powerpoint/2010/main" val="38116783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762000"/>
            <a:ext cx="8153400" cy="738664"/>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To verify the </a:t>
            </a:r>
            <a:r>
              <a:rPr lang="en-US" sz="1400" dirty="0">
                <a:latin typeface="Arial" panose="020B0604020202020204" pitchFamily="34" charset="0"/>
                <a:cs typeface="Arial" panose="020B0604020202020204" pitchFamily="34" charset="0"/>
              </a:rPr>
              <a:t>hypothesis of </a:t>
            </a:r>
            <a:r>
              <a:rPr lang="en-US" sz="1400" dirty="0" smtClean="0">
                <a:latin typeface="Arial" panose="020B0604020202020204" pitchFamily="34" charset="0"/>
                <a:cs typeface="Arial" panose="020B0604020202020204" pitchFamily="34" charset="0"/>
              </a:rPr>
              <a:t>the auroral </a:t>
            </a:r>
            <a:r>
              <a:rPr lang="en-US" sz="1400" dirty="0">
                <a:latin typeface="Arial" panose="020B0604020202020204" pitchFamily="34" charset="0"/>
                <a:cs typeface="Arial" panose="020B0604020202020204" pitchFamily="34" charset="0"/>
              </a:rPr>
              <a:t>mechanisms, we conducted </a:t>
            </a:r>
            <a:r>
              <a:rPr lang="en-US" sz="1400" dirty="0" smtClean="0">
                <a:latin typeface="Arial" panose="020B0604020202020204" pitchFamily="34" charset="0"/>
                <a:cs typeface="Arial" panose="020B0604020202020204" pitchFamily="34" charset="0"/>
              </a:rPr>
              <a:t>a series of studies </a:t>
            </a:r>
            <a:r>
              <a:rPr lang="en-US" sz="1400" dirty="0">
                <a:latin typeface="Arial" panose="020B0604020202020204" pitchFamily="34" charset="0"/>
                <a:cs typeface="Arial" panose="020B0604020202020204" pitchFamily="34" charset="0"/>
              </a:rPr>
              <a:t>following the traces of the </a:t>
            </a:r>
            <a:r>
              <a:rPr lang="en-US" sz="1400" dirty="0" smtClean="0">
                <a:latin typeface="Arial" panose="020B0604020202020204" pitchFamily="34" charset="0"/>
                <a:cs typeface="Arial" panose="020B0604020202020204" pitchFamily="34" charset="0"/>
              </a:rPr>
              <a:t>particle and wave precipitations at different local times from </a:t>
            </a:r>
            <a:r>
              <a:rPr lang="en-US" sz="1400" dirty="0">
                <a:latin typeface="Arial" panose="020B0604020202020204" pitchFamily="34" charset="0"/>
                <a:cs typeface="Arial" panose="020B0604020202020204" pitchFamily="34" charset="0"/>
              </a:rPr>
              <a:t>the out magnetosphere to the ionosphere with a distance stretched to 10-15 Re. </a:t>
            </a:r>
          </a:p>
        </p:txBody>
      </p:sp>
      <p:sp>
        <p:nvSpPr>
          <p:cNvPr id="6" name="Rectangle 4"/>
          <p:cNvSpPr>
            <a:spLocks noChangeArrowheads="1"/>
          </p:cNvSpPr>
          <p:nvPr/>
        </p:nvSpPr>
        <p:spPr bwMode="auto">
          <a:xfrm>
            <a:off x="533400" y="68263"/>
            <a:ext cx="8229600" cy="693737"/>
          </a:xfrm>
          <a:prstGeom prst="rect">
            <a:avLst/>
          </a:prstGeom>
          <a:noFill/>
          <a:ln w="9525">
            <a:noFill/>
            <a:miter lim="800000"/>
            <a:headEnd/>
            <a:tailEnd/>
          </a:ln>
          <a:effectLst/>
        </p:spPr>
        <p:txBody>
          <a:bodyPr anchor="ctr"/>
          <a:lstStyle/>
          <a:p>
            <a:pPr algn="ctr"/>
            <a:r>
              <a:rPr lang="en-US" sz="3600" dirty="0" smtClean="0">
                <a:solidFill>
                  <a:schemeClr val="tx2"/>
                </a:solidFill>
              </a:rPr>
              <a:t>Shock-Aurora </a:t>
            </a:r>
            <a:r>
              <a:rPr lang="en-US" sz="3600" dirty="0" smtClean="0">
                <a:latin typeface="Arial" panose="020B0604020202020204" pitchFamily="34" charset="0"/>
                <a:cs typeface="Arial" panose="020B0604020202020204" pitchFamily="34" charset="0"/>
              </a:rPr>
              <a:t>in </a:t>
            </a:r>
            <a:r>
              <a:rPr lang="en-US" sz="3600" dirty="0">
                <a:latin typeface="Arial" panose="020B0604020202020204" pitchFamily="34" charset="0"/>
                <a:cs typeface="Arial" panose="020B0604020202020204" pitchFamily="34" charset="0"/>
              </a:rPr>
              <a:t>Four Perspectives</a:t>
            </a:r>
            <a:r>
              <a:rPr lang="en-US" sz="3600" dirty="0" smtClean="0">
                <a:solidFill>
                  <a:schemeClr val="tx2"/>
                </a:solidFill>
              </a:rPr>
              <a:t> </a:t>
            </a:r>
            <a:endParaRPr lang="en-US" sz="3600" dirty="0">
              <a:solidFill>
                <a:schemeClr val="tx2"/>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1828799"/>
            <a:ext cx="6833630" cy="4599441"/>
          </a:xfrm>
          <a:prstGeom prst="rect">
            <a:avLst/>
          </a:prstGeom>
        </p:spPr>
      </p:pic>
      <p:sp>
        <p:nvSpPr>
          <p:cNvPr id="5" name="Rectangle 4"/>
          <p:cNvSpPr/>
          <p:nvPr/>
        </p:nvSpPr>
        <p:spPr>
          <a:xfrm>
            <a:off x="1211459" y="2858106"/>
            <a:ext cx="6839712" cy="3695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617620" y="6517906"/>
            <a:ext cx="1526380" cy="372411"/>
          </a:xfrm>
          <a:prstGeom prst="rect">
            <a:avLst/>
          </a:prstGeom>
          <a:noFill/>
        </p:spPr>
        <p:txBody>
          <a:bodyPr wrap="none" rtlCol="0">
            <a:spAutoFit/>
          </a:bodyPr>
          <a:lstStyle/>
          <a:p>
            <a:r>
              <a:rPr lang="en-US" sz="1400" dirty="0" smtClean="0"/>
              <a:t>Zhou et al., 2016</a:t>
            </a:r>
            <a:endParaRPr lang="en-US" sz="1400" dirty="0"/>
          </a:p>
        </p:txBody>
      </p:sp>
    </p:spTree>
    <p:extLst>
      <p:ext uri="{BB962C8B-B14F-4D97-AF65-F5344CB8AC3E}">
        <p14:creationId xmlns:p14="http://schemas.microsoft.com/office/powerpoint/2010/main" val="49886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762000"/>
            <a:ext cx="8153400" cy="738664"/>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To verify the </a:t>
            </a:r>
            <a:r>
              <a:rPr lang="en-US" sz="1400" dirty="0">
                <a:latin typeface="Arial" panose="020B0604020202020204" pitchFamily="34" charset="0"/>
                <a:cs typeface="Arial" panose="020B0604020202020204" pitchFamily="34" charset="0"/>
              </a:rPr>
              <a:t>hypothesis of </a:t>
            </a:r>
            <a:r>
              <a:rPr lang="en-US" sz="1400" dirty="0" smtClean="0">
                <a:latin typeface="Arial" panose="020B0604020202020204" pitchFamily="34" charset="0"/>
                <a:cs typeface="Arial" panose="020B0604020202020204" pitchFamily="34" charset="0"/>
              </a:rPr>
              <a:t>the auroral </a:t>
            </a:r>
            <a:r>
              <a:rPr lang="en-US" sz="1400" dirty="0">
                <a:latin typeface="Arial" panose="020B0604020202020204" pitchFamily="34" charset="0"/>
                <a:cs typeface="Arial" panose="020B0604020202020204" pitchFamily="34" charset="0"/>
              </a:rPr>
              <a:t>mechanisms, we conducted </a:t>
            </a:r>
            <a:r>
              <a:rPr lang="en-US" sz="1400" dirty="0" smtClean="0">
                <a:latin typeface="Arial" panose="020B0604020202020204" pitchFamily="34" charset="0"/>
                <a:cs typeface="Arial" panose="020B0604020202020204" pitchFamily="34" charset="0"/>
              </a:rPr>
              <a:t>a series of studies </a:t>
            </a:r>
            <a:r>
              <a:rPr lang="en-US" sz="1400" dirty="0">
                <a:latin typeface="Arial" panose="020B0604020202020204" pitchFamily="34" charset="0"/>
                <a:cs typeface="Arial" panose="020B0604020202020204" pitchFamily="34" charset="0"/>
              </a:rPr>
              <a:t>following the traces of the </a:t>
            </a:r>
            <a:r>
              <a:rPr lang="en-US" sz="1400" dirty="0" smtClean="0">
                <a:latin typeface="Arial" panose="020B0604020202020204" pitchFamily="34" charset="0"/>
                <a:cs typeface="Arial" panose="020B0604020202020204" pitchFamily="34" charset="0"/>
              </a:rPr>
              <a:t>particle and wave precipitations at different local times from </a:t>
            </a:r>
            <a:r>
              <a:rPr lang="en-US" sz="1400" dirty="0">
                <a:latin typeface="Arial" panose="020B0604020202020204" pitchFamily="34" charset="0"/>
                <a:cs typeface="Arial" panose="020B0604020202020204" pitchFamily="34" charset="0"/>
              </a:rPr>
              <a:t>the out magnetosphere to the ionosphere with a distance stretched to 10-15 Re. </a:t>
            </a:r>
          </a:p>
        </p:txBody>
      </p:sp>
      <p:sp>
        <p:nvSpPr>
          <p:cNvPr id="6" name="Rectangle 4"/>
          <p:cNvSpPr>
            <a:spLocks noChangeArrowheads="1"/>
          </p:cNvSpPr>
          <p:nvPr/>
        </p:nvSpPr>
        <p:spPr bwMode="auto">
          <a:xfrm>
            <a:off x="533400" y="68263"/>
            <a:ext cx="8229600" cy="693737"/>
          </a:xfrm>
          <a:prstGeom prst="rect">
            <a:avLst/>
          </a:prstGeom>
          <a:noFill/>
          <a:ln w="9525">
            <a:noFill/>
            <a:miter lim="800000"/>
            <a:headEnd/>
            <a:tailEnd/>
          </a:ln>
          <a:effectLst/>
        </p:spPr>
        <p:txBody>
          <a:bodyPr anchor="ctr"/>
          <a:lstStyle/>
          <a:p>
            <a:pPr algn="ctr"/>
            <a:r>
              <a:rPr lang="en-US" sz="3600" dirty="0" smtClean="0">
                <a:solidFill>
                  <a:schemeClr val="tx2"/>
                </a:solidFill>
              </a:rPr>
              <a:t>Shock-Aurora </a:t>
            </a:r>
            <a:r>
              <a:rPr lang="en-US" sz="3600" dirty="0" smtClean="0">
                <a:latin typeface="Arial" panose="020B0604020202020204" pitchFamily="34" charset="0"/>
                <a:cs typeface="Arial" panose="020B0604020202020204" pitchFamily="34" charset="0"/>
              </a:rPr>
              <a:t>in </a:t>
            </a:r>
            <a:r>
              <a:rPr lang="en-US" sz="3600" dirty="0">
                <a:latin typeface="Arial" panose="020B0604020202020204" pitchFamily="34" charset="0"/>
                <a:cs typeface="Arial" panose="020B0604020202020204" pitchFamily="34" charset="0"/>
              </a:rPr>
              <a:t>Four Perspectives</a:t>
            </a:r>
            <a:r>
              <a:rPr lang="en-US" sz="3600" dirty="0" smtClean="0">
                <a:solidFill>
                  <a:schemeClr val="tx2"/>
                </a:solidFill>
              </a:rPr>
              <a:t> </a:t>
            </a:r>
            <a:endParaRPr lang="en-US" sz="3600" dirty="0">
              <a:solidFill>
                <a:schemeClr val="tx2"/>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1828799"/>
            <a:ext cx="6833630" cy="4599441"/>
          </a:xfrm>
          <a:prstGeom prst="rect">
            <a:avLst/>
          </a:prstGeom>
        </p:spPr>
      </p:pic>
      <p:sp>
        <p:nvSpPr>
          <p:cNvPr id="5" name="Rectangle 4"/>
          <p:cNvSpPr/>
          <p:nvPr/>
        </p:nvSpPr>
        <p:spPr>
          <a:xfrm>
            <a:off x="1211459" y="5638800"/>
            <a:ext cx="6839712"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617620" y="6517906"/>
            <a:ext cx="1526380" cy="372411"/>
          </a:xfrm>
          <a:prstGeom prst="rect">
            <a:avLst/>
          </a:prstGeom>
          <a:noFill/>
        </p:spPr>
        <p:txBody>
          <a:bodyPr wrap="none" rtlCol="0">
            <a:spAutoFit/>
          </a:bodyPr>
          <a:lstStyle/>
          <a:p>
            <a:r>
              <a:rPr lang="en-US" sz="1400" dirty="0" smtClean="0"/>
              <a:t>Zhou et al., 2016</a:t>
            </a:r>
            <a:endParaRPr lang="en-US" sz="1400" dirty="0"/>
          </a:p>
        </p:txBody>
      </p:sp>
    </p:spTree>
    <p:extLst>
      <p:ext uri="{BB962C8B-B14F-4D97-AF65-F5344CB8AC3E}">
        <p14:creationId xmlns:p14="http://schemas.microsoft.com/office/powerpoint/2010/main" val="352566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762000"/>
            <a:ext cx="8153400" cy="738664"/>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To verify the </a:t>
            </a:r>
            <a:r>
              <a:rPr lang="en-US" sz="1400" dirty="0">
                <a:latin typeface="Arial" panose="020B0604020202020204" pitchFamily="34" charset="0"/>
                <a:cs typeface="Arial" panose="020B0604020202020204" pitchFamily="34" charset="0"/>
              </a:rPr>
              <a:t>hypothesis of </a:t>
            </a:r>
            <a:r>
              <a:rPr lang="en-US" sz="1400" dirty="0" smtClean="0">
                <a:latin typeface="Arial" panose="020B0604020202020204" pitchFamily="34" charset="0"/>
                <a:cs typeface="Arial" panose="020B0604020202020204" pitchFamily="34" charset="0"/>
              </a:rPr>
              <a:t>the auroral </a:t>
            </a:r>
            <a:r>
              <a:rPr lang="en-US" sz="1400" dirty="0">
                <a:latin typeface="Arial" panose="020B0604020202020204" pitchFamily="34" charset="0"/>
                <a:cs typeface="Arial" panose="020B0604020202020204" pitchFamily="34" charset="0"/>
              </a:rPr>
              <a:t>mechanisms, we conducted </a:t>
            </a:r>
            <a:r>
              <a:rPr lang="en-US" sz="1400" dirty="0" smtClean="0">
                <a:latin typeface="Arial" panose="020B0604020202020204" pitchFamily="34" charset="0"/>
                <a:cs typeface="Arial" panose="020B0604020202020204" pitchFamily="34" charset="0"/>
              </a:rPr>
              <a:t>a series of studies </a:t>
            </a:r>
            <a:r>
              <a:rPr lang="en-US" sz="1400" dirty="0">
                <a:latin typeface="Arial" panose="020B0604020202020204" pitchFamily="34" charset="0"/>
                <a:cs typeface="Arial" panose="020B0604020202020204" pitchFamily="34" charset="0"/>
              </a:rPr>
              <a:t>following the traces of the </a:t>
            </a:r>
            <a:r>
              <a:rPr lang="en-US" sz="1400" dirty="0" smtClean="0">
                <a:latin typeface="Arial" panose="020B0604020202020204" pitchFamily="34" charset="0"/>
                <a:cs typeface="Arial" panose="020B0604020202020204" pitchFamily="34" charset="0"/>
              </a:rPr>
              <a:t>particle and wave precipitations at different local times from </a:t>
            </a:r>
            <a:r>
              <a:rPr lang="en-US" sz="1400" dirty="0">
                <a:latin typeface="Arial" panose="020B0604020202020204" pitchFamily="34" charset="0"/>
                <a:cs typeface="Arial" panose="020B0604020202020204" pitchFamily="34" charset="0"/>
              </a:rPr>
              <a:t>the out magnetosphere to the ionosphere with a distance stretched to 10-15 Re. </a:t>
            </a:r>
          </a:p>
        </p:txBody>
      </p:sp>
      <p:sp>
        <p:nvSpPr>
          <p:cNvPr id="6" name="Rectangle 4"/>
          <p:cNvSpPr>
            <a:spLocks noChangeArrowheads="1"/>
          </p:cNvSpPr>
          <p:nvPr/>
        </p:nvSpPr>
        <p:spPr bwMode="auto">
          <a:xfrm>
            <a:off x="533400" y="68263"/>
            <a:ext cx="8229600" cy="693737"/>
          </a:xfrm>
          <a:prstGeom prst="rect">
            <a:avLst/>
          </a:prstGeom>
          <a:noFill/>
          <a:ln w="9525">
            <a:noFill/>
            <a:miter lim="800000"/>
            <a:headEnd/>
            <a:tailEnd/>
          </a:ln>
          <a:effectLst/>
        </p:spPr>
        <p:txBody>
          <a:bodyPr anchor="ctr"/>
          <a:lstStyle/>
          <a:p>
            <a:pPr algn="ctr"/>
            <a:r>
              <a:rPr lang="en-US" sz="3600" dirty="0" smtClean="0">
                <a:solidFill>
                  <a:schemeClr val="tx2"/>
                </a:solidFill>
              </a:rPr>
              <a:t>Shock-Aurora </a:t>
            </a:r>
            <a:r>
              <a:rPr lang="en-US" sz="3600" dirty="0" smtClean="0">
                <a:latin typeface="Arial" panose="020B0604020202020204" pitchFamily="34" charset="0"/>
                <a:cs typeface="Arial" panose="020B0604020202020204" pitchFamily="34" charset="0"/>
              </a:rPr>
              <a:t>in </a:t>
            </a:r>
            <a:r>
              <a:rPr lang="en-US" sz="3600" dirty="0">
                <a:latin typeface="Arial" panose="020B0604020202020204" pitchFamily="34" charset="0"/>
                <a:cs typeface="Arial" panose="020B0604020202020204" pitchFamily="34" charset="0"/>
              </a:rPr>
              <a:t>Four Perspectives</a:t>
            </a:r>
            <a:r>
              <a:rPr lang="en-US" sz="3600" dirty="0" smtClean="0">
                <a:solidFill>
                  <a:schemeClr val="tx2"/>
                </a:solidFill>
              </a:rPr>
              <a:t> </a:t>
            </a:r>
            <a:endParaRPr lang="en-US" sz="3600" dirty="0">
              <a:solidFill>
                <a:schemeClr val="tx2"/>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1828799"/>
            <a:ext cx="6833630" cy="4599441"/>
          </a:xfrm>
          <a:prstGeom prst="rect">
            <a:avLst/>
          </a:prstGeom>
        </p:spPr>
      </p:pic>
      <p:sp>
        <p:nvSpPr>
          <p:cNvPr id="2" name="TextBox 1"/>
          <p:cNvSpPr txBox="1"/>
          <p:nvPr/>
        </p:nvSpPr>
        <p:spPr>
          <a:xfrm>
            <a:off x="7617620" y="6517906"/>
            <a:ext cx="1526380" cy="372411"/>
          </a:xfrm>
          <a:prstGeom prst="rect">
            <a:avLst/>
          </a:prstGeom>
          <a:noFill/>
        </p:spPr>
        <p:txBody>
          <a:bodyPr wrap="none" rtlCol="0">
            <a:spAutoFit/>
          </a:bodyPr>
          <a:lstStyle/>
          <a:p>
            <a:r>
              <a:rPr lang="en-US" sz="1400" dirty="0" smtClean="0"/>
              <a:t>Zhou et al., 2016</a:t>
            </a:r>
            <a:endParaRPr lang="en-US" sz="1400" dirty="0"/>
          </a:p>
        </p:txBody>
      </p:sp>
    </p:spTree>
    <p:extLst>
      <p:ext uri="{BB962C8B-B14F-4D97-AF65-F5344CB8AC3E}">
        <p14:creationId xmlns:p14="http://schemas.microsoft.com/office/powerpoint/2010/main" val="26748090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45578"/>
          <a:stretch/>
        </p:blipFill>
        <p:spPr>
          <a:xfrm>
            <a:off x="4267200" y="685800"/>
            <a:ext cx="4276360" cy="4959106"/>
          </a:xfrm>
          <a:prstGeom prst="rect">
            <a:avLst/>
          </a:prstGeom>
        </p:spPr>
      </p:pic>
      <p:sp>
        <p:nvSpPr>
          <p:cNvPr id="4" name="TextBox 3"/>
          <p:cNvSpPr txBox="1"/>
          <p:nvPr/>
        </p:nvSpPr>
        <p:spPr>
          <a:xfrm>
            <a:off x="457200" y="6248400"/>
            <a:ext cx="5486400" cy="307777"/>
          </a:xfrm>
          <a:prstGeom prst="rect">
            <a:avLst/>
          </a:prstGeom>
          <a:noFill/>
        </p:spPr>
        <p:txBody>
          <a:bodyPr wrap="square" rtlCol="0">
            <a:spAutoFit/>
          </a:bodyPr>
          <a:lstStyle/>
          <a:p>
            <a:r>
              <a:rPr lang="en-US" sz="1400" dirty="0"/>
              <a:t>(Shock aurora related TEC on March 8, 2012, Jin et al., GRL 2016.)</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54422"/>
          <a:stretch/>
        </p:blipFill>
        <p:spPr>
          <a:xfrm>
            <a:off x="685800" y="685800"/>
            <a:ext cx="3581400" cy="4959106"/>
          </a:xfrm>
          <a:prstGeom prst="rect">
            <a:avLst/>
          </a:prstGeom>
        </p:spPr>
      </p:pic>
      <p:sp>
        <p:nvSpPr>
          <p:cNvPr id="7" name="TextBox 6"/>
          <p:cNvSpPr txBox="1"/>
          <p:nvPr/>
        </p:nvSpPr>
        <p:spPr>
          <a:xfrm>
            <a:off x="3124200" y="160638"/>
            <a:ext cx="2286000" cy="400110"/>
          </a:xfrm>
          <a:prstGeom prst="rect">
            <a:avLst/>
          </a:prstGeom>
          <a:noFill/>
        </p:spPr>
        <p:txBody>
          <a:bodyPr wrap="square" rtlCol="0">
            <a:spAutoFit/>
          </a:bodyPr>
          <a:lstStyle/>
          <a:p>
            <a:r>
              <a:rPr lang="en-US" sz="2000" dirty="0" smtClean="0"/>
              <a:t>Low-latitude chain</a:t>
            </a:r>
            <a:endParaRPr lang="en-US" sz="2000" dirty="0"/>
          </a:p>
        </p:txBody>
      </p:sp>
      <p:sp>
        <p:nvSpPr>
          <p:cNvPr id="8" name="TextBox 7"/>
          <p:cNvSpPr txBox="1"/>
          <p:nvPr/>
        </p:nvSpPr>
        <p:spPr>
          <a:xfrm>
            <a:off x="4346148" y="5276654"/>
            <a:ext cx="4340652" cy="307777"/>
          </a:xfrm>
          <a:prstGeom prst="rect">
            <a:avLst/>
          </a:prstGeom>
          <a:noFill/>
        </p:spPr>
        <p:txBody>
          <a:bodyPr wrap="square" rtlCol="0">
            <a:spAutoFit/>
          </a:bodyPr>
          <a:lstStyle/>
          <a:p>
            <a:r>
              <a:rPr lang="en-US" sz="1400" dirty="0" smtClean="0"/>
              <a:t>Low-latitude chain along close field lines foot prints</a:t>
            </a:r>
            <a:endParaRPr lang="en-US" sz="1400" dirty="0"/>
          </a:p>
        </p:txBody>
      </p:sp>
    </p:spTree>
    <p:extLst>
      <p:ext uri="{BB962C8B-B14F-4D97-AF65-F5344CB8AC3E}">
        <p14:creationId xmlns:p14="http://schemas.microsoft.com/office/powerpoint/2010/main" val="26685120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 y="685800"/>
            <a:ext cx="7857760" cy="4959106"/>
          </a:xfrm>
          <a:prstGeom prst="rect">
            <a:avLst/>
          </a:prstGeom>
        </p:spPr>
      </p:pic>
      <p:sp>
        <p:nvSpPr>
          <p:cNvPr id="5" name="TextBox 4"/>
          <p:cNvSpPr txBox="1"/>
          <p:nvPr/>
        </p:nvSpPr>
        <p:spPr>
          <a:xfrm>
            <a:off x="457200" y="6248400"/>
            <a:ext cx="5486400" cy="307777"/>
          </a:xfrm>
          <a:prstGeom prst="rect">
            <a:avLst/>
          </a:prstGeom>
          <a:noFill/>
        </p:spPr>
        <p:txBody>
          <a:bodyPr wrap="square" rtlCol="0">
            <a:spAutoFit/>
          </a:bodyPr>
          <a:lstStyle/>
          <a:p>
            <a:r>
              <a:rPr lang="en-US" sz="1400" dirty="0"/>
              <a:t>(Shock aurora related TEC on March 8, 2012, Jin et al., GRL 2016.)</a:t>
            </a:r>
          </a:p>
        </p:txBody>
      </p:sp>
      <p:sp>
        <p:nvSpPr>
          <p:cNvPr id="6" name="TextBox 5"/>
          <p:cNvSpPr txBox="1"/>
          <p:nvPr/>
        </p:nvSpPr>
        <p:spPr>
          <a:xfrm>
            <a:off x="3124200" y="160638"/>
            <a:ext cx="2286000" cy="400110"/>
          </a:xfrm>
          <a:prstGeom prst="rect">
            <a:avLst/>
          </a:prstGeom>
          <a:noFill/>
        </p:spPr>
        <p:txBody>
          <a:bodyPr wrap="square" rtlCol="0">
            <a:spAutoFit/>
          </a:bodyPr>
          <a:lstStyle/>
          <a:p>
            <a:r>
              <a:rPr lang="en-US" sz="2000" dirty="0" smtClean="0"/>
              <a:t>Low-latitude chain</a:t>
            </a:r>
            <a:endParaRPr lang="en-US" sz="2000" dirty="0"/>
          </a:p>
        </p:txBody>
      </p:sp>
      <p:sp>
        <p:nvSpPr>
          <p:cNvPr id="7" name="TextBox 6"/>
          <p:cNvSpPr txBox="1"/>
          <p:nvPr/>
        </p:nvSpPr>
        <p:spPr>
          <a:xfrm>
            <a:off x="4346148" y="5276654"/>
            <a:ext cx="4340652" cy="307777"/>
          </a:xfrm>
          <a:prstGeom prst="rect">
            <a:avLst/>
          </a:prstGeom>
          <a:noFill/>
        </p:spPr>
        <p:txBody>
          <a:bodyPr wrap="square" rtlCol="0">
            <a:spAutoFit/>
          </a:bodyPr>
          <a:lstStyle/>
          <a:p>
            <a:r>
              <a:rPr lang="en-US" sz="1400" dirty="0" smtClean="0"/>
              <a:t>Low-latitude chain along close field lines foot prints</a:t>
            </a:r>
            <a:endParaRPr lang="en-US" sz="1400" dirty="0"/>
          </a:p>
        </p:txBody>
      </p:sp>
      <p:sp>
        <p:nvSpPr>
          <p:cNvPr id="3" name="TextBox 2"/>
          <p:cNvSpPr txBox="1"/>
          <p:nvPr/>
        </p:nvSpPr>
        <p:spPr>
          <a:xfrm>
            <a:off x="493295" y="5868116"/>
            <a:ext cx="7857760" cy="307777"/>
          </a:xfrm>
          <a:prstGeom prst="rect">
            <a:avLst/>
          </a:prstGeom>
          <a:noFill/>
        </p:spPr>
        <p:txBody>
          <a:bodyPr wrap="square" rtlCol="0">
            <a:spAutoFit/>
          </a:bodyPr>
          <a:lstStyle/>
          <a:p>
            <a:r>
              <a:rPr lang="en-US" sz="1400" dirty="0" smtClean="0"/>
              <a:t>The farther from the impact location, the larger the enhancement slope is.</a:t>
            </a:r>
            <a:endParaRPr lang="en-US" sz="1400" dirty="0"/>
          </a:p>
        </p:txBody>
      </p:sp>
    </p:spTree>
    <p:extLst>
      <p:ext uri="{BB962C8B-B14F-4D97-AF65-F5344CB8AC3E}">
        <p14:creationId xmlns:p14="http://schemas.microsoft.com/office/powerpoint/2010/main" val="12177633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yaqij\Google Drive\matcode\preData\GTEX\all_avail_station.png"/>
          <p:cNvPicPr>
            <a:picLocks noChangeAspect="1" noChangeArrowheads="1"/>
          </p:cNvPicPr>
          <p:nvPr/>
        </p:nvPicPr>
        <p:blipFill rotWithShape="1">
          <a:blip r:embed="rId2">
            <a:extLst>
              <a:ext uri="{28A0092B-C50C-407E-A947-70E740481C1C}">
                <a14:useLocalDpi xmlns:a14="http://schemas.microsoft.com/office/drawing/2010/main" val="0"/>
              </a:ext>
            </a:extLst>
          </a:blip>
          <a:srcRect l="25245" t="-111" r="21558" b="8688"/>
          <a:stretch/>
        </p:blipFill>
        <p:spPr bwMode="auto">
          <a:xfrm rot="18765585">
            <a:off x="3259286" y="504082"/>
            <a:ext cx="5567397" cy="578989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3081" y="228600"/>
            <a:ext cx="2408400" cy="3416320"/>
          </a:xfrm>
          <a:prstGeom prst="rect">
            <a:avLst/>
          </a:prstGeom>
          <a:noFill/>
        </p:spPr>
        <p:txBody>
          <a:bodyPr wrap="square" rtlCol="0">
            <a:spAutoFit/>
          </a:bodyPr>
          <a:lstStyle/>
          <a:p>
            <a:r>
              <a:rPr lang="en-US" dirty="0" smtClean="0"/>
              <a:t>Possible available stations:</a:t>
            </a:r>
          </a:p>
          <a:p>
            <a:pPr marL="285750" indent="-285750">
              <a:buFont typeface="Arial" panose="020B0604020202020204" pitchFamily="34" charset="0"/>
              <a:buChar char="•"/>
            </a:pPr>
            <a:r>
              <a:rPr lang="en-US" dirty="0" smtClean="0"/>
              <a:t>For 1 Hz GPS data </a:t>
            </a:r>
          </a:p>
          <a:p>
            <a:pPr marL="285750" indent="-285750">
              <a:buFont typeface="Arial" panose="020B0604020202020204" pitchFamily="34" charset="0"/>
              <a:buChar char="•"/>
            </a:pPr>
            <a:r>
              <a:rPr lang="en-US" dirty="0" smtClean="0"/>
              <a:t>Large blue circles are magnetic latitudes (60, 70, and 80 degrees). </a:t>
            </a:r>
          </a:p>
          <a:p>
            <a:pPr marL="285750" indent="-285750">
              <a:buFont typeface="Arial" panose="020B0604020202020204" pitchFamily="34" charset="0"/>
              <a:buChar char="•"/>
            </a:pPr>
            <a:r>
              <a:rPr lang="en-US" dirty="0" smtClean="0"/>
              <a:t>Red vertical line shows approximately noon-midnight meridian. </a:t>
            </a:r>
          </a:p>
        </p:txBody>
      </p:sp>
      <p:cxnSp>
        <p:nvCxnSpPr>
          <p:cNvPr id="4" name="Straight Connector 3"/>
          <p:cNvCxnSpPr/>
          <p:nvPr/>
        </p:nvCxnSpPr>
        <p:spPr>
          <a:xfrm flipH="1" flipV="1">
            <a:off x="6107881" y="-76200"/>
            <a:ext cx="152400" cy="70866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105400" y="1034534"/>
            <a:ext cx="861839" cy="369332"/>
          </a:xfrm>
          <a:prstGeom prst="rect">
            <a:avLst/>
          </a:prstGeom>
          <a:solidFill>
            <a:schemeClr val="accent1"/>
          </a:solidFill>
        </p:spPr>
        <p:txBody>
          <a:bodyPr wrap="none" rtlCol="0">
            <a:spAutoFit/>
          </a:bodyPr>
          <a:lstStyle/>
          <a:p>
            <a:r>
              <a:rPr lang="nb-NO" dirty="0" smtClean="0">
                <a:solidFill>
                  <a:srgbClr val="FF0000"/>
                </a:solidFill>
              </a:rPr>
              <a:t>12 MLT</a:t>
            </a:r>
            <a:endParaRPr lang="nb-NO" dirty="0">
              <a:solidFill>
                <a:srgbClr val="FF0000"/>
              </a:solidFill>
            </a:endParaRPr>
          </a:p>
        </p:txBody>
      </p:sp>
    </p:spTree>
    <p:extLst>
      <p:ext uri="{BB962C8B-B14F-4D97-AF65-F5344CB8AC3E}">
        <p14:creationId xmlns:p14="http://schemas.microsoft.com/office/powerpoint/2010/main" val="22149632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685800" y="685800"/>
            <a:ext cx="7854696" cy="4956048"/>
          </a:xfrm>
          <a:prstGeom prst="rect">
            <a:avLst/>
          </a:prstGeom>
        </p:spPr>
      </p:pic>
      <p:sp>
        <p:nvSpPr>
          <p:cNvPr id="3" name="TextBox 2"/>
          <p:cNvSpPr txBox="1"/>
          <p:nvPr/>
        </p:nvSpPr>
        <p:spPr>
          <a:xfrm>
            <a:off x="457200" y="6248400"/>
            <a:ext cx="5486400" cy="307777"/>
          </a:xfrm>
          <a:prstGeom prst="rect">
            <a:avLst/>
          </a:prstGeom>
          <a:noFill/>
        </p:spPr>
        <p:txBody>
          <a:bodyPr wrap="square" rtlCol="0">
            <a:spAutoFit/>
          </a:bodyPr>
          <a:lstStyle/>
          <a:p>
            <a:r>
              <a:rPr lang="en-US" sz="1400" dirty="0"/>
              <a:t>(Shock aurora related TEC on </a:t>
            </a:r>
            <a:r>
              <a:rPr lang="en-US" sz="1400" dirty="0" smtClean="0"/>
              <a:t>January 24, 2012.)</a:t>
            </a:r>
            <a:endParaRPr lang="en-US" sz="1400" dirty="0"/>
          </a:p>
        </p:txBody>
      </p:sp>
    </p:spTree>
    <p:extLst>
      <p:ext uri="{BB962C8B-B14F-4D97-AF65-F5344CB8AC3E}">
        <p14:creationId xmlns:p14="http://schemas.microsoft.com/office/powerpoint/2010/main" val="248434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ster slide-1.jpg"/>
          <p:cNvPicPr>
            <a:picLocks noChangeAspect="1"/>
          </p:cNvPicPr>
          <p:nvPr/>
        </p:nvPicPr>
        <p:blipFill>
          <a:blip r:embed="rId3" cstate="print"/>
          <a:stretch>
            <a:fillRect/>
          </a:stretch>
        </p:blipFill>
        <p:spPr>
          <a:xfrm>
            <a:off x="3166" y="0"/>
            <a:ext cx="9137668" cy="6858000"/>
          </a:xfrm>
          <a:prstGeom prst="rect">
            <a:avLst/>
          </a:prstGeom>
        </p:spPr>
      </p:pic>
      <p:sp>
        <p:nvSpPr>
          <p:cNvPr id="4100" name="Rectangle 4"/>
          <p:cNvSpPr>
            <a:spLocks noChangeArrowheads="1"/>
          </p:cNvSpPr>
          <p:nvPr/>
        </p:nvSpPr>
        <p:spPr bwMode="auto">
          <a:xfrm>
            <a:off x="265928" y="68263"/>
            <a:ext cx="8229600" cy="693737"/>
          </a:xfrm>
          <a:prstGeom prst="rect">
            <a:avLst/>
          </a:prstGeom>
          <a:noFill/>
          <a:ln w="9525">
            <a:noFill/>
            <a:miter lim="800000"/>
            <a:headEnd/>
            <a:tailEnd/>
          </a:ln>
          <a:effectLst/>
        </p:spPr>
        <p:txBody>
          <a:bodyPr anchor="ctr"/>
          <a:lstStyle/>
          <a:p>
            <a:pPr algn="ctr"/>
            <a:r>
              <a:rPr lang="en-US" sz="3600" dirty="0" smtClean="0">
                <a:solidFill>
                  <a:schemeClr val="tx2"/>
                </a:solidFill>
              </a:rPr>
              <a:t>Shock Aurora</a:t>
            </a:r>
            <a:endParaRPr lang="en-US" sz="3600" dirty="0">
              <a:solidFill>
                <a:schemeClr val="tx2"/>
              </a:solidFill>
            </a:endParaRPr>
          </a:p>
        </p:txBody>
      </p:sp>
      <p:sp>
        <p:nvSpPr>
          <p:cNvPr id="7" name="TextBox 6"/>
          <p:cNvSpPr txBox="1"/>
          <p:nvPr/>
        </p:nvSpPr>
        <p:spPr>
          <a:xfrm>
            <a:off x="312820" y="764440"/>
            <a:ext cx="8670759" cy="584775"/>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Shock aurora can lead to </a:t>
            </a:r>
            <a:r>
              <a:rPr lang="en-US" sz="1600" dirty="0" err="1" smtClean="0">
                <a:latin typeface="Arial" panose="020B0604020202020204" pitchFamily="34" charset="0"/>
                <a:cs typeface="Arial" panose="020B0604020202020204" pitchFamily="34" charset="0"/>
              </a:rPr>
              <a:t>substorm</a:t>
            </a:r>
            <a:r>
              <a:rPr lang="en-US" sz="1600" dirty="0" smtClean="0">
                <a:latin typeface="Arial" panose="020B0604020202020204" pitchFamily="34" charset="0"/>
                <a:cs typeface="Arial" panose="020B0604020202020204" pitchFamily="34" charset="0"/>
              </a:rPr>
              <a:t> further expansion and intense global auroral activity when the shock is intense with a southward IMF precondition. </a:t>
            </a:r>
            <a:endParaRPr lang="en-US" sz="1600" dirty="0">
              <a:latin typeface="Arial" panose="020B0604020202020204" pitchFamily="34" charset="0"/>
              <a:cs typeface="Arial" panose="020B0604020202020204" pitchFamily="34" charset="0"/>
            </a:endParaRPr>
          </a:p>
        </p:txBody>
      </p:sp>
      <p:sp>
        <p:nvSpPr>
          <p:cNvPr id="9" name="Rectangle 4"/>
          <p:cNvSpPr>
            <a:spLocks noChangeArrowheads="1"/>
          </p:cNvSpPr>
          <p:nvPr/>
        </p:nvSpPr>
        <p:spPr bwMode="auto">
          <a:xfrm>
            <a:off x="457200" y="5902325"/>
            <a:ext cx="3806834" cy="693737"/>
          </a:xfrm>
          <a:prstGeom prst="rect">
            <a:avLst/>
          </a:prstGeom>
          <a:noFill/>
          <a:ln w="9525">
            <a:noFill/>
            <a:miter lim="800000"/>
            <a:headEnd/>
            <a:tailEnd/>
          </a:ln>
          <a:effectLst/>
        </p:spPr>
        <p:txBody>
          <a:bodyPr anchor="ctr"/>
          <a:lstStyle/>
          <a:p>
            <a:pPr algn="ctr"/>
            <a:r>
              <a:rPr lang="en-US" sz="1600" dirty="0">
                <a:solidFill>
                  <a:schemeClr val="tx2"/>
                </a:solidFill>
              </a:rPr>
              <a:t>Shock-aurora event on </a:t>
            </a:r>
            <a:r>
              <a:rPr lang="en-US" sz="1600" dirty="0" smtClean="0">
                <a:solidFill>
                  <a:schemeClr val="tx2"/>
                </a:solidFill>
              </a:rPr>
              <a:t>24 Sep 1998</a:t>
            </a:r>
            <a:endParaRPr lang="en-US" sz="1600" dirty="0">
              <a:solidFill>
                <a:schemeClr val="tx2"/>
              </a:solidFill>
            </a:endParaRPr>
          </a:p>
        </p:txBody>
      </p:sp>
      <p:pic>
        <p:nvPicPr>
          <p:cNvPr id="10" name="Picture 3" descr="uvi_logimag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1752600"/>
            <a:ext cx="3856082" cy="32766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Sep24-98_SW"/>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 y="1447800"/>
            <a:ext cx="2968625" cy="4462463"/>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7"/>
          <p:cNvSpPr txBox="1">
            <a:spLocks noChangeArrowheads="1"/>
          </p:cNvSpPr>
          <p:nvPr/>
        </p:nvSpPr>
        <p:spPr bwMode="auto">
          <a:xfrm>
            <a:off x="5181600" y="5527552"/>
            <a:ext cx="2433038" cy="307777"/>
          </a:xfrm>
          <a:prstGeom prst="rect">
            <a:avLst/>
          </a:prstGeom>
          <a:noFill/>
          <a:ln w="9525">
            <a:noFill/>
            <a:miter lim="800000"/>
            <a:headEnd/>
            <a:tailEnd/>
          </a:ln>
          <a:effectLst/>
        </p:spPr>
        <p:txBody>
          <a:bodyPr wrap="none">
            <a:spAutoFit/>
          </a:bodyPr>
          <a:lstStyle/>
          <a:p>
            <a:r>
              <a:rPr lang="en-US" sz="1400" dirty="0" smtClean="0"/>
              <a:t>SI at 2344 UT, Sep 24, 1998</a:t>
            </a:r>
            <a:endParaRPr lang="en-US" sz="1400" dirty="0"/>
          </a:p>
        </p:txBody>
      </p:sp>
      <p:sp>
        <p:nvSpPr>
          <p:cNvPr id="13" name="Text Box 7"/>
          <p:cNvSpPr txBox="1">
            <a:spLocks noChangeArrowheads="1"/>
          </p:cNvSpPr>
          <p:nvPr/>
        </p:nvSpPr>
        <p:spPr bwMode="auto">
          <a:xfrm>
            <a:off x="4380728" y="5030298"/>
            <a:ext cx="4367799" cy="523220"/>
          </a:xfrm>
          <a:prstGeom prst="rect">
            <a:avLst/>
          </a:prstGeom>
          <a:noFill/>
          <a:ln w="9525">
            <a:noFill/>
            <a:miter lim="800000"/>
            <a:headEnd/>
            <a:tailEnd/>
          </a:ln>
          <a:effectLst/>
        </p:spPr>
        <p:txBody>
          <a:bodyPr wrap="none">
            <a:spAutoFit/>
          </a:bodyPr>
          <a:lstStyle/>
          <a:p>
            <a:r>
              <a:rPr lang="en-US" sz="1400" dirty="0" smtClean="0"/>
              <a:t>Russell et al., 2000; Tsurutani and Zhou et al., 2001; </a:t>
            </a:r>
          </a:p>
          <a:p>
            <a:r>
              <a:rPr lang="en-US" sz="1400" dirty="0" smtClean="0"/>
              <a:t>Zhou et al., 2001, 2002</a:t>
            </a:r>
            <a:endParaRPr lang="en-US" sz="1400" dirty="0"/>
          </a:p>
        </p:txBody>
      </p:sp>
    </p:spTree>
    <p:extLst>
      <p:ext uri="{BB962C8B-B14F-4D97-AF65-F5344CB8AC3E}">
        <p14:creationId xmlns:p14="http://schemas.microsoft.com/office/powerpoint/2010/main" val="4052196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65928" y="68263"/>
            <a:ext cx="8229600" cy="693737"/>
          </a:xfrm>
          <a:prstGeom prst="rect">
            <a:avLst/>
          </a:prstGeom>
          <a:noFill/>
          <a:ln w="9525">
            <a:noFill/>
            <a:miter lim="800000"/>
            <a:headEnd/>
            <a:tailEnd/>
          </a:ln>
          <a:effectLst/>
        </p:spPr>
        <p:txBody>
          <a:bodyPr anchor="ctr"/>
          <a:lstStyle/>
          <a:p>
            <a:pPr algn="ctr"/>
            <a:r>
              <a:rPr lang="en-US" sz="3600" dirty="0" smtClean="0">
                <a:solidFill>
                  <a:schemeClr val="tx2"/>
                </a:solidFill>
              </a:rPr>
              <a:t>Shock Aurora</a:t>
            </a:r>
            <a:endParaRPr lang="en-US" sz="3600" dirty="0">
              <a:solidFill>
                <a:schemeClr val="tx2"/>
              </a:solidFill>
            </a:endParaRPr>
          </a:p>
        </p:txBody>
      </p:sp>
      <p:sp>
        <p:nvSpPr>
          <p:cNvPr id="3" name="TextBox 2"/>
          <p:cNvSpPr txBox="1"/>
          <p:nvPr/>
        </p:nvSpPr>
        <p:spPr>
          <a:xfrm>
            <a:off x="312820" y="764440"/>
            <a:ext cx="8670759" cy="584775"/>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The onset of the shock aurora is the diagnosis of the shock impact location that is determined by the shock normal. </a:t>
            </a:r>
            <a:endParaRPr lang="en-US" sz="1600" dirty="0">
              <a:latin typeface="Arial" panose="020B0604020202020204" pitchFamily="34" charset="0"/>
              <a:cs typeface="Arial" panose="020B0604020202020204" pitchFamily="34" charset="0"/>
            </a:endParaRPr>
          </a:p>
        </p:txBody>
      </p:sp>
      <p:pic>
        <p:nvPicPr>
          <p:cNvPr id="4" name="UVI Oct01-1997">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572000" y="1962150"/>
            <a:ext cx="3962400" cy="2971800"/>
          </a:xfrm>
          <a:prstGeom prst="rect">
            <a:avLst/>
          </a:prstGeom>
        </p:spPr>
      </p:pic>
      <p:sp>
        <p:nvSpPr>
          <p:cNvPr id="5" name="Text Box 7"/>
          <p:cNvSpPr txBox="1">
            <a:spLocks noChangeArrowheads="1"/>
          </p:cNvSpPr>
          <p:nvPr/>
        </p:nvSpPr>
        <p:spPr bwMode="auto">
          <a:xfrm>
            <a:off x="5410200" y="5335846"/>
            <a:ext cx="2293577" cy="307777"/>
          </a:xfrm>
          <a:prstGeom prst="rect">
            <a:avLst/>
          </a:prstGeom>
          <a:noFill/>
          <a:ln w="9525">
            <a:noFill/>
            <a:miter lim="800000"/>
            <a:headEnd/>
            <a:tailEnd/>
          </a:ln>
          <a:effectLst/>
        </p:spPr>
        <p:txBody>
          <a:bodyPr wrap="none">
            <a:spAutoFit/>
          </a:bodyPr>
          <a:lstStyle/>
          <a:p>
            <a:r>
              <a:rPr lang="en-US" sz="1400" dirty="0" smtClean="0"/>
              <a:t>SI at 0059 UT, Oct 1, 1997</a:t>
            </a:r>
            <a:endParaRPr lang="en-US" sz="1400"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1447800"/>
            <a:ext cx="4079511" cy="4114800"/>
          </a:xfrm>
          <a:prstGeom prst="rect">
            <a:avLst/>
          </a:prstGeom>
        </p:spPr>
      </p:pic>
    </p:spTree>
    <p:extLst>
      <p:ext uri="{BB962C8B-B14F-4D97-AF65-F5344CB8AC3E}">
        <p14:creationId xmlns:p14="http://schemas.microsoft.com/office/powerpoint/2010/main" val="256649951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066800"/>
            <a:ext cx="4427924" cy="4622132"/>
          </a:xfrm>
          <a:prstGeom prst="rect">
            <a:avLst/>
          </a:prstGeom>
        </p:spPr>
      </p:pic>
      <p:sp>
        <p:nvSpPr>
          <p:cNvPr id="3" name="Text Box 7"/>
          <p:cNvSpPr txBox="1">
            <a:spLocks noChangeArrowheads="1"/>
          </p:cNvSpPr>
          <p:nvPr/>
        </p:nvSpPr>
        <p:spPr bwMode="auto">
          <a:xfrm>
            <a:off x="5410200" y="1069942"/>
            <a:ext cx="3276600" cy="3754874"/>
          </a:xfrm>
          <a:prstGeom prst="rect">
            <a:avLst/>
          </a:prstGeom>
          <a:noFill/>
          <a:ln w="9525">
            <a:noFill/>
            <a:miter lim="800000"/>
            <a:headEnd/>
            <a:tailEnd/>
          </a:ln>
          <a:effectLst/>
        </p:spPr>
        <p:txBody>
          <a:bodyPr wrap="square">
            <a:spAutoFit/>
          </a:bodyPr>
          <a:lstStyle/>
          <a:p>
            <a:r>
              <a:rPr lang="en-US" sz="1400" dirty="0" smtClean="0"/>
              <a:t>Shock aurora on April 28, 2001, shows a clear shock impact at post noon ~14 LT.</a:t>
            </a:r>
          </a:p>
          <a:p>
            <a:endParaRPr lang="en-US" sz="1400" dirty="0" smtClean="0"/>
          </a:p>
          <a:p>
            <a:r>
              <a:rPr lang="en-US" sz="1400" dirty="0" smtClean="0"/>
              <a:t>Sequence </a:t>
            </a:r>
            <a:r>
              <a:rPr lang="en-US" sz="1400" dirty="0"/>
              <a:t>of WIC (</a:t>
            </a:r>
            <a:r>
              <a:rPr lang="en-US" sz="1400" dirty="0" smtClean="0"/>
              <a:t>top two rows for electron aurora) </a:t>
            </a:r>
            <a:r>
              <a:rPr lang="en-US" sz="1400" dirty="0"/>
              <a:t>and SI12 (</a:t>
            </a:r>
            <a:r>
              <a:rPr lang="en-US" sz="1400" dirty="0" smtClean="0"/>
              <a:t>bottom two rows for proton aurora) images </a:t>
            </a:r>
            <a:r>
              <a:rPr lang="en-US" sz="1400" dirty="0"/>
              <a:t>from the northern </a:t>
            </a:r>
            <a:r>
              <a:rPr lang="en-US" sz="1400" dirty="0" smtClean="0"/>
              <a:t>hemisphere </a:t>
            </a:r>
            <a:r>
              <a:rPr lang="en-US" sz="1400" dirty="0"/>
              <a:t>displayed on </a:t>
            </a:r>
            <a:r>
              <a:rPr lang="en-US" sz="1400" dirty="0" smtClean="0"/>
              <a:t>a geomagnetic </a:t>
            </a:r>
            <a:r>
              <a:rPr lang="en-US" sz="1400" dirty="0"/>
              <a:t>grid with local noon at the top of each image</a:t>
            </a:r>
            <a:r>
              <a:rPr lang="en-US" sz="1400" dirty="0" smtClean="0"/>
              <a:t>. </a:t>
            </a:r>
          </a:p>
          <a:p>
            <a:endParaRPr lang="en-US" sz="1400" dirty="0"/>
          </a:p>
          <a:p>
            <a:r>
              <a:rPr lang="en-US" sz="1400" dirty="0" smtClean="0"/>
              <a:t>The weak </a:t>
            </a:r>
            <a:r>
              <a:rPr lang="en-US" sz="1400" dirty="0"/>
              <a:t>WIC signal on the dayside is a residual </a:t>
            </a:r>
            <a:r>
              <a:rPr lang="en-US" sz="1400" dirty="0" smtClean="0"/>
              <a:t>dayglow contribution </a:t>
            </a:r>
            <a:r>
              <a:rPr lang="en-US" sz="1400" dirty="0"/>
              <a:t>not completely removed by the dayglow</a:t>
            </a:r>
          </a:p>
          <a:p>
            <a:r>
              <a:rPr lang="en-US" sz="1400" dirty="0"/>
              <a:t>subtraction scheme</a:t>
            </a:r>
            <a:r>
              <a:rPr lang="en-US" sz="1400" dirty="0" smtClean="0"/>
              <a:t>.</a:t>
            </a:r>
          </a:p>
          <a:p>
            <a:endParaRPr lang="en-US" sz="1400" dirty="0"/>
          </a:p>
          <a:p>
            <a:r>
              <a:rPr lang="en-US" sz="1400" dirty="0" smtClean="0"/>
              <a:t> (</a:t>
            </a:r>
            <a:r>
              <a:rPr lang="en-US" sz="1400" dirty="0" err="1" smtClean="0"/>
              <a:t>Meurant</a:t>
            </a:r>
            <a:r>
              <a:rPr lang="en-US" sz="1400" dirty="0" smtClean="0"/>
              <a:t> et al., GRL2003; JGR2005).</a:t>
            </a:r>
            <a:endParaRPr lang="en-US" sz="1400" dirty="0"/>
          </a:p>
        </p:txBody>
      </p:sp>
      <p:sp>
        <p:nvSpPr>
          <p:cNvPr id="4" name="TextBox 3"/>
          <p:cNvSpPr txBox="1"/>
          <p:nvPr/>
        </p:nvSpPr>
        <p:spPr>
          <a:xfrm>
            <a:off x="2819400" y="685866"/>
            <a:ext cx="1874231" cy="276999"/>
          </a:xfrm>
          <a:prstGeom prst="rect">
            <a:avLst/>
          </a:prstGeom>
          <a:noFill/>
        </p:spPr>
        <p:txBody>
          <a:bodyPr wrap="none" rtlCol="0">
            <a:spAutoFit/>
          </a:bodyPr>
          <a:lstStyle/>
          <a:p>
            <a:r>
              <a:rPr lang="en-US" sz="1200" dirty="0" smtClean="0"/>
              <a:t>Shock arrival at 0500 UT</a:t>
            </a:r>
            <a:endParaRPr lang="en-US" sz="1200" dirty="0"/>
          </a:p>
        </p:txBody>
      </p:sp>
      <p:cxnSp>
        <p:nvCxnSpPr>
          <p:cNvPr id="8" name="Straight Arrow Connector 7"/>
          <p:cNvCxnSpPr/>
          <p:nvPr/>
        </p:nvCxnSpPr>
        <p:spPr>
          <a:xfrm rot="-1800000">
            <a:off x="3578259" y="1160353"/>
            <a:ext cx="0" cy="36576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124200" y="1184855"/>
            <a:ext cx="1066799" cy="64394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359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stack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2561" y="228601"/>
            <a:ext cx="4620613" cy="5867399"/>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3"/>
          <p:cNvSpPr txBox="1">
            <a:spLocks noChangeArrowheads="1"/>
          </p:cNvSpPr>
          <p:nvPr/>
        </p:nvSpPr>
        <p:spPr bwMode="auto">
          <a:xfrm>
            <a:off x="189157" y="152400"/>
            <a:ext cx="344805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Arial" panose="020B0604020202020204" pitchFamily="34" charset="0"/>
              </a:rPr>
              <a:t>The curves are averaged auroral intensity from 67</a:t>
            </a:r>
            <a:r>
              <a:rPr lang="en-US" altLang="en-US" sz="1800" dirty="0">
                <a:latin typeface="Arial" panose="020B0604020202020204" pitchFamily="34" charset="0"/>
                <a:cs typeface="Arial" panose="020B0604020202020204" pitchFamily="34" charset="0"/>
              </a:rPr>
              <a:t>°</a:t>
            </a:r>
            <a:r>
              <a:rPr lang="en-US" altLang="en-US" sz="1800" dirty="0">
                <a:latin typeface="Arial" panose="020B0604020202020204" pitchFamily="34" charset="0"/>
              </a:rPr>
              <a:t> to 78</a:t>
            </a:r>
            <a:r>
              <a:rPr lang="en-US" altLang="en-US" sz="1800" dirty="0">
                <a:latin typeface="Arial" panose="020B0604020202020204" pitchFamily="34" charset="0"/>
                <a:cs typeface="Arial" panose="020B0604020202020204" pitchFamily="34" charset="0"/>
              </a:rPr>
              <a:t>°</a:t>
            </a:r>
            <a:r>
              <a:rPr lang="en-US" altLang="en-US" sz="1800" dirty="0">
                <a:latin typeface="Arial" panose="020B0604020202020204" pitchFamily="34" charset="0"/>
              </a:rPr>
              <a:t>magnetic latitude in each 0.5 hour MLT segment. </a:t>
            </a:r>
          </a:p>
          <a:p>
            <a:endParaRPr lang="en-US" altLang="en-US" sz="1800" dirty="0">
              <a:latin typeface="Arial" panose="020B0604020202020204" pitchFamily="34" charset="0"/>
            </a:endParaRPr>
          </a:p>
          <a:p>
            <a:r>
              <a:rPr lang="en-US" altLang="en-US" sz="1800" dirty="0">
                <a:latin typeface="Arial" panose="020B0604020202020204" pitchFamily="34" charset="0"/>
              </a:rPr>
              <a:t>From the slope of the lines, the estimated propagation speed of the auroral brightening front is ~20 km/s. With this speed, the aurora can reach the midnight sector (21 or 03 LT) within 4 min.</a:t>
            </a:r>
          </a:p>
        </p:txBody>
      </p:sp>
      <p:sp>
        <p:nvSpPr>
          <p:cNvPr id="14" name="Text Box 4"/>
          <p:cNvSpPr txBox="1">
            <a:spLocks noChangeArrowheads="1"/>
          </p:cNvSpPr>
          <p:nvPr/>
        </p:nvSpPr>
        <p:spPr bwMode="auto">
          <a:xfrm>
            <a:off x="5791200" y="304800"/>
            <a:ext cx="1689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dirty="0">
                <a:latin typeface="Arial" panose="020B0604020202020204" pitchFamily="34" charset="0"/>
              </a:rPr>
              <a:t>October 2, 1998 event</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157" y="4191000"/>
            <a:ext cx="3852123" cy="2505307"/>
          </a:xfrm>
          <a:prstGeom prst="rect">
            <a:avLst/>
          </a:prstGeom>
        </p:spPr>
      </p:pic>
      <p:sp>
        <p:nvSpPr>
          <p:cNvPr id="15" name="Text Box 3"/>
          <p:cNvSpPr txBox="1">
            <a:spLocks noChangeArrowheads="1"/>
          </p:cNvSpPr>
          <p:nvPr/>
        </p:nvSpPr>
        <p:spPr bwMode="auto">
          <a:xfrm>
            <a:off x="6172200" y="6391507"/>
            <a:ext cx="29718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400" dirty="0">
                <a:latin typeface="Arial" panose="020B0604020202020204" pitchFamily="34" charset="0"/>
              </a:rPr>
              <a:t>(By courtesy of </a:t>
            </a:r>
            <a:r>
              <a:rPr lang="en-US" altLang="en-US" sz="1400" dirty="0" smtClean="0">
                <a:latin typeface="Arial" panose="020B0604020202020204" pitchFamily="34" charset="0"/>
              </a:rPr>
              <a:t>Dirk Lummerzheim)</a:t>
            </a:r>
            <a:endParaRPr lang="en-US" altLang="en-US" sz="1400" dirty="0">
              <a:latin typeface="Arial" panose="020B0604020202020204" pitchFamily="34" charset="0"/>
            </a:endParaRPr>
          </a:p>
        </p:txBody>
      </p:sp>
      <p:sp>
        <p:nvSpPr>
          <p:cNvPr id="3" name="TextBox 2"/>
          <p:cNvSpPr txBox="1"/>
          <p:nvPr/>
        </p:nvSpPr>
        <p:spPr>
          <a:xfrm flipH="1">
            <a:off x="1447800" y="4360493"/>
            <a:ext cx="1371600" cy="261610"/>
          </a:xfrm>
          <a:prstGeom prst="rect">
            <a:avLst/>
          </a:prstGeom>
          <a:solidFill>
            <a:schemeClr val="bg1"/>
          </a:solidFill>
        </p:spPr>
        <p:txBody>
          <a:bodyPr wrap="square" rtlCol="0">
            <a:spAutoFit/>
          </a:bodyPr>
          <a:lstStyle/>
          <a:p>
            <a:r>
              <a:rPr lang="en-US" sz="1100" dirty="0" smtClean="0"/>
              <a:t>     SI at 0725 UT</a:t>
            </a:r>
            <a:endParaRPr lang="en-US" sz="1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descr="Fig3_r_Nov30-97_0808-0824UT"/>
          <p:cNvPicPr>
            <a:picLocks noChangeAspect="1" noChangeArrowheads="1"/>
          </p:cNvPicPr>
          <p:nvPr/>
        </p:nvPicPr>
        <p:blipFill>
          <a:blip r:embed="rId3" cstate="print"/>
          <a:srcRect/>
          <a:stretch>
            <a:fillRect/>
          </a:stretch>
        </p:blipFill>
        <p:spPr bwMode="auto">
          <a:xfrm>
            <a:off x="1" y="-6440"/>
            <a:ext cx="4724400" cy="4571758"/>
          </a:xfrm>
          <a:prstGeom prst="rect">
            <a:avLst/>
          </a:prstGeom>
          <a:noFill/>
        </p:spPr>
      </p:pic>
      <p:sp>
        <p:nvSpPr>
          <p:cNvPr id="11272" name="Text Box 8"/>
          <p:cNvSpPr txBox="1">
            <a:spLocks noChangeArrowheads="1"/>
          </p:cNvSpPr>
          <p:nvPr/>
        </p:nvSpPr>
        <p:spPr bwMode="auto">
          <a:xfrm>
            <a:off x="1" y="4572000"/>
            <a:ext cx="4572000" cy="584775"/>
          </a:xfrm>
          <a:prstGeom prst="rect">
            <a:avLst/>
          </a:prstGeom>
          <a:noFill/>
          <a:ln w="9525">
            <a:noFill/>
            <a:miter lim="800000"/>
            <a:headEnd/>
            <a:tailEnd/>
          </a:ln>
          <a:effectLst/>
        </p:spPr>
        <p:txBody>
          <a:bodyPr wrap="square">
            <a:spAutoFit/>
          </a:bodyPr>
          <a:lstStyle/>
          <a:p>
            <a:r>
              <a:rPr lang="en-US" sz="1400" dirty="0" err="1"/>
              <a:t>Ny</a:t>
            </a:r>
            <a:r>
              <a:rPr lang="en-US" sz="1400" dirty="0"/>
              <a:t> </a:t>
            </a:r>
            <a:r>
              <a:rPr lang="en-US" sz="1400" dirty="0" err="1"/>
              <a:t>Ålesund</a:t>
            </a:r>
            <a:r>
              <a:rPr lang="en-US" sz="1400" dirty="0"/>
              <a:t> (76.24° </a:t>
            </a:r>
            <a:r>
              <a:rPr lang="en-US" sz="1400" dirty="0" err="1"/>
              <a:t>MLat</a:t>
            </a:r>
            <a:r>
              <a:rPr lang="en-US" sz="1400" dirty="0"/>
              <a:t>) 630.0 nm red line emissions of the shock-aurora on November 30, </a:t>
            </a:r>
            <a:r>
              <a:rPr lang="en-US" sz="1400" dirty="0" smtClean="0"/>
              <a:t>1997.</a:t>
            </a:r>
            <a:r>
              <a:rPr lang="en-US" dirty="0" smtClean="0"/>
              <a:t> </a:t>
            </a:r>
            <a:endParaRPr lang="en-US" dirty="0"/>
          </a:p>
        </p:txBody>
      </p:sp>
      <p:sp>
        <p:nvSpPr>
          <p:cNvPr id="11273" name="Text Box 9"/>
          <p:cNvSpPr txBox="1">
            <a:spLocks noChangeArrowheads="1"/>
          </p:cNvSpPr>
          <p:nvPr/>
        </p:nvSpPr>
        <p:spPr bwMode="auto">
          <a:xfrm>
            <a:off x="5105400" y="-6440"/>
            <a:ext cx="4038599" cy="1600438"/>
          </a:xfrm>
          <a:prstGeom prst="rect">
            <a:avLst/>
          </a:prstGeom>
          <a:noFill/>
          <a:ln w="9525">
            <a:noFill/>
            <a:miter lim="800000"/>
            <a:headEnd/>
            <a:tailEnd/>
          </a:ln>
          <a:effectLst/>
        </p:spPr>
        <p:txBody>
          <a:bodyPr wrap="square">
            <a:spAutoFit/>
          </a:bodyPr>
          <a:lstStyle/>
          <a:p>
            <a:pPr algn="l"/>
            <a:r>
              <a:rPr lang="en-US" sz="1400" dirty="0"/>
              <a:t>Grids in images are in geographic coordinates. In the first image, the white arrow points to the magnetic north and indicates the MSP scanning direction. The black arrow on top shows that the shock arrival time at the Earth was between 0808:45 and 0809:15 UT (SC at ~0809 UT) when Svalbard was at ~1120 MLT.</a:t>
            </a:r>
          </a:p>
        </p:txBody>
      </p:sp>
      <p:pic>
        <p:nvPicPr>
          <p:cNvPr id="5" name="Picture 5" descr="Fig2_g_Nov30-97_080815-082415UT"/>
          <p:cNvPicPr>
            <a:picLocks noChangeAspect="1" noChangeArrowheads="1"/>
          </p:cNvPicPr>
          <p:nvPr/>
        </p:nvPicPr>
        <p:blipFill>
          <a:blip r:embed="rId4" cstate="print"/>
          <a:srcRect/>
          <a:stretch>
            <a:fillRect/>
          </a:stretch>
        </p:blipFill>
        <p:spPr bwMode="auto">
          <a:xfrm>
            <a:off x="4724401" y="2438400"/>
            <a:ext cx="4419599" cy="4419600"/>
          </a:xfrm>
          <a:prstGeom prst="rect">
            <a:avLst/>
          </a:prstGeom>
          <a:noFill/>
        </p:spPr>
      </p:pic>
      <p:sp>
        <p:nvSpPr>
          <p:cNvPr id="6" name="Text Box 7"/>
          <p:cNvSpPr txBox="1">
            <a:spLocks noChangeArrowheads="1"/>
          </p:cNvSpPr>
          <p:nvPr/>
        </p:nvSpPr>
        <p:spPr bwMode="auto">
          <a:xfrm>
            <a:off x="152400" y="6297060"/>
            <a:ext cx="4761964" cy="523220"/>
          </a:xfrm>
          <a:prstGeom prst="rect">
            <a:avLst/>
          </a:prstGeom>
          <a:noFill/>
          <a:ln w="9525">
            <a:noFill/>
            <a:miter lim="800000"/>
            <a:headEnd/>
            <a:tailEnd/>
          </a:ln>
          <a:effectLst/>
        </p:spPr>
        <p:txBody>
          <a:bodyPr wrap="square">
            <a:spAutoFit/>
          </a:bodyPr>
          <a:lstStyle/>
          <a:p>
            <a:r>
              <a:rPr lang="en-US" sz="1400" dirty="0" err="1"/>
              <a:t>Ny</a:t>
            </a:r>
            <a:r>
              <a:rPr lang="en-US" sz="1400" dirty="0"/>
              <a:t> </a:t>
            </a:r>
            <a:r>
              <a:rPr lang="en-US" sz="1400" dirty="0" err="1"/>
              <a:t>Ålesund</a:t>
            </a:r>
            <a:r>
              <a:rPr lang="en-US" sz="1400" dirty="0"/>
              <a:t> </a:t>
            </a:r>
            <a:r>
              <a:rPr lang="en-US" sz="1400" dirty="0" smtClean="0"/>
              <a:t>557.7 </a:t>
            </a:r>
            <a:r>
              <a:rPr lang="en-US" sz="1400" dirty="0"/>
              <a:t>nm green line emissions of the </a:t>
            </a:r>
            <a:r>
              <a:rPr lang="en-US" sz="1400" dirty="0" smtClean="0"/>
              <a:t>shock aurora </a:t>
            </a:r>
            <a:r>
              <a:rPr lang="en-US" sz="1400" dirty="0"/>
              <a:t>on November 30, 1997. (Zhou et al., JGR, 2009</a:t>
            </a:r>
            <a:r>
              <a:rPr lang="en-US" sz="1400" dirty="0" smtClean="0"/>
              <a:t>)</a:t>
            </a:r>
            <a:endParaRPr lang="en-US" sz="1400" dirty="0"/>
          </a:p>
        </p:txBody>
      </p:sp>
    </p:spTree>
    <p:extLst>
      <p:ext uri="{BB962C8B-B14F-4D97-AF65-F5344CB8AC3E}">
        <p14:creationId xmlns:p14="http://schemas.microsoft.com/office/powerpoint/2010/main" val="1510269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61804" y="1364685"/>
            <a:ext cx="4582196" cy="5493315"/>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08" y="-15089"/>
            <a:ext cx="4528203" cy="5414797"/>
          </a:xfrm>
          <a:prstGeom prst="rect">
            <a:avLst/>
          </a:prstGeom>
        </p:spPr>
      </p:pic>
      <p:sp>
        <p:nvSpPr>
          <p:cNvPr id="4" name="Text Box 7"/>
          <p:cNvSpPr txBox="1">
            <a:spLocks noChangeArrowheads="1"/>
          </p:cNvSpPr>
          <p:nvPr/>
        </p:nvSpPr>
        <p:spPr bwMode="auto">
          <a:xfrm>
            <a:off x="4953000" y="848380"/>
            <a:ext cx="4419601" cy="523220"/>
          </a:xfrm>
          <a:prstGeom prst="rect">
            <a:avLst/>
          </a:prstGeom>
          <a:noFill/>
          <a:ln w="9525">
            <a:noFill/>
            <a:miter lim="800000"/>
            <a:headEnd/>
            <a:tailEnd/>
          </a:ln>
          <a:effectLst/>
        </p:spPr>
        <p:txBody>
          <a:bodyPr wrap="square">
            <a:spAutoFit/>
          </a:bodyPr>
          <a:lstStyle/>
          <a:p>
            <a:r>
              <a:rPr lang="en-US" sz="1400" dirty="0" smtClean="0"/>
              <a:t>Longyearbyen 557.7 </a:t>
            </a:r>
            <a:r>
              <a:rPr lang="en-US" sz="1400" dirty="0"/>
              <a:t>nm green line emissions of the </a:t>
            </a:r>
            <a:r>
              <a:rPr lang="en-US" sz="1400" dirty="0" smtClean="0"/>
              <a:t>shock aurora </a:t>
            </a:r>
            <a:r>
              <a:rPr lang="en-US" sz="1400" dirty="0"/>
              <a:t>on </a:t>
            </a:r>
            <a:r>
              <a:rPr lang="en-US" sz="1400" dirty="0" smtClean="0"/>
              <a:t>February 18, 1999. SI at 0246 UT.</a:t>
            </a:r>
            <a:endParaRPr lang="en-US" sz="1400" dirty="0"/>
          </a:p>
        </p:txBody>
      </p:sp>
      <p:sp>
        <p:nvSpPr>
          <p:cNvPr id="5" name="Text Box 7"/>
          <p:cNvSpPr txBox="1">
            <a:spLocks noChangeArrowheads="1"/>
          </p:cNvSpPr>
          <p:nvPr/>
        </p:nvSpPr>
        <p:spPr bwMode="auto">
          <a:xfrm>
            <a:off x="-1" y="5334000"/>
            <a:ext cx="4419601" cy="584775"/>
          </a:xfrm>
          <a:prstGeom prst="rect">
            <a:avLst/>
          </a:prstGeom>
          <a:noFill/>
          <a:ln w="9525">
            <a:noFill/>
            <a:miter lim="800000"/>
            <a:headEnd/>
            <a:tailEnd/>
          </a:ln>
          <a:effectLst/>
        </p:spPr>
        <p:txBody>
          <a:bodyPr wrap="square">
            <a:spAutoFit/>
          </a:bodyPr>
          <a:lstStyle/>
          <a:p>
            <a:r>
              <a:rPr lang="en-US" sz="1400" dirty="0" smtClean="0"/>
              <a:t>Longyearbyen (75.24° </a:t>
            </a:r>
            <a:r>
              <a:rPr lang="en-US" sz="1400" dirty="0" err="1"/>
              <a:t>MLat</a:t>
            </a:r>
            <a:r>
              <a:rPr lang="en-US" sz="1400" dirty="0"/>
              <a:t>)</a:t>
            </a:r>
            <a:r>
              <a:rPr lang="en-US" dirty="0"/>
              <a:t> </a:t>
            </a:r>
            <a:r>
              <a:rPr lang="en-US" sz="1400" dirty="0" smtClean="0"/>
              <a:t>630.0 </a:t>
            </a:r>
            <a:r>
              <a:rPr lang="en-US" sz="1400" dirty="0"/>
              <a:t>nm green line emissions of the </a:t>
            </a:r>
            <a:r>
              <a:rPr lang="en-US" sz="1400" dirty="0" smtClean="0"/>
              <a:t>shock aurora </a:t>
            </a:r>
            <a:r>
              <a:rPr lang="en-US" sz="1400" dirty="0"/>
              <a:t>on </a:t>
            </a:r>
            <a:r>
              <a:rPr lang="en-US" sz="1400" dirty="0" smtClean="0"/>
              <a:t>February 18, 1999. </a:t>
            </a:r>
            <a:endParaRPr lang="en-US" sz="1400" dirty="0"/>
          </a:p>
        </p:txBody>
      </p:sp>
      <p:sp>
        <p:nvSpPr>
          <p:cNvPr id="6" name="Rectangle 5"/>
          <p:cNvSpPr/>
          <p:nvPr/>
        </p:nvSpPr>
        <p:spPr>
          <a:xfrm>
            <a:off x="3319093" y="3244334"/>
            <a:ext cx="2505814" cy="369332"/>
          </a:xfrm>
          <a:prstGeom prst="rect">
            <a:avLst/>
          </a:prstGeom>
        </p:spPr>
        <p:txBody>
          <a:bodyPr wrap="none">
            <a:spAutoFit/>
          </a:bodyPr>
          <a:lstStyle/>
          <a:p>
            <a:r>
              <a:rPr lang="en-US" dirty="0"/>
              <a:t>Zhou et al., JGR, 2009</a:t>
            </a:r>
          </a:p>
        </p:txBody>
      </p:sp>
      <p:sp>
        <p:nvSpPr>
          <p:cNvPr id="7" name="Text Box 7"/>
          <p:cNvSpPr txBox="1">
            <a:spLocks noChangeArrowheads="1"/>
          </p:cNvSpPr>
          <p:nvPr/>
        </p:nvSpPr>
        <p:spPr bwMode="auto">
          <a:xfrm>
            <a:off x="2389504" y="6477000"/>
            <a:ext cx="2172300" cy="307777"/>
          </a:xfrm>
          <a:prstGeom prst="rect">
            <a:avLst/>
          </a:prstGeom>
          <a:noFill/>
          <a:ln w="9525">
            <a:noFill/>
            <a:miter lim="800000"/>
            <a:headEnd/>
            <a:tailEnd/>
          </a:ln>
          <a:effectLst/>
        </p:spPr>
        <p:txBody>
          <a:bodyPr wrap="square">
            <a:spAutoFit/>
          </a:bodyPr>
          <a:lstStyle/>
          <a:p>
            <a:r>
              <a:rPr lang="en-US" sz="1400" dirty="0" smtClean="0"/>
              <a:t> </a:t>
            </a:r>
            <a:r>
              <a:rPr lang="en-US" sz="1400" dirty="0"/>
              <a:t>(Zhou et al., JGR, </a:t>
            </a:r>
            <a:r>
              <a:rPr lang="en-US" sz="1400" dirty="0" smtClean="0"/>
              <a:t>2016)</a:t>
            </a:r>
            <a:endParaRPr lang="en-US" sz="1400" dirty="0"/>
          </a:p>
        </p:txBody>
      </p:sp>
    </p:spTree>
    <p:extLst>
      <p:ext uri="{BB962C8B-B14F-4D97-AF65-F5344CB8AC3E}">
        <p14:creationId xmlns:p14="http://schemas.microsoft.com/office/powerpoint/2010/main" val="2252148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43857</TotalTime>
  <Words>6656</Words>
  <Application>Microsoft Office PowerPoint</Application>
  <PresentationFormat>On-screen Show (4:3)</PresentationFormat>
  <Paragraphs>364</Paragraphs>
  <Slides>38</Slides>
  <Notes>27</Notes>
  <HiddenSlides>0</HiddenSlides>
  <MMClips>3</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6" baseType="lpstr">
      <vt:lpstr>Arial</vt:lpstr>
      <vt:lpstr>Calibri</vt:lpstr>
      <vt:lpstr>Helvetica</vt:lpstr>
      <vt:lpstr>Symbol</vt:lpstr>
      <vt:lpstr>Times New Roman</vt:lpstr>
      <vt:lpstr>Wingdings</vt:lpstr>
      <vt:lpstr>Default Design</vt:lpstr>
      <vt:lpstr>Equation</vt:lpstr>
      <vt:lpstr>The Auroral-Ionosphere Response to Interplanetary Shocks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OAO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Dayside Magnetosphere and Ionosphere: When the Interplanetary Fast Forward Shock Arrived</dc:title>
  <dc:creator>xzhou</dc:creator>
  <cp:lastModifiedBy>xyzhou</cp:lastModifiedBy>
  <cp:revision>428</cp:revision>
  <dcterms:created xsi:type="dcterms:W3CDTF">2005-04-25T18:37:52Z</dcterms:created>
  <dcterms:modified xsi:type="dcterms:W3CDTF">2016-10-26T03:51:01Z</dcterms:modified>
</cp:coreProperties>
</file>