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mAuthor clrIdx="0" id="0" initials="" lastIdx="1" name="Colin Poler"/>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EC03D3F2-CB30-4A61-82CC-58DB4354EBA5}">
  <a:tblStyle styleId="{EC03D3F2-CB30-4A61-82CC-58DB4354EBA5}"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22" Type="http://schemas.openxmlformats.org/officeDocument/2006/relationships/slide" Target="slides/slide16.xml"/><Relationship Id="rId10" Type="http://schemas.openxmlformats.org/officeDocument/2006/relationships/slide" Target="slides/slide4.xml"/><Relationship Id="rId21" Type="http://schemas.openxmlformats.org/officeDocument/2006/relationships/slide" Target="slides/slide15.xml"/><Relationship Id="rId13" Type="http://schemas.openxmlformats.org/officeDocument/2006/relationships/slide" Target="slides/slide7.xml"/><Relationship Id="rId24" Type="http://schemas.openxmlformats.org/officeDocument/2006/relationships/slide" Target="slides/slide18.xml"/><Relationship Id="rId12" Type="http://schemas.openxmlformats.org/officeDocument/2006/relationships/slide" Target="slides/slide6.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commentAuthors" Target="commentAuthor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m authorId="0" idx="1" dt="2016-08-13T18:52:41.446">
    <p:pos x="6000" y="0"/>
    <p:text>TODO green schedule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3" name="Shape 53"/>
        <p:cNvGrpSpPr/>
        <p:nvPr/>
      </p:nvGrpSpPr>
      <p:grpSpPr>
        <a:xfrm>
          <a:off x="0" y="0"/>
          <a:ext cx="0" cy="0"/>
          <a:chOff x="0" y="0"/>
          <a:chExt cx="0" cy="0"/>
        </a:xfrm>
      </p:grpSpPr>
      <p:sp>
        <p:nvSpPr>
          <p:cNvPr id="54" name="Shape 54"/>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5" name="Shape 5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7" name="Shape 167"/>
        <p:cNvGrpSpPr/>
        <p:nvPr/>
      </p:nvGrpSpPr>
      <p:grpSpPr>
        <a:xfrm>
          <a:off x="0" y="0"/>
          <a:ext cx="0" cy="0"/>
          <a:chOff x="0" y="0"/>
          <a:chExt cx="0" cy="0"/>
        </a:xfrm>
      </p:grpSpPr>
      <p:sp>
        <p:nvSpPr>
          <p:cNvPr id="168" name="Shape 1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9" name="Shape 16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0" name="Shape 190"/>
        <p:cNvGrpSpPr/>
        <p:nvPr/>
      </p:nvGrpSpPr>
      <p:grpSpPr>
        <a:xfrm>
          <a:off x="0" y="0"/>
          <a:ext cx="0" cy="0"/>
          <a:chOff x="0" y="0"/>
          <a:chExt cx="0" cy="0"/>
        </a:xfrm>
      </p:grpSpPr>
      <p:sp>
        <p:nvSpPr>
          <p:cNvPr id="191" name="Shape 19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2" name="Shape 1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2" name="Shape 202"/>
        <p:cNvGrpSpPr/>
        <p:nvPr/>
      </p:nvGrpSpPr>
      <p:grpSpPr>
        <a:xfrm>
          <a:off x="0" y="0"/>
          <a:ext cx="0" cy="0"/>
          <a:chOff x="0" y="0"/>
          <a:chExt cx="0" cy="0"/>
        </a:xfrm>
      </p:grpSpPr>
      <p:sp>
        <p:nvSpPr>
          <p:cNvPr id="203" name="Shape 20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4" name="Shape 20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4" name="Shape 214"/>
        <p:cNvGrpSpPr/>
        <p:nvPr/>
      </p:nvGrpSpPr>
      <p:grpSpPr>
        <a:xfrm>
          <a:off x="0" y="0"/>
          <a:ext cx="0" cy="0"/>
          <a:chOff x="0" y="0"/>
          <a:chExt cx="0" cy="0"/>
        </a:xfrm>
      </p:grpSpPr>
      <p:sp>
        <p:nvSpPr>
          <p:cNvPr id="215" name="Shape 21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6" name="Shape 21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5" name="Shape 22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9" name="Shape 229"/>
        <p:cNvGrpSpPr/>
        <p:nvPr/>
      </p:nvGrpSpPr>
      <p:grpSpPr>
        <a:xfrm>
          <a:off x="0" y="0"/>
          <a:ext cx="0" cy="0"/>
          <a:chOff x="0" y="0"/>
          <a:chExt cx="0" cy="0"/>
        </a:xfrm>
      </p:grpSpPr>
      <p:sp>
        <p:nvSpPr>
          <p:cNvPr id="230" name="Shape 23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1" name="Shape 23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2" name="Shape 242"/>
        <p:cNvGrpSpPr/>
        <p:nvPr/>
      </p:nvGrpSpPr>
      <p:grpSpPr>
        <a:xfrm>
          <a:off x="0" y="0"/>
          <a:ext cx="0" cy="0"/>
          <a:chOff x="0" y="0"/>
          <a:chExt cx="0" cy="0"/>
        </a:xfrm>
      </p:grpSpPr>
      <p:sp>
        <p:nvSpPr>
          <p:cNvPr id="243" name="Shape 24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4" name="Shape 24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5" name="Shape 255"/>
        <p:cNvGrpSpPr/>
        <p:nvPr/>
      </p:nvGrpSpPr>
      <p:grpSpPr>
        <a:xfrm>
          <a:off x="0" y="0"/>
          <a:ext cx="0" cy="0"/>
          <a:chOff x="0" y="0"/>
          <a:chExt cx="0" cy="0"/>
        </a:xfrm>
      </p:grpSpPr>
      <p:sp>
        <p:nvSpPr>
          <p:cNvPr id="256" name="Shape 2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7" name="Shape 25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7" name="Shape 267"/>
        <p:cNvGrpSpPr/>
        <p:nvPr/>
      </p:nvGrpSpPr>
      <p:grpSpPr>
        <a:xfrm>
          <a:off x="0" y="0"/>
          <a:ext cx="0" cy="0"/>
          <a:chOff x="0" y="0"/>
          <a:chExt cx="0" cy="0"/>
        </a:xfrm>
      </p:grpSpPr>
      <p:sp>
        <p:nvSpPr>
          <p:cNvPr id="268" name="Shape 2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9" name="Shape 26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7" name="Shape 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1" name="Shape 8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4" name="Shape 9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6" name="Shape 10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7" name="Shape 117"/>
        <p:cNvGrpSpPr/>
        <p:nvPr/>
      </p:nvGrpSpPr>
      <p:grpSpPr>
        <a:xfrm>
          <a:off x="0" y="0"/>
          <a:ext cx="0" cy="0"/>
          <a:chOff x="0" y="0"/>
          <a:chExt cx="0" cy="0"/>
        </a:xfrm>
      </p:grpSpPr>
      <p:sp>
        <p:nvSpPr>
          <p:cNvPr id="118" name="Shape 1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9" name="Shape 11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3" name="Shape 13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5" name="Shape 1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7" name="Shape 15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2" name="Shape 12"/>
        <p:cNvGrpSpPr/>
        <p:nvPr/>
      </p:nvGrpSpPr>
      <p:grpSpPr>
        <a:xfrm>
          <a:off x="0" y="0"/>
          <a:ext cx="0" cy="0"/>
          <a:chOff x="0" y="0"/>
          <a:chExt cx="0" cy="0"/>
        </a:xfrm>
      </p:grpSpPr>
      <p:sp>
        <p:nvSpPr>
          <p:cNvPr id="13" name="Shape 13"/>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4" name="Shape 14"/>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7" name="Shape 47"/>
        <p:cNvGrpSpPr/>
        <p:nvPr/>
      </p:nvGrpSpPr>
      <p:grpSpPr>
        <a:xfrm>
          <a:off x="0" y="0"/>
          <a:ext cx="0" cy="0"/>
          <a:chOff x="0" y="0"/>
          <a:chExt cx="0" cy="0"/>
        </a:xfrm>
      </p:grpSpPr>
      <p:sp>
        <p:nvSpPr>
          <p:cNvPr id="48" name="Shape 48"/>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9" name="Shape 49"/>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0" name="Shape 5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1" name="Shape 51"/>
        <p:cNvGrpSpPr/>
        <p:nvPr/>
      </p:nvGrpSpPr>
      <p:grpSpPr>
        <a:xfrm>
          <a:off x="0" y="0"/>
          <a:ext cx="0" cy="0"/>
          <a:chOff x="0" y="0"/>
          <a:chExt cx="0" cy="0"/>
        </a:xfrm>
      </p:grpSpPr>
      <p:sp>
        <p:nvSpPr>
          <p:cNvPr id="52" name="Shape 5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6" name="Shape 16"/>
        <p:cNvGrpSpPr/>
        <p:nvPr/>
      </p:nvGrpSpPr>
      <p:grpSpPr>
        <a:xfrm>
          <a:off x="0" y="0"/>
          <a:ext cx="0" cy="0"/>
          <a:chOff x="0" y="0"/>
          <a:chExt cx="0" cy="0"/>
        </a:xfrm>
      </p:grpSpPr>
      <p:sp>
        <p:nvSpPr>
          <p:cNvPr id="17" name="Shape 17"/>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8" name="Shape 1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9" name="Shape 19"/>
        <p:cNvGrpSpPr/>
        <p:nvPr/>
      </p:nvGrpSpPr>
      <p:grpSpPr>
        <a:xfrm>
          <a:off x="0" y="0"/>
          <a:ext cx="0" cy="0"/>
          <a:chOff x="0" y="0"/>
          <a:chExt cx="0" cy="0"/>
        </a:xfrm>
      </p:grpSpPr>
      <p:sp>
        <p:nvSpPr>
          <p:cNvPr id="20" name="Shape 20"/>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1" name="Shape 21"/>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3" name="Shape 23"/>
        <p:cNvGrpSpPr/>
        <p:nvPr/>
      </p:nvGrpSpPr>
      <p:grpSpPr>
        <a:xfrm>
          <a:off x="0" y="0"/>
          <a:ext cx="0" cy="0"/>
          <a:chOff x="0" y="0"/>
          <a:chExt cx="0" cy="0"/>
        </a:xfrm>
      </p:grpSpPr>
      <p:sp>
        <p:nvSpPr>
          <p:cNvPr id="24" name="Shape 24"/>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5" name="Shape 25"/>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6" name="Shape 26"/>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8" name="Shape 28"/>
        <p:cNvGrpSpPr/>
        <p:nvPr/>
      </p:nvGrpSpPr>
      <p:grpSpPr>
        <a:xfrm>
          <a:off x="0" y="0"/>
          <a:ext cx="0" cy="0"/>
          <a:chOff x="0" y="0"/>
          <a:chExt cx="0" cy="0"/>
        </a:xfrm>
      </p:grpSpPr>
      <p:sp>
        <p:nvSpPr>
          <p:cNvPr id="29" name="Shape 29"/>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0" name="Shape 3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1" name="Shape 31"/>
        <p:cNvGrpSpPr/>
        <p:nvPr/>
      </p:nvGrpSpPr>
      <p:grpSpPr>
        <a:xfrm>
          <a:off x="0" y="0"/>
          <a:ext cx="0" cy="0"/>
          <a:chOff x="0" y="0"/>
          <a:chExt cx="0" cy="0"/>
        </a:xfrm>
      </p:grpSpPr>
      <p:sp>
        <p:nvSpPr>
          <p:cNvPr id="32" name="Shape 32"/>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3" name="Shape 33"/>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5" name="Shape 35"/>
        <p:cNvGrpSpPr/>
        <p:nvPr/>
      </p:nvGrpSpPr>
      <p:grpSpPr>
        <a:xfrm>
          <a:off x="0" y="0"/>
          <a:ext cx="0" cy="0"/>
          <a:chOff x="0" y="0"/>
          <a:chExt cx="0" cy="0"/>
        </a:xfrm>
      </p:grpSpPr>
      <p:sp>
        <p:nvSpPr>
          <p:cNvPr id="36" name="Shape 36"/>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7" name="Shape 3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8" name="Shape 38"/>
        <p:cNvGrpSpPr/>
        <p:nvPr/>
      </p:nvGrpSpPr>
      <p:grpSpPr>
        <a:xfrm>
          <a:off x="0" y="0"/>
          <a:ext cx="0" cy="0"/>
          <a:chOff x="0" y="0"/>
          <a:chExt cx="0" cy="0"/>
        </a:xfrm>
      </p:grpSpPr>
      <p:sp>
        <p:nvSpPr>
          <p:cNvPr id="39" name="Shape 39"/>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40" name="Shape 40"/>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41" name="Shape 41"/>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42" name="Shape 42"/>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4" name="Shape 44"/>
        <p:cNvGrpSpPr/>
        <p:nvPr/>
      </p:nvGrpSpPr>
      <p:grpSpPr>
        <a:xfrm>
          <a:off x="0" y="0"/>
          <a:ext cx="0" cy="0"/>
          <a:chOff x="0" y="0"/>
          <a:chExt cx="0" cy="0"/>
        </a:xfrm>
      </p:grpSpPr>
      <p:sp>
        <p:nvSpPr>
          <p:cNvPr id="45" name="Shape 45"/>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6" name="Shape 4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5.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pic>
        <p:nvPicPr>
          <p:cNvPr descr="Big Logo wide.png" id="9" name="Shape 9"/>
          <p:cNvPicPr preferRelativeResize="0"/>
          <p:nvPr/>
        </p:nvPicPr>
        <p:blipFill>
          <a:blip r:embed="rId1">
            <a:alphaModFix/>
          </a:blip>
          <a:stretch>
            <a:fillRect/>
          </a:stretch>
        </p:blipFill>
        <p:spPr>
          <a:xfrm>
            <a:off x="0" y="4663225"/>
            <a:ext cx="1801029" cy="480274"/>
          </a:xfrm>
          <a:prstGeom prst="rect">
            <a:avLst/>
          </a:prstGeom>
          <a:noFill/>
          <a:ln>
            <a:noFill/>
          </a:ln>
        </p:spPr>
      </p:pic>
      <p:sp>
        <p:nvSpPr>
          <p:cNvPr id="10" name="Shape 10"/>
          <p:cNvSpPr/>
          <p:nvPr/>
        </p:nvSpPr>
        <p:spPr>
          <a:xfrm>
            <a:off x="1793425" y="4663100"/>
            <a:ext cx="7350300" cy="480300"/>
          </a:xfrm>
          <a:prstGeom prst="rect">
            <a:avLst/>
          </a:prstGeom>
          <a:solidFill>
            <a:srgbClr val="9C2F40"/>
          </a:solidFill>
          <a:ln>
            <a:noFill/>
          </a:ln>
        </p:spPr>
        <p:txBody>
          <a:bodyPr anchorCtr="0" anchor="ctr" bIns="91425" lIns="91425" rIns="91425" tIns="91425">
            <a:noAutofit/>
          </a:bodyPr>
          <a:lstStyle/>
          <a:p>
            <a:pPr lvl="0">
              <a:spcBef>
                <a:spcPts val="0"/>
              </a:spcBef>
              <a:buNone/>
            </a:pPr>
            <a:r>
              <a:t/>
            </a:r>
            <a:endParaRPr/>
          </a:p>
        </p:txBody>
      </p:sp>
      <p:sp>
        <p:nvSpPr>
          <p:cNvPr id="11" name="Shape 11"/>
          <p:cNvSpPr/>
          <p:nvPr/>
        </p:nvSpPr>
        <p:spPr>
          <a:xfrm>
            <a:off x="0" y="0"/>
            <a:ext cx="9144000" cy="89400"/>
          </a:xfrm>
          <a:prstGeom prst="rect">
            <a:avLst/>
          </a:prstGeom>
          <a:solidFill>
            <a:srgbClr val="9C2F40"/>
          </a:solidFill>
          <a:ln>
            <a:noFill/>
          </a:ln>
        </p:spPr>
        <p:txBody>
          <a:bodyPr anchorCtr="0" anchor="ctr" bIns="91425" lIns="91425" rIns="91425" tIns="91425">
            <a:noAutofit/>
          </a:bodyPr>
          <a:lstStyle/>
          <a:p>
            <a:pPr lvl="0">
              <a:spcBef>
                <a:spcPts val="0"/>
              </a:spcBef>
              <a:buNone/>
            </a:pPr>
            <a:r>
              <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comments" Target="../comments/commen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 name="Shape 56"/>
        <p:cNvGrpSpPr/>
        <p:nvPr/>
      </p:nvGrpSpPr>
      <p:grpSpPr>
        <a:xfrm>
          <a:off x="0" y="0"/>
          <a:ext cx="0" cy="0"/>
          <a:chOff x="0" y="0"/>
          <a:chExt cx="0" cy="0"/>
        </a:xfrm>
      </p:grpSpPr>
      <p:sp>
        <p:nvSpPr>
          <p:cNvPr id="57" name="Shape 57"/>
          <p:cNvSpPr txBox="1"/>
          <p:nvPr>
            <p:ph type="ctrTitle"/>
          </p:nvPr>
        </p:nvSpPr>
        <p:spPr>
          <a:xfrm>
            <a:off x="311708" y="744575"/>
            <a:ext cx="8520600" cy="2052600"/>
          </a:xfrm>
          <a:prstGeom prst="rect">
            <a:avLst/>
          </a:prstGeom>
        </p:spPr>
        <p:txBody>
          <a:bodyPr anchorCtr="0" anchor="b" bIns="91425" lIns="91425" rIns="91425" tIns="91425">
            <a:noAutofit/>
          </a:bodyPr>
          <a:lstStyle/>
          <a:p>
            <a:pPr lvl="0">
              <a:spcBef>
                <a:spcPts val="0"/>
              </a:spcBef>
              <a:buNone/>
            </a:pPr>
            <a:r>
              <a:rPr lang="en"/>
              <a:t>CoDR 2016-2017</a:t>
            </a:r>
          </a:p>
        </p:txBody>
      </p:sp>
      <p:sp>
        <p:nvSpPr>
          <p:cNvPr id="58" name="Shape 58"/>
          <p:cNvSpPr txBox="1"/>
          <p:nvPr>
            <p:ph idx="1" type="subTitle"/>
          </p:nvPr>
        </p:nvSpPr>
        <p:spPr>
          <a:xfrm>
            <a:off x="311700" y="2834125"/>
            <a:ext cx="8520600" cy="792600"/>
          </a:xfrm>
          <a:prstGeom prst="rect">
            <a:avLst/>
          </a:prstGeom>
        </p:spPr>
        <p:txBody>
          <a:bodyPr anchorCtr="0" anchor="t" bIns="91425" lIns="91425" rIns="91425" tIns="91425">
            <a:noAutofit/>
          </a:bodyPr>
          <a:lstStyle/>
          <a:p>
            <a:pPr lvl="0">
              <a:spcBef>
                <a:spcPts val="0"/>
              </a:spcBef>
              <a:buNone/>
            </a:pPr>
            <a:r>
              <a:rPr lang="en"/>
              <a:t>MIT Rocket Team</a:t>
            </a:r>
          </a:p>
        </p:txBody>
      </p:sp>
      <p:sp>
        <p:nvSpPr>
          <p:cNvPr id="59" name="Shape 59"/>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algn="ctr">
              <a:spcBef>
                <a:spcPts val="0"/>
              </a:spcBef>
              <a:buNone/>
            </a:pPr>
            <a:r>
              <a:rPr lang="en">
                <a:solidFill>
                  <a:srgbClr val="909090"/>
                </a:solidFill>
              </a:rPr>
              <a:t>Propulsion</a:t>
            </a:r>
          </a:p>
        </p:txBody>
      </p:sp>
      <p:sp>
        <p:nvSpPr>
          <p:cNvPr id="60" name="Shape 60"/>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61" name="Shape 61"/>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62" name="Shape 62"/>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63" name="Shape 63"/>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64" name="Shape 64"/>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x="0" y="0"/>
          <a:ext cx="0" cy="0"/>
          <a:chOff x="0" y="0"/>
          <a:chExt cx="0" cy="0"/>
        </a:xfrm>
      </p:grpSpPr>
      <p:sp>
        <p:nvSpPr>
          <p:cNvPr id="171" name="Shape 171"/>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b="1" lang="en"/>
              <a:t>Recovery: CO</a:t>
            </a:r>
            <a:r>
              <a:rPr b="1" baseline="-25000" lang="en"/>
              <a:t>2</a:t>
            </a:r>
            <a:r>
              <a:rPr b="1" lang="en"/>
              <a:t> Deployment Mechanism</a:t>
            </a:r>
          </a:p>
        </p:txBody>
      </p:sp>
      <p:sp>
        <p:nvSpPr>
          <p:cNvPr id="172" name="Shape 172"/>
          <p:cNvSpPr txBox="1"/>
          <p:nvPr>
            <p:ph idx="1" type="body"/>
          </p:nvPr>
        </p:nvSpPr>
        <p:spPr>
          <a:xfrm>
            <a:off x="311700" y="1152475"/>
            <a:ext cx="6969000" cy="3347100"/>
          </a:xfrm>
          <a:prstGeom prst="rect">
            <a:avLst/>
          </a:prstGeom>
        </p:spPr>
        <p:txBody>
          <a:bodyPr anchorCtr="0" anchor="t" bIns="91425" lIns="91425" rIns="91425" tIns="91425">
            <a:noAutofit/>
          </a:bodyPr>
          <a:lstStyle/>
          <a:p>
            <a:pPr indent="-228600" lvl="0" marL="457200" rtl="0">
              <a:spcBef>
                <a:spcPts val="0"/>
              </a:spcBef>
            </a:pPr>
            <a:r>
              <a:rPr lang="en"/>
              <a:t>CO</a:t>
            </a:r>
            <a:r>
              <a:rPr baseline="-25000" lang="en"/>
              <a:t>2</a:t>
            </a:r>
            <a:r>
              <a:rPr lang="en"/>
              <a:t> deployment mechanism using COTS valves and canisters</a:t>
            </a:r>
          </a:p>
          <a:p>
            <a:pPr lvl="0" rtl="0">
              <a:spcBef>
                <a:spcPts val="0"/>
              </a:spcBef>
              <a:buNone/>
            </a:pPr>
            <a:r>
              <a:t/>
            </a:r>
            <a:endParaRPr/>
          </a:p>
          <a:p>
            <a:pPr indent="-228600" lvl="0" marL="457200" rtl="0">
              <a:spcBef>
                <a:spcPts val="0"/>
              </a:spcBef>
            </a:pPr>
            <a:r>
              <a:rPr lang="en"/>
              <a:t>Drogue housed in deployment bag connected to Payload</a:t>
            </a:r>
          </a:p>
          <a:p>
            <a:pPr indent="-228600" lvl="1" marL="914400" rtl="0">
              <a:spcBef>
                <a:spcPts val="0"/>
              </a:spcBef>
            </a:pPr>
            <a:r>
              <a:rPr lang="en"/>
              <a:t>Pulled out upon the ejection of Payload at 10,000 ft / apogee via CO</a:t>
            </a:r>
            <a:r>
              <a:rPr baseline="-25000" lang="en"/>
              <a:t>2 </a:t>
            </a:r>
            <a:r>
              <a:rPr lang="en"/>
              <a:t>system</a:t>
            </a:r>
          </a:p>
          <a:p>
            <a:pPr indent="-228600" lvl="1" marL="914400" rtl="0">
              <a:spcBef>
                <a:spcPts val="0"/>
              </a:spcBef>
            </a:pPr>
            <a:r>
              <a:rPr lang="en"/>
              <a:t>Redundancy in CO</a:t>
            </a:r>
            <a:r>
              <a:rPr baseline="-25000" lang="en"/>
              <a:t>2</a:t>
            </a:r>
            <a:r>
              <a:rPr lang="en"/>
              <a:t> deployment with two independent system housed at the intersection of Recovery and Avionics</a:t>
            </a:r>
          </a:p>
        </p:txBody>
      </p:sp>
      <p:sp>
        <p:nvSpPr>
          <p:cNvPr id="173" name="Shape 173"/>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Propulsion</a:t>
            </a:r>
          </a:p>
        </p:txBody>
      </p:sp>
      <p:sp>
        <p:nvSpPr>
          <p:cNvPr id="174" name="Shape 174"/>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175" name="Shape 175"/>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176" name="Shape 176"/>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Recovery</a:t>
            </a:r>
          </a:p>
        </p:txBody>
      </p:sp>
      <p:sp>
        <p:nvSpPr>
          <p:cNvPr id="177" name="Shape 177"/>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178" name="Shape 178"/>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
        <p:nvSpPr>
          <p:cNvPr id="179" name="Shape 179"/>
          <p:cNvSpPr/>
          <p:nvPr/>
        </p:nvSpPr>
        <p:spPr>
          <a:xfrm>
            <a:off x="7272125" y="2368825"/>
            <a:ext cx="1239600" cy="2200200"/>
          </a:xfrm>
          <a:prstGeom prst="rect">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80" name="Shape 180"/>
          <p:cNvSpPr/>
          <p:nvPr/>
        </p:nvSpPr>
        <p:spPr>
          <a:xfrm>
            <a:off x="7272125" y="1474225"/>
            <a:ext cx="1239600" cy="894600"/>
          </a:xfrm>
          <a:prstGeom prst="triangle">
            <a:avLst>
              <a:gd fmla="val 50000" name="adj"/>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81" name="Shape 181"/>
          <p:cNvSpPr txBox="1"/>
          <p:nvPr/>
        </p:nvSpPr>
        <p:spPr>
          <a:xfrm rot="844">
            <a:off x="7280836" y="2356984"/>
            <a:ext cx="1222200" cy="303300"/>
          </a:xfrm>
          <a:prstGeom prst="rect">
            <a:avLst/>
          </a:prstGeom>
          <a:noFill/>
          <a:ln>
            <a:noFill/>
          </a:ln>
        </p:spPr>
        <p:txBody>
          <a:bodyPr anchorCtr="0" anchor="t" bIns="91425" lIns="91425" rIns="91425" tIns="91425">
            <a:noAutofit/>
          </a:bodyPr>
          <a:lstStyle/>
          <a:p>
            <a:pPr lvl="0" algn="ctr">
              <a:spcBef>
                <a:spcPts val="0"/>
              </a:spcBef>
              <a:buNone/>
            </a:pPr>
            <a:r>
              <a:rPr b="1" lang="en">
                <a:solidFill>
                  <a:srgbClr val="9C2F40"/>
                </a:solidFill>
              </a:rPr>
              <a:t>Payload</a:t>
            </a:r>
          </a:p>
        </p:txBody>
      </p:sp>
      <p:sp>
        <p:nvSpPr>
          <p:cNvPr id="182" name="Shape 182"/>
          <p:cNvSpPr/>
          <p:nvPr/>
        </p:nvSpPr>
        <p:spPr>
          <a:xfrm>
            <a:off x="7668275" y="2856799"/>
            <a:ext cx="447300" cy="474000"/>
          </a:xfrm>
          <a:prstGeom prst="rect">
            <a:avLst/>
          </a:prstGeom>
          <a:solidFill>
            <a:srgbClr val="CCCCCC"/>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rPr b="1" lang="en" sz="1200">
                <a:solidFill>
                  <a:srgbClr val="666666"/>
                </a:solidFill>
              </a:rPr>
              <a:t>Dro</a:t>
            </a:r>
          </a:p>
        </p:txBody>
      </p:sp>
      <p:sp>
        <p:nvSpPr>
          <p:cNvPr id="183" name="Shape 183"/>
          <p:cNvSpPr txBox="1"/>
          <p:nvPr/>
        </p:nvSpPr>
        <p:spPr>
          <a:xfrm rot="844">
            <a:off x="7280836" y="3317284"/>
            <a:ext cx="1222200" cy="303300"/>
          </a:xfrm>
          <a:prstGeom prst="rect">
            <a:avLst/>
          </a:prstGeom>
          <a:noFill/>
          <a:ln>
            <a:noFill/>
          </a:ln>
        </p:spPr>
        <p:txBody>
          <a:bodyPr anchorCtr="0" anchor="t" bIns="91425" lIns="91425" rIns="91425" tIns="91425">
            <a:noAutofit/>
          </a:bodyPr>
          <a:lstStyle/>
          <a:p>
            <a:pPr lvl="0" rtl="0" algn="ctr">
              <a:spcBef>
                <a:spcPts val="0"/>
              </a:spcBef>
              <a:buNone/>
            </a:pPr>
            <a:r>
              <a:rPr b="1" lang="en">
                <a:solidFill>
                  <a:srgbClr val="9C2F40"/>
                </a:solidFill>
              </a:rPr>
              <a:t>Recovery</a:t>
            </a:r>
          </a:p>
        </p:txBody>
      </p:sp>
      <p:sp>
        <p:nvSpPr>
          <p:cNvPr id="184" name="Shape 184"/>
          <p:cNvSpPr/>
          <p:nvPr/>
        </p:nvSpPr>
        <p:spPr>
          <a:xfrm>
            <a:off x="7501625" y="3699025"/>
            <a:ext cx="780600" cy="326700"/>
          </a:xfrm>
          <a:prstGeom prst="rect">
            <a:avLst/>
          </a:prstGeom>
          <a:solidFill>
            <a:srgbClr val="CCCCCC"/>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85" name="Shape 185"/>
          <p:cNvSpPr txBox="1"/>
          <p:nvPr/>
        </p:nvSpPr>
        <p:spPr>
          <a:xfrm rot="844">
            <a:off x="7280836" y="3668247"/>
            <a:ext cx="1222200" cy="303300"/>
          </a:xfrm>
          <a:prstGeom prst="rect">
            <a:avLst/>
          </a:prstGeom>
          <a:noFill/>
          <a:ln>
            <a:noFill/>
          </a:ln>
        </p:spPr>
        <p:txBody>
          <a:bodyPr anchorCtr="0" anchor="t" bIns="91425" lIns="91425" rIns="91425" tIns="91425">
            <a:noAutofit/>
          </a:bodyPr>
          <a:lstStyle/>
          <a:p>
            <a:pPr lvl="0" rtl="0" algn="ctr">
              <a:spcBef>
                <a:spcPts val="0"/>
              </a:spcBef>
              <a:buNone/>
            </a:pPr>
            <a:r>
              <a:rPr b="1" lang="en">
                <a:solidFill>
                  <a:srgbClr val="666666"/>
                </a:solidFill>
              </a:rPr>
              <a:t>Main</a:t>
            </a:r>
          </a:p>
        </p:txBody>
      </p:sp>
      <p:sp>
        <p:nvSpPr>
          <p:cNvPr id="186" name="Shape 186"/>
          <p:cNvSpPr txBox="1"/>
          <p:nvPr/>
        </p:nvSpPr>
        <p:spPr>
          <a:xfrm rot="844">
            <a:off x="7280836" y="4195972"/>
            <a:ext cx="1222200" cy="303300"/>
          </a:xfrm>
          <a:prstGeom prst="rect">
            <a:avLst/>
          </a:prstGeom>
          <a:noFill/>
          <a:ln>
            <a:noFill/>
          </a:ln>
        </p:spPr>
        <p:txBody>
          <a:bodyPr anchorCtr="0" anchor="t" bIns="91425" lIns="91425" rIns="91425" tIns="91425">
            <a:noAutofit/>
          </a:bodyPr>
          <a:lstStyle/>
          <a:p>
            <a:pPr lvl="0" rtl="0" algn="ctr">
              <a:spcBef>
                <a:spcPts val="0"/>
              </a:spcBef>
              <a:buNone/>
            </a:pPr>
            <a:r>
              <a:rPr b="1" lang="en">
                <a:solidFill>
                  <a:srgbClr val="9C2F40"/>
                </a:solidFill>
              </a:rPr>
              <a:t>Avionics</a:t>
            </a:r>
          </a:p>
        </p:txBody>
      </p:sp>
      <p:cxnSp>
        <p:nvCxnSpPr>
          <p:cNvPr id="187" name="Shape 187"/>
          <p:cNvCxnSpPr/>
          <p:nvPr/>
        </p:nvCxnSpPr>
        <p:spPr>
          <a:xfrm flipH="1" rot="10800000">
            <a:off x="7280825" y="3054050"/>
            <a:ext cx="1222200" cy="1200"/>
          </a:xfrm>
          <a:prstGeom prst="straightConnector1">
            <a:avLst/>
          </a:prstGeom>
          <a:noFill/>
          <a:ln cap="flat" cmpd="sng" w="38100">
            <a:solidFill>
              <a:srgbClr val="9C2F40"/>
            </a:solidFill>
            <a:prstDash val="dot"/>
            <a:round/>
            <a:headEnd len="lg" w="lg" type="none"/>
            <a:tailEnd len="lg" w="lg" type="none"/>
          </a:ln>
        </p:spPr>
      </p:cxnSp>
      <p:cxnSp>
        <p:nvCxnSpPr>
          <p:cNvPr id="188" name="Shape 188"/>
          <p:cNvCxnSpPr/>
          <p:nvPr/>
        </p:nvCxnSpPr>
        <p:spPr>
          <a:xfrm flipH="1" rot="10800000">
            <a:off x="7280825" y="3999550"/>
            <a:ext cx="1222200" cy="1200"/>
          </a:xfrm>
          <a:prstGeom prst="straightConnector1">
            <a:avLst/>
          </a:prstGeom>
          <a:noFill/>
          <a:ln cap="flat" cmpd="sng" w="38100">
            <a:solidFill>
              <a:srgbClr val="9C2F40"/>
            </a:solidFill>
            <a:prstDash val="dot"/>
            <a:round/>
            <a:headEnd len="lg" w="lg" type="none"/>
            <a:tailEnd len="lg" w="lg" type="none"/>
          </a:ln>
        </p:spPr>
      </p:cxnSp>
      <p:sp>
        <p:nvSpPr>
          <p:cNvPr id="189" name="Shape 189"/>
          <p:cNvSpPr/>
          <p:nvPr/>
        </p:nvSpPr>
        <p:spPr>
          <a:xfrm>
            <a:off x="7280825" y="4019054"/>
            <a:ext cx="1222200" cy="245100"/>
          </a:xfrm>
          <a:prstGeom prst="rect">
            <a:avLst/>
          </a:prstGeom>
          <a:solidFill>
            <a:srgbClr val="D9D9D9"/>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en" sz="1000">
                <a:solidFill>
                  <a:srgbClr val="666666"/>
                </a:solidFill>
              </a:rPr>
              <a:t>CO</a:t>
            </a:r>
            <a:r>
              <a:rPr baseline="-25000" lang="en" sz="1000">
                <a:solidFill>
                  <a:srgbClr val="666666"/>
                </a:solidFill>
              </a:rPr>
              <a:t>2</a:t>
            </a:r>
            <a:r>
              <a:rPr lang="en" sz="800">
                <a:solidFill>
                  <a:srgbClr val="666666"/>
                </a:solidFill>
              </a:rPr>
              <a:t> </a:t>
            </a:r>
            <a:r>
              <a:rPr lang="en" sz="600">
                <a:solidFill>
                  <a:srgbClr val="666666"/>
                </a:solidFill>
              </a:rPr>
              <a:t> </a:t>
            </a:r>
            <a:r>
              <a:rPr lang="en" sz="1000">
                <a:solidFill>
                  <a:srgbClr val="666666"/>
                </a:solidFill>
              </a:rPr>
              <a:t>Deploy Sys.</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3" name="Shape 193"/>
        <p:cNvGrpSpPr/>
        <p:nvPr/>
      </p:nvGrpSpPr>
      <p:grpSpPr>
        <a:xfrm>
          <a:off x="0" y="0"/>
          <a:ext cx="0" cy="0"/>
          <a:chOff x="0" y="0"/>
          <a:chExt cx="0" cy="0"/>
        </a:xfrm>
      </p:grpSpPr>
      <p:sp>
        <p:nvSpPr>
          <p:cNvPr id="194" name="Shape 194"/>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b="1" lang="en"/>
              <a:t>Recovery: Parachute Requirements</a:t>
            </a:r>
          </a:p>
        </p:txBody>
      </p:sp>
      <p:sp>
        <p:nvSpPr>
          <p:cNvPr id="195" name="Shape 195"/>
          <p:cNvSpPr txBox="1"/>
          <p:nvPr>
            <p:ph idx="1" type="body"/>
          </p:nvPr>
        </p:nvSpPr>
        <p:spPr>
          <a:xfrm>
            <a:off x="311700" y="1152475"/>
            <a:ext cx="8692500" cy="3416400"/>
          </a:xfrm>
          <a:prstGeom prst="rect">
            <a:avLst/>
          </a:prstGeom>
        </p:spPr>
        <p:txBody>
          <a:bodyPr anchorCtr="0" anchor="t" bIns="91425" lIns="91425" rIns="91425" tIns="91425">
            <a:noAutofit/>
          </a:bodyPr>
          <a:lstStyle/>
          <a:p>
            <a:pPr indent="-228600" lvl="0" marL="457200" rtl="0">
              <a:spcBef>
                <a:spcPts val="0"/>
              </a:spcBef>
            </a:pPr>
            <a:r>
              <a:rPr lang="en"/>
              <a:t>Drogue deploys </a:t>
            </a:r>
            <a:r>
              <a:rPr b="1" lang="en"/>
              <a:t>at 10,000 ft / Apogee</a:t>
            </a:r>
          </a:p>
          <a:p>
            <a:pPr indent="-228600" lvl="1" marL="914400" rtl="0">
              <a:spcBef>
                <a:spcPts val="0"/>
              </a:spcBef>
            </a:pPr>
            <a:r>
              <a:rPr lang="en"/>
              <a:t>Potential to upscope to ballute </a:t>
            </a:r>
            <a:r>
              <a:rPr b="1" lang="en"/>
              <a:t>after</a:t>
            </a:r>
            <a:r>
              <a:rPr lang="en"/>
              <a:t> development of CO</a:t>
            </a:r>
            <a:r>
              <a:rPr baseline="-25000" lang="en"/>
              <a:t>2</a:t>
            </a:r>
            <a:r>
              <a:rPr lang="en"/>
              <a:t> deployment system (contingent upon altitude)</a:t>
            </a:r>
          </a:p>
          <a:p>
            <a:pPr indent="-228600" lvl="1" marL="914400" rtl="0">
              <a:spcBef>
                <a:spcPts val="0"/>
              </a:spcBef>
            </a:pPr>
            <a:r>
              <a:rPr lang="en"/>
              <a:t>For 30 m/s descent rate (within ESRA recommendations) and semi-ellipsoidal shape, currently estimating </a:t>
            </a:r>
            <a:r>
              <a:rPr b="1" lang="en"/>
              <a:t>2.4 ft diameter.</a:t>
            </a:r>
          </a:p>
          <a:p>
            <a:pPr lvl="0" rtl="0">
              <a:spcBef>
                <a:spcPts val="0"/>
              </a:spcBef>
              <a:buNone/>
            </a:pPr>
            <a:r>
              <a:t/>
            </a:r>
            <a:endParaRPr b="1"/>
          </a:p>
          <a:p>
            <a:pPr indent="-228600" lvl="0" marL="457200" rtl="0">
              <a:spcBef>
                <a:spcPts val="0"/>
              </a:spcBef>
            </a:pPr>
            <a:r>
              <a:rPr lang="en"/>
              <a:t>Main parachute deploys </a:t>
            </a:r>
            <a:r>
              <a:rPr b="1" lang="en"/>
              <a:t>at &lt;= 1500 ft</a:t>
            </a:r>
          </a:p>
          <a:p>
            <a:pPr indent="-228600" lvl="1" marL="914400" rtl="0">
              <a:spcBef>
                <a:spcPts val="0"/>
              </a:spcBef>
            </a:pPr>
            <a:r>
              <a:rPr lang="en"/>
              <a:t>For 5 m/s landing rate and semi-ellipsoidal shape, currently estimating </a:t>
            </a:r>
            <a:r>
              <a:rPr b="1" lang="en"/>
              <a:t>11.6 ft diameter</a:t>
            </a:r>
          </a:p>
          <a:p>
            <a:pPr indent="-228600" lvl="1" marL="914400" rtl="0">
              <a:spcBef>
                <a:spcPts val="0"/>
              </a:spcBef>
            </a:pPr>
            <a:r>
              <a:rPr lang="en"/>
              <a:t>Main parachute to be housed in coupler held in place by 2-4 solenoid pins</a:t>
            </a:r>
          </a:p>
          <a:p>
            <a:pPr indent="-228600" lvl="2" marL="1371600" rtl="0">
              <a:spcBef>
                <a:spcPts val="0"/>
              </a:spcBef>
            </a:pPr>
            <a:r>
              <a:rPr lang="en"/>
              <a:t>Pins will release the coupler and the chute at the desired altitude. </a:t>
            </a:r>
          </a:p>
        </p:txBody>
      </p:sp>
      <p:sp>
        <p:nvSpPr>
          <p:cNvPr id="196" name="Shape 196"/>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Propulsion</a:t>
            </a:r>
          </a:p>
        </p:txBody>
      </p:sp>
      <p:sp>
        <p:nvSpPr>
          <p:cNvPr id="197" name="Shape 197"/>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198" name="Shape 198"/>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199" name="Shape 199"/>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Recovery</a:t>
            </a:r>
          </a:p>
        </p:txBody>
      </p:sp>
      <p:sp>
        <p:nvSpPr>
          <p:cNvPr id="200" name="Shape 200"/>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201" name="Shape 201"/>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5" name="Shape 205"/>
        <p:cNvGrpSpPr/>
        <p:nvPr/>
      </p:nvGrpSpPr>
      <p:grpSpPr>
        <a:xfrm>
          <a:off x="0" y="0"/>
          <a:ext cx="0" cy="0"/>
          <a:chOff x="0" y="0"/>
          <a:chExt cx="0" cy="0"/>
        </a:xfrm>
      </p:grpSpPr>
      <p:sp>
        <p:nvSpPr>
          <p:cNvPr id="206" name="Shape 206"/>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b="1" lang="en" sz="2400"/>
              <a:t>Recovery: Functional Requirements of Mechanisms</a:t>
            </a:r>
          </a:p>
        </p:txBody>
      </p:sp>
      <p:sp>
        <p:nvSpPr>
          <p:cNvPr id="207" name="Shape 207"/>
          <p:cNvSpPr txBox="1"/>
          <p:nvPr>
            <p:ph idx="1" type="body"/>
          </p:nvPr>
        </p:nvSpPr>
        <p:spPr>
          <a:xfrm>
            <a:off x="311700" y="1152475"/>
            <a:ext cx="8692500" cy="3416400"/>
          </a:xfrm>
          <a:prstGeom prst="rect">
            <a:avLst/>
          </a:prstGeom>
        </p:spPr>
        <p:txBody>
          <a:bodyPr anchorCtr="0" anchor="t" bIns="91425" lIns="91425" rIns="91425" tIns="91425">
            <a:noAutofit/>
          </a:bodyPr>
          <a:lstStyle/>
          <a:p>
            <a:pPr indent="-228600" lvl="0" marL="457200" rtl="0">
              <a:spcBef>
                <a:spcPts val="0"/>
              </a:spcBef>
            </a:pPr>
            <a:r>
              <a:rPr lang="en"/>
              <a:t>CO</a:t>
            </a:r>
            <a:r>
              <a:rPr baseline="-25000" lang="en"/>
              <a:t>2</a:t>
            </a:r>
            <a:r>
              <a:rPr lang="en"/>
              <a:t> Deployment Mechanism</a:t>
            </a:r>
          </a:p>
          <a:p>
            <a:pPr indent="-228600" lvl="1" marL="914400" rtl="0">
              <a:spcBef>
                <a:spcPts val="0"/>
              </a:spcBef>
              <a:buClr>
                <a:srgbClr val="434343"/>
              </a:buClr>
            </a:pPr>
            <a:r>
              <a:rPr lang="en">
                <a:solidFill>
                  <a:srgbClr val="434343"/>
                </a:solidFill>
              </a:rPr>
              <a:t>Must meet the requirements of the competition. For reference: ESRA 2016 IREC Advanced sections 5.1 and 5.2.</a:t>
            </a:r>
          </a:p>
          <a:p>
            <a:pPr indent="-228600" lvl="2" marL="1371600" rtl="0">
              <a:spcBef>
                <a:spcPts val="0"/>
              </a:spcBef>
              <a:buClr>
                <a:srgbClr val="434343"/>
              </a:buClr>
            </a:pPr>
            <a:r>
              <a:rPr b="1" lang="en">
                <a:solidFill>
                  <a:srgbClr val="434343"/>
                </a:solidFill>
              </a:rPr>
              <a:t>5.1:</a:t>
            </a:r>
            <a:r>
              <a:rPr lang="en">
                <a:solidFill>
                  <a:srgbClr val="434343"/>
                </a:solidFill>
              </a:rPr>
              <a:t> the system should have both Safed and Armed statuses (two steps to deployment vs. one)</a:t>
            </a:r>
          </a:p>
          <a:p>
            <a:pPr indent="-228600" lvl="2" marL="1371600" rtl="0">
              <a:spcBef>
                <a:spcPts val="0"/>
              </a:spcBef>
              <a:buClr>
                <a:srgbClr val="434343"/>
              </a:buClr>
            </a:pPr>
            <a:r>
              <a:rPr b="1" lang="en">
                <a:solidFill>
                  <a:srgbClr val="434343"/>
                </a:solidFill>
              </a:rPr>
              <a:t>5.2:</a:t>
            </a:r>
            <a:r>
              <a:rPr lang="en">
                <a:solidFill>
                  <a:srgbClr val="434343"/>
                </a:solidFill>
              </a:rPr>
              <a:t> the system should be rated for much higher pressures than what will actually be used</a:t>
            </a:r>
          </a:p>
          <a:p>
            <a:pPr indent="-228600" lvl="0" marL="457200" marR="0" rtl="0" algn="l">
              <a:lnSpc>
                <a:spcPct val="115000"/>
              </a:lnSpc>
              <a:spcBef>
                <a:spcPts val="0"/>
              </a:spcBef>
              <a:spcAft>
                <a:spcPts val="1600"/>
              </a:spcAft>
            </a:pPr>
            <a:r>
              <a:rPr lang="en"/>
              <a:t>Main Parachute Retention Mechanism</a:t>
            </a:r>
          </a:p>
          <a:p>
            <a:pPr indent="-228600" lvl="2" marL="1371600" rtl="0">
              <a:spcBef>
                <a:spcPts val="0"/>
              </a:spcBef>
            </a:pPr>
            <a:r>
              <a:rPr lang="en"/>
              <a:t>Solenoid pin holding mechanism must be able to withstand opening shock loads of drogue</a:t>
            </a:r>
          </a:p>
          <a:p>
            <a:pPr indent="-228600" lvl="2" marL="1371600" rtl="0">
              <a:spcBef>
                <a:spcPts val="0"/>
              </a:spcBef>
            </a:pPr>
            <a:r>
              <a:rPr lang="en"/>
              <a:t>External “Remove Before Flight” pin to prevent the coupler from displacement prior to electronic pin engagement</a:t>
            </a:r>
          </a:p>
        </p:txBody>
      </p:sp>
      <p:sp>
        <p:nvSpPr>
          <p:cNvPr id="208" name="Shape 208"/>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Propulsion</a:t>
            </a:r>
          </a:p>
        </p:txBody>
      </p:sp>
      <p:sp>
        <p:nvSpPr>
          <p:cNvPr id="209" name="Shape 209"/>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210" name="Shape 210"/>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211" name="Shape 211"/>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Recovery</a:t>
            </a:r>
          </a:p>
        </p:txBody>
      </p:sp>
      <p:sp>
        <p:nvSpPr>
          <p:cNvPr id="212" name="Shape 212"/>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213" name="Shape 213"/>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7" name="Shape 217"/>
        <p:cNvGrpSpPr/>
        <p:nvPr/>
      </p:nvGrpSpPr>
      <p:grpSpPr>
        <a:xfrm>
          <a:off x="0" y="0"/>
          <a:ext cx="0" cy="0"/>
          <a:chOff x="0" y="0"/>
          <a:chExt cx="0" cy="0"/>
        </a:xfrm>
      </p:grpSpPr>
      <p:sp>
        <p:nvSpPr>
          <p:cNvPr id="218" name="Shape 218"/>
          <p:cNvSpPr txBox="1"/>
          <p:nvPr>
            <p:ph type="title"/>
          </p:nvPr>
        </p:nvSpPr>
        <p:spPr>
          <a:xfrm>
            <a:off x="223600" y="262075"/>
            <a:ext cx="8520600" cy="572700"/>
          </a:xfrm>
          <a:prstGeom prst="rect">
            <a:avLst/>
          </a:prstGeom>
        </p:spPr>
        <p:txBody>
          <a:bodyPr anchorCtr="0" anchor="t" bIns="91425" lIns="91425" rIns="91425" tIns="91425">
            <a:noAutofit/>
          </a:bodyPr>
          <a:lstStyle/>
          <a:p>
            <a:pPr lvl="0">
              <a:spcBef>
                <a:spcPts val="0"/>
              </a:spcBef>
              <a:buNone/>
            </a:pPr>
            <a:r>
              <a:rPr lang="en"/>
              <a:t>Ground Support Equipment</a:t>
            </a:r>
          </a:p>
        </p:txBody>
      </p:sp>
      <p:sp>
        <p:nvSpPr>
          <p:cNvPr id="219" name="Shape 219"/>
          <p:cNvSpPr txBox="1"/>
          <p:nvPr>
            <p:ph idx="1" type="body"/>
          </p:nvPr>
        </p:nvSpPr>
        <p:spPr>
          <a:xfrm>
            <a:off x="311700" y="834775"/>
            <a:ext cx="8520600" cy="3416400"/>
          </a:xfrm>
          <a:prstGeom prst="rect">
            <a:avLst/>
          </a:prstGeom>
        </p:spPr>
        <p:txBody>
          <a:bodyPr anchorCtr="0" anchor="t" bIns="91425" lIns="91425" rIns="91425" tIns="91425">
            <a:noAutofit/>
          </a:bodyPr>
          <a:lstStyle/>
          <a:p>
            <a:pPr lvl="0">
              <a:spcBef>
                <a:spcPts val="0"/>
              </a:spcBef>
              <a:spcAft>
                <a:spcPts val="0"/>
              </a:spcAft>
              <a:buNone/>
            </a:pPr>
            <a:r>
              <a:rPr lang="en"/>
              <a:t>Conceptual Design of Test Stand:</a:t>
            </a:r>
          </a:p>
          <a:p>
            <a:pPr indent="-228600" lvl="0" marL="457200" rtl="0">
              <a:spcBef>
                <a:spcPts val="0"/>
              </a:spcBef>
              <a:buChar char="-"/>
            </a:pPr>
            <a:r>
              <a:rPr lang="en"/>
              <a:t>Based on functionality of launch rail</a:t>
            </a:r>
          </a:p>
          <a:p>
            <a:pPr indent="-228600" lvl="0" marL="457200">
              <a:spcBef>
                <a:spcPts val="0"/>
              </a:spcBef>
              <a:buChar char="-"/>
            </a:pPr>
            <a:r>
              <a:rPr lang="en"/>
              <a:t>Made of unistrut</a:t>
            </a:r>
          </a:p>
        </p:txBody>
      </p:sp>
      <p:pic>
        <p:nvPicPr>
          <p:cNvPr id="220" name="Shape 220"/>
          <p:cNvPicPr preferRelativeResize="0"/>
          <p:nvPr/>
        </p:nvPicPr>
        <p:blipFill rotWithShape="1">
          <a:blip r:embed="rId3">
            <a:alphaModFix/>
          </a:blip>
          <a:srcRect b="7715" l="21870" r="21876" t="2039"/>
          <a:stretch/>
        </p:blipFill>
        <p:spPr>
          <a:xfrm>
            <a:off x="4283200" y="1511175"/>
            <a:ext cx="1809050" cy="3090175"/>
          </a:xfrm>
          <a:prstGeom prst="rect">
            <a:avLst/>
          </a:prstGeom>
          <a:noFill/>
          <a:ln>
            <a:noFill/>
          </a:ln>
        </p:spPr>
      </p:pic>
      <p:pic>
        <p:nvPicPr>
          <p:cNvPr id="221" name="Shape 221"/>
          <p:cNvPicPr preferRelativeResize="0"/>
          <p:nvPr/>
        </p:nvPicPr>
        <p:blipFill rotWithShape="1">
          <a:blip r:embed="rId4">
            <a:alphaModFix/>
          </a:blip>
          <a:srcRect b="4286" l="17598" r="6054" t="10996"/>
          <a:stretch/>
        </p:blipFill>
        <p:spPr>
          <a:xfrm>
            <a:off x="399799" y="1998499"/>
            <a:ext cx="3347700" cy="2602850"/>
          </a:xfrm>
          <a:prstGeom prst="rect">
            <a:avLst/>
          </a:prstGeom>
          <a:noFill/>
          <a:ln>
            <a:noFill/>
          </a:ln>
        </p:spPr>
      </p:pic>
      <p:pic>
        <p:nvPicPr>
          <p:cNvPr id="222" name="Shape 222"/>
          <p:cNvPicPr preferRelativeResize="0"/>
          <p:nvPr/>
        </p:nvPicPr>
        <p:blipFill rotWithShape="1">
          <a:blip r:embed="rId5">
            <a:alphaModFix/>
          </a:blip>
          <a:srcRect b="0" l="18960" r="14559" t="6393"/>
          <a:stretch/>
        </p:blipFill>
        <p:spPr>
          <a:xfrm>
            <a:off x="6580149" y="716500"/>
            <a:ext cx="2337975" cy="34003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6" name="Shape 226"/>
        <p:cNvGrpSpPr/>
        <p:nvPr/>
      </p:nvGrpSpPr>
      <p:grpSpPr>
        <a:xfrm>
          <a:off x="0" y="0"/>
          <a:ext cx="0" cy="0"/>
          <a:chOff x="0" y="0"/>
          <a:chExt cx="0" cy="0"/>
        </a:xfrm>
      </p:grpSpPr>
      <p:sp>
        <p:nvSpPr>
          <p:cNvPr id="227" name="Shape 227"/>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Ground Support Equipment</a:t>
            </a:r>
          </a:p>
        </p:txBody>
      </p:sp>
      <p:sp>
        <p:nvSpPr>
          <p:cNvPr id="228" name="Shape 228"/>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Possible Test Locations:</a:t>
            </a:r>
          </a:p>
          <a:p>
            <a:pPr indent="-228600" lvl="0" marL="457200" rtl="0">
              <a:spcBef>
                <a:spcPts val="0"/>
              </a:spcBef>
              <a:buChar char="-"/>
            </a:pPr>
            <a:r>
              <a:rPr lang="en"/>
              <a:t>New Hampshire location</a:t>
            </a:r>
          </a:p>
          <a:p>
            <a:pPr indent="-228600" lvl="0" marL="457200" rtl="0">
              <a:spcBef>
                <a:spcPts val="0"/>
              </a:spcBef>
              <a:buChar char="-"/>
            </a:pPr>
            <a:r>
              <a:rPr lang="en"/>
              <a:t>Race tracks, abandoned runways</a:t>
            </a:r>
          </a:p>
          <a:p>
            <a:pPr indent="-228600" lvl="0" marL="457200" rtl="0">
              <a:spcBef>
                <a:spcPts val="0"/>
              </a:spcBef>
              <a:buChar char="-"/>
            </a:pPr>
            <a:r>
              <a:rPr lang="en"/>
              <a:t>Existing launch sites (URRG, MDRA, etc.)</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2" name="Shape 232"/>
        <p:cNvGrpSpPr/>
        <p:nvPr/>
      </p:nvGrpSpPr>
      <p:grpSpPr>
        <a:xfrm>
          <a:off x="0" y="0"/>
          <a:ext cx="0" cy="0"/>
          <a:chOff x="0" y="0"/>
          <a:chExt cx="0" cy="0"/>
        </a:xfrm>
      </p:grpSpPr>
      <p:sp>
        <p:nvSpPr>
          <p:cNvPr id="233" name="Shape 233"/>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Mission: Rover Deployment</a:t>
            </a:r>
          </a:p>
        </p:txBody>
      </p:sp>
      <p:sp>
        <p:nvSpPr>
          <p:cNvPr id="234" name="Shape 234"/>
          <p:cNvSpPr txBox="1"/>
          <p:nvPr>
            <p:ph idx="1" type="body"/>
          </p:nvPr>
        </p:nvSpPr>
        <p:spPr>
          <a:xfrm>
            <a:off x="311700" y="1152475"/>
            <a:ext cx="4143600" cy="3416400"/>
          </a:xfrm>
          <a:prstGeom prst="rect">
            <a:avLst/>
          </a:prstGeom>
        </p:spPr>
        <p:txBody>
          <a:bodyPr anchorCtr="0" anchor="t" bIns="91425" lIns="91425" rIns="91425" tIns="91425">
            <a:noAutofit/>
          </a:bodyPr>
          <a:lstStyle/>
          <a:p>
            <a:pPr lvl="0">
              <a:spcBef>
                <a:spcPts val="0"/>
              </a:spcBef>
              <a:spcAft>
                <a:spcPts val="0"/>
              </a:spcAft>
              <a:buClr>
                <a:schemeClr val="dk1"/>
              </a:buClr>
              <a:buSzPct val="64705"/>
              <a:buFont typeface="Arial"/>
              <a:buNone/>
            </a:pPr>
            <a:r>
              <a:rPr lang="en" sz="1700"/>
              <a:t>The rocket’s payload is a rover. The rover shall:</a:t>
            </a:r>
          </a:p>
          <a:p>
            <a:pPr indent="-336550" lvl="0" marL="457200" rtl="0">
              <a:spcBef>
                <a:spcPts val="0"/>
              </a:spcBef>
              <a:buSzPct val="100000"/>
            </a:pPr>
            <a:r>
              <a:rPr lang="en" sz="1700"/>
              <a:t>s</a:t>
            </a:r>
            <a:r>
              <a:rPr lang="en" sz="1700"/>
              <a:t>eparate from the rest of the rocket at apogee</a:t>
            </a:r>
          </a:p>
          <a:p>
            <a:pPr indent="-336550" lvl="0" marL="457200" rtl="0">
              <a:spcBef>
                <a:spcPts val="0"/>
              </a:spcBef>
              <a:buSzPct val="100000"/>
            </a:pPr>
            <a:r>
              <a:rPr lang="en" sz="1700"/>
              <a:t>arrest its velocity and land under a parachute</a:t>
            </a:r>
          </a:p>
          <a:p>
            <a:pPr indent="-336550" lvl="0" marL="457200" rtl="0">
              <a:spcBef>
                <a:spcPts val="0"/>
              </a:spcBef>
              <a:buSzPct val="100000"/>
            </a:pPr>
            <a:r>
              <a:rPr lang="en" sz="1700"/>
              <a:t>detach itself from the landing assembly</a:t>
            </a:r>
          </a:p>
          <a:p>
            <a:pPr indent="-336550" lvl="0" marL="457200" rtl="0">
              <a:spcBef>
                <a:spcPts val="0"/>
              </a:spcBef>
              <a:buSzPct val="100000"/>
            </a:pPr>
            <a:r>
              <a:rPr lang="en" sz="1700"/>
              <a:t>d</a:t>
            </a:r>
            <a:r>
              <a:rPr lang="en" sz="1700"/>
              <a:t>rive autonomously</a:t>
            </a:r>
          </a:p>
          <a:p>
            <a:pPr indent="-336550" lvl="0" marL="457200" rtl="0">
              <a:spcBef>
                <a:spcPts val="0"/>
              </a:spcBef>
              <a:buSzPct val="100000"/>
            </a:pPr>
            <a:r>
              <a:rPr lang="en" sz="1700"/>
              <a:t>c</a:t>
            </a:r>
            <a:r>
              <a:rPr lang="en" sz="1700"/>
              <a:t>onduct an independent “science” mission</a:t>
            </a:r>
          </a:p>
        </p:txBody>
      </p:sp>
      <p:sp>
        <p:nvSpPr>
          <p:cNvPr id="235" name="Shape 235"/>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Propulsion</a:t>
            </a:r>
          </a:p>
        </p:txBody>
      </p:sp>
      <p:sp>
        <p:nvSpPr>
          <p:cNvPr id="236" name="Shape 236"/>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237" name="Shape 237"/>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238" name="Shape 238"/>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239" name="Shape 239"/>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Payload</a:t>
            </a:r>
          </a:p>
        </p:txBody>
      </p:sp>
      <p:sp>
        <p:nvSpPr>
          <p:cNvPr id="240" name="Shape 240"/>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pic>
        <p:nvPicPr>
          <p:cNvPr id="241" name="Shape 241"/>
          <p:cNvPicPr preferRelativeResize="0"/>
          <p:nvPr/>
        </p:nvPicPr>
        <p:blipFill>
          <a:blip r:embed="rId3">
            <a:alphaModFix/>
          </a:blip>
          <a:stretch>
            <a:fillRect/>
          </a:stretch>
        </p:blipFill>
        <p:spPr>
          <a:xfrm>
            <a:off x="4518999" y="1017725"/>
            <a:ext cx="4353045" cy="34163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5" name="Shape 245"/>
        <p:cNvGrpSpPr/>
        <p:nvPr/>
      </p:nvGrpSpPr>
      <p:grpSpPr>
        <a:xfrm>
          <a:off x="0" y="0"/>
          <a:ext cx="0" cy="0"/>
          <a:chOff x="0" y="0"/>
          <a:chExt cx="0" cy="0"/>
        </a:xfrm>
      </p:grpSpPr>
      <p:sp>
        <p:nvSpPr>
          <p:cNvPr id="246" name="Shape 246"/>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Mission Upscope: Quadcopter</a:t>
            </a:r>
          </a:p>
        </p:txBody>
      </p:sp>
      <p:sp>
        <p:nvSpPr>
          <p:cNvPr id="247" name="Shape 247"/>
          <p:cNvSpPr txBox="1"/>
          <p:nvPr>
            <p:ph idx="1" type="body"/>
          </p:nvPr>
        </p:nvSpPr>
        <p:spPr>
          <a:xfrm>
            <a:off x="311700" y="1152475"/>
            <a:ext cx="4087800" cy="3416400"/>
          </a:xfrm>
          <a:prstGeom prst="rect">
            <a:avLst/>
          </a:prstGeom>
        </p:spPr>
        <p:txBody>
          <a:bodyPr anchorCtr="0" anchor="t" bIns="91425" lIns="91425" rIns="91425" tIns="91425">
            <a:noAutofit/>
          </a:bodyPr>
          <a:lstStyle/>
          <a:p>
            <a:pPr lvl="0">
              <a:spcBef>
                <a:spcPts val="0"/>
              </a:spcBef>
              <a:spcAft>
                <a:spcPts val="0"/>
              </a:spcAft>
              <a:buNone/>
            </a:pPr>
            <a:r>
              <a:rPr lang="en" sz="1700"/>
              <a:t>If the rover project goes well, we will be upscoping the mission by adding a quadcopter to the mission. The quadcopter shall:</a:t>
            </a:r>
          </a:p>
          <a:p>
            <a:pPr indent="-336550" lvl="0" marL="457200" rtl="0">
              <a:spcBef>
                <a:spcPts val="0"/>
              </a:spcBef>
              <a:spcAft>
                <a:spcPts val="0"/>
              </a:spcAft>
              <a:buSzPct val="100000"/>
            </a:pPr>
            <a:r>
              <a:rPr lang="en" sz="1700"/>
              <a:t>deploy from the payload tube</a:t>
            </a:r>
          </a:p>
          <a:p>
            <a:pPr indent="-336550" lvl="0" marL="457200" rtl="0">
              <a:spcBef>
                <a:spcPts val="0"/>
              </a:spcBef>
              <a:spcAft>
                <a:spcPts val="0"/>
              </a:spcAft>
              <a:buSzPct val="100000"/>
            </a:pPr>
            <a:r>
              <a:rPr lang="en" sz="1700"/>
              <a:t>f</a:t>
            </a:r>
            <a:r>
              <a:rPr lang="en" sz="1700"/>
              <a:t>ly the rover to a landing location</a:t>
            </a:r>
          </a:p>
          <a:p>
            <a:pPr indent="-336550" lvl="0" marL="457200" rtl="0">
              <a:spcBef>
                <a:spcPts val="0"/>
              </a:spcBef>
              <a:spcAft>
                <a:spcPts val="0"/>
              </a:spcAft>
              <a:buSzPct val="100000"/>
            </a:pPr>
            <a:r>
              <a:rPr lang="en" sz="1700"/>
              <a:t>d</a:t>
            </a:r>
            <a:r>
              <a:rPr lang="en" sz="1700"/>
              <a:t>eposit the rover and fly away</a:t>
            </a:r>
          </a:p>
          <a:p>
            <a:pPr indent="-336550" lvl="0" marL="457200" rtl="0">
              <a:spcBef>
                <a:spcPts val="0"/>
              </a:spcBef>
              <a:spcAft>
                <a:spcPts val="0"/>
              </a:spcAft>
              <a:buSzPct val="100000"/>
            </a:pPr>
            <a:r>
              <a:rPr lang="en" sz="1700"/>
              <a:t>p</a:t>
            </a:r>
            <a:r>
              <a:rPr lang="en" sz="1700"/>
              <a:t>otentially incorporate computer vision or its own mission</a:t>
            </a:r>
          </a:p>
        </p:txBody>
      </p:sp>
      <p:sp>
        <p:nvSpPr>
          <p:cNvPr id="248" name="Shape 248"/>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Propulsion</a:t>
            </a:r>
          </a:p>
        </p:txBody>
      </p:sp>
      <p:sp>
        <p:nvSpPr>
          <p:cNvPr id="249" name="Shape 249"/>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250" name="Shape 250"/>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251" name="Shape 251"/>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252" name="Shape 252"/>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Payload</a:t>
            </a:r>
          </a:p>
        </p:txBody>
      </p:sp>
      <p:sp>
        <p:nvSpPr>
          <p:cNvPr id="253" name="Shape 253"/>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pic>
        <p:nvPicPr>
          <p:cNvPr id="254" name="Shape 254"/>
          <p:cNvPicPr preferRelativeResize="0"/>
          <p:nvPr/>
        </p:nvPicPr>
        <p:blipFill>
          <a:blip r:embed="rId3">
            <a:alphaModFix/>
          </a:blip>
          <a:stretch>
            <a:fillRect/>
          </a:stretch>
        </p:blipFill>
        <p:spPr>
          <a:xfrm>
            <a:off x="4519000" y="1017725"/>
            <a:ext cx="4450074" cy="34925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8" name="Shape 258"/>
        <p:cNvGrpSpPr/>
        <p:nvPr/>
      </p:nvGrpSpPr>
      <p:grpSpPr>
        <a:xfrm>
          <a:off x="0" y="0"/>
          <a:ext cx="0" cy="0"/>
          <a:chOff x="0" y="0"/>
          <a:chExt cx="0" cy="0"/>
        </a:xfrm>
      </p:grpSpPr>
      <p:sp>
        <p:nvSpPr>
          <p:cNvPr id="259" name="Shape 259"/>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Milestones</a:t>
            </a:r>
          </a:p>
        </p:txBody>
      </p:sp>
      <p:sp>
        <p:nvSpPr>
          <p:cNvPr id="260" name="Shape 260"/>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Propulsion</a:t>
            </a:r>
          </a:p>
        </p:txBody>
      </p:sp>
      <p:sp>
        <p:nvSpPr>
          <p:cNvPr id="261" name="Shape 261"/>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262" name="Shape 262"/>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263" name="Shape 263"/>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264" name="Shape 264"/>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265" name="Shape 265"/>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Exec</a:t>
            </a:r>
          </a:p>
        </p:txBody>
      </p:sp>
      <p:graphicFrame>
        <p:nvGraphicFramePr>
          <p:cNvPr id="266" name="Shape 266"/>
          <p:cNvGraphicFramePr/>
          <p:nvPr/>
        </p:nvGraphicFramePr>
        <p:xfrm>
          <a:off x="291300" y="1188450"/>
          <a:ext cx="3000000" cy="3000000"/>
        </p:xfrm>
        <a:graphic>
          <a:graphicData uri="http://schemas.openxmlformats.org/drawingml/2006/table">
            <a:tbl>
              <a:tblPr>
                <a:noFill/>
                <a:tableStyleId>{EC03D3F2-CB30-4A61-82CC-58DB4354EBA5}</a:tableStyleId>
              </a:tblPr>
              <a:tblGrid>
                <a:gridCol w="767175"/>
                <a:gridCol w="782825"/>
                <a:gridCol w="813975"/>
                <a:gridCol w="6197425"/>
              </a:tblGrid>
              <a:tr h="244750">
                <a:tc>
                  <a:txBody>
                    <a:bodyPr>
                      <a:noAutofit/>
                    </a:bodyPr>
                    <a:lstStyle/>
                    <a:p>
                      <a:pPr lvl="0" rtl="0">
                        <a:spcBef>
                          <a:spcPts val="0"/>
                        </a:spcBef>
                        <a:buNone/>
                      </a:pPr>
                      <a:r>
                        <a:rPr b="1" lang="en"/>
                        <a:t>Best</a:t>
                      </a:r>
                    </a:p>
                  </a:txBody>
                  <a:tcPr marT="91425" marB="91425" marR="91425" marL="91425">
                    <a:solidFill>
                      <a:srgbClr val="93C47D"/>
                    </a:solidFill>
                  </a:tcPr>
                </a:tc>
                <a:tc>
                  <a:txBody>
                    <a:bodyPr>
                      <a:noAutofit/>
                    </a:bodyPr>
                    <a:lstStyle/>
                    <a:p>
                      <a:pPr lvl="0" rtl="0">
                        <a:spcBef>
                          <a:spcPts val="0"/>
                        </a:spcBef>
                        <a:buNone/>
                      </a:pPr>
                      <a:r>
                        <a:rPr b="1" lang="en"/>
                        <a:t>OK</a:t>
                      </a:r>
                    </a:p>
                  </a:txBody>
                  <a:tcPr marT="91425" marB="91425" marR="91425" marL="91425">
                    <a:solidFill>
                      <a:srgbClr val="FFD966"/>
                    </a:solidFill>
                  </a:tcPr>
                </a:tc>
                <a:tc>
                  <a:txBody>
                    <a:bodyPr>
                      <a:noAutofit/>
                    </a:bodyPr>
                    <a:lstStyle/>
                    <a:p>
                      <a:pPr lvl="0" rtl="0">
                        <a:spcBef>
                          <a:spcPts val="0"/>
                        </a:spcBef>
                        <a:buNone/>
                      </a:pPr>
                      <a:r>
                        <a:rPr b="1" lang="en"/>
                        <a:t>Worst</a:t>
                      </a:r>
                    </a:p>
                  </a:txBody>
                  <a:tcPr marT="91425" marB="91425" marR="91425" marL="91425">
                    <a:solidFill>
                      <a:srgbClr val="E06666"/>
                    </a:solidFill>
                  </a:tcPr>
                </a:tc>
                <a:tc>
                  <a:txBody>
                    <a:bodyPr>
                      <a:noAutofit/>
                    </a:bodyPr>
                    <a:lstStyle/>
                    <a:p>
                      <a:pPr lvl="0" rtl="0">
                        <a:spcBef>
                          <a:spcPts val="0"/>
                        </a:spcBef>
                        <a:buNone/>
                      </a:pPr>
                      <a:r>
                        <a:rPr b="1" lang="en"/>
                        <a:t>Milestone</a:t>
                      </a:r>
                    </a:p>
                  </a:txBody>
                  <a:tcPr marT="91425" marB="91425" marR="91425" marL="91425">
                    <a:solidFill>
                      <a:srgbClr val="D9D9D9"/>
                    </a:solidFill>
                  </a:tcPr>
                </a:tc>
              </a:tr>
              <a:tr h="244750">
                <a:tc>
                  <a:txBody>
                    <a:bodyPr>
                      <a:noAutofit/>
                    </a:bodyPr>
                    <a:lstStyle/>
                    <a:p>
                      <a:pPr lvl="0">
                        <a:spcBef>
                          <a:spcPts val="0"/>
                        </a:spcBef>
                        <a:buNone/>
                      </a:pPr>
                      <a:r>
                        <a:rPr lang="en"/>
                        <a:t>Oct 31</a:t>
                      </a:r>
                    </a:p>
                  </a:txBody>
                  <a:tcPr marT="91425" marB="91425" marR="91425" marL="91425">
                    <a:solidFill>
                      <a:srgbClr val="B6D7A8"/>
                    </a:solidFill>
                  </a:tcPr>
                </a:tc>
                <a:tc>
                  <a:txBody>
                    <a:bodyPr>
                      <a:noAutofit/>
                    </a:bodyPr>
                    <a:lstStyle/>
                    <a:p>
                      <a:pPr lvl="0">
                        <a:spcBef>
                          <a:spcPts val="0"/>
                        </a:spcBef>
                        <a:buNone/>
                      </a:pPr>
                      <a:r>
                        <a:rPr lang="en"/>
                        <a:t>Oct 31</a:t>
                      </a:r>
                    </a:p>
                  </a:txBody>
                  <a:tcPr marT="91425" marB="91425" marR="91425" marL="91425">
                    <a:solidFill>
                      <a:srgbClr val="FFE599"/>
                    </a:solidFill>
                  </a:tcPr>
                </a:tc>
                <a:tc>
                  <a:txBody>
                    <a:bodyPr>
                      <a:noAutofit/>
                    </a:bodyPr>
                    <a:lstStyle/>
                    <a:p>
                      <a:pPr lvl="0">
                        <a:spcBef>
                          <a:spcPts val="0"/>
                        </a:spcBef>
                        <a:buNone/>
                      </a:pPr>
                      <a:r>
                        <a:rPr lang="en"/>
                        <a:t>Nov 30</a:t>
                      </a:r>
                    </a:p>
                  </a:txBody>
                  <a:tcPr marT="91425" marB="91425" marR="91425" marL="91425">
                    <a:solidFill>
                      <a:srgbClr val="EA9999"/>
                    </a:solidFill>
                  </a:tcPr>
                </a:tc>
                <a:tc>
                  <a:txBody>
                    <a:bodyPr>
                      <a:noAutofit/>
                    </a:bodyPr>
                    <a:lstStyle/>
                    <a:p>
                      <a:pPr lvl="0">
                        <a:spcBef>
                          <a:spcPts val="0"/>
                        </a:spcBef>
                        <a:buNone/>
                      </a:pPr>
                      <a:r>
                        <a:rPr lang="en"/>
                        <a:t>Send proposal to ESRA, with altitude and mission</a:t>
                      </a:r>
                    </a:p>
                  </a:txBody>
                  <a:tcPr marT="91425" marB="91425" marR="91425" marL="91425"/>
                </a:tc>
              </a:tr>
              <a:tr h="434425">
                <a:tc>
                  <a:txBody>
                    <a:bodyPr>
                      <a:noAutofit/>
                    </a:bodyPr>
                    <a:lstStyle/>
                    <a:p>
                      <a:pPr lvl="0">
                        <a:spcBef>
                          <a:spcPts val="0"/>
                        </a:spcBef>
                        <a:buNone/>
                      </a:pPr>
                      <a:r>
                        <a:rPr lang="en"/>
                        <a:t>Jan 31</a:t>
                      </a:r>
                    </a:p>
                  </a:txBody>
                  <a:tcPr marT="91425" marB="91425" marR="91425" marL="91425">
                    <a:solidFill>
                      <a:srgbClr val="B6D7A8"/>
                    </a:solidFill>
                  </a:tcPr>
                </a:tc>
                <a:tc>
                  <a:txBody>
                    <a:bodyPr>
                      <a:noAutofit/>
                    </a:bodyPr>
                    <a:lstStyle/>
                    <a:p>
                      <a:pPr lvl="0">
                        <a:spcBef>
                          <a:spcPts val="0"/>
                        </a:spcBef>
                        <a:buNone/>
                      </a:pPr>
                      <a:r>
                        <a:rPr lang="en"/>
                        <a:t>Mar 30</a:t>
                      </a:r>
                    </a:p>
                  </a:txBody>
                  <a:tcPr marT="91425" marB="91425" marR="91425" marL="91425">
                    <a:solidFill>
                      <a:srgbClr val="FFE599"/>
                    </a:solidFill>
                  </a:tcPr>
                </a:tc>
                <a:tc>
                  <a:txBody>
                    <a:bodyPr>
                      <a:noAutofit/>
                    </a:bodyPr>
                    <a:lstStyle/>
                    <a:p>
                      <a:pPr lvl="0">
                        <a:spcBef>
                          <a:spcPts val="0"/>
                        </a:spcBef>
                        <a:buNone/>
                      </a:pPr>
                      <a:r>
                        <a:rPr lang="en"/>
                        <a:t>Apr 31</a:t>
                      </a:r>
                    </a:p>
                  </a:txBody>
                  <a:tcPr marT="91425" marB="91425" marR="91425" marL="91425">
                    <a:solidFill>
                      <a:srgbClr val="EA9999"/>
                    </a:solidFill>
                  </a:tcPr>
                </a:tc>
                <a:tc>
                  <a:txBody>
                    <a:bodyPr>
                      <a:noAutofit/>
                    </a:bodyPr>
                    <a:lstStyle/>
                    <a:p>
                      <a:pPr lvl="0">
                        <a:spcBef>
                          <a:spcPts val="0"/>
                        </a:spcBef>
                        <a:buNone/>
                      </a:pPr>
                      <a:r>
                        <a:rPr lang="en">
                          <a:solidFill>
                            <a:schemeClr val="dk1"/>
                          </a:solidFill>
                        </a:rPr>
                        <a:t>Component testing completed and reviewed</a:t>
                      </a:r>
                    </a:p>
                    <a:p>
                      <a:pPr lvl="0">
                        <a:spcBef>
                          <a:spcPts val="0"/>
                        </a:spcBef>
                        <a:buClr>
                          <a:schemeClr val="dk1"/>
                        </a:buClr>
                        <a:buSzPct val="78571"/>
                        <a:buFont typeface="Arial"/>
                        <a:buNone/>
                      </a:pPr>
                      <a:r>
                        <a:rPr lang="en">
                          <a:solidFill>
                            <a:schemeClr val="dk1"/>
                          </a:solidFill>
                        </a:rPr>
                        <a:t>    Full-size motor static test completed</a:t>
                      </a:r>
                    </a:p>
                    <a:p>
                      <a:pPr lvl="0">
                        <a:spcBef>
                          <a:spcPts val="0"/>
                        </a:spcBef>
                        <a:buNone/>
                      </a:pPr>
                      <a:r>
                        <a:rPr lang="en"/>
                        <a:t>Flight test 1 completed</a:t>
                      </a:r>
                    </a:p>
                  </a:txBody>
                  <a:tcPr marT="91425" marB="91425" marR="91425" marL="91425"/>
                </a:tc>
              </a:tr>
              <a:tr h="226550">
                <a:tc>
                  <a:txBody>
                    <a:bodyPr>
                      <a:noAutofit/>
                    </a:bodyPr>
                    <a:lstStyle/>
                    <a:p>
                      <a:pPr lvl="0">
                        <a:spcBef>
                          <a:spcPts val="0"/>
                        </a:spcBef>
                        <a:buNone/>
                      </a:pPr>
                      <a:r>
                        <a:rPr lang="en"/>
                        <a:t>Mar 30</a:t>
                      </a:r>
                    </a:p>
                  </a:txBody>
                  <a:tcPr marT="91425" marB="91425" marR="91425" marL="91425">
                    <a:solidFill>
                      <a:srgbClr val="B6D7A8"/>
                    </a:solidFill>
                  </a:tcPr>
                </a:tc>
                <a:tc>
                  <a:txBody>
                    <a:bodyPr>
                      <a:noAutofit/>
                    </a:bodyPr>
                    <a:lstStyle/>
                    <a:p>
                      <a:pPr lvl="0">
                        <a:spcBef>
                          <a:spcPts val="0"/>
                        </a:spcBef>
                        <a:buNone/>
                      </a:pPr>
                      <a:r>
                        <a:rPr lang="en"/>
                        <a:t>Apr 31</a:t>
                      </a:r>
                    </a:p>
                  </a:txBody>
                  <a:tcPr marT="91425" marB="91425" marR="91425" marL="91425">
                    <a:solidFill>
                      <a:srgbClr val="FFE599"/>
                    </a:solidFill>
                  </a:tcPr>
                </a:tc>
                <a:tc>
                  <a:txBody>
                    <a:bodyPr>
                      <a:noAutofit/>
                    </a:bodyPr>
                    <a:lstStyle/>
                    <a:p>
                      <a:pPr lvl="0">
                        <a:spcBef>
                          <a:spcPts val="0"/>
                        </a:spcBef>
                        <a:buNone/>
                      </a:pPr>
                      <a:r>
                        <a:t/>
                      </a:r>
                      <a:endParaRPr/>
                    </a:p>
                  </a:txBody>
                  <a:tcPr marT="91425" marB="91425" marR="91425" marL="91425">
                    <a:solidFill>
                      <a:srgbClr val="EA9999"/>
                    </a:solidFill>
                  </a:tcPr>
                </a:tc>
                <a:tc>
                  <a:txBody>
                    <a:bodyPr>
                      <a:noAutofit/>
                    </a:bodyPr>
                    <a:lstStyle/>
                    <a:p>
                      <a:pPr lvl="0">
                        <a:spcBef>
                          <a:spcPts val="0"/>
                        </a:spcBef>
                        <a:buNone/>
                      </a:pPr>
                      <a:r>
                        <a:rPr lang="en"/>
                        <a:t>Flight test 2 completed</a:t>
                      </a:r>
                    </a:p>
                  </a:txBody>
                  <a:tcPr marT="91425" marB="91425" marR="91425" marL="91425"/>
                </a:tc>
              </a:tr>
              <a:tr h="360675">
                <a:tc>
                  <a:txBody>
                    <a:bodyPr>
                      <a:noAutofit/>
                    </a:bodyPr>
                    <a:lstStyle/>
                    <a:p>
                      <a:pPr lvl="0">
                        <a:spcBef>
                          <a:spcPts val="0"/>
                        </a:spcBef>
                        <a:buNone/>
                      </a:pPr>
                      <a:r>
                        <a:rPr lang="en"/>
                        <a:t>Apr 31</a:t>
                      </a:r>
                    </a:p>
                  </a:txBody>
                  <a:tcPr marT="91425" marB="91425" marR="91425" marL="91425">
                    <a:solidFill>
                      <a:srgbClr val="B6D7A8"/>
                    </a:solidFill>
                  </a:tcPr>
                </a:tc>
                <a:tc>
                  <a:txBody>
                    <a:bodyPr>
                      <a:noAutofit/>
                    </a:bodyPr>
                    <a:lstStyle/>
                    <a:p>
                      <a:pPr lvl="0">
                        <a:spcBef>
                          <a:spcPts val="0"/>
                        </a:spcBef>
                        <a:buNone/>
                      </a:pPr>
                      <a:r>
                        <a:t/>
                      </a:r>
                      <a:endParaRPr/>
                    </a:p>
                  </a:txBody>
                  <a:tcPr marT="91425" marB="91425" marR="91425" marL="91425">
                    <a:solidFill>
                      <a:srgbClr val="FFE599"/>
                    </a:solidFill>
                  </a:tcPr>
                </a:tc>
                <a:tc>
                  <a:txBody>
                    <a:bodyPr>
                      <a:noAutofit/>
                    </a:bodyPr>
                    <a:lstStyle/>
                    <a:p>
                      <a:pPr lvl="0">
                        <a:spcBef>
                          <a:spcPts val="0"/>
                        </a:spcBef>
                        <a:buNone/>
                      </a:pPr>
                      <a:r>
                        <a:t/>
                      </a:r>
                      <a:endParaRPr/>
                    </a:p>
                  </a:txBody>
                  <a:tcPr marT="91425" marB="91425" marR="91425" marL="91425">
                    <a:solidFill>
                      <a:srgbClr val="EA9999"/>
                    </a:solidFill>
                  </a:tcPr>
                </a:tc>
                <a:tc>
                  <a:txBody>
                    <a:bodyPr>
                      <a:noAutofit/>
                    </a:bodyPr>
                    <a:lstStyle/>
                    <a:p>
                      <a:pPr lvl="0">
                        <a:spcBef>
                          <a:spcPts val="0"/>
                        </a:spcBef>
                        <a:buNone/>
                      </a:pPr>
                      <a:r>
                        <a:rPr lang="en"/>
                        <a:t>Flight test 3 completed</a:t>
                      </a:r>
                    </a:p>
                  </a:txBody>
                  <a:tcPr marT="91425" marB="91425" marR="91425" marL="91425"/>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0" name="Shape 270"/>
        <p:cNvGrpSpPr/>
        <p:nvPr/>
      </p:nvGrpSpPr>
      <p:grpSpPr>
        <a:xfrm>
          <a:off x="0" y="0"/>
          <a:ext cx="0" cy="0"/>
          <a:chOff x="0" y="0"/>
          <a:chExt cx="0" cy="0"/>
        </a:xfrm>
      </p:grpSpPr>
      <p:sp>
        <p:nvSpPr>
          <p:cNvPr id="271" name="Shape 271"/>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Key Project Risks</a:t>
            </a:r>
          </a:p>
        </p:txBody>
      </p:sp>
      <p:sp>
        <p:nvSpPr>
          <p:cNvPr id="272" name="Shape 272"/>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Finding a test location for static fires</a:t>
            </a:r>
          </a:p>
          <a:p>
            <a:pPr lvl="0">
              <a:spcBef>
                <a:spcPts val="0"/>
              </a:spcBef>
              <a:buNone/>
            </a:pPr>
            <a:r>
              <a:rPr lang="en"/>
              <a:t>Mixing large batches of propellant</a:t>
            </a:r>
          </a:p>
          <a:p>
            <a:pPr lvl="0">
              <a:spcBef>
                <a:spcPts val="0"/>
              </a:spcBef>
              <a:buNone/>
            </a:pPr>
            <a:r>
              <a:rPr lang="en"/>
              <a:t>Not enough testing for payload</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sp>
        <p:nvSpPr>
          <p:cNvPr id="69" name="Shape 69"/>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Propulsion System - Propellant</a:t>
            </a:r>
          </a:p>
        </p:txBody>
      </p:sp>
      <p:sp>
        <p:nvSpPr>
          <p:cNvPr id="70" name="Shape 70"/>
          <p:cNvSpPr txBox="1"/>
          <p:nvPr>
            <p:ph idx="1" type="body"/>
          </p:nvPr>
        </p:nvSpPr>
        <p:spPr>
          <a:xfrm>
            <a:off x="311700" y="1152475"/>
            <a:ext cx="3430500" cy="3416400"/>
          </a:xfrm>
          <a:prstGeom prst="rect">
            <a:avLst/>
          </a:prstGeom>
        </p:spPr>
        <p:txBody>
          <a:bodyPr anchorCtr="0" anchor="t" bIns="91425" lIns="91425" rIns="91425" tIns="91425">
            <a:noAutofit/>
          </a:bodyPr>
          <a:lstStyle/>
          <a:p>
            <a:pPr lvl="0">
              <a:spcBef>
                <a:spcPts val="0"/>
              </a:spcBef>
              <a:buNone/>
            </a:pPr>
            <a:r>
              <a:rPr lang="en" u="sng"/>
              <a:t>Estimated Impulse Required</a:t>
            </a:r>
          </a:p>
          <a:p>
            <a:pPr lvl="0">
              <a:spcBef>
                <a:spcPts val="0"/>
              </a:spcBef>
              <a:buNone/>
            </a:pPr>
            <a:r>
              <a:rPr lang="en"/>
              <a:t>	10,000 Ns</a:t>
            </a:r>
          </a:p>
          <a:p>
            <a:pPr lvl="0">
              <a:spcBef>
                <a:spcPts val="0"/>
              </a:spcBef>
              <a:buNone/>
            </a:pPr>
            <a:r>
              <a:rPr lang="en" u="sng"/>
              <a:t>Estimated Mass of Propellant</a:t>
            </a:r>
          </a:p>
          <a:p>
            <a:pPr lvl="0">
              <a:spcBef>
                <a:spcPts val="0"/>
              </a:spcBef>
              <a:buNone/>
            </a:pPr>
            <a:r>
              <a:rPr lang="en"/>
              <a:t>	5.2 kg</a:t>
            </a:r>
          </a:p>
        </p:txBody>
      </p:sp>
      <p:sp>
        <p:nvSpPr>
          <p:cNvPr id="71" name="Shape 71"/>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Propulsion</a:t>
            </a:r>
          </a:p>
        </p:txBody>
      </p:sp>
      <p:sp>
        <p:nvSpPr>
          <p:cNvPr id="72" name="Shape 72"/>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73" name="Shape 73"/>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74" name="Shape 74"/>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75" name="Shape 75"/>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76" name="Shape 76"/>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
        <p:nvSpPr>
          <p:cNvPr id="77" name="Shape 77"/>
          <p:cNvSpPr txBox="1"/>
          <p:nvPr/>
        </p:nvSpPr>
        <p:spPr>
          <a:xfrm>
            <a:off x="3991675" y="1182325"/>
            <a:ext cx="4840500" cy="3487200"/>
          </a:xfrm>
          <a:prstGeom prst="rect">
            <a:avLst/>
          </a:prstGeom>
          <a:noFill/>
          <a:ln>
            <a:noFill/>
          </a:ln>
        </p:spPr>
        <p:txBody>
          <a:bodyPr anchorCtr="0" anchor="t" bIns="91425" lIns="91425" rIns="91425" tIns="91425">
            <a:noAutofit/>
          </a:bodyPr>
          <a:lstStyle/>
          <a:p>
            <a:pPr lvl="0" rtl="0">
              <a:lnSpc>
                <a:spcPct val="115000"/>
              </a:lnSpc>
              <a:spcBef>
                <a:spcPts val="0"/>
              </a:spcBef>
              <a:spcAft>
                <a:spcPts val="1600"/>
              </a:spcAft>
              <a:buClr>
                <a:schemeClr val="dk1"/>
              </a:buClr>
              <a:buSzPct val="61111"/>
              <a:buFont typeface="Arial"/>
              <a:buNone/>
            </a:pPr>
            <a:r>
              <a:rPr lang="en" sz="1800" u="sng">
                <a:solidFill>
                  <a:schemeClr val="dk2"/>
                </a:solidFill>
              </a:rPr>
              <a:t>Propellant Formulation</a:t>
            </a:r>
          </a:p>
          <a:p>
            <a:pPr lvl="0" rtl="0">
              <a:lnSpc>
                <a:spcPct val="115000"/>
              </a:lnSpc>
              <a:spcBef>
                <a:spcPts val="0"/>
              </a:spcBef>
              <a:spcAft>
                <a:spcPts val="1600"/>
              </a:spcAft>
              <a:buNone/>
            </a:pPr>
            <a:r>
              <a:rPr lang="en" sz="1200">
                <a:solidFill>
                  <a:schemeClr val="dk2"/>
                </a:solidFill>
              </a:rPr>
              <a:t>R-45M HTPB: 13.5%</a:t>
            </a:r>
          </a:p>
          <a:p>
            <a:pPr lvl="0" rtl="0">
              <a:lnSpc>
                <a:spcPct val="115000"/>
              </a:lnSpc>
              <a:spcBef>
                <a:spcPts val="0"/>
              </a:spcBef>
              <a:spcAft>
                <a:spcPts val="1600"/>
              </a:spcAft>
              <a:buNone/>
            </a:pPr>
            <a:r>
              <a:rPr lang="en" sz="1200">
                <a:solidFill>
                  <a:schemeClr val="dk2"/>
                </a:solidFill>
              </a:rPr>
              <a:t>Isocyanate MDI: 2.4%</a:t>
            </a:r>
          </a:p>
          <a:p>
            <a:pPr lvl="0" rtl="0">
              <a:lnSpc>
                <a:spcPct val="115000"/>
              </a:lnSpc>
              <a:spcBef>
                <a:spcPts val="0"/>
              </a:spcBef>
              <a:spcAft>
                <a:spcPts val="1600"/>
              </a:spcAft>
              <a:buNone/>
            </a:pPr>
            <a:r>
              <a:rPr lang="en" sz="1200">
                <a:solidFill>
                  <a:schemeClr val="dk2"/>
                </a:solidFill>
              </a:rPr>
              <a:t>Isodecyl Pelargonate: 4.5%</a:t>
            </a:r>
          </a:p>
          <a:p>
            <a:pPr lvl="0" rtl="0">
              <a:lnSpc>
                <a:spcPct val="115000"/>
              </a:lnSpc>
              <a:spcBef>
                <a:spcPts val="0"/>
              </a:spcBef>
              <a:spcAft>
                <a:spcPts val="1600"/>
              </a:spcAft>
              <a:buNone/>
            </a:pPr>
            <a:r>
              <a:rPr lang="en" sz="1200">
                <a:solidFill>
                  <a:schemeClr val="dk2"/>
                </a:solidFill>
              </a:rPr>
              <a:t>Copper Chromite: 1.5%</a:t>
            </a:r>
          </a:p>
          <a:p>
            <a:pPr lvl="0" rtl="0">
              <a:lnSpc>
                <a:spcPct val="115000"/>
              </a:lnSpc>
              <a:spcBef>
                <a:spcPts val="0"/>
              </a:spcBef>
              <a:spcAft>
                <a:spcPts val="1600"/>
              </a:spcAft>
              <a:buNone/>
            </a:pPr>
            <a:r>
              <a:rPr lang="en" sz="1200">
                <a:solidFill>
                  <a:schemeClr val="dk2"/>
                </a:solidFill>
              </a:rPr>
              <a:t>Copper Oxychloride: 3%</a:t>
            </a:r>
          </a:p>
          <a:p>
            <a:pPr lvl="0" rtl="0">
              <a:lnSpc>
                <a:spcPct val="115000"/>
              </a:lnSpc>
              <a:spcBef>
                <a:spcPts val="0"/>
              </a:spcBef>
              <a:spcAft>
                <a:spcPts val="1600"/>
              </a:spcAft>
              <a:buNone/>
            </a:pPr>
            <a:r>
              <a:rPr lang="en" sz="1200">
                <a:solidFill>
                  <a:schemeClr val="dk2"/>
                </a:solidFill>
              </a:rPr>
              <a:t>HX-752: .28%</a:t>
            </a:r>
          </a:p>
          <a:p>
            <a:pPr lvl="0" rtl="0">
              <a:lnSpc>
                <a:spcPct val="115000"/>
              </a:lnSpc>
              <a:spcBef>
                <a:spcPts val="0"/>
              </a:spcBef>
              <a:spcAft>
                <a:spcPts val="1600"/>
              </a:spcAft>
              <a:buClr>
                <a:schemeClr val="dk1"/>
              </a:buClr>
              <a:buSzPct val="91666"/>
              <a:buFont typeface="Arial"/>
              <a:buNone/>
            </a:pPr>
            <a:r>
              <a:rPr lang="en" sz="1200">
                <a:solidFill>
                  <a:schemeClr val="dk2"/>
                </a:solidFill>
              </a:rPr>
              <a:t>Ammonium Perchlorate: 67.6%</a:t>
            </a:r>
          </a:p>
          <a:p>
            <a:pPr lvl="0" rtl="0">
              <a:lnSpc>
                <a:spcPct val="115000"/>
              </a:lnSpc>
              <a:spcBef>
                <a:spcPts val="0"/>
              </a:spcBef>
              <a:spcAft>
                <a:spcPts val="1600"/>
              </a:spcAft>
              <a:buClr>
                <a:schemeClr val="dk1"/>
              </a:buClr>
              <a:buFont typeface="Arial"/>
              <a:buNone/>
            </a:pPr>
            <a:r>
              <a:t/>
            </a:r>
            <a:endParaRPr sz="900">
              <a:solidFill>
                <a:schemeClr val="dk2"/>
              </a:solidFill>
            </a:endParaRPr>
          </a:p>
        </p:txBody>
      </p:sp>
      <p:sp>
        <p:nvSpPr>
          <p:cNvPr id="78" name="Shape 78"/>
          <p:cNvSpPr txBox="1"/>
          <p:nvPr/>
        </p:nvSpPr>
        <p:spPr>
          <a:xfrm>
            <a:off x="6140150" y="1658325"/>
            <a:ext cx="2691900" cy="2853900"/>
          </a:xfrm>
          <a:prstGeom prst="rect">
            <a:avLst/>
          </a:prstGeom>
          <a:noFill/>
          <a:ln>
            <a:noFill/>
          </a:ln>
        </p:spPr>
        <p:txBody>
          <a:bodyPr anchorCtr="0" anchor="t" bIns="91425" lIns="91425" rIns="91425" tIns="91425">
            <a:noAutofit/>
          </a:bodyPr>
          <a:lstStyle/>
          <a:p>
            <a:pPr lvl="0" rtl="0">
              <a:lnSpc>
                <a:spcPct val="115000"/>
              </a:lnSpc>
              <a:spcBef>
                <a:spcPts val="0"/>
              </a:spcBef>
              <a:spcAft>
                <a:spcPts val="1600"/>
              </a:spcAft>
              <a:buClr>
                <a:schemeClr val="dk1"/>
              </a:buClr>
              <a:buSzPct val="91666"/>
              <a:buFont typeface="Arial"/>
              <a:buNone/>
            </a:pPr>
            <a:r>
              <a:rPr lang="en" sz="1200">
                <a:solidFill>
                  <a:schemeClr val="dk2"/>
                </a:solidFill>
              </a:rPr>
              <a:t>Atomized Aluminum: 7.12%</a:t>
            </a:r>
          </a:p>
          <a:p>
            <a:pPr lvl="0" rtl="0">
              <a:lnSpc>
                <a:spcPct val="115000"/>
              </a:lnSpc>
              <a:spcBef>
                <a:spcPts val="0"/>
              </a:spcBef>
              <a:spcAft>
                <a:spcPts val="1600"/>
              </a:spcAft>
              <a:buNone/>
            </a:pPr>
            <a:r>
              <a:rPr lang="en" sz="1200">
                <a:solidFill>
                  <a:schemeClr val="dk2"/>
                </a:solidFill>
              </a:rPr>
              <a:t>Castor Oil: 0.3%</a:t>
            </a:r>
          </a:p>
          <a:p>
            <a:pPr lvl="0" rtl="0">
              <a:lnSpc>
                <a:spcPct val="115000"/>
              </a:lnSpc>
              <a:spcBef>
                <a:spcPts val="0"/>
              </a:spcBef>
              <a:spcAft>
                <a:spcPts val="1600"/>
              </a:spcAft>
              <a:buNone/>
            </a:pPr>
            <a:r>
              <a:rPr lang="en" sz="1200">
                <a:solidFill>
                  <a:schemeClr val="dk2"/>
                </a:solidFill>
              </a:rPr>
              <a:t>Polydimethylsiloxane: 1 drop/500g</a:t>
            </a:r>
          </a:p>
          <a:p>
            <a:pPr lvl="0" rtl="0">
              <a:lnSpc>
                <a:spcPct val="115000"/>
              </a:lnSpc>
              <a:spcBef>
                <a:spcPts val="0"/>
              </a:spcBef>
              <a:spcAft>
                <a:spcPts val="1600"/>
              </a:spcAft>
              <a:buClr>
                <a:schemeClr val="dk1"/>
              </a:buClr>
              <a:buSzPct val="91666"/>
              <a:buFont typeface="Arial"/>
              <a:buNone/>
            </a:pPr>
            <a:r>
              <a:rPr lang="en" sz="1200">
                <a:solidFill>
                  <a:schemeClr val="dk2"/>
                </a:solidFill>
              </a:rPr>
              <a:t>Triton X-100: 1 drop/500g</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x="0" y="0"/>
          <a:ext cx="0" cy="0"/>
          <a:chOff x="0" y="0"/>
          <a:chExt cx="0" cy="0"/>
        </a:xfrm>
      </p:grpSpPr>
      <p:sp>
        <p:nvSpPr>
          <p:cNvPr id="83" name="Shape 83"/>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Propulsion System - Motor Hardware</a:t>
            </a:r>
          </a:p>
        </p:txBody>
      </p:sp>
      <p:sp>
        <p:nvSpPr>
          <p:cNvPr id="84" name="Shape 84"/>
          <p:cNvSpPr txBox="1"/>
          <p:nvPr>
            <p:ph idx="1" type="body"/>
          </p:nvPr>
        </p:nvSpPr>
        <p:spPr>
          <a:xfrm>
            <a:off x="311700" y="1152475"/>
            <a:ext cx="3905400" cy="3416400"/>
          </a:xfrm>
          <a:prstGeom prst="rect">
            <a:avLst/>
          </a:prstGeom>
        </p:spPr>
        <p:txBody>
          <a:bodyPr anchorCtr="0" anchor="t" bIns="91425" lIns="91425" rIns="91425" tIns="91425">
            <a:noAutofit/>
          </a:bodyPr>
          <a:lstStyle/>
          <a:p>
            <a:pPr lvl="0">
              <a:spcBef>
                <a:spcPts val="0"/>
              </a:spcBef>
              <a:buNone/>
            </a:pPr>
            <a:r>
              <a:rPr lang="en" u="sng"/>
              <a:t>Motor Case Dimensions</a:t>
            </a:r>
            <a:r>
              <a:rPr lang="en"/>
              <a:t>:</a:t>
            </a:r>
          </a:p>
          <a:p>
            <a:pPr lvl="0">
              <a:spcBef>
                <a:spcPts val="0"/>
              </a:spcBef>
              <a:buNone/>
            </a:pPr>
            <a:r>
              <a:rPr lang="en"/>
              <a:t>Length 31” (∓2”); OD 4.01”; ID 3.61”</a:t>
            </a:r>
          </a:p>
          <a:p>
            <a:pPr lvl="0">
              <a:spcBef>
                <a:spcPts val="0"/>
              </a:spcBef>
              <a:buNone/>
            </a:pPr>
            <a:r>
              <a:rPr lang="en" u="sng"/>
              <a:t>Motor Case Mass Estimate</a:t>
            </a:r>
            <a:r>
              <a:rPr lang="en"/>
              <a:t>:</a:t>
            </a:r>
          </a:p>
          <a:p>
            <a:pPr lvl="0">
              <a:spcBef>
                <a:spcPts val="0"/>
              </a:spcBef>
              <a:buNone/>
            </a:pPr>
            <a:r>
              <a:rPr lang="en"/>
              <a:t>5 kg, depending on nozzle</a:t>
            </a:r>
          </a:p>
          <a:p>
            <a:pPr lvl="0">
              <a:spcBef>
                <a:spcPts val="0"/>
              </a:spcBef>
              <a:buNone/>
            </a:pPr>
            <a:r>
              <a:rPr lang="en" u="sng"/>
              <a:t>Motor Case Material Choice</a:t>
            </a:r>
          </a:p>
          <a:p>
            <a:pPr lvl="0">
              <a:spcBef>
                <a:spcPts val="0"/>
              </a:spcBef>
              <a:buNone/>
            </a:pPr>
            <a:r>
              <a:rPr lang="en"/>
              <a:t>7075-T6 Aluminum</a:t>
            </a:r>
          </a:p>
          <a:p>
            <a:pPr lvl="0" rtl="0">
              <a:spcBef>
                <a:spcPts val="0"/>
              </a:spcBef>
              <a:buNone/>
            </a:pPr>
            <a:r>
              <a:rPr lang="en"/>
              <a:t>6061-T6 Aluminum</a:t>
            </a:r>
          </a:p>
        </p:txBody>
      </p:sp>
      <p:sp>
        <p:nvSpPr>
          <p:cNvPr id="85" name="Shape 85"/>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Propulsion</a:t>
            </a:r>
          </a:p>
        </p:txBody>
      </p:sp>
      <p:sp>
        <p:nvSpPr>
          <p:cNvPr id="86" name="Shape 86"/>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87" name="Shape 87"/>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88" name="Shape 88"/>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89" name="Shape 89"/>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90" name="Shape 90"/>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
        <p:nvSpPr>
          <p:cNvPr id="91" name="Shape 91"/>
          <p:cNvSpPr txBox="1"/>
          <p:nvPr/>
        </p:nvSpPr>
        <p:spPr>
          <a:xfrm>
            <a:off x="4523200" y="1204025"/>
            <a:ext cx="4309200" cy="3384300"/>
          </a:xfrm>
          <a:prstGeom prst="rect">
            <a:avLst/>
          </a:prstGeom>
          <a:noFill/>
          <a:ln>
            <a:noFill/>
          </a:ln>
        </p:spPr>
        <p:txBody>
          <a:bodyPr anchorCtr="0" anchor="t" bIns="91425" lIns="91425" rIns="91425" tIns="91425">
            <a:noAutofit/>
          </a:bodyPr>
          <a:lstStyle/>
          <a:p>
            <a:pPr lvl="0" rtl="0">
              <a:lnSpc>
                <a:spcPct val="115000"/>
              </a:lnSpc>
              <a:spcBef>
                <a:spcPts val="0"/>
              </a:spcBef>
              <a:spcAft>
                <a:spcPts val="1600"/>
              </a:spcAft>
              <a:buClr>
                <a:schemeClr val="dk1"/>
              </a:buClr>
              <a:buSzPct val="61111"/>
              <a:buFont typeface="Arial"/>
              <a:buNone/>
            </a:pPr>
            <a:r>
              <a:rPr lang="en" sz="1800" u="sng">
                <a:solidFill>
                  <a:schemeClr val="dk2"/>
                </a:solidFill>
              </a:rPr>
              <a:t>Nozzle Dimensions:</a:t>
            </a:r>
          </a:p>
          <a:p>
            <a:pPr indent="-69850" lvl="0" marL="457200" rtl="0">
              <a:lnSpc>
                <a:spcPct val="115000"/>
              </a:lnSpc>
              <a:spcBef>
                <a:spcPts val="0"/>
              </a:spcBef>
              <a:spcAft>
                <a:spcPts val="1600"/>
              </a:spcAft>
              <a:buClr>
                <a:schemeClr val="dk1"/>
              </a:buClr>
              <a:buSzPct val="61111"/>
              <a:buFont typeface="Arial"/>
              <a:buNone/>
            </a:pPr>
            <a:r>
              <a:rPr lang="en" sz="1800">
                <a:solidFill>
                  <a:schemeClr val="dk2"/>
                </a:solidFill>
              </a:rPr>
              <a:t>Exit Pressure: 0.8 atm</a:t>
            </a:r>
          </a:p>
          <a:p>
            <a:pPr indent="-69850" lvl="0" marL="457200" rtl="0">
              <a:lnSpc>
                <a:spcPct val="115000"/>
              </a:lnSpc>
              <a:spcBef>
                <a:spcPts val="0"/>
              </a:spcBef>
              <a:spcAft>
                <a:spcPts val="1600"/>
              </a:spcAft>
              <a:buClr>
                <a:schemeClr val="dk1"/>
              </a:buClr>
              <a:buSzPct val="61111"/>
              <a:buFont typeface="Arial"/>
              <a:buNone/>
            </a:pPr>
            <a:r>
              <a:rPr lang="en" sz="1800">
                <a:solidFill>
                  <a:schemeClr val="dk2"/>
                </a:solidFill>
              </a:rPr>
              <a:t>Geometry: Conical Con-Di</a:t>
            </a:r>
          </a:p>
          <a:p>
            <a:pPr lvl="0" rtl="0">
              <a:lnSpc>
                <a:spcPct val="115000"/>
              </a:lnSpc>
              <a:spcBef>
                <a:spcPts val="0"/>
              </a:spcBef>
              <a:spcAft>
                <a:spcPts val="1600"/>
              </a:spcAft>
              <a:buClr>
                <a:schemeClr val="dk1"/>
              </a:buClr>
              <a:buSzPct val="61111"/>
              <a:buFont typeface="Arial"/>
              <a:buNone/>
            </a:pPr>
            <a:r>
              <a:rPr lang="en" sz="1800" u="sng">
                <a:solidFill>
                  <a:schemeClr val="dk2"/>
                </a:solidFill>
              </a:rPr>
              <a:t>Nozzle Material Choice</a:t>
            </a:r>
          </a:p>
          <a:p>
            <a:pPr lvl="0" rtl="0">
              <a:lnSpc>
                <a:spcPct val="115000"/>
              </a:lnSpc>
              <a:spcBef>
                <a:spcPts val="0"/>
              </a:spcBef>
              <a:spcAft>
                <a:spcPts val="1600"/>
              </a:spcAft>
              <a:buClr>
                <a:schemeClr val="dk1"/>
              </a:buClr>
              <a:buSzPct val="61111"/>
              <a:buFont typeface="Arial"/>
              <a:buNone/>
            </a:pPr>
            <a:r>
              <a:rPr lang="en" sz="1800">
                <a:solidFill>
                  <a:schemeClr val="dk2"/>
                </a:solidFill>
              </a:rPr>
              <a:t>	Graphite</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Propulsion System - Flight Qualification</a:t>
            </a:r>
          </a:p>
        </p:txBody>
      </p:sp>
      <p:sp>
        <p:nvSpPr>
          <p:cNvPr id="97" name="Shape 97"/>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Strand Burner Propellant Characterization: through mid September</a:t>
            </a:r>
          </a:p>
          <a:p>
            <a:pPr lvl="0">
              <a:spcBef>
                <a:spcPts val="0"/>
              </a:spcBef>
              <a:buNone/>
            </a:pPr>
            <a:r>
              <a:rPr lang="en"/>
              <a:t>54 mm motor tests: through mid October.</a:t>
            </a:r>
          </a:p>
          <a:p>
            <a:pPr lvl="0">
              <a:spcBef>
                <a:spcPts val="0"/>
              </a:spcBef>
              <a:buNone/>
            </a:pPr>
            <a:r>
              <a:rPr lang="en"/>
              <a:t>98mm 1 grain tests: through Thanksgiving</a:t>
            </a:r>
          </a:p>
          <a:p>
            <a:pPr lvl="0">
              <a:spcBef>
                <a:spcPts val="0"/>
              </a:spcBef>
              <a:buNone/>
            </a:pPr>
            <a:r>
              <a:rPr lang="en"/>
              <a:t>Flight Motor tests: through February. The initial flight motor static fire should be before Christmas.</a:t>
            </a:r>
          </a:p>
          <a:p>
            <a:pPr lvl="0" rtl="0">
              <a:spcBef>
                <a:spcPts val="0"/>
              </a:spcBef>
              <a:buNone/>
            </a:pPr>
            <a:r>
              <a:rPr lang="en"/>
              <a:t>Flight Tests start in March. Any acceleration to the schedule is encouraged, though we are limited by training and member availability.</a:t>
            </a:r>
          </a:p>
        </p:txBody>
      </p:sp>
      <p:sp>
        <p:nvSpPr>
          <p:cNvPr id="98" name="Shape 98"/>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Propulsion</a:t>
            </a:r>
          </a:p>
        </p:txBody>
      </p:sp>
      <p:sp>
        <p:nvSpPr>
          <p:cNvPr id="99" name="Shape 99"/>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100" name="Shape 100"/>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101" name="Shape 101"/>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102" name="Shape 102"/>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103" name="Shape 103"/>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Structures</a:t>
            </a:r>
          </a:p>
        </p:txBody>
      </p:sp>
      <p:sp>
        <p:nvSpPr>
          <p:cNvPr id="109" name="Shape 109"/>
          <p:cNvSpPr txBox="1"/>
          <p:nvPr>
            <p:ph idx="1" type="body"/>
          </p:nvPr>
        </p:nvSpPr>
        <p:spPr>
          <a:xfrm>
            <a:off x="311700" y="1152475"/>
            <a:ext cx="4257900" cy="3416400"/>
          </a:xfrm>
          <a:prstGeom prst="rect">
            <a:avLst/>
          </a:prstGeom>
        </p:spPr>
        <p:txBody>
          <a:bodyPr anchorCtr="0" anchor="t" bIns="91425" lIns="91425" rIns="91425" tIns="91425">
            <a:noAutofit/>
          </a:bodyPr>
          <a:lstStyle/>
          <a:p>
            <a:pPr lvl="0">
              <a:spcBef>
                <a:spcPts val="0"/>
              </a:spcBef>
              <a:buNone/>
            </a:pPr>
            <a:r>
              <a:rPr lang="en" u="sng"/>
              <a:t>Tube Dimensions:</a:t>
            </a:r>
          </a:p>
          <a:p>
            <a:pPr lvl="0">
              <a:spcBef>
                <a:spcPts val="0"/>
              </a:spcBef>
              <a:buNone/>
            </a:pPr>
            <a:r>
              <a:rPr lang="en"/>
              <a:t>6in ID; 6.25in OD</a:t>
            </a:r>
          </a:p>
          <a:p>
            <a:pPr lvl="0">
              <a:spcBef>
                <a:spcPts val="0"/>
              </a:spcBef>
              <a:buNone/>
            </a:pPr>
            <a:r>
              <a:t/>
            </a:r>
            <a:endParaRPr/>
          </a:p>
          <a:p>
            <a:pPr lvl="0">
              <a:spcBef>
                <a:spcPts val="0"/>
              </a:spcBef>
              <a:buClr>
                <a:schemeClr val="dk1"/>
              </a:buClr>
              <a:buSzPct val="61111"/>
              <a:buFont typeface="Arial"/>
              <a:buNone/>
            </a:pPr>
            <a:r>
              <a:rPr lang="en" u="sng"/>
              <a:t>Nose cone: </a:t>
            </a:r>
          </a:p>
          <a:p>
            <a:pPr lvl="0">
              <a:spcBef>
                <a:spcPts val="0"/>
              </a:spcBef>
              <a:buClr>
                <a:schemeClr val="dk1"/>
              </a:buClr>
              <a:buSzPct val="61111"/>
              <a:buFont typeface="Arial"/>
              <a:buNone/>
            </a:pPr>
            <a:r>
              <a:rPr lang="en"/>
              <a:t>Built in house using female mold</a:t>
            </a:r>
          </a:p>
          <a:p>
            <a:pPr lvl="0" rtl="0">
              <a:spcBef>
                <a:spcPts val="0"/>
              </a:spcBef>
              <a:buNone/>
            </a:pPr>
            <a:r>
              <a:t/>
            </a:r>
            <a:endParaRPr/>
          </a:p>
        </p:txBody>
      </p:sp>
      <p:sp>
        <p:nvSpPr>
          <p:cNvPr id="110" name="Shape 110"/>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Propulsion</a:t>
            </a:r>
          </a:p>
        </p:txBody>
      </p:sp>
      <p:sp>
        <p:nvSpPr>
          <p:cNvPr id="111" name="Shape 111"/>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Structures</a:t>
            </a:r>
          </a:p>
        </p:txBody>
      </p:sp>
      <p:sp>
        <p:nvSpPr>
          <p:cNvPr id="112" name="Shape 112"/>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113" name="Shape 113"/>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114" name="Shape 114"/>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115" name="Shape 115"/>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
        <p:nvSpPr>
          <p:cNvPr id="116" name="Shape 116"/>
          <p:cNvSpPr txBox="1"/>
          <p:nvPr>
            <p:ph idx="1" type="body"/>
          </p:nvPr>
        </p:nvSpPr>
        <p:spPr>
          <a:xfrm>
            <a:off x="4729700" y="1152475"/>
            <a:ext cx="4257900" cy="3416400"/>
          </a:xfrm>
          <a:prstGeom prst="rect">
            <a:avLst/>
          </a:prstGeom>
        </p:spPr>
        <p:txBody>
          <a:bodyPr anchorCtr="0" anchor="t" bIns="91425" lIns="91425" rIns="91425" tIns="91425">
            <a:noAutofit/>
          </a:bodyPr>
          <a:lstStyle/>
          <a:p>
            <a:pPr lvl="0">
              <a:spcBef>
                <a:spcPts val="0"/>
              </a:spcBef>
              <a:buClr>
                <a:schemeClr val="dk1"/>
              </a:buClr>
              <a:buSzPct val="61111"/>
              <a:buFont typeface="Arial"/>
              <a:buNone/>
            </a:pPr>
            <a:r>
              <a:rPr lang="en" u="sng"/>
              <a:t>Material system:</a:t>
            </a:r>
            <a:r>
              <a:rPr lang="en"/>
              <a:t> </a:t>
            </a:r>
          </a:p>
          <a:p>
            <a:pPr lvl="0">
              <a:spcBef>
                <a:spcPts val="0"/>
              </a:spcBef>
              <a:buClr>
                <a:schemeClr val="dk1"/>
              </a:buClr>
              <a:buSzPct val="61111"/>
              <a:buFont typeface="Arial"/>
              <a:buNone/>
            </a:pPr>
            <a:r>
              <a:rPr lang="en"/>
              <a:t>8-harness satin weave S-glass</a:t>
            </a:r>
          </a:p>
          <a:p>
            <a:pPr lvl="0">
              <a:spcBef>
                <a:spcPts val="0"/>
              </a:spcBef>
              <a:buClr>
                <a:schemeClr val="dk1"/>
              </a:buClr>
              <a:buSzPct val="61111"/>
              <a:buFont typeface="Arial"/>
              <a:buNone/>
            </a:pPr>
            <a:r>
              <a:rPr lang="en"/>
              <a:t>West Systems 105 Resin</a:t>
            </a:r>
          </a:p>
          <a:p>
            <a:pPr lvl="0" rtl="0">
              <a:spcBef>
                <a:spcPts val="0"/>
              </a:spcBef>
              <a:buNone/>
            </a:pPr>
            <a:r>
              <a:rPr lang="en"/>
              <a:t>New system with ≤ 300F cure temp. for oven</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0" name="Shape 120"/>
        <p:cNvGrpSpPr/>
        <p:nvPr/>
      </p:nvGrpSpPr>
      <p:grpSpPr>
        <a:xfrm>
          <a:off x="0" y="0"/>
          <a:ext cx="0" cy="0"/>
          <a:chOff x="0" y="0"/>
          <a:chExt cx="0" cy="0"/>
        </a:xfrm>
      </p:grpSpPr>
      <p:sp>
        <p:nvSpPr>
          <p:cNvPr id="121" name="Shape 121"/>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Structures</a:t>
            </a:r>
          </a:p>
        </p:txBody>
      </p:sp>
      <p:sp>
        <p:nvSpPr>
          <p:cNvPr id="122" name="Shape 122"/>
          <p:cNvSpPr txBox="1"/>
          <p:nvPr>
            <p:ph idx="1" type="body"/>
          </p:nvPr>
        </p:nvSpPr>
        <p:spPr>
          <a:xfrm>
            <a:off x="311700" y="1152475"/>
            <a:ext cx="4269000" cy="1037100"/>
          </a:xfrm>
          <a:prstGeom prst="rect">
            <a:avLst/>
          </a:prstGeom>
        </p:spPr>
        <p:txBody>
          <a:bodyPr anchorCtr="0" anchor="t" bIns="91425" lIns="91425" rIns="91425" tIns="91425">
            <a:noAutofit/>
          </a:bodyPr>
          <a:lstStyle/>
          <a:p>
            <a:pPr lvl="0">
              <a:spcBef>
                <a:spcPts val="0"/>
              </a:spcBef>
              <a:buNone/>
            </a:pPr>
            <a:r>
              <a:rPr lang="en" u="sng"/>
              <a:t>Rocket mass:</a:t>
            </a:r>
            <a:r>
              <a:rPr lang="en"/>
              <a:t> </a:t>
            </a:r>
          </a:p>
          <a:p>
            <a:pPr lvl="0">
              <a:spcBef>
                <a:spcPts val="0"/>
              </a:spcBef>
              <a:buNone/>
            </a:pPr>
            <a:r>
              <a:rPr lang="en"/>
              <a:t>~25 kg (55 lbs) dry</a:t>
            </a:r>
          </a:p>
          <a:p>
            <a:pPr lvl="0">
              <a:spcBef>
                <a:spcPts val="0"/>
              </a:spcBef>
              <a:buNone/>
            </a:pPr>
            <a:r>
              <a:t/>
            </a:r>
            <a:endParaRPr/>
          </a:p>
          <a:p>
            <a:pPr lvl="0">
              <a:spcBef>
                <a:spcPts val="0"/>
              </a:spcBef>
              <a:buNone/>
            </a:pPr>
            <a:r>
              <a:t/>
            </a:r>
            <a:endParaRPr/>
          </a:p>
          <a:p>
            <a:pPr lvl="0" rtl="0">
              <a:spcBef>
                <a:spcPts val="0"/>
              </a:spcBef>
              <a:buNone/>
            </a:pPr>
            <a:r>
              <a:t/>
            </a:r>
            <a:endParaRPr/>
          </a:p>
        </p:txBody>
      </p:sp>
      <p:sp>
        <p:nvSpPr>
          <p:cNvPr id="123" name="Shape 123"/>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Propulsion</a:t>
            </a:r>
          </a:p>
        </p:txBody>
      </p:sp>
      <p:sp>
        <p:nvSpPr>
          <p:cNvPr id="124" name="Shape 124"/>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Structures</a:t>
            </a:r>
          </a:p>
        </p:txBody>
      </p:sp>
      <p:sp>
        <p:nvSpPr>
          <p:cNvPr id="125" name="Shape 125"/>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Avionics</a:t>
            </a:r>
          </a:p>
        </p:txBody>
      </p:sp>
      <p:sp>
        <p:nvSpPr>
          <p:cNvPr id="126" name="Shape 126"/>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127" name="Shape 127"/>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128" name="Shape 128"/>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
        <p:nvSpPr>
          <p:cNvPr id="129" name="Shape 129"/>
          <p:cNvSpPr txBox="1"/>
          <p:nvPr>
            <p:ph idx="1" type="body"/>
          </p:nvPr>
        </p:nvSpPr>
        <p:spPr>
          <a:xfrm>
            <a:off x="4752225" y="1152475"/>
            <a:ext cx="4269000" cy="1037100"/>
          </a:xfrm>
          <a:prstGeom prst="rect">
            <a:avLst/>
          </a:prstGeom>
        </p:spPr>
        <p:txBody>
          <a:bodyPr anchorCtr="0" anchor="t" bIns="91425" lIns="91425" rIns="91425" tIns="91425">
            <a:noAutofit/>
          </a:bodyPr>
          <a:lstStyle/>
          <a:p>
            <a:pPr lvl="0">
              <a:spcBef>
                <a:spcPts val="0"/>
              </a:spcBef>
              <a:buNone/>
            </a:pPr>
            <a:r>
              <a:rPr lang="en" u="sng"/>
              <a:t>Rocket length:</a:t>
            </a:r>
            <a:r>
              <a:rPr lang="en"/>
              <a:t> </a:t>
            </a:r>
          </a:p>
          <a:p>
            <a:pPr lvl="0" rtl="0">
              <a:spcBef>
                <a:spcPts val="0"/>
              </a:spcBef>
              <a:buNone/>
            </a:pPr>
            <a:r>
              <a:rPr lang="en"/>
              <a:t>12.5 ft</a:t>
            </a:r>
          </a:p>
          <a:p>
            <a:pPr lvl="0" rtl="0">
              <a:spcBef>
                <a:spcPts val="0"/>
              </a:spcBef>
              <a:buNone/>
            </a:pPr>
            <a:r>
              <a:t/>
            </a:r>
            <a:endParaRPr/>
          </a:p>
        </p:txBody>
      </p:sp>
      <p:pic>
        <p:nvPicPr>
          <p:cNvPr descr="Capture.PNG" id="130" name="Shape 130"/>
          <p:cNvPicPr preferRelativeResize="0"/>
          <p:nvPr/>
        </p:nvPicPr>
        <p:blipFill>
          <a:blip r:embed="rId3">
            <a:alphaModFix/>
          </a:blip>
          <a:stretch>
            <a:fillRect/>
          </a:stretch>
        </p:blipFill>
        <p:spPr>
          <a:xfrm>
            <a:off x="0" y="2538466"/>
            <a:ext cx="9143999" cy="103716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4" name="Shape 134"/>
        <p:cNvGrpSpPr/>
        <p:nvPr/>
      </p:nvGrpSpPr>
      <p:grpSpPr>
        <a:xfrm>
          <a:off x="0" y="0"/>
          <a:ext cx="0" cy="0"/>
          <a:chOff x="0" y="0"/>
          <a:chExt cx="0" cy="0"/>
        </a:xfrm>
      </p:grpSpPr>
      <p:sp>
        <p:nvSpPr>
          <p:cNvPr id="135" name="Shape 135"/>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Avionics</a:t>
            </a:r>
          </a:p>
        </p:txBody>
      </p:sp>
      <p:sp>
        <p:nvSpPr>
          <p:cNvPr id="136" name="Shape 136"/>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lnSpc>
                <a:spcPct val="100000"/>
              </a:lnSpc>
              <a:spcBef>
                <a:spcPts val="0"/>
              </a:spcBef>
              <a:buNone/>
            </a:pPr>
            <a:r>
              <a:rPr b="1" lang="en" sz="1400"/>
              <a:t>Pyxida</a:t>
            </a:r>
          </a:p>
          <a:p>
            <a:pPr indent="-317500" lvl="0" marL="457200">
              <a:lnSpc>
                <a:spcPct val="100000"/>
              </a:lnSpc>
              <a:spcBef>
                <a:spcPts val="0"/>
              </a:spcBef>
              <a:buSzPct val="100000"/>
            </a:pPr>
            <a:r>
              <a:rPr lang="en" sz="1400"/>
              <a:t>Our custom flight computer that handles parachute deployment and recovery tracking. It is based on an ARM microcontroller and is programmed using the Arduino development environment. The PCB is designed and assembled by the team. </a:t>
            </a:r>
          </a:p>
          <a:p>
            <a:pPr lvl="0" rtl="0">
              <a:lnSpc>
                <a:spcPct val="100000"/>
              </a:lnSpc>
              <a:spcBef>
                <a:spcPts val="0"/>
              </a:spcBef>
              <a:buNone/>
            </a:pPr>
            <a:r>
              <a:rPr b="1" lang="en" sz="1400"/>
              <a:t>Sensors</a:t>
            </a:r>
          </a:p>
          <a:p>
            <a:pPr indent="-317500" lvl="0" marL="457200" rtl="0">
              <a:lnSpc>
                <a:spcPct val="100000"/>
              </a:lnSpc>
              <a:spcBef>
                <a:spcPts val="0"/>
              </a:spcBef>
              <a:buSzPct val="100000"/>
            </a:pPr>
            <a:r>
              <a:rPr lang="en" sz="1400"/>
              <a:t>Barometer - Altitude, Apogee detection</a:t>
            </a:r>
          </a:p>
          <a:p>
            <a:pPr indent="-317500" lvl="0" marL="457200" rtl="0">
              <a:lnSpc>
                <a:spcPct val="100000"/>
              </a:lnSpc>
              <a:spcBef>
                <a:spcPts val="0"/>
              </a:spcBef>
              <a:buSzPct val="100000"/>
            </a:pPr>
            <a:r>
              <a:rPr lang="en" sz="1400"/>
              <a:t>GPS - Location, backup altitude</a:t>
            </a:r>
          </a:p>
          <a:p>
            <a:pPr indent="-317500" lvl="0" marL="457200" rtl="0">
              <a:lnSpc>
                <a:spcPct val="100000"/>
              </a:lnSpc>
              <a:spcBef>
                <a:spcPts val="0"/>
              </a:spcBef>
              <a:buSzPct val="100000"/>
            </a:pPr>
            <a:r>
              <a:rPr lang="en" sz="1400"/>
              <a:t>IMU - Orientation, Apogee detection, </a:t>
            </a:r>
          </a:p>
          <a:p>
            <a:pPr indent="-317500" lvl="0" marL="457200" rtl="0">
              <a:lnSpc>
                <a:spcPct val="100000"/>
              </a:lnSpc>
              <a:spcBef>
                <a:spcPts val="0"/>
              </a:spcBef>
              <a:buSzPct val="100000"/>
            </a:pPr>
            <a:r>
              <a:rPr lang="en" sz="1400"/>
              <a:t>Accelerometer - Thrust calculation</a:t>
            </a:r>
          </a:p>
          <a:p>
            <a:pPr lvl="0" rtl="0">
              <a:spcBef>
                <a:spcPts val="0"/>
              </a:spcBef>
              <a:buNone/>
            </a:pPr>
            <a:r>
              <a:t/>
            </a:r>
            <a:endParaRPr sz="1400"/>
          </a:p>
        </p:txBody>
      </p:sp>
      <p:sp>
        <p:nvSpPr>
          <p:cNvPr id="137" name="Shape 137"/>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Propulsion</a:t>
            </a:r>
          </a:p>
        </p:txBody>
      </p:sp>
      <p:sp>
        <p:nvSpPr>
          <p:cNvPr id="138" name="Shape 138"/>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139" name="Shape 139"/>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Avionics</a:t>
            </a:r>
          </a:p>
        </p:txBody>
      </p:sp>
      <p:sp>
        <p:nvSpPr>
          <p:cNvPr id="140" name="Shape 140"/>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141" name="Shape 141"/>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142" name="Shape 142"/>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x="0" y="0"/>
          <a:ext cx="0" cy="0"/>
          <a:chOff x="0" y="0"/>
          <a:chExt cx="0" cy="0"/>
        </a:xfrm>
      </p:grpSpPr>
      <p:sp>
        <p:nvSpPr>
          <p:cNvPr id="147" name="Shape 147"/>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Avionics</a:t>
            </a:r>
          </a:p>
        </p:txBody>
      </p:sp>
      <p:sp>
        <p:nvSpPr>
          <p:cNvPr id="148" name="Shape 148"/>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Pyxida Outputs</a:t>
            </a:r>
          </a:p>
          <a:p>
            <a:pPr indent="-228600" lvl="0" marL="457200">
              <a:spcBef>
                <a:spcPts val="0"/>
              </a:spcBef>
            </a:pPr>
            <a:r>
              <a:rPr lang="en"/>
              <a:t>Radio</a:t>
            </a:r>
          </a:p>
          <a:p>
            <a:pPr indent="-228600" lvl="1" marL="914400">
              <a:spcBef>
                <a:spcPts val="0"/>
              </a:spcBef>
            </a:pPr>
            <a:r>
              <a:rPr lang="en"/>
              <a:t>Pyxida has an XBee radio that is used to command the rocket and receive telemetry for tracking.</a:t>
            </a:r>
          </a:p>
          <a:p>
            <a:pPr indent="-228600" lvl="0" marL="457200">
              <a:spcBef>
                <a:spcPts val="0"/>
              </a:spcBef>
            </a:pPr>
            <a:r>
              <a:rPr lang="en"/>
              <a:t>Pyro Channels</a:t>
            </a:r>
          </a:p>
          <a:p>
            <a:pPr indent="-228600" lvl="1" marL="914400">
              <a:spcBef>
                <a:spcPts val="0"/>
              </a:spcBef>
            </a:pPr>
            <a:r>
              <a:rPr lang="en"/>
              <a:t>The board will have 8 configurable pyro channels for triggering events.</a:t>
            </a:r>
          </a:p>
          <a:p>
            <a:pPr indent="-228600" lvl="0" marL="457200">
              <a:spcBef>
                <a:spcPts val="0"/>
              </a:spcBef>
            </a:pPr>
            <a:r>
              <a:rPr lang="en"/>
              <a:t>Auxiliary outputs</a:t>
            </a:r>
          </a:p>
          <a:p>
            <a:pPr indent="-228600" lvl="1" marL="914400" rtl="0">
              <a:spcBef>
                <a:spcPts val="0"/>
              </a:spcBef>
            </a:pPr>
            <a:r>
              <a:rPr lang="en"/>
              <a:t>It can also be connected to other devices, which it streams data and radio commands to.</a:t>
            </a:r>
          </a:p>
        </p:txBody>
      </p:sp>
      <p:sp>
        <p:nvSpPr>
          <p:cNvPr id="149" name="Shape 149"/>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Propulsion</a:t>
            </a:r>
          </a:p>
        </p:txBody>
      </p:sp>
      <p:sp>
        <p:nvSpPr>
          <p:cNvPr id="150" name="Shape 150"/>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151" name="Shape 151"/>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Avionics</a:t>
            </a:r>
          </a:p>
        </p:txBody>
      </p:sp>
      <p:sp>
        <p:nvSpPr>
          <p:cNvPr id="152" name="Shape 152"/>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153" name="Shape 153"/>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154" name="Shape 154"/>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Avionics</a:t>
            </a:r>
          </a:p>
        </p:txBody>
      </p:sp>
      <p:sp>
        <p:nvSpPr>
          <p:cNvPr id="160" name="Shape 160"/>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a:t>Avionics bay </a:t>
            </a:r>
          </a:p>
          <a:p>
            <a:pPr indent="-228600" lvl="0" marL="457200">
              <a:spcBef>
                <a:spcPts val="0"/>
              </a:spcBef>
            </a:pPr>
            <a:r>
              <a:rPr lang="en"/>
              <a:t>New shell based design</a:t>
            </a:r>
          </a:p>
          <a:p>
            <a:pPr lvl="0">
              <a:spcBef>
                <a:spcPts val="0"/>
              </a:spcBef>
              <a:buNone/>
            </a:pPr>
            <a:r>
              <a:t/>
            </a:r>
            <a:endParaRPr/>
          </a:p>
          <a:p>
            <a:pPr lvl="0">
              <a:spcBef>
                <a:spcPts val="0"/>
              </a:spcBef>
              <a:buNone/>
            </a:pPr>
            <a:r>
              <a:rPr lang="en"/>
              <a:t>Telemetrum</a:t>
            </a:r>
          </a:p>
          <a:p>
            <a:pPr indent="-228600" lvl="0" marL="457200" rtl="0">
              <a:spcBef>
                <a:spcPts val="0"/>
              </a:spcBef>
            </a:pPr>
            <a:r>
              <a:rPr lang="en"/>
              <a:t>Proved itself to be a capable backup system last year</a:t>
            </a:r>
          </a:p>
        </p:txBody>
      </p:sp>
      <p:sp>
        <p:nvSpPr>
          <p:cNvPr id="161" name="Shape 161"/>
          <p:cNvSpPr txBox="1"/>
          <p:nvPr/>
        </p:nvSpPr>
        <p:spPr>
          <a:xfrm>
            <a:off x="30462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Propulsion</a:t>
            </a:r>
          </a:p>
        </p:txBody>
      </p:sp>
      <p:sp>
        <p:nvSpPr>
          <p:cNvPr id="162" name="Shape 162"/>
          <p:cNvSpPr txBox="1"/>
          <p:nvPr/>
        </p:nvSpPr>
        <p:spPr>
          <a:xfrm>
            <a:off x="4217150" y="4669500"/>
            <a:ext cx="11709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Structures</a:t>
            </a:r>
          </a:p>
        </p:txBody>
      </p:sp>
      <p:sp>
        <p:nvSpPr>
          <p:cNvPr id="163" name="Shape 163"/>
          <p:cNvSpPr txBox="1"/>
          <p:nvPr/>
        </p:nvSpPr>
        <p:spPr>
          <a:xfrm>
            <a:off x="5388050" y="4669500"/>
            <a:ext cx="10308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FFFFFF"/>
                </a:solidFill>
              </a:rPr>
              <a:t>Avionics</a:t>
            </a:r>
          </a:p>
        </p:txBody>
      </p:sp>
      <p:sp>
        <p:nvSpPr>
          <p:cNvPr id="164" name="Shape 164"/>
          <p:cNvSpPr txBox="1"/>
          <p:nvPr/>
        </p:nvSpPr>
        <p:spPr>
          <a:xfrm>
            <a:off x="6418850" y="4669500"/>
            <a:ext cx="11166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Recovery</a:t>
            </a:r>
          </a:p>
        </p:txBody>
      </p:sp>
      <p:sp>
        <p:nvSpPr>
          <p:cNvPr id="165" name="Shape 165"/>
          <p:cNvSpPr txBox="1"/>
          <p:nvPr/>
        </p:nvSpPr>
        <p:spPr>
          <a:xfrm>
            <a:off x="7535400" y="4669500"/>
            <a:ext cx="9762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Payload</a:t>
            </a:r>
          </a:p>
        </p:txBody>
      </p:sp>
      <p:sp>
        <p:nvSpPr>
          <p:cNvPr id="166" name="Shape 166"/>
          <p:cNvSpPr txBox="1"/>
          <p:nvPr/>
        </p:nvSpPr>
        <p:spPr>
          <a:xfrm>
            <a:off x="8511600" y="4669500"/>
            <a:ext cx="632400" cy="474000"/>
          </a:xfrm>
          <a:prstGeom prst="rect">
            <a:avLst/>
          </a:prstGeom>
          <a:noFill/>
          <a:ln>
            <a:noFill/>
          </a:ln>
        </p:spPr>
        <p:txBody>
          <a:bodyPr anchorCtr="0" anchor="ctr" bIns="91425" lIns="91425" rIns="91425" tIns="91425">
            <a:noAutofit/>
          </a:bodyPr>
          <a:lstStyle/>
          <a:p>
            <a:pPr lvl="0" rtl="0" algn="ctr">
              <a:spcBef>
                <a:spcPts val="0"/>
              </a:spcBef>
              <a:buNone/>
            </a:pPr>
            <a:r>
              <a:rPr lang="en">
                <a:solidFill>
                  <a:srgbClr val="909090"/>
                </a:solidFill>
              </a:rPr>
              <a:t>Exec</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