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8" r:id="rId1"/>
    <p:sldMasterId id="2147483729" r:id="rId2"/>
    <p:sldMasterId id="2147483745" r:id="rId3"/>
    <p:sldMasterId id="2147483750" r:id="rId4"/>
  </p:sldMasterIdLst>
  <p:notesMasterIdLst>
    <p:notesMasterId r:id="rId11"/>
  </p:notesMasterIdLst>
  <p:sldIdLst>
    <p:sldId id="256" r:id="rId5"/>
    <p:sldId id="258" r:id="rId6"/>
    <p:sldId id="260" r:id="rId7"/>
    <p:sldId id="259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Geneva" pitchFamily="12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4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pos="720">
          <p15:clr>
            <a:srgbClr val="A4A3A4"/>
          </p15:clr>
        </p15:guide>
        <p15:guide id="4" pos="5040">
          <p15:clr>
            <a:srgbClr val="A4A3A4"/>
          </p15:clr>
        </p15:guide>
        <p15:guide id="5" pos="33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howGuides="1">
      <p:cViewPr varScale="1">
        <p:scale>
          <a:sx n="131" d="100"/>
          <a:sy n="131" d="100"/>
        </p:scale>
        <p:origin x="138" y="168"/>
      </p:cViewPr>
      <p:guideLst>
        <p:guide orient="horz" pos="1104"/>
        <p:guide orient="horz" pos="3888"/>
        <p:guide pos="720"/>
        <p:guide pos="5040"/>
        <p:guide pos="33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Genev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Genev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Genev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7128287-3EDF-40CE-A0FB-2D7DE40099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637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128287-3EDF-40CE-A0FB-2D7DE40099B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816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019800" y="5006370"/>
            <a:ext cx="26670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Presenter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 Title | Date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60871" y="3603056"/>
            <a:ext cx="139292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993333"/>
                </a:solidFill>
                <a:latin typeface="Times"/>
                <a:cs typeface="Arial" panose="020B0604020202020204" pitchFamily="34" charset="0"/>
              </a:rPr>
              <a:t>subtitle</a:t>
            </a:r>
            <a:endParaRPr lang="en-US" sz="3200" dirty="0">
              <a:solidFill>
                <a:srgbClr val="993333"/>
              </a:solidFill>
              <a:latin typeface="Times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940801" y="4183559"/>
            <a:ext cx="500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kern="1500" spc="20" dirty="0" smtClean="0">
                <a:solidFill>
                  <a:srgbClr val="99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38226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949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6019800"/>
            <a:ext cx="2743200" cy="6858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3000" y="1752601"/>
            <a:ext cx="75438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2200"/>
              </a:lnSpc>
              <a:spcAft>
                <a:spcPts val="700"/>
              </a:spcAft>
              <a:defRPr sz="2000"/>
            </a:lvl1pPr>
            <a:lvl2pPr marL="742950" indent="-285750">
              <a:lnSpc>
                <a:spcPts val="2000"/>
              </a:lnSpc>
              <a:spcAft>
                <a:spcPts val="700"/>
              </a:spcAft>
              <a:buFont typeface="Lucida Grande"/>
              <a:buChar char="-"/>
              <a:defRPr sz="1800">
                <a:solidFill>
                  <a:schemeClr val="tx1"/>
                </a:solidFill>
              </a:defRPr>
            </a:lvl2pPr>
            <a:lvl3pPr marL="1143000" indent="-228600">
              <a:spcBef>
                <a:spcPts val="0"/>
              </a:spcBef>
              <a:spcAft>
                <a:spcPts val="700"/>
              </a:spcAft>
              <a:buFont typeface="Wingdings" charset="2"/>
              <a:buChar char="§"/>
              <a:defRPr sz="1800"/>
            </a:lvl3pPr>
            <a:lvl4pPr marL="1657350" indent="-285750">
              <a:spcBef>
                <a:spcPts val="0"/>
              </a:spcBef>
              <a:spcAft>
                <a:spcPts val="700"/>
              </a:spcAft>
              <a:buFont typeface="Courier New"/>
              <a:buChar char="o"/>
              <a:defRPr sz="1600"/>
            </a:lvl4pPr>
            <a:lvl5pPr>
              <a:spcBef>
                <a:spcPts val="0"/>
              </a:spcBef>
              <a:spcAft>
                <a:spcPts val="700"/>
              </a:spcAft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Placeholder 3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26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" t="9989" r="74691" b="11447"/>
          <a:stretch/>
        </p:blipFill>
        <p:spPr>
          <a:xfrm>
            <a:off x="8136466" y="6088302"/>
            <a:ext cx="626534" cy="538789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1143000" y="1752601"/>
            <a:ext cx="75438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ts val="2200"/>
              </a:lnSpc>
              <a:spcAft>
                <a:spcPts val="700"/>
              </a:spcAft>
              <a:defRPr sz="2000"/>
            </a:lvl1pPr>
            <a:lvl2pPr marL="742950" indent="-285750">
              <a:lnSpc>
                <a:spcPts val="2000"/>
              </a:lnSpc>
              <a:spcAft>
                <a:spcPts val="700"/>
              </a:spcAft>
              <a:buFont typeface="Lucida Grande"/>
              <a:buChar char="-"/>
              <a:defRPr sz="1800">
                <a:solidFill>
                  <a:schemeClr val="tx1"/>
                </a:solidFill>
              </a:defRPr>
            </a:lvl2pPr>
            <a:lvl3pPr marL="1143000" indent="-228600">
              <a:spcBef>
                <a:spcPts val="0"/>
              </a:spcBef>
              <a:spcAft>
                <a:spcPts val="700"/>
              </a:spcAft>
              <a:buFont typeface="Wingdings" charset="2"/>
              <a:buChar char="§"/>
              <a:defRPr sz="1800"/>
            </a:lvl3pPr>
            <a:lvl4pPr marL="1657350" indent="-285750">
              <a:spcBef>
                <a:spcPts val="0"/>
              </a:spcBef>
              <a:spcAft>
                <a:spcPts val="700"/>
              </a:spcAft>
              <a:buFont typeface="Courier New"/>
              <a:buChar char="o"/>
              <a:defRPr sz="1600"/>
            </a:lvl4pPr>
            <a:lvl5pPr>
              <a:spcBef>
                <a:spcPts val="0"/>
              </a:spcBef>
              <a:spcAft>
                <a:spcPts val="700"/>
              </a:spcAft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80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6096000" y="1752600"/>
            <a:ext cx="2590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Aft>
                <a:spcPts val="700"/>
              </a:spcAft>
              <a:defRPr sz="1600"/>
            </a:lvl1pPr>
          </a:lstStyle>
          <a:p>
            <a:pPr lvl="0"/>
            <a:r>
              <a:rPr lang="en-US" dirty="0"/>
              <a:t>Click to edit Master text </a:t>
            </a:r>
            <a:r>
              <a:rPr lang="en-US" dirty="0" smtClean="0"/>
              <a:t>styles</a:t>
            </a:r>
            <a:endParaRPr lang="en-US" dirty="0"/>
          </a:p>
        </p:txBody>
      </p:sp>
      <p:sp>
        <p:nvSpPr>
          <p:cNvPr id="6" name="Title Placeholder 3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752600"/>
            <a:ext cx="5791200" cy="40386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13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solidFill>
          <a:srgbClr val="99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194219" y="2101132"/>
            <a:ext cx="5414669" cy="24987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-48984" y="2488873"/>
            <a:ext cx="1909770" cy="0"/>
          </a:xfrm>
          <a:prstGeom prst="line">
            <a:avLst/>
          </a:prstGeom>
          <a:ln w="28575" cap="rnd">
            <a:solidFill>
              <a:schemeClr val="bg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673337" y="2322270"/>
            <a:ext cx="365760" cy="365760"/>
          </a:xfrm>
          <a:prstGeom prst="ellipse">
            <a:avLst/>
          </a:prstGeom>
          <a:solidFill>
            <a:srgbClr val="993333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73225" y="2322513"/>
            <a:ext cx="365125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781568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 txBox="1">
            <a:spLocks/>
          </p:cNvSpPr>
          <p:nvPr userDrawn="1"/>
        </p:nvSpPr>
        <p:spPr>
          <a:xfrm>
            <a:off x="2194219" y="2101132"/>
            <a:ext cx="5414669" cy="249872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None/>
              <a:defRPr sz="4800" kern="1200">
                <a:solidFill>
                  <a:srgbClr val="993333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dirty="0" smtClean="0"/>
              <a:t>Click to edit Master text styles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 flipH="1">
            <a:off x="-48984" y="2488873"/>
            <a:ext cx="1909770" cy="0"/>
          </a:xfrm>
          <a:prstGeom prst="line">
            <a:avLst/>
          </a:prstGeom>
          <a:ln w="28575" cap="rnd">
            <a:solidFill>
              <a:srgbClr val="993333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 userDrawn="1"/>
        </p:nvSpPr>
        <p:spPr>
          <a:xfrm>
            <a:off x="1673337" y="2322270"/>
            <a:ext cx="365760" cy="365760"/>
          </a:xfrm>
          <a:prstGeom prst="ellipse">
            <a:avLst/>
          </a:prstGeom>
          <a:solidFill>
            <a:srgbClr val="993333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1673225" y="2322513"/>
            <a:ext cx="365125" cy="36512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smtClean="0"/>
              <a:t>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886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867400" y="5864931"/>
            <a:ext cx="3571336" cy="0"/>
          </a:xfrm>
          <a:prstGeom prst="line">
            <a:avLst/>
          </a:prstGeom>
          <a:ln cap="rnd">
            <a:solidFill>
              <a:srgbClr val="993333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6019800"/>
            <a:ext cx="27432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6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4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143000" y="1295400"/>
            <a:ext cx="8001000" cy="0"/>
          </a:xfrm>
          <a:prstGeom prst="line">
            <a:avLst/>
          </a:prstGeom>
          <a:ln cap="rnd">
            <a:solidFill>
              <a:srgbClr val="993333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56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53" r:id="rId2"/>
    <p:sldLayoutId id="2147483752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2800" b="1">
          <a:solidFill>
            <a:srgbClr val="993333"/>
          </a:solidFill>
          <a:latin typeface="+mj-lt"/>
          <a:ea typeface="+mj-ea"/>
          <a:cs typeface="Geneva" charset="0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  <a:cs typeface="Geneva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  <a:cs typeface="Geneva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  <a:cs typeface="Geneva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  <a:cs typeface="Geneva" charset="0"/>
        </a:defRPr>
      </a:lvl5pPr>
      <a:lvl6pPr marL="457200"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</a:defRPr>
      </a:lvl6pPr>
      <a:lvl7pPr marL="914400"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</a:defRPr>
      </a:lvl7pPr>
      <a:lvl8pPr marL="1371600"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</a:defRPr>
      </a:lvl8pPr>
      <a:lvl9pPr marL="1828800"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  <a:ea typeface="Geneva" charset="0"/>
        </a:defRPr>
      </a:lvl9pPr>
    </p:titleStyle>
    <p:bodyStyle>
      <a:lvl1pPr marL="230188" indent="-230188" algn="l" rtl="0" eaLnBrk="0" fontAlgn="base" hangingPunct="0">
        <a:lnSpc>
          <a:spcPts val="2700"/>
        </a:lnSpc>
        <a:spcBef>
          <a:spcPct val="0"/>
        </a:spcBef>
        <a:spcAft>
          <a:spcPts val="1400"/>
        </a:spcAft>
        <a:buClr>
          <a:srgbClr val="993333"/>
        </a:buClr>
        <a:buChar char="•"/>
        <a:defRPr sz="2300">
          <a:solidFill>
            <a:schemeClr val="tx1"/>
          </a:solidFill>
          <a:latin typeface="+mn-lt"/>
          <a:ea typeface="+mn-ea"/>
          <a:cs typeface="Geneva" charset="0"/>
        </a:defRPr>
      </a:lvl1pPr>
      <a:lvl2pPr marL="742950" indent="-285750" algn="l" rtl="0" eaLnBrk="0" fontAlgn="base" hangingPunct="0">
        <a:lnSpc>
          <a:spcPts val="2800"/>
        </a:lnSpc>
        <a:spcBef>
          <a:spcPct val="0"/>
        </a:spcBef>
        <a:spcAft>
          <a:spcPts val="1400"/>
        </a:spcAft>
        <a:buChar char="–"/>
        <a:defRPr sz="23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3333"/>
        </a:buClr>
        <a:buChar char="•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45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052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63" t="24478" r="2066" b="17572"/>
          <a:stretch/>
        </p:blipFill>
        <p:spPr>
          <a:xfrm rot="258286">
            <a:off x="-1072791" y="-613951"/>
            <a:ext cx="10485878" cy="3807298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0" y="2878586"/>
            <a:ext cx="9144000" cy="702814"/>
          </a:xfrm>
          <a:prstGeom prst="line">
            <a:avLst/>
          </a:prstGeom>
          <a:ln w="19050" cap="rnd">
            <a:solidFill>
              <a:srgbClr val="993333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019800" y="5006370"/>
            <a:ext cx="26670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Bob Brosseau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-Builder Trainer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-Builder Training|  May 2017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0871" y="3603056"/>
            <a:ext cx="17347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993333"/>
                </a:solidFill>
                <a:latin typeface="Times"/>
                <a:cs typeface="Arial" panose="020B0604020202020204" pitchFamily="34" charset="0"/>
              </a:rPr>
              <a:t>e</a:t>
            </a:r>
            <a:r>
              <a:rPr lang="en-US" sz="3200" dirty="0" smtClean="0">
                <a:solidFill>
                  <a:srgbClr val="993333"/>
                </a:solidFill>
                <a:latin typeface="Times"/>
                <a:cs typeface="Arial" panose="020B0604020202020204" pitchFamily="34" charset="0"/>
              </a:rPr>
              <a:t>-Builder</a:t>
            </a:r>
            <a:endParaRPr lang="en-US" sz="3200" dirty="0">
              <a:solidFill>
                <a:srgbClr val="993333"/>
              </a:solidFill>
              <a:latin typeface="Times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0800" y="4183559"/>
            <a:ext cx="744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kern="1500" spc="20" dirty="0" smtClean="0">
                <a:solidFill>
                  <a:srgbClr val="99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Definition (PD) and MPBE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by the CC Planner, CC Planning Manager, eB admin, Project Manager, R&amp;M Manager, or UTILITIES Program Manager.</a:t>
            </a:r>
            <a:endParaRPr lang="en-US" dirty="0"/>
          </a:p>
          <a:p>
            <a:r>
              <a:rPr lang="en-US" dirty="0" smtClean="0"/>
              <a:t>If the CC Planner does not start the PD Form process </a:t>
            </a:r>
            <a:r>
              <a:rPr lang="en-US" dirty="0" smtClean="0"/>
              <a:t>the first step will go to the CC Planner.</a:t>
            </a:r>
          </a:p>
          <a:p>
            <a:r>
              <a:rPr lang="en-US" dirty="0" smtClean="0"/>
              <a:t>The Project Manager Review step is “touch” step for the PM.</a:t>
            </a:r>
          </a:p>
          <a:p>
            <a:r>
              <a:rPr lang="en-US" dirty="0" smtClean="0"/>
              <a:t>The approval workflow culminates in a Merge step that creates the PD Form.</a:t>
            </a:r>
          </a:p>
          <a:p>
            <a:r>
              <a:rPr lang="en-US" dirty="0" smtClean="0"/>
              <a:t>The MPEB (03.01) process is spawned following PD Merge step.</a:t>
            </a:r>
          </a:p>
          <a:p>
            <a:r>
              <a:rPr lang="en-US" dirty="0" smtClean="0"/>
              <a:t>The final PD Form is created following CC planning </a:t>
            </a:r>
            <a:r>
              <a:rPr lang="en-US" dirty="0" err="1" smtClean="0"/>
              <a:t>Mgr</a:t>
            </a:r>
            <a:r>
              <a:rPr lang="en-US" dirty="0" smtClean="0"/>
              <a:t> approval.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Definition Form Creation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92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Three key functions of the </a:t>
            </a:r>
            <a:r>
              <a:rPr lang="en-US" dirty="0" smtClean="0"/>
              <a:t>PD Form process.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Routes immediately to the CC Planner if the process is started by someone else.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Creates a draft PD form and a Final PD Form.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Spawns </a:t>
            </a:r>
            <a:r>
              <a:rPr lang="en-US" dirty="0" smtClean="0"/>
              <a:t>the 3.01 Milestone Project </a:t>
            </a:r>
            <a:r>
              <a:rPr lang="en-US" dirty="0" smtClean="0"/>
              <a:t>Estimate process. </a:t>
            </a:r>
            <a:r>
              <a:rPr lang="en-US" dirty="0" smtClean="0"/>
              <a:t>It appears in the </a:t>
            </a:r>
            <a:r>
              <a:rPr lang="en-US" dirty="0" smtClean="0"/>
              <a:t>Project Manager’s </a:t>
            </a:r>
            <a:r>
              <a:rPr lang="en-US" dirty="0" smtClean="0"/>
              <a:t>court for completion.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9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Form, Initial Step Sequence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47800"/>
            <a:ext cx="396240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  <a:cs typeface="Arial" panose="020B0604020202020204" pitchFamily="34" charset="0"/>
              </a:rPr>
              <a:t>This is the first sequence of steps for creating the PD form.</a:t>
            </a:r>
            <a:endParaRPr lang="en-US" sz="1400" dirty="0" smtClean="0">
              <a:latin typeface="+mn-lt"/>
              <a:cs typeface="Arial" panose="020B0604020202020204" pitchFamily="34" charset="0"/>
            </a:endParaRPr>
          </a:p>
          <a:p>
            <a:endParaRPr lang="en-US" sz="1400" dirty="0" smtClean="0">
              <a:latin typeface="+mn-lt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  <a:cs typeface="Arial" panose="020B0604020202020204" pitchFamily="34" charset="0"/>
              </a:rPr>
              <a:t>If the CC Planner does not start the process the first step routes to that role.</a:t>
            </a:r>
            <a:endParaRPr lang="en-US" sz="1400" dirty="0" smtClean="0">
              <a:latin typeface="+mn-lt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  <a:cs typeface="Arial" panose="020B0604020202020204" pitchFamily="34" charset="0"/>
              </a:rPr>
              <a:t>The CC Planner and Project Manager can engage in a Submit and Revise loop to complete work on the PD form content.</a:t>
            </a:r>
            <a:endParaRPr lang="en-US" sz="1400" dirty="0" smtClean="0">
              <a:latin typeface="+mn-lt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+mn-lt"/>
                <a:cs typeface="Arial" panose="020B0604020202020204" pitchFamily="34" charset="0"/>
              </a:rPr>
              <a:t>The Project Manager’s submission will go to the Planning Manager and Program Manager for review/approval.</a:t>
            </a:r>
            <a:endParaRPr lang="en-US" sz="1400" dirty="0">
              <a:latin typeface="+mn-lt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24400" y="2286000"/>
            <a:ext cx="3597334" cy="281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76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 Form – Remaining Steps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1905000"/>
            <a:ext cx="3875238" cy="26495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2057400"/>
            <a:ext cx="4038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Assuming the form is not voided this sequence begins with Working Committee Review.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Other reviews and approvals take place prior to the draft PD form being created.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The 3.01 MPEB process is spawned.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The final PD Form is printed in the final process step.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676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Filtering to view a process</a:t>
            </a:r>
          </a:p>
          <a:p>
            <a:r>
              <a:rPr lang="en-US" dirty="0" smtClean="0"/>
              <a:t>Using Submit and Revise steps (revise allows for a reviewer to request a correction or ask questions)</a:t>
            </a:r>
          </a:p>
          <a:p>
            <a:r>
              <a:rPr lang="en-US" dirty="0" smtClean="0"/>
              <a:t>Comments – making and requesting</a:t>
            </a:r>
          </a:p>
          <a:p>
            <a:r>
              <a:rPr lang="en-US" dirty="0" smtClean="0"/>
              <a:t>Attaching documents to processes</a:t>
            </a:r>
          </a:p>
          <a:p>
            <a:r>
              <a:rPr lang="en-US" dirty="0" smtClean="0"/>
              <a:t>Print merge template (Current View and Merge Templates)</a:t>
            </a:r>
          </a:p>
          <a:p>
            <a:r>
              <a:rPr lang="en-US" dirty="0" smtClean="0"/>
              <a:t>Show History, Current Actors, Workflow Diagram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Processes:</a:t>
            </a:r>
            <a:br>
              <a:rPr lang="en-US" dirty="0" smtClean="0"/>
            </a:br>
            <a:r>
              <a:rPr lang="en-US" dirty="0" smtClean="0"/>
              <a:t>Helpful Skills to Know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14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-Plan-inspir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F_Template_2016 [Read-Only]" id="{501124E6-82A7-418E-82C7-93224CD558FC}" vid="{852FA9B9-6524-48CE-BFAE-20B2C67246CD}"/>
    </a:ext>
  </a:extLst>
</a:theme>
</file>

<file path=ppt/theme/theme2.xml><?xml version="1.0" encoding="utf-8"?>
<a:theme xmlns:a="http://schemas.openxmlformats.org/drawingml/2006/main" name="body">
  <a:themeElements>
    <a:clrScheme name="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99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8A2D2D"/>
      </a:accent6>
      <a:hlink>
        <a:srgbClr val="4D4D4D"/>
      </a:hlink>
      <a:folHlink>
        <a:srgbClr val="EAEAEA"/>
      </a:folHlink>
    </a:clrScheme>
    <a:fontScheme name="Blank Presentation">
      <a:majorFont>
        <a:latin typeface="Arial"/>
        <a:ea typeface="Geneva"/>
        <a:cs typeface=""/>
      </a:majorFont>
      <a:minorFont>
        <a:latin typeface="Times New Roman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Genev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Genev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OF_Template_2016 [Read-Only]" id="{501124E6-82A7-418E-82C7-93224CD558FC}" vid="{A0DC1C8C-138C-409A-8C73-1CCD1815F6C8}"/>
    </a:ext>
  </a:extLst>
</a:theme>
</file>

<file path=ppt/theme/theme3.xml><?xml version="1.0" encoding="utf-8"?>
<a:theme xmlns:a="http://schemas.openxmlformats.org/drawingml/2006/main" name="Section divi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F_Template_2016 [Read-Only]" id="{501124E6-82A7-418E-82C7-93224CD558FC}" vid="{ABA572A0-876E-4FCF-B21E-B3321F260F3F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F_Template_2016 [Read-Only]" id="{501124E6-82A7-418E-82C7-93224CD558FC}" vid="{8AFFEAA1-A94F-48C2-A9F0-8DA59D903453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DOF_Template_2016</Template>
  <TotalTime>348</TotalTime>
  <Words>356</Words>
  <Application>Microsoft Office PowerPoint</Application>
  <PresentationFormat>On-screen Show (4:3)</PresentationFormat>
  <Paragraphs>36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Calibri</vt:lpstr>
      <vt:lpstr>Courier New</vt:lpstr>
      <vt:lpstr>Geneva</vt:lpstr>
      <vt:lpstr>Lucida Grande</vt:lpstr>
      <vt:lpstr>Times</vt:lpstr>
      <vt:lpstr>Times New Roman</vt:lpstr>
      <vt:lpstr>Wingdings</vt:lpstr>
      <vt:lpstr>Cap-Plan-inspired</vt:lpstr>
      <vt:lpstr>body</vt:lpstr>
      <vt:lpstr>Section divider</vt:lpstr>
      <vt:lpstr>1_Custom Design</vt:lpstr>
      <vt:lpstr>PowerPoint Presentation</vt:lpstr>
      <vt:lpstr>Project Definition Form Creation</vt:lpstr>
      <vt:lpstr>Process Output</vt:lpstr>
      <vt:lpstr>PD Form, Initial Step Sequence</vt:lpstr>
      <vt:lpstr>PD Form – Remaining Steps</vt:lpstr>
      <vt:lpstr>Processes: Helpful Skills to Know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Brosseau</dc:creator>
  <cp:lastModifiedBy>Robert Brosseau</cp:lastModifiedBy>
  <cp:revision>25</cp:revision>
  <cp:lastPrinted>2002-10-29T20:49:27Z</cp:lastPrinted>
  <dcterms:created xsi:type="dcterms:W3CDTF">2017-05-01T19:32:35Z</dcterms:created>
  <dcterms:modified xsi:type="dcterms:W3CDTF">2017-05-08T17:35:58Z</dcterms:modified>
</cp:coreProperties>
</file>