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61" autoAdjust="0"/>
    <p:restoredTop sz="94660"/>
  </p:normalViewPr>
  <p:slideViewPr>
    <p:cSldViewPr snapToGrid="0">
      <p:cViewPr>
        <p:scale>
          <a:sx n="70" d="100"/>
          <a:sy n="70" d="100"/>
        </p:scale>
        <p:origin x="2488"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02AAAF-378B-4C80-BE35-1C9F5417F6B8}" type="datetimeFigureOut">
              <a:rPr lang="en-US" smtClean="0"/>
              <a:t>3/10/16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55B75-6B03-4605-B39F-22A0FDE50DE3}" type="slidenum">
              <a:rPr lang="en-US" smtClean="0"/>
              <a:t>‹#›</a:t>
            </a:fld>
            <a:endParaRPr lang="en-US"/>
          </a:p>
        </p:txBody>
      </p:sp>
    </p:spTree>
    <p:extLst>
      <p:ext uri="{BB962C8B-B14F-4D97-AF65-F5344CB8AC3E}">
        <p14:creationId xmlns:p14="http://schemas.microsoft.com/office/powerpoint/2010/main" val="943886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02AAAF-378B-4C80-BE35-1C9F5417F6B8}" type="datetimeFigureOut">
              <a:rPr lang="en-US" smtClean="0"/>
              <a:t>3/10/16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55B75-6B03-4605-B39F-22A0FDE50DE3}" type="slidenum">
              <a:rPr lang="en-US" smtClean="0"/>
              <a:t>‹#›</a:t>
            </a:fld>
            <a:endParaRPr lang="en-US"/>
          </a:p>
        </p:txBody>
      </p:sp>
    </p:spTree>
    <p:extLst>
      <p:ext uri="{BB962C8B-B14F-4D97-AF65-F5344CB8AC3E}">
        <p14:creationId xmlns:p14="http://schemas.microsoft.com/office/powerpoint/2010/main" val="2439164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02AAAF-378B-4C80-BE35-1C9F5417F6B8}" type="datetimeFigureOut">
              <a:rPr lang="en-US" smtClean="0"/>
              <a:t>3/10/16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55B75-6B03-4605-B39F-22A0FDE50DE3}" type="slidenum">
              <a:rPr lang="en-US" smtClean="0"/>
              <a:t>‹#›</a:t>
            </a:fld>
            <a:endParaRPr lang="en-US"/>
          </a:p>
        </p:txBody>
      </p:sp>
    </p:spTree>
    <p:extLst>
      <p:ext uri="{BB962C8B-B14F-4D97-AF65-F5344CB8AC3E}">
        <p14:creationId xmlns:p14="http://schemas.microsoft.com/office/powerpoint/2010/main" val="1642568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02AAAF-378B-4C80-BE35-1C9F5417F6B8}" type="datetimeFigureOut">
              <a:rPr lang="en-US" smtClean="0"/>
              <a:t>3/10/16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55B75-6B03-4605-B39F-22A0FDE50DE3}" type="slidenum">
              <a:rPr lang="en-US" smtClean="0"/>
              <a:t>‹#›</a:t>
            </a:fld>
            <a:endParaRPr lang="en-US"/>
          </a:p>
        </p:txBody>
      </p:sp>
    </p:spTree>
    <p:extLst>
      <p:ext uri="{BB962C8B-B14F-4D97-AF65-F5344CB8AC3E}">
        <p14:creationId xmlns:p14="http://schemas.microsoft.com/office/powerpoint/2010/main" val="357665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02AAAF-378B-4C80-BE35-1C9F5417F6B8}" type="datetimeFigureOut">
              <a:rPr lang="en-US" smtClean="0"/>
              <a:t>3/10/16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55B75-6B03-4605-B39F-22A0FDE50DE3}" type="slidenum">
              <a:rPr lang="en-US" smtClean="0"/>
              <a:t>‹#›</a:t>
            </a:fld>
            <a:endParaRPr lang="en-US"/>
          </a:p>
        </p:txBody>
      </p:sp>
    </p:spTree>
    <p:extLst>
      <p:ext uri="{BB962C8B-B14F-4D97-AF65-F5344CB8AC3E}">
        <p14:creationId xmlns:p14="http://schemas.microsoft.com/office/powerpoint/2010/main" val="3918779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02AAAF-378B-4C80-BE35-1C9F5417F6B8}" type="datetimeFigureOut">
              <a:rPr lang="en-US" smtClean="0"/>
              <a:t>3/10/16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55B75-6B03-4605-B39F-22A0FDE50DE3}" type="slidenum">
              <a:rPr lang="en-US" smtClean="0"/>
              <a:t>‹#›</a:t>
            </a:fld>
            <a:endParaRPr lang="en-US"/>
          </a:p>
        </p:txBody>
      </p:sp>
    </p:spTree>
    <p:extLst>
      <p:ext uri="{BB962C8B-B14F-4D97-AF65-F5344CB8AC3E}">
        <p14:creationId xmlns:p14="http://schemas.microsoft.com/office/powerpoint/2010/main" val="2546803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02AAAF-378B-4C80-BE35-1C9F5417F6B8}" type="datetimeFigureOut">
              <a:rPr lang="en-US" smtClean="0"/>
              <a:t>3/10/16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655B75-6B03-4605-B39F-22A0FDE50DE3}" type="slidenum">
              <a:rPr lang="en-US" smtClean="0"/>
              <a:t>‹#›</a:t>
            </a:fld>
            <a:endParaRPr lang="en-US"/>
          </a:p>
        </p:txBody>
      </p:sp>
    </p:spTree>
    <p:extLst>
      <p:ext uri="{BB962C8B-B14F-4D97-AF65-F5344CB8AC3E}">
        <p14:creationId xmlns:p14="http://schemas.microsoft.com/office/powerpoint/2010/main" val="1678634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02AAAF-378B-4C80-BE35-1C9F5417F6B8}" type="datetimeFigureOut">
              <a:rPr lang="en-US" smtClean="0"/>
              <a:t>3/10/16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655B75-6B03-4605-B39F-22A0FDE50DE3}" type="slidenum">
              <a:rPr lang="en-US" smtClean="0"/>
              <a:t>‹#›</a:t>
            </a:fld>
            <a:endParaRPr lang="en-US"/>
          </a:p>
        </p:txBody>
      </p:sp>
    </p:spTree>
    <p:extLst>
      <p:ext uri="{BB962C8B-B14F-4D97-AF65-F5344CB8AC3E}">
        <p14:creationId xmlns:p14="http://schemas.microsoft.com/office/powerpoint/2010/main" val="2401353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02AAAF-378B-4C80-BE35-1C9F5417F6B8}" type="datetimeFigureOut">
              <a:rPr lang="en-US" smtClean="0"/>
              <a:t>3/10/16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655B75-6B03-4605-B39F-22A0FDE50DE3}" type="slidenum">
              <a:rPr lang="en-US" smtClean="0"/>
              <a:t>‹#›</a:t>
            </a:fld>
            <a:endParaRPr lang="en-US"/>
          </a:p>
        </p:txBody>
      </p:sp>
    </p:spTree>
    <p:extLst>
      <p:ext uri="{BB962C8B-B14F-4D97-AF65-F5344CB8AC3E}">
        <p14:creationId xmlns:p14="http://schemas.microsoft.com/office/powerpoint/2010/main" val="1535498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02AAAF-378B-4C80-BE35-1C9F5417F6B8}" type="datetimeFigureOut">
              <a:rPr lang="en-US" smtClean="0"/>
              <a:t>3/10/16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55B75-6B03-4605-B39F-22A0FDE50DE3}" type="slidenum">
              <a:rPr lang="en-US" smtClean="0"/>
              <a:t>‹#›</a:t>
            </a:fld>
            <a:endParaRPr lang="en-US"/>
          </a:p>
        </p:txBody>
      </p:sp>
    </p:spTree>
    <p:extLst>
      <p:ext uri="{BB962C8B-B14F-4D97-AF65-F5344CB8AC3E}">
        <p14:creationId xmlns:p14="http://schemas.microsoft.com/office/powerpoint/2010/main" val="875649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smtClean="0"/>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02AAAF-378B-4C80-BE35-1C9F5417F6B8}" type="datetimeFigureOut">
              <a:rPr lang="en-US" smtClean="0"/>
              <a:t>3/10/16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55B75-6B03-4605-B39F-22A0FDE50DE3}" type="slidenum">
              <a:rPr lang="en-US" smtClean="0"/>
              <a:t>‹#›</a:t>
            </a:fld>
            <a:endParaRPr lang="en-US"/>
          </a:p>
        </p:txBody>
      </p:sp>
    </p:spTree>
    <p:extLst>
      <p:ext uri="{BB962C8B-B14F-4D97-AF65-F5344CB8AC3E}">
        <p14:creationId xmlns:p14="http://schemas.microsoft.com/office/powerpoint/2010/main" val="34924555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AF02AAAF-378B-4C80-BE35-1C9F5417F6B8}" type="datetimeFigureOut">
              <a:rPr lang="en-US" smtClean="0"/>
              <a:t>3/10/16</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AD655B75-6B03-4605-B39F-22A0FDE50DE3}" type="slidenum">
              <a:rPr lang="en-US" smtClean="0"/>
              <a:t>‹#›</a:t>
            </a:fld>
            <a:endParaRPr lang="en-US"/>
          </a:p>
        </p:txBody>
      </p:sp>
    </p:spTree>
    <p:extLst>
      <p:ext uri="{BB962C8B-B14F-4D97-AF65-F5344CB8AC3E}">
        <p14:creationId xmlns:p14="http://schemas.microsoft.com/office/powerpoint/2010/main" val="23422778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jpe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rotWithShape="1">
          <a:blip r:embed="rId2" cstate="print">
            <a:extLst>
              <a:ext uri="{28A0092B-C50C-407E-A947-70E740481C1C}">
                <a14:useLocalDpi xmlns:a14="http://schemas.microsoft.com/office/drawing/2010/main" val="0"/>
              </a:ext>
            </a:extLst>
          </a:blip>
          <a:srcRect l="30078" t="40334" r="11328" b="39074"/>
          <a:stretch/>
        </p:blipFill>
        <p:spPr>
          <a:xfrm rot="10800000">
            <a:off x="189786" y="1808711"/>
            <a:ext cx="7386732" cy="1447800"/>
          </a:xfrm>
          <a:prstGeom prst="rect">
            <a:avLst/>
          </a:prstGeom>
        </p:spPr>
      </p:pic>
      <p:sp>
        <p:nvSpPr>
          <p:cNvPr id="5" name="TextBox 4"/>
          <p:cNvSpPr txBox="1"/>
          <p:nvPr/>
        </p:nvSpPr>
        <p:spPr>
          <a:xfrm>
            <a:off x="402336" y="1076150"/>
            <a:ext cx="4706112" cy="1200329"/>
          </a:xfrm>
          <a:prstGeom prst="rect">
            <a:avLst/>
          </a:prstGeom>
          <a:noFill/>
        </p:spPr>
        <p:txBody>
          <a:bodyPr wrap="square" rtlCol="0">
            <a:spAutoFit/>
          </a:bodyPr>
          <a:lstStyle/>
          <a:p>
            <a:r>
              <a:rPr lang="en-US" sz="1200" b="1" dirty="0" smtClean="0"/>
              <a:t>Competition Overview</a:t>
            </a:r>
          </a:p>
          <a:p>
            <a:r>
              <a:rPr lang="en-US" sz="1200" dirty="0" smtClean="0"/>
              <a:t>IREC will be held June 2016 in Green River Utah. The team is competing in the Basic category. Points are awarded for minimum delta from 10,000ft apogee, ability to carry 10lbs of payload, payload scientific value, full recovery of the system, and a poster presentation.</a:t>
            </a:r>
          </a:p>
          <a:p>
            <a:endParaRPr lang="en-US" sz="1200" dirty="0"/>
          </a:p>
        </p:txBody>
      </p:sp>
      <p:sp>
        <p:nvSpPr>
          <p:cNvPr id="6" name="TextBox 5"/>
          <p:cNvSpPr txBox="1"/>
          <p:nvPr/>
        </p:nvSpPr>
        <p:spPr>
          <a:xfrm>
            <a:off x="402336" y="295132"/>
            <a:ext cx="6961632" cy="738664"/>
          </a:xfrm>
          <a:prstGeom prst="rect">
            <a:avLst/>
          </a:prstGeom>
          <a:noFill/>
        </p:spPr>
        <p:txBody>
          <a:bodyPr wrap="square" rtlCol="0">
            <a:spAutoFit/>
          </a:bodyPr>
          <a:lstStyle/>
          <a:p>
            <a:r>
              <a:rPr lang="en-US" b="1" dirty="0" smtClean="0"/>
              <a:t>Project </a:t>
            </a:r>
            <a:r>
              <a:rPr lang="en-US" b="1" dirty="0" err="1" smtClean="0"/>
              <a:t>Therion</a:t>
            </a:r>
            <a:r>
              <a:rPr lang="en-US" b="1" dirty="0" smtClean="0"/>
              <a:t> </a:t>
            </a:r>
          </a:p>
          <a:p>
            <a:r>
              <a:rPr lang="en-US" sz="1200" dirty="0" smtClean="0"/>
              <a:t>MIT Rocket Team’s entry in the Experimental Sounding Rocket Association’s </a:t>
            </a:r>
          </a:p>
          <a:p>
            <a:r>
              <a:rPr lang="en-US" sz="1200" dirty="0" smtClean="0"/>
              <a:t>(ESRA) Intercollegiate Rocket Engineering Competition (IREC)</a:t>
            </a:r>
            <a:endParaRPr lang="en-US" dirty="0"/>
          </a:p>
        </p:txBody>
      </p:sp>
      <p:sp>
        <p:nvSpPr>
          <p:cNvPr id="7" name="TextBox 6"/>
          <p:cNvSpPr txBox="1"/>
          <p:nvPr/>
        </p:nvSpPr>
        <p:spPr>
          <a:xfrm>
            <a:off x="402336" y="3858063"/>
            <a:ext cx="2899664" cy="1200329"/>
          </a:xfrm>
          <a:prstGeom prst="rect">
            <a:avLst/>
          </a:prstGeom>
          <a:solidFill>
            <a:schemeClr val="bg2"/>
          </a:solidFill>
        </p:spPr>
        <p:txBody>
          <a:bodyPr wrap="square" rtlCol="0">
            <a:spAutoFit/>
          </a:bodyPr>
          <a:lstStyle/>
          <a:p>
            <a:r>
              <a:rPr lang="en-US" sz="1200" b="1" dirty="0" smtClean="0"/>
              <a:t>Length:</a:t>
            </a:r>
            <a:r>
              <a:rPr lang="en-US" sz="1200" dirty="0" smtClean="0"/>
              <a:t> 10ft 2in </a:t>
            </a:r>
          </a:p>
          <a:p>
            <a:r>
              <a:rPr lang="en-US" sz="1200" b="1" dirty="0" smtClean="0"/>
              <a:t>Diameter:</a:t>
            </a:r>
            <a:r>
              <a:rPr lang="en-US" sz="1200" dirty="0" smtClean="0"/>
              <a:t> 6in</a:t>
            </a:r>
          </a:p>
          <a:p>
            <a:r>
              <a:rPr lang="en-US" sz="1200" b="1" dirty="0" smtClean="0"/>
              <a:t>Structure:</a:t>
            </a:r>
            <a:r>
              <a:rPr lang="en-US" sz="1200" dirty="0" smtClean="0"/>
              <a:t> Fiberglass, Carbon Fiber</a:t>
            </a:r>
          </a:p>
          <a:p>
            <a:r>
              <a:rPr lang="en-US" sz="1200" b="1" dirty="0" smtClean="0"/>
              <a:t>Liftoff Mass:</a:t>
            </a:r>
            <a:r>
              <a:rPr lang="en-US" sz="1200" dirty="0" smtClean="0"/>
              <a:t> 57.3lbs (Dry: 46.7lbs)</a:t>
            </a:r>
          </a:p>
          <a:p>
            <a:r>
              <a:rPr lang="en-US" sz="1200" b="1" dirty="0" smtClean="0"/>
              <a:t>Propulsion:</a:t>
            </a:r>
            <a:r>
              <a:rPr lang="en-US" sz="1200" dirty="0" smtClean="0"/>
              <a:t> COTS solid M3400</a:t>
            </a:r>
          </a:p>
          <a:p>
            <a:r>
              <a:rPr lang="en-US" sz="1200" b="1" dirty="0" smtClean="0"/>
              <a:t>Max Acceleration:</a:t>
            </a:r>
            <a:r>
              <a:rPr lang="en-US" sz="1200" dirty="0" smtClean="0"/>
              <a:t> 14.9 G’s</a:t>
            </a:r>
          </a:p>
        </p:txBody>
      </p:sp>
      <p:sp>
        <p:nvSpPr>
          <p:cNvPr id="11" name="TextBox 10"/>
          <p:cNvSpPr txBox="1"/>
          <p:nvPr/>
        </p:nvSpPr>
        <p:spPr>
          <a:xfrm>
            <a:off x="402336" y="5314524"/>
            <a:ext cx="2899664" cy="1200329"/>
          </a:xfrm>
          <a:prstGeom prst="rect">
            <a:avLst/>
          </a:prstGeom>
          <a:solidFill>
            <a:schemeClr val="bg2"/>
          </a:solidFill>
        </p:spPr>
        <p:txBody>
          <a:bodyPr wrap="square" rtlCol="0">
            <a:spAutoFit/>
          </a:bodyPr>
          <a:lstStyle/>
          <a:p>
            <a:r>
              <a:rPr lang="en-US" sz="1200" b="1" dirty="0" smtClean="0"/>
              <a:t>-</a:t>
            </a:r>
            <a:r>
              <a:rPr lang="en-US" sz="1200" dirty="0" smtClean="0"/>
              <a:t> Located on nosecone</a:t>
            </a:r>
          </a:p>
          <a:p>
            <a:r>
              <a:rPr lang="en-US" sz="1200" b="1" dirty="0" smtClean="0"/>
              <a:t>-</a:t>
            </a:r>
            <a:r>
              <a:rPr lang="en-US" sz="1200" dirty="0" smtClean="0"/>
              <a:t> Operation during launch</a:t>
            </a:r>
          </a:p>
          <a:p>
            <a:r>
              <a:rPr lang="en-US" sz="1200" b="1" dirty="0" smtClean="0"/>
              <a:t>- </a:t>
            </a:r>
            <a:r>
              <a:rPr lang="en-US" sz="1200" dirty="0" smtClean="0"/>
              <a:t>Dielectric barrier discharge</a:t>
            </a:r>
          </a:p>
          <a:p>
            <a:r>
              <a:rPr lang="en-US" sz="1200" b="1" dirty="0" smtClean="0"/>
              <a:t>-</a:t>
            </a:r>
            <a:r>
              <a:rPr lang="en-US" sz="1200" dirty="0" smtClean="0"/>
              <a:t> Promote flow attachment</a:t>
            </a:r>
          </a:p>
          <a:p>
            <a:r>
              <a:rPr lang="en-US" sz="1200" b="1" dirty="0" smtClean="0"/>
              <a:t>-</a:t>
            </a:r>
            <a:r>
              <a:rPr lang="en-US" sz="1200" dirty="0" smtClean="0"/>
              <a:t> 10% drag reduction potential</a:t>
            </a:r>
          </a:p>
          <a:p>
            <a:r>
              <a:rPr lang="en-US" sz="1200" b="1" dirty="0" smtClean="0"/>
              <a:t>-</a:t>
            </a:r>
            <a:r>
              <a:rPr lang="en-US" sz="1200" dirty="0" smtClean="0"/>
              <a:t> 1-10kHz signal up to 20kV</a:t>
            </a:r>
          </a:p>
        </p:txBody>
      </p:sp>
      <p:pic>
        <p:nvPicPr>
          <p:cNvPr id="14" name="Picture 13"/>
          <p:cNvPicPr>
            <a:picLocks noChangeAspect="1"/>
          </p:cNvPicPr>
          <p:nvPr/>
        </p:nvPicPr>
        <p:blipFill>
          <a:blip r:embed="rId3"/>
          <a:stretch>
            <a:fillRect/>
          </a:stretch>
        </p:blipFill>
        <p:spPr>
          <a:xfrm>
            <a:off x="5323840" y="295133"/>
            <a:ext cx="2040127" cy="738920"/>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23840" y="1156420"/>
            <a:ext cx="2040127" cy="939532"/>
          </a:xfrm>
          <a:prstGeom prst="rect">
            <a:avLst/>
          </a:prstGeom>
        </p:spPr>
      </p:pic>
      <p:sp>
        <p:nvSpPr>
          <p:cNvPr id="16" name="TextBox 15"/>
          <p:cNvSpPr txBox="1"/>
          <p:nvPr/>
        </p:nvSpPr>
        <p:spPr>
          <a:xfrm>
            <a:off x="402336" y="8132841"/>
            <a:ext cx="2895219" cy="646331"/>
          </a:xfrm>
          <a:prstGeom prst="rect">
            <a:avLst/>
          </a:prstGeom>
          <a:solidFill>
            <a:schemeClr val="bg2"/>
          </a:solidFill>
        </p:spPr>
        <p:txBody>
          <a:bodyPr wrap="square" rtlCol="0">
            <a:spAutoFit/>
          </a:bodyPr>
          <a:lstStyle/>
          <a:p>
            <a:pPr marL="171450" indent="-171450">
              <a:buFont typeface="Arial" panose="020B0604020202020204" pitchFamily="34" charset="0"/>
              <a:buChar char="•"/>
            </a:pPr>
            <a:r>
              <a:rPr lang="en-US" sz="1200" dirty="0" smtClean="0"/>
              <a:t>Operation during glide</a:t>
            </a:r>
          </a:p>
          <a:p>
            <a:pPr marL="171450" indent="-171450">
              <a:buFont typeface="Arial" panose="020B0604020202020204" pitchFamily="34" charset="0"/>
              <a:buChar char="•"/>
            </a:pPr>
            <a:r>
              <a:rPr lang="en-US" sz="1200" dirty="0" smtClean="0"/>
              <a:t>Camera faces the ground</a:t>
            </a:r>
          </a:p>
          <a:p>
            <a:pPr marL="171450" indent="-171450">
              <a:buFont typeface="Arial" panose="020B0604020202020204" pitchFamily="34" charset="0"/>
              <a:buChar char="•"/>
            </a:pPr>
            <a:r>
              <a:rPr lang="en-US" sz="1200" dirty="0"/>
              <a:t>R</a:t>
            </a:r>
            <a:r>
              <a:rPr lang="en-US" sz="1200" dirty="0" smtClean="0"/>
              <a:t>aspberry pi determines rotation rate</a:t>
            </a:r>
            <a:endParaRPr lang="en-US" sz="1200" dirty="0"/>
          </a:p>
        </p:txBody>
      </p:sp>
      <p:pic>
        <p:nvPicPr>
          <p:cNvPr id="1028" name="Picture 4" descr="optical flow.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1692" t="24636" r="19286" b="10039"/>
          <a:stretch/>
        </p:blipFill>
        <p:spPr bwMode="auto">
          <a:xfrm>
            <a:off x="733981" y="8863141"/>
            <a:ext cx="901389" cy="77041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optical flow 2.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0062" t="23729" r="23593" b="11346"/>
          <a:stretch/>
        </p:blipFill>
        <p:spPr bwMode="auto">
          <a:xfrm>
            <a:off x="2062167" y="8868071"/>
            <a:ext cx="906940" cy="770419"/>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3424324" y="3852051"/>
            <a:ext cx="3769360" cy="1938992"/>
          </a:xfrm>
          <a:prstGeom prst="rect">
            <a:avLst/>
          </a:prstGeom>
          <a:solidFill>
            <a:schemeClr val="bg2"/>
          </a:solidFill>
        </p:spPr>
        <p:txBody>
          <a:bodyPr wrap="square" rtlCol="0">
            <a:spAutoFit/>
          </a:bodyPr>
          <a:lstStyle/>
          <a:p>
            <a:pPr marL="171450" indent="-171450">
              <a:buFont typeface="Arial" panose="020B0604020202020204" pitchFamily="34" charset="0"/>
              <a:buChar char="•"/>
            </a:pPr>
            <a:r>
              <a:rPr lang="en-US" sz="1200" dirty="0" smtClean="0"/>
              <a:t>Nominal guided recovery</a:t>
            </a:r>
          </a:p>
          <a:p>
            <a:pPr marL="628650" lvl="1" indent="-171450">
              <a:buFont typeface="Arial" panose="020B0604020202020204" pitchFamily="34" charset="0"/>
              <a:buChar char="•"/>
            </a:pPr>
            <a:r>
              <a:rPr lang="en-US" sz="1200" dirty="0" smtClean="0"/>
              <a:t>Deploy pilot chute at apogee</a:t>
            </a:r>
          </a:p>
          <a:p>
            <a:pPr marL="628650" lvl="1" indent="-171450">
              <a:buFont typeface="Arial" panose="020B0604020202020204" pitchFamily="34" charset="0"/>
              <a:buChar char="•"/>
            </a:pPr>
            <a:r>
              <a:rPr lang="en-US" sz="1200" dirty="0" smtClean="0"/>
              <a:t>Pyro rope cutters open hatch at 5000ft</a:t>
            </a:r>
          </a:p>
          <a:p>
            <a:pPr marL="628650" lvl="1" indent="-171450">
              <a:buFont typeface="Arial" panose="020B0604020202020204" pitchFamily="34" charset="0"/>
              <a:buChar char="•"/>
            </a:pPr>
            <a:r>
              <a:rPr lang="en-US" sz="1200" dirty="0" err="1" smtClean="0"/>
              <a:t>Parafoil</a:t>
            </a:r>
            <a:r>
              <a:rPr lang="en-US" sz="1200" dirty="0" smtClean="0"/>
              <a:t> is deployed</a:t>
            </a:r>
          </a:p>
          <a:p>
            <a:pPr marL="628650" lvl="1" indent="-171450">
              <a:buFont typeface="Arial" panose="020B0604020202020204" pitchFamily="34" charset="0"/>
              <a:buChar char="•"/>
            </a:pPr>
            <a:r>
              <a:rPr lang="en-US" sz="1200" dirty="0" smtClean="0"/>
              <a:t>Actuators control glide direction</a:t>
            </a:r>
          </a:p>
          <a:p>
            <a:pPr marL="628650" lvl="1" indent="-171450">
              <a:buFont typeface="Arial" panose="020B0604020202020204" pitchFamily="34" charset="0"/>
              <a:buChar char="•"/>
            </a:pPr>
            <a:r>
              <a:rPr lang="en-US" sz="1200" dirty="0" smtClean="0"/>
              <a:t>System lands in predetermined target location</a:t>
            </a:r>
          </a:p>
          <a:p>
            <a:pPr marL="171450" indent="-171450">
              <a:buFont typeface="Arial" panose="020B0604020202020204" pitchFamily="34" charset="0"/>
              <a:buChar char="•"/>
            </a:pPr>
            <a:r>
              <a:rPr lang="en-US" sz="1200" dirty="0" smtClean="0"/>
              <a:t>Backup recovery</a:t>
            </a:r>
          </a:p>
          <a:p>
            <a:pPr marL="628650" lvl="1" indent="-171450">
              <a:buFont typeface="Arial" panose="020B0604020202020204" pitchFamily="34" charset="0"/>
              <a:buChar char="•"/>
            </a:pPr>
            <a:r>
              <a:rPr lang="en-US" sz="1200" dirty="0" smtClean="0"/>
              <a:t>Deploys if primary recovery failure</a:t>
            </a:r>
          </a:p>
          <a:p>
            <a:pPr marL="628650" lvl="1" indent="-171450">
              <a:buFont typeface="Arial" panose="020B0604020202020204" pitchFamily="34" charset="0"/>
              <a:buChar char="•"/>
            </a:pPr>
            <a:r>
              <a:rPr lang="en-US" sz="1200" dirty="0" smtClean="0"/>
              <a:t>Drogue deploy with nosecone separation</a:t>
            </a:r>
          </a:p>
          <a:p>
            <a:pPr marL="628650" lvl="1" indent="-171450">
              <a:buFont typeface="Arial" panose="020B0604020202020204" pitchFamily="34" charset="0"/>
              <a:buChar char="•"/>
            </a:pPr>
            <a:r>
              <a:rPr lang="en-US" sz="1200" dirty="0" smtClean="0"/>
              <a:t>Main parachute deploy at 800ft</a:t>
            </a:r>
          </a:p>
        </p:txBody>
      </p:sp>
      <p:sp>
        <p:nvSpPr>
          <p:cNvPr id="18" name="TextBox 17"/>
          <p:cNvSpPr txBox="1"/>
          <p:nvPr/>
        </p:nvSpPr>
        <p:spPr>
          <a:xfrm>
            <a:off x="3302000" y="8410542"/>
            <a:ext cx="2670048" cy="1015663"/>
          </a:xfrm>
          <a:prstGeom prst="rect">
            <a:avLst/>
          </a:prstGeom>
          <a:noFill/>
        </p:spPr>
        <p:txBody>
          <a:bodyPr wrap="square" rtlCol="0">
            <a:spAutoFit/>
          </a:bodyPr>
          <a:lstStyle/>
          <a:p>
            <a:r>
              <a:rPr lang="en-US" sz="1200" b="1" dirty="0" smtClean="0"/>
              <a:t>Team Overview</a:t>
            </a:r>
          </a:p>
          <a:p>
            <a:pPr marL="171450" indent="-171450">
              <a:buFont typeface="Arial" panose="020B0604020202020204" pitchFamily="34" charset="0"/>
              <a:buChar char="•"/>
            </a:pPr>
            <a:r>
              <a:rPr lang="en-US" sz="1200" dirty="0" smtClean="0"/>
              <a:t>50 MIT affiliates (43 undergrad)</a:t>
            </a:r>
          </a:p>
          <a:p>
            <a:pPr marL="171450" indent="-171450">
              <a:buFont typeface="Arial" panose="020B0604020202020204" pitchFamily="34" charset="0"/>
              <a:buChar char="•"/>
            </a:pPr>
            <a:r>
              <a:rPr lang="en-US" sz="1200" dirty="0" smtClean="0"/>
              <a:t>5 </a:t>
            </a:r>
            <a:r>
              <a:rPr lang="en-US" sz="1200" dirty="0" err="1" smtClean="0"/>
              <a:t>Subteams</a:t>
            </a:r>
            <a:r>
              <a:rPr lang="en-US" sz="1200" dirty="0" smtClean="0"/>
              <a:t> (Payload, Recovery, Structures, Avionics, Propulsion)</a:t>
            </a:r>
          </a:p>
          <a:p>
            <a:pPr marL="171450" indent="-171450">
              <a:buFont typeface="Arial" panose="020B0604020202020204" pitchFamily="34" charset="0"/>
              <a:buChar char="•"/>
            </a:pPr>
            <a:r>
              <a:rPr lang="en-US" sz="1200" dirty="0" smtClean="0"/>
              <a:t>Lab provided by MIT </a:t>
            </a:r>
            <a:r>
              <a:rPr lang="en-US" sz="1200" dirty="0" err="1" smtClean="0"/>
              <a:t>AeroAstro</a:t>
            </a:r>
            <a:endParaRPr lang="en-US" sz="1200" dirty="0"/>
          </a:p>
        </p:txBody>
      </p:sp>
      <p:sp>
        <p:nvSpPr>
          <p:cNvPr id="20" name="TextBox 19"/>
          <p:cNvSpPr txBox="1"/>
          <p:nvPr/>
        </p:nvSpPr>
        <p:spPr>
          <a:xfrm>
            <a:off x="402336" y="3578875"/>
            <a:ext cx="1744471" cy="276999"/>
          </a:xfrm>
          <a:prstGeom prst="rect">
            <a:avLst/>
          </a:prstGeom>
          <a:noFill/>
        </p:spPr>
        <p:txBody>
          <a:bodyPr wrap="square" rtlCol="0">
            <a:spAutoFit/>
          </a:bodyPr>
          <a:lstStyle/>
          <a:p>
            <a:pPr lvl="0"/>
            <a:r>
              <a:rPr lang="en-US" sz="1200" b="1" u="sng" dirty="0">
                <a:solidFill>
                  <a:prstClr val="black"/>
                </a:solidFill>
              </a:rPr>
              <a:t>Rocket Specifications</a:t>
            </a:r>
          </a:p>
        </p:txBody>
      </p:sp>
      <p:sp>
        <p:nvSpPr>
          <p:cNvPr id="21" name="TextBox 20"/>
          <p:cNvSpPr txBox="1"/>
          <p:nvPr/>
        </p:nvSpPr>
        <p:spPr>
          <a:xfrm>
            <a:off x="402336" y="5043428"/>
            <a:ext cx="1920770" cy="276999"/>
          </a:xfrm>
          <a:prstGeom prst="rect">
            <a:avLst/>
          </a:prstGeom>
          <a:noFill/>
        </p:spPr>
        <p:txBody>
          <a:bodyPr wrap="square" rtlCol="0">
            <a:spAutoFit/>
          </a:bodyPr>
          <a:lstStyle/>
          <a:p>
            <a:pPr lvl="0"/>
            <a:r>
              <a:rPr lang="en-US" sz="1200" b="1" u="sng" dirty="0">
                <a:solidFill>
                  <a:prstClr val="black"/>
                </a:solidFill>
              </a:rPr>
              <a:t>Plasma Science Experiment</a:t>
            </a:r>
          </a:p>
        </p:txBody>
      </p:sp>
      <p:sp>
        <p:nvSpPr>
          <p:cNvPr id="22" name="TextBox 21"/>
          <p:cNvSpPr txBox="1"/>
          <p:nvPr/>
        </p:nvSpPr>
        <p:spPr>
          <a:xfrm>
            <a:off x="3424324" y="3582291"/>
            <a:ext cx="2703575" cy="276999"/>
          </a:xfrm>
          <a:prstGeom prst="rect">
            <a:avLst/>
          </a:prstGeom>
          <a:noFill/>
        </p:spPr>
        <p:txBody>
          <a:bodyPr wrap="square" rtlCol="0">
            <a:spAutoFit/>
          </a:bodyPr>
          <a:lstStyle/>
          <a:p>
            <a:pPr lvl="0"/>
            <a:r>
              <a:rPr lang="en-US" sz="1200" b="1" u="sng" dirty="0">
                <a:solidFill>
                  <a:prstClr val="black"/>
                </a:solidFill>
              </a:rPr>
              <a:t>Recovery Concept of Operations</a:t>
            </a:r>
          </a:p>
        </p:txBody>
      </p:sp>
      <p:sp>
        <p:nvSpPr>
          <p:cNvPr id="23" name="TextBox 22"/>
          <p:cNvSpPr txBox="1"/>
          <p:nvPr/>
        </p:nvSpPr>
        <p:spPr>
          <a:xfrm>
            <a:off x="397891" y="7888990"/>
            <a:ext cx="2680498" cy="276999"/>
          </a:xfrm>
          <a:prstGeom prst="rect">
            <a:avLst/>
          </a:prstGeom>
          <a:noFill/>
        </p:spPr>
        <p:txBody>
          <a:bodyPr wrap="square" rtlCol="0">
            <a:spAutoFit/>
          </a:bodyPr>
          <a:lstStyle/>
          <a:p>
            <a:pPr lvl="0"/>
            <a:r>
              <a:rPr lang="en-US" sz="1200" b="1" u="sng" dirty="0" err="1">
                <a:solidFill>
                  <a:prstClr val="black"/>
                </a:solidFill>
              </a:rPr>
              <a:t>OpenCV</a:t>
            </a:r>
            <a:r>
              <a:rPr lang="en-US" sz="1200" b="1" u="sng" dirty="0">
                <a:solidFill>
                  <a:prstClr val="black"/>
                </a:solidFill>
              </a:rPr>
              <a:t> Optical Flow Experiment</a:t>
            </a:r>
          </a:p>
        </p:txBody>
      </p:sp>
      <p:pic>
        <p:nvPicPr>
          <p:cNvPr id="31" name="Picture 30"/>
          <p:cNvPicPr>
            <a:picLocks noChangeAspect="1"/>
          </p:cNvPicPr>
          <p:nvPr/>
        </p:nvPicPr>
        <p:blipFill rotWithShape="1">
          <a:blip r:embed="rId7" cstate="print">
            <a:extLst>
              <a:ext uri="{28A0092B-C50C-407E-A947-70E740481C1C}">
                <a14:useLocalDpi xmlns:a14="http://schemas.microsoft.com/office/drawing/2010/main" val="0"/>
              </a:ext>
            </a:extLst>
          </a:blip>
          <a:srcRect l="10740" r="9067"/>
          <a:stretch/>
        </p:blipFill>
        <p:spPr>
          <a:xfrm>
            <a:off x="5752335" y="8410542"/>
            <a:ext cx="1648333" cy="1369971"/>
          </a:xfrm>
          <a:prstGeom prst="rect">
            <a:avLst/>
          </a:prstGeom>
        </p:spPr>
      </p:pic>
      <p:pic>
        <p:nvPicPr>
          <p:cNvPr id="3" name="Picture 2"/>
          <p:cNvPicPr>
            <a:picLocks noChangeAspect="1"/>
          </p:cNvPicPr>
          <p:nvPr/>
        </p:nvPicPr>
        <p:blipFill>
          <a:blip r:embed="rId8"/>
          <a:stretch>
            <a:fillRect/>
          </a:stretch>
        </p:blipFill>
        <p:spPr>
          <a:xfrm rot="5400000">
            <a:off x="3764900" y="-490088"/>
            <a:ext cx="237675" cy="6939117"/>
          </a:xfrm>
          <a:prstGeom prst="rect">
            <a:avLst/>
          </a:prstGeom>
        </p:spPr>
      </p:pic>
      <p:sp>
        <p:nvSpPr>
          <p:cNvPr id="33" name="TextBox 32"/>
          <p:cNvSpPr txBox="1"/>
          <p:nvPr/>
        </p:nvSpPr>
        <p:spPr>
          <a:xfrm>
            <a:off x="6260542" y="3096666"/>
            <a:ext cx="1204365" cy="307777"/>
          </a:xfrm>
          <a:prstGeom prst="rect">
            <a:avLst/>
          </a:prstGeom>
          <a:noFill/>
        </p:spPr>
        <p:txBody>
          <a:bodyPr wrap="square" rtlCol="0">
            <a:spAutoFit/>
          </a:bodyPr>
          <a:lstStyle/>
          <a:p>
            <a:r>
              <a:rPr lang="en-US" sz="1400" dirty="0" smtClean="0">
                <a:latin typeface="Segoe UI" panose="020B0502040204020203" pitchFamily="34" charset="0"/>
                <a:cs typeface="Segoe UI" panose="020B0502040204020203" pitchFamily="34" charset="0"/>
              </a:rPr>
              <a:t>Payloads</a:t>
            </a:r>
            <a:endParaRPr lang="en-US" sz="1400" dirty="0">
              <a:latin typeface="Segoe UI" panose="020B0502040204020203" pitchFamily="34" charset="0"/>
              <a:cs typeface="Segoe UI" panose="020B0502040204020203" pitchFamily="34" charset="0"/>
            </a:endParaRPr>
          </a:p>
        </p:txBody>
      </p:sp>
      <p:sp>
        <p:nvSpPr>
          <p:cNvPr id="34" name="TextBox 33"/>
          <p:cNvSpPr txBox="1"/>
          <p:nvPr/>
        </p:nvSpPr>
        <p:spPr>
          <a:xfrm>
            <a:off x="4660404" y="3092616"/>
            <a:ext cx="2057400" cy="307777"/>
          </a:xfrm>
          <a:prstGeom prst="rect">
            <a:avLst/>
          </a:prstGeom>
          <a:noFill/>
        </p:spPr>
        <p:txBody>
          <a:bodyPr wrap="square" rtlCol="0">
            <a:spAutoFit/>
          </a:bodyPr>
          <a:lstStyle/>
          <a:p>
            <a:r>
              <a:rPr lang="en-US" sz="1400" dirty="0" smtClean="0">
                <a:latin typeface="Segoe UI" panose="020B0502040204020203" pitchFamily="34" charset="0"/>
                <a:cs typeface="Segoe UI" panose="020B0502040204020203" pitchFamily="34" charset="0"/>
              </a:rPr>
              <a:t>Backup Recovery</a:t>
            </a:r>
            <a:endParaRPr lang="en-US" sz="1400" dirty="0">
              <a:latin typeface="Segoe UI" panose="020B0502040204020203" pitchFamily="34" charset="0"/>
              <a:cs typeface="Segoe UI" panose="020B0502040204020203" pitchFamily="34" charset="0"/>
            </a:endParaRPr>
          </a:p>
        </p:txBody>
      </p:sp>
      <p:sp>
        <p:nvSpPr>
          <p:cNvPr id="35" name="TextBox 34"/>
          <p:cNvSpPr txBox="1"/>
          <p:nvPr/>
        </p:nvSpPr>
        <p:spPr>
          <a:xfrm>
            <a:off x="613885" y="3102622"/>
            <a:ext cx="1021485" cy="307777"/>
          </a:xfrm>
          <a:prstGeom prst="rect">
            <a:avLst/>
          </a:prstGeom>
          <a:noFill/>
        </p:spPr>
        <p:txBody>
          <a:bodyPr wrap="square" rtlCol="0">
            <a:spAutoFit/>
          </a:bodyPr>
          <a:lstStyle/>
          <a:p>
            <a:r>
              <a:rPr lang="en-US" sz="1400" dirty="0" smtClean="0">
                <a:latin typeface="Segoe UI" panose="020B0502040204020203" pitchFamily="34" charset="0"/>
                <a:cs typeface="Segoe UI" panose="020B0502040204020203" pitchFamily="34" charset="0"/>
              </a:rPr>
              <a:t>Fin Can</a:t>
            </a:r>
            <a:endParaRPr lang="en-US" sz="1400" dirty="0">
              <a:latin typeface="Segoe UI" panose="020B0502040204020203" pitchFamily="34" charset="0"/>
              <a:cs typeface="Segoe UI" panose="020B0502040204020203" pitchFamily="34" charset="0"/>
            </a:endParaRPr>
          </a:p>
        </p:txBody>
      </p:sp>
      <p:sp>
        <p:nvSpPr>
          <p:cNvPr id="36" name="TextBox 35"/>
          <p:cNvSpPr txBox="1"/>
          <p:nvPr/>
        </p:nvSpPr>
        <p:spPr>
          <a:xfrm>
            <a:off x="2609993" y="3102623"/>
            <a:ext cx="982296" cy="307777"/>
          </a:xfrm>
          <a:prstGeom prst="rect">
            <a:avLst/>
          </a:prstGeom>
          <a:noFill/>
        </p:spPr>
        <p:txBody>
          <a:bodyPr wrap="square" rtlCol="0">
            <a:spAutoFit/>
          </a:bodyPr>
          <a:lstStyle/>
          <a:p>
            <a:r>
              <a:rPr lang="en-US" sz="1400" dirty="0" smtClean="0">
                <a:latin typeface="Segoe UI" panose="020B0502040204020203" pitchFamily="34" charset="0"/>
                <a:cs typeface="Segoe UI" panose="020B0502040204020203" pitchFamily="34" charset="0"/>
              </a:rPr>
              <a:t>Parafoil</a:t>
            </a:r>
            <a:endParaRPr lang="en-US" sz="1400" dirty="0">
              <a:latin typeface="Segoe UI" panose="020B0502040204020203" pitchFamily="34" charset="0"/>
              <a:cs typeface="Segoe UI" panose="020B0502040204020203" pitchFamily="34" charset="0"/>
            </a:endParaRPr>
          </a:p>
        </p:txBody>
      </p:sp>
      <p:pic>
        <p:nvPicPr>
          <p:cNvPr id="4" name="Picture 3"/>
          <p:cNvPicPr>
            <a:picLocks noChangeAspect="1"/>
          </p:cNvPicPr>
          <p:nvPr/>
        </p:nvPicPr>
        <p:blipFill rotWithShape="1">
          <a:blip r:embed="rId9"/>
          <a:srcRect r="7011"/>
          <a:stretch/>
        </p:blipFill>
        <p:spPr>
          <a:xfrm>
            <a:off x="3424324" y="5865911"/>
            <a:ext cx="4164783" cy="2534624"/>
          </a:xfrm>
          <a:prstGeom prst="rect">
            <a:avLst/>
          </a:prstGeom>
        </p:spPr>
      </p:pic>
      <p:pic>
        <p:nvPicPr>
          <p:cNvPr id="8" name="Picture 7"/>
          <p:cNvPicPr>
            <a:picLocks noChangeAspect="1"/>
          </p:cNvPicPr>
          <p:nvPr/>
        </p:nvPicPr>
        <p:blipFill rotWithShape="1">
          <a:blip r:embed="rId10"/>
          <a:srcRect l="2954" t="9177" r="10375"/>
          <a:stretch/>
        </p:blipFill>
        <p:spPr>
          <a:xfrm>
            <a:off x="414179" y="6514852"/>
            <a:ext cx="2664210" cy="1431533"/>
          </a:xfrm>
          <a:prstGeom prst="rect">
            <a:avLst/>
          </a:prstGeom>
        </p:spPr>
      </p:pic>
    </p:spTree>
    <p:extLst>
      <p:ext uri="{BB962C8B-B14F-4D97-AF65-F5344CB8AC3E}">
        <p14:creationId xmlns:p14="http://schemas.microsoft.com/office/powerpoint/2010/main" val="40702018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396</TotalTime>
  <Words>239</Words>
  <Application>Microsoft Macintosh PowerPoint</Application>
  <PresentationFormat>Custom</PresentationFormat>
  <Paragraphs>42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Segoe UI</vt:lpstr>
      <vt:lpstr>Office Theme</vt:lpstr>
      <vt:lpstr>PowerPoint Presentation</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Riehl</dc:creator>
  <cp:lastModifiedBy>Andrew C Adams</cp:lastModifiedBy>
  <cp:revision>27</cp:revision>
  <dcterms:created xsi:type="dcterms:W3CDTF">2016-03-09T04:56:49Z</dcterms:created>
  <dcterms:modified xsi:type="dcterms:W3CDTF">2016-03-10T15:10:09Z</dcterms:modified>
</cp:coreProperties>
</file>