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5" r:id="rId2"/>
    <p:sldId id="276" r:id="rId3"/>
    <p:sldId id="278" r:id="rId4"/>
    <p:sldId id="279" r:id="rId5"/>
    <p:sldId id="262" r:id="rId6"/>
    <p:sldId id="266" r:id="rId7"/>
    <p:sldId id="257" r:id="rId8"/>
    <p:sldId id="264" r:id="rId9"/>
    <p:sldId id="258" r:id="rId10"/>
    <p:sldId id="263" r:id="rId11"/>
    <p:sldId id="259" r:id="rId12"/>
    <p:sldId id="274" r:id="rId13"/>
    <p:sldId id="260" r:id="rId14"/>
    <p:sldId id="265" r:id="rId15"/>
    <p:sldId id="261" r:id="rId16"/>
    <p:sldId id="271" r:id="rId17"/>
    <p:sldId id="268" r:id="rId18"/>
    <p:sldId id="273" r:id="rId19"/>
    <p:sldId id="277" r:id="rId20"/>
    <p:sldId id="270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112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7AFA8-06CC-234A-8437-ED90BB0D7FE7}" type="datetimeFigureOut">
              <a:rPr lang="en-US" smtClean="0"/>
              <a:t>3/2/16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84826-5FEE-034F-816F-A7F356287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216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7AFA8-06CC-234A-8437-ED90BB0D7FE7}" type="datetimeFigureOut">
              <a:rPr lang="en-US" smtClean="0"/>
              <a:t>3/2/16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84826-5FEE-034F-816F-A7F356287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485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7AFA8-06CC-234A-8437-ED90BB0D7FE7}" type="datetimeFigureOut">
              <a:rPr lang="en-US" smtClean="0"/>
              <a:t>3/2/16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84826-5FEE-034F-816F-A7F356287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026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7AFA8-06CC-234A-8437-ED90BB0D7FE7}" type="datetimeFigureOut">
              <a:rPr lang="en-US" smtClean="0"/>
              <a:t>3/2/16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84826-5FEE-034F-816F-A7F356287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9211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7AFA8-06CC-234A-8437-ED90BB0D7FE7}" type="datetimeFigureOut">
              <a:rPr lang="en-US" smtClean="0"/>
              <a:t>3/2/16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84826-5FEE-034F-816F-A7F356287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430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7AFA8-06CC-234A-8437-ED90BB0D7FE7}" type="datetimeFigureOut">
              <a:rPr lang="en-US" smtClean="0"/>
              <a:t>3/2/16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84826-5FEE-034F-816F-A7F356287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4037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7AFA8-06CC-234A-8437-ED90BB0D7FE7}" type="datetimeFigureOut">
              <a:rPr lang="en-US" smtClean="0"/>
              <a:t>3/2/16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84826-5FEE-034F-816F-A7F356287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8698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7AFA8-06CC-234A-8437-ED90BB0D7FE7}" type="datetimeFigureOut">
              <a:rPr lang="en-US" smtClean="0"/>
              <a:t>3/2/16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84826-5FEE-034F-816F-A7F356287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119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7AFA8-06CC-234A-8437-ED90BB0D7FE7}" type="datetimeFigureOut">
              <a:rPr lang="en-US" smtClean="0"/>
              <a:t>3/2/16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84826-5FEE-034F-816F-A7F356287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999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7AFA8-06CC-234A-8437-ED90BB0D7FE7}" type="datetimeFigureOut">
              <a:rPr lang="en-US" smtClean="0"/>
              <a:t>3/2/16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84826-5FEE-034F-816F-A7F356287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7752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C7AFA8-06CC-234A-8437-ED90BB0D7FE7}" type="datetimeFigureOut">
              <a:rPr lang="en-US" smtClean="0"/>
              <a:t>3/2/16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984826-5FEE-034F-816F-A7F356287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873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C7AFA8-06CC-234A-8437-ED90BB0D7FE7}" type="datetimeFigureOut">
              <a:rPr lang="en-US" smtClean="0"/>
              <a:t>3/2/16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984826-5FEE-034F-816F-A7F356287C1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428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743884"/>
            <a:ext cx="7772400" cy="1470025"/>
          </a:xfrm>
        </p:spPr>
        <p:txBody>
          <a:bodyPr/>
          <a:lstStyle/>
          <a:p>
            <a:r>
              <a:rPr lang="en-US" dirty="0" smtClean="0"/>
              <a:t>Arecibo ISR Observations on March 17-19, 2015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661023"/>
            <a:ext cx="6400800" cy="1752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Shunrong Zhang,</a:t>
            </a:r>
            <a:r>
              <a:rPr lang="en-US" dirty="0"/>
              <a:t> </a:t>
            </a:r>
            <a:r>
              <a:rPr lang="en-US" dirty="0" smtClean="0"/>
              <a:t>Phil Erickson</a:t>
            </a:r>
          </a:p>
          <a:p>
            <a:r>
              <a:rPr lang="en-US" dirty="0" smtClean="0"/>
              <a:t>MIT Haystack Observatory</a:t>
            </a:r>
          </a:p>
          <a:p>
            <a:endParaRPr lang="en-US" dirty="0" smtClean="0"/>
          </a:p>
          <a:p>
            <a:r>
              <a:rPr lang="en-US" dirty="0" smtClean="0"/>
              <a:t>Mike </a:t>
            </a:r>
            <a:r>
              <a:rPr lang="en-US" dirty="0" err="1" smtClean="0"/>
              <a:t>Sulzer</a:t>
            </a:r>
            <a:endParaRPr lang="en-US" dirty="0" smtClean="0"/>
          </a:p>
          <a:p>
            <a:r>
              <a:rPr lang="en-US" dirty="0" smtClean="0"/>
              <a:t>Arecibo Observatory</a:t>
            </a:r>
            <a:endParaRPr lang="en-US" dirty="0"/>
          </a:p>
        </p:txBody>
      </p:sp>
      <p:pic>
        <p:nvPicPr>
          <p:cNvPr id="4" name="Picture 3" descr="nsflogo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7119" y="4890158"/>
            <a:ext cx="1805004" cy="1983521"/>
          </a:xfrm>
          <a:prstGeom prst="rect">
            <a:avLst/>
          </a:prstGeom>
        </p:spPr>
      </p:pic>
      <p:pic>
        <p:nvPicPr>
          <p:cNvPr id="5" name="Picture 4" descr="Screen Shot 2015-06-21 at 10.11.10 AM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70020"/>
            <a:ext cx="2172400" cy="1821305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0332" y="6070794"/>
            <a:ext cx="2424112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0122" y="6070794"/>
            <a:ext cx="838200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75714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 descr="vector400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01" r="2675" b="22228"/>
          <a:stretch/>
        </p:blipFill>
        <p:spPr>
          <a:xfrm>
            <a:off x="2173110" y="2476909"/>
            <a:ext cx="5161829" cy="4366148"/>
          </a:xfrm>
          <a:prstGeom prst="rect">
            <a:avLst/>
          </a:prstGeom>
        </p:spPr>
      </p:pic>
      <p:pic>
        <p:nvPicPr>
          <p:cNvPr id="5" name="Picture 4" descr="wind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47"/>
          <a:stretch/>
        </p:blipFill>
        <p:spPr>
          <a:xfrm>
            <a:off x="1950154" y="14940"/>
            <a:ext cx="5621865" cy="2853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4994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rofil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315200" cy="5486400"/>
          </a:xfrm>
          <a:prstGeom prst="rect">
            <a:avLst/>
          </a:prstGeom>
        </p:spPr>
      </p:pic>
      <p:pic>
        <p:nvPicPr>
          <p:cNvPr id="5" name="Picture 4" descr="wind2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72" b="63734"/>
          <a:stretch/>
        </p:blipFill>
        <p:spPr>
          <a:xfrm>
            <a:off x="141111" y="5009444"/>
            <a:ext cx="7315200" cy="1848556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H="1" flipV="1">
            <a:off x="5037668" y="1299633"/>
            <a:ext cx="945444" cy="60113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5503334" y="4049889"/>
            <a:ext cx="620889" cy="45155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5876" y="274638"/>
            <a:ext cx="2979271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Winds &amp; Ne Oscillations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222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vector400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719" r="2675" b="21904"/>
          <a:stretch/>
        </p:blipFill>
        <p:spPr>
          <a:xfrm>
            <a:off x="1404335" y="3387258"/>
            <a:ext cx="6030078" cy="3354669"/>
          </a:xfrm>
          <a:prstGeom prst="rect">
            <a:avLst/>
          </a:prstGeom>
        </p:spPr>
      </p:pic>
      <p:pic>
        <p:nvPicPr>
          <p:cNvPr id="8" name="Picture 7" descr="flux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6568" y="-14941"/>
            <a:ext cx="7315200" cy="49604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2724442" y="274326"/>
            <a:ext cx="42333" cy="620888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937716" y="239904"/>
            <a:ext cx="42333" cy="620888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157731" y="274326"/>
            <a:ext cx="42333" cy="620888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1088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te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777" y="-14111"/>
            <a:ext cx="7130811" cy="5263444"/>
          </a:xfrm>
          <a:prstGeom prst="rect">
            <a:avLst/>
          </a:prstGeom>
        </p:spPr>
      </p:pic>
      <p:pic>
        <p:nvPicPr>
          <p:cNvPr id="5" name="Picture 4" descr="wind2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58" b="63734"/>
          <a:stretch/>
        </p:blipFill>
        <p:spPr>
          <a:xfrm>
            <a:off x="141111" y="4910667"/>
            <a:ext cx="7315200" cy="1876778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2130778" y="127000"/>
            <a:ext cx="42333" cy="620888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455331" y="127000"/>
            <a:ext cx="42333" cy="620888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1876780" y="127000"/>
            <a:ext cx="42333" cy="620888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715459" y="85167"/>
            <a:ext cx="42333" cy="620888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7934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sz="2800" dirty="0" smtClean="0"/>
              <a:t>Diffusive equilibrium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 descr="diffu2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50" r="5144"/>
          <a:stretch/>
        </p:blipFill>
        <p:spPr>
          <a:xfrm>
            <a:off x="4205108" y="2743200"/>
            <a:ext cx="4910667" cy="4114800"/>
          </a:xfrm>
          <a:prstGeom prst="rect">
            <a:avLst/>
          </a:prstGeom>
        </p:spPr>
      </p:pic>
      <p:pic>
        <p:nvPicPr>
          <p:cNvPr id="4" name="Picture 3" descr="diffu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486400" cy="4114800"/>
          </a:xfrm>
          <a:prstGeom prst="rect">
            <a:avLst/>
          </a:prstGeom>
        </p:spPr>
      </p:pic>
      <p:pic>
        <p:nvPicPr>
          <p:cNvPr id="5" name="Picture 4" descr="Screen Shot 2016-03-12 at 6.50.43 PM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879" y="4461455"/>
            <a:ext cx="3911600" cy="6096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7200" y="5797172"/>
            <a:ext cx="28746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 smtClean="0"/>
              <a:t>V</a:t>
            </a:r>
            <a:r>
              <a:rPr lang="en-US" sz="2400" baseline="-25000" dirty="0" err="1" smtClean="0"/>
              <a:t>d</a:t>
            </a:r>
            <a:r>
              <a:rPr lang="zh-CN" altLang="en-US" sz="2400" dirty="0" smtClean="0"/>
              <a:t> </a:t>
            </a:r>
            <a:r>
              <a:rPr lang="zh-CN" altLang="en-US" sz="2400" dirty="0" smtClean="0">
                <a:sym typeface="Wingdings"/>
              </a:rPr>
              <a:t></a:t>
            </a:r>
            <a:r>
              <a:rPr lang="en-US" altLang="zh-CN" sz="2400" dirty="0" smtClean="0">
                <a:sym typeface="Wingdings"/>
              </a:rPr>
              <a:t></a:t>
            </a:r>
            <a:r>
              <a:rPr lang="zh-CN" altLang="en-US" sz="2400" dirty="0" smtClean="0">
                <a:sym typeface="Wingdings"/>
              </a:rPr>
              <a:t> </a:t>
            </a:r>
            <a:r>
              <a:rPr lang="en-US" altLang="zh-CN" sz="2400" dirty="0" smtClean="0">
                <a:sym typeface="Wingdings"/>
              </a:rPr>
              <a:t>Ne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5094942"/>
            <a:ext cx="3747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N</a:t>
            </a:r>
            <a:r>
              <a:rPr lang="en-US" sz="2800" baseline="-25000" dirty="0" smtClean="0"/>
              <a:t>e</a:t>
            </a:r>
            <a:r>
              <a:rPr lang="en-US" sz="2800" dirty="0" smtClean="0"/>
              <a:t> = N</a:t>
            </a:r>
            <a:r>
              <a:rPr lang="en-US" sz="2800" baseline="-25000" dirty="0" smtClean="0"/>
              <a:t>m</a:t>
            </a:r>
            <a:r>
              <a:rPr lang="en-US" sz="2800" dirty="0" smtClean="0"/>
              <a:t> </a:t>
            </a:r>
            <a:r>
              <a:rPr lang="en-US" sz="2800" dirty="0" err="1" smtClean="0"/>
              <a:t>exp</a:t>
            </a:r>
            <a:r>
              <a:rPr lang="en-US" sz="2800" dirty="0"/>
              <a:t>[</a:t>
            </a:r>
            <a:r>
              <a:rPr lang="en-US" sz="2800" dirty="0" smtClean="0"/>
              <a:t>-(z-</a:t>
            </a:r>
            <a:r>
              <a:rPr lang="en-US" sz="2800" dirty="0" err="1" smtClean="0"/>
              <a:t>z</a:t>
            </a:r>
            <a:r>
              <a:rPr lang="en-US" sz="2800" baseline="-25000" dirty="0" err="1" smtClean="0"/>
              <a:t>m</a:t>
            </a:r>
            <a:r>
              <a:rPr lang="en-US" sz="2800" dirty="0" smtClean="0"/>
              <a:t>)/H]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0481906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topdif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541" y="639763"/>
            <a:ext cx="73152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48371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topdiff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389"/>
          <a:stretch/>
        </p:blipFill>
        <p:spPr>
          <a:xfrm>
            <a:off x="0" y="0"/>
            <a:ext cx="7315200" cy="2667004"/>
          </a:xfrm>
          <a:prstGeom prst="rect">
            <a:avLst/>
          </a:prstGeom>
        </p:spPr>
      </p:pic>
      <p:pic>
        <p:nvPicPr>
          <p:cNvPr id="8" name="Picture 7" descr="vector400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719" r="2675" b="19959"/>
          <a:stretch/>
        </p:blipFill>
        <p:spPr>
          <a:xfrm>
            <a:off x="338680" y="2667004"/>
            <a:ext cx="5949435" cy="3473269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1649344" y="211666"/>
            <a:ext cx="42333" cy="620888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864550" y="127000"/>
            <a:ext cx="42333" cy="620888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839406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topdif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1778" y="-14113"/>
            <a:ext cx="7315200" cy="6140275"/>
          </a:xfrm>
          <a:prstGeom prst="rect">
            <a:avLst/>
          </a:prstGeom>
        </p:spPr>
      </p:pic>
      <p:pic>
        <p:nvPicPr>
          <p:cNvPr id="6" name="Picture 5" descr="HpContour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3224"/>
          <a:stretch/>
        </p:blipFill>
        <p:spPr>
          <a:xfrm>
            <a:off x="1326444" y="2740963"/>
            <a:ext cx="7154334" cy="375845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3068085" y="214562"/>
            <a:ext cx="42333" cy="620888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5934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HpContou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557" y="64215"/>
            <a:ext cx="6251222" cy="4688417"/>
          </a:xfrm>
          <a:prstGeom prst="rect">
            <a:avLst/>
          </a:prstGeom>
        </p:spPr>
      </p:pic>
      <p:pic>
        <p:nvPicPr>
          <p:cNvPr id="4" name="Picture 3" descr="NeContou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557" y="2076810"/>
            <a:ext cx="6251222" cy="4688417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2496834" y="395109"/>
            <a:ext cx="42333" cy="585030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731741" y="395109"/>
            <a:ext cx="42333" cy="585030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5189534" y="127000"/>
            <a:ext cx="42333" cy="620888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831050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pden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8328" y="-37161"/>
            <a:ext cx="6329084" cy="5486400"/>
          </a:xfrm>
          <a:prstGeom prst="rect">
            <a:avLst/>
          </a:prstGeom>
        </p:spPr>
      </p:pic>
      <p:pic>
        <p:nvPicPr>
          <p:cNvPr id="10" name="Picture 9" descr="vector400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719" r="2675" b="19959"/>
          <a:stretch/>
        </p:blipFill>
        <p:spPr>
          <a:xfrm>
            <a:off x="2156166" y="2706039"/>
            <a:ext cx="5181612" cy="3025016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3715030" y="330034"/>
            <a:ext cx="42333" cy="494420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168344" y="392788"/>
            <a:ext cx="42333" cy="4944201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9580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Dynamics: </a:t>
            </a:r>
            <a:r>
              <a:rPr lang="en-US" dirty="0" smtClean="0"/>
              <a:t>drifts, winds, and density</a:t>
            </a:r>
            <a:endParaRPr lang="en-US" dirty="0"/>
          </a:p>
          <a:p>
            <a:r>
              <a:rPr lang="en-US" dirty="0" smtClean="0"/>
              <a:t>Diffusive equilibrium</a:t>
            </a:r>
          </a:p>
          <a:p>
            <a:r>
              <a:rPr lang="en-US" dirty="0" smtClean="0"/>
              <a:t>ISR-TEC: topside and </a:t>
            </a:r>
            <a:r>
              <a:rPr lang="en-US" dirty="0" err="1" smtClean="0"/>
              <a:t>bottomside</a:t>
            </a:r>
            <a:r>
              <a:rPr lang="en-US" dirty="0" smtClean="0"/>
              <a:t> contributions</a:t>
            </a:r>
          </a:p>
          <a:p>
            <a:r>
              <a:rPr lang="en-US" dirty="0" smtClean="0"/>
              <a:t>Light 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396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HpContou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444" y="110071"/>
            <a:ext cx="6208889" cy="4656667"/>
          </a:xfrm>
          <a:prstGeom prst="rect">
            <a:avLst/>
          </a:prstGeom>
        </p:spPr>
      </p:pic>
      <p:pic>
        <p:nvPicPr>
          <p:cNvPr id="10" name="Picture 9" descr="vector400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719" r="2675" b="19959"/>
          <a:stretch/>
        </p:blipFill>
        <p:spPr>
          <a:xfrm>
            <a:off x="2156166" y="2706039"/>
            <a:ext cx="5181612" cy="3025016"/>
          </a:xfrm>
          <a:prstGeom prst="rect">
            <a:avLst/>
          </a:prstGeom>
        </p:spPr>
      </p:pic>
      <p:cxnSp>
        <p:nvCxnSpPr>
          <p:cNvPr id="9" name="Straight Connector 8"/>
          <p:cNvCxnSpPr/>
          <p:nvPr/>
        </p:nvCxnSpPr>
        <p:spPr>
          <a:xfrm>
            <a:off x="6215182" y="464505"/>
            <a:ext cx="42333" cy="48545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715030" y="434621"/>
            <a:ext cx="42333" cy="485455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485434" y="409220"/>
            <a:ext cx="0" cy="487995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4161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1143000" y="731520"/>
            <a:ext cx="6400800" cy="34747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4" name="Picture 3" descr="fig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876" y="347350"/>
            <a:ext cx="7315200" cy="6400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9510" y="6378818"/>
            <a:ext cx="2716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Zhang et al. (2015)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7158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1143000" y="731520"/>
            <a:ext cx="6400800" cy="34747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4" name="Picture 3" descr="fig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672" y="0"/>
            <a:ext cx="4987636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28308" y="376794"/>
            <a:ext cx="26036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Millstone</a:t>
            </a:r>
            <a:r>
              <a:rPr lang="zh-CN" altLang="en-US" sz="24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altLang="zh-CN" sz="2400" b="1" dirty="0" smtClean="0">
                <a:solidFill>
                  <a:schemeClr val="bg2">
                    <a:lumMod val="50000"/>
                  </a:schemeClr>
                </a:solidFill>
              </a:rPr>
              <a:t>Hill</a:t>
            </a:r>
            <a:r>
              <a:rPr lang="zh-CN" altLang="en-US" sz="24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altLang="zh-CN" sz="2400" b="1" dirty="0" smtClean="0">
                <a:solidFill>
                  <a:schemeClr val="bg2">
                    <a:lumMod val="50000"/>
                  </a:schemeClr>
                </a:solidFill>
              </a:rPr>
              <a:t>ISR</a:t>
            </a:r>
          </a:p>
          <a:p>
            <a:pPr algn="ctr"/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Ion</a:t>
            </a:r>
            <a:r>
              <a:rPr lang="zh-CN" altLang="en-US" sz="24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altLang="zh-CN" sz="2400" b="1" dirty="0" smtClean="0">
                <a:solidFill>
                  <a:schemeClr val="bg2">
                    <a:lumMod val="50000"/>
                  </a:schemeClr>
                </a:solidFill>
              </a:rPr>
              <a:t>drifts</a:t>
            </a:r>
            <a:endParaRPr lang="en-US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89510" y="6378818"/>
            <a:ext cx="2716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Zhang et al. (2015)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129728" y="69066"/>
            <a:ext cx="42333" cy="620888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3024094" y="158712"/>
            <a:ext cx="42333" cy="620888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066735" y="4153651"/>
            <a:ext cx="942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Vpar</a:t>
            </a:r>
            <a:endParaRPr lang="en-US" b="1" dirty="0"/>
          </a:p>
        </p:txBody>
      </p:sp>
      <p:grpSp>
        <p:nvGrpSpPr>
          <p:cNvPr id="29" name="Group 28"/>
          <p:cNvGrpSpPr/>
          <p:nvPr/>
        </p:nvGrpSpPr>
        <p:grpSpPr>
          <a:xfrm>
            <a:off x="6574125" y="3694668"/>
            <a:ext cx="2366664" cy="2746132"/>
            <a:chOff x="6574125" y="3694668"/>
            <a:chExt cx="2366664" cy="2746132"/>
          </a:xfrm>
        </p:grpSpPr>
        <p:cxnSp>
          <p:nvCxnSpPr>
            <p:cNvPr id="10" name="Straight Arrow Connector 9"/>
            <p:cNvCxnSpPr/>
            <p:nvPr/>
          </p:nvCxnSpPr>
          <p:spPr>
            <a:xfrm flipH="1">
              <a:off x="7022353" y="4332941"/>
              <a:ext cx="1664448" cy="176305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V="1">
              <a:off x="6828118" y="5245677"/>
              <a:ext cx="1540322" cy="37914"/>
            </a:xfrm>
            <a:prstGeom prst="line">
              <a:avLst/>
            </a:prstGeom>
            <a:ln w="38100"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 flipV="1">
              <a:off x="7216588" y="4733814"/>
              <a:ext cx="564208" cy="511862"/>
            </a:xfrm>
            <a:prstGeom prst="line">
              <a:avLst/>
            </a:prstGeom>
            <a:ln w="47625"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6932710" y="5979135"/>
              <a:ext cx="5343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B</a:t>
              </a:r>
              <a:endParaRPr lang="en-US" sz="2400" b="1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607600" y="5268650"/>
              <a:ext cx="15649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horizon</a:t>
              </a:r>
              <a:endParaRPr lang="en-US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574125" y="4422587"/>
              <a:ext cx="9412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err="1" smtClean="0"/>
                <a:t>VperN</a:t>
              </a:r>
              <a:endParaRPr lang="en-US" b="1" dirty="0"/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 flipV="1">
              <a:off x="7904345" y="4522984"/>
              <a:ext cx="464095" cy="45242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Summing Junction 22"/>
            <p:cNvSpPr/>
            <p:nvPr/>
          </p:nvSpPr>
          <p:spPr>
            <a:xfrm>
              <a:off x="7874003" y="5393766"/>
              <a:ext cx="373211" cy="358588"/>
            </a:xfrm>
            <a:prstGeom prst="flowChartSummingJunction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999495" y="5710514"/>
              <a:ext cx="9412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err="1" smtClean="0"/>
                <a:t>VperE</a:t>
              </a:r>
              <a:endParaRPr lang="en-US" b="1" dirty="0"/>
            </a:p>
          </p:txBody>
        </p:sp>
        <p:cxnSp>
          <p:nvCxnSpPr>
            <p:cNvPr id="27" name="Straight Connector 26"/>
            <p:cNvCxnSpPr/>
            <p:nvPr/>
          </p:nvCxnSpPr>
          <p:spPr>
            <a:xfrm>
              <a:off x="7724587" y="4049059"/>
              <a:ext cx="149416" cy="2391741"/>
            </a:xfrm>
            <a:prstGeom prst="line">
              <a:avLst/>
            </a:prstGeom>
            <a:ln>
              <a:head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/>
            <p:cNvSpPr txBox="1"/>
            <p:nvPr/>
          </p:nvSpPr>
          <p:spPr>
            <a:xfrm>
              <a:off x="7253940" y="3694668"/>
              <a:ext cx="9412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 smtClean="0"/>
                <a:t>Vz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1766949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Vectors</a:t>
            </a:r>
            <a:r>
              <a:rPr lang="zh-CN" altLang="en-US" dirty="0" smtClean="0"/>
              <a:t> </a:t>
            </a:r>
            <a:r>
              <a:rPr lang="en-US" altLang="zh-CN" dirty="0" smtClean="0"/>
              <a:t>at</a:t>
            </a:r>
            <a:r>
              <a:rPr lang="zh-CN" altLang="en-US" dirty="0" smtClean="0"/>
              <a:t> </a:t>
            </a:r>
            <a:r>
              <a:rPr lang="en-US" altLang="zh-CN" dirty="0" smtClean="0"/>
              <a:t>400km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 descr="vector400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01" r="2675" b="19959"/>
          <a:stretch/>
        </p:blipFill>
        <p:spPr>
          <a:xfrm>
            <a:off x="2173111" y="1864607"/>
            <a:ext cx="4854222" cy="4261556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3429991" y="2146169"/>
            <a:ext cx="42333" cy="360646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835341" y="2179041"/>
            <a:ext cx="42333" cy="360646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" name="Group 7"/>
          <p:cNvGrpSpPr/>
          <p:nvPr/>
        </p:nvGrpSpPr>
        <p:grpSpPr>
          <a:xfrm>
            <a:off x="6858004" y="3918783"/>
            <a:ext cx="2366664" cy="2746132"/>
            <a:chOff x="6574125" y="3694668"/>
            <a:chExt cx="2366664" cy="2746132"/>
          </a:xfrm>
        </p:grpSpPr>
        <p:cxnSp>
          <p:nvCxnSpPr>
            <p:cNvPr id="9" name="Straight Arrow Connector 8"/>
            <p:cNvCxnSpPr/>
            <p:nvPr/>
          </p:nvCxnSpPr>
          <p:spPr>
            <a:xfrm flipH="1">
              <a:off x="7022353" y="4332941"/>
              <a:ext cx="1664448" cy="176305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V="1">
              <a:off x="6828118" y="5245677"/>
              <a:ext cx="1540322" cy="37914"/>
            </a:xfrm>
            <a:prstGeom prst="line">
              <a:avLst/>
            </a:prstGeom>
            <a:ln w="38100">
              <a:solidFill>
                <a:schemeClr val="accent3">
                  <a:lumMod val="50000"/>
                </a:schemeClr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 flipV="1">
              <a:off x="7216588" y="4733814"/>
              <a:ext cx="564208" cy="511862"/>
            </a:xfrm>
            <a:prstGeom prst="line">
              <a:avLst/>
            </a:prstGeom>
            <a:ln w="47625">
              <a:headEnd type="none"/>
              <a:tailEnd type="stealt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6932710" y="5979135"/>
              <a:ext cx="534325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/>
                <a:t>B</a:t>
              </a:r>
              <a:endParaRPr lang="en-US" sz="2400" b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607600" y="5268650"/>
              <a:ext cx="156490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horizon</a:t>
              </a:r>
              <a:endParaRPr lang="en-US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574125" y="4422587"/>
              <a:ext cx="9412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err="1" smtClean="0"/>
                <a:t>VperN</a:t>
              </a:r>
              <a:endParaRPr lang="en-US" b="1" dirty="0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V="1">
              <a:off x="7904345" y="4522984"/>
              <a:ext cx="464095" cy="45242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Summing Junction 15"/>
            <p:cNvSpPr/>
            <p:nvPr/>
          </p:nvSpPr>
          <p:spPr>
            <a:xfrm>
              <a:off x="7874003" y="5393766"/>
              <a:ext cx="373211" cy="358588"/>
            </a:xfrm>
            <a:prstGeom prst="flowChartSummingJunction">
              <a:avLst/>
            </a:prstGeom>
            <a:noFill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999495" y="5710514"/>
              <a:ext cx="9412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err="1" smtClean="0"/>
                <a:t>VperE</a:t>
              </a:r>
              <a:endParaRPr lang="en-US" b="1" dirty="0"/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7724587" y="4049059"/>
              <a:ext cx="149416" cy="2391741"/>
            </a:xfrm>
            <a:prstGeom prst="line">
              <a:avLst/>
            </a:prstGeom>
            <a:ln>
              <a:head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7253940" y="3694668"/>
              <a:ext cx="94129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err="1" smtClean="0"/>
                <a:t>Vz</a:t>
              </a:r>
              <a:endParaRPr 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81902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NeContour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2223" y="85381"/>
            <a:ext cx="6223000" cy="4667250"/>
          </a:xfrm>
          <a:prstGeom prst="rect">
            <a:avLst/>
          </a:prstGeom>
        </p:spPr>
      </p:pic>
      <p:pic>
        <p:nvPicPr>
          <p:cNvPr id="8" name="Picture 7" descr="vector400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39135" r="6072" b="19959"/>
          <a:stretch/>
        </p:blipFill>
        <p:spPr>
          <a:xfrm>
            <a:off x="1748120" y="3852333"/>
            <a:ext cx="4975409" cy="297938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3074555" y="409220"/>
            <a:ext cx="42333" cy="620888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296681" y="401419"/>
            <a:ext cx="42333" cy="620888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114787" y="502355"/>
            <a:ext cx="42333" cy="620888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876339" y="488244"/>
            <a:ext cx="42333" cy="620888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04963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win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470" y="1225176"/>
            <a:ext cx="7315200" cy="54864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554941" y="776938"/>
            <a:ext cx="3869765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ISR based Meridional Winds (Southward +)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805729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3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097"/>
          <a:stretch/>
        </p:blipFill>
        <p:spPr>
          <a:xfrm>
            <a:off x="1299248" y="3361762"/>
            <a:ext cx="7167757" cy="3490754"/>
          </a:xfrm>
          <a:prstGeom prst="rect">
            <a:avLst/>
          </a:prstGeom>
        </p:spPr>
      </p:pic>
      <p:pic>
        <p:nvPicPr>
          <p:cNvPr id="6" name="Picture 5" descr="ao150317_7101MZ_vsU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3522" y="229412"/>
            <a:ext cx="6350000" cy="3371410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>
            <a:off x="4273176" y="508000"/>
            <a:ext cx="1" cy="570752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963452" y="540872"/>
            <a:ext cx="1" cy="570752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5859912" y="510990"/>
            <a:ext cx="1" cy="570752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5311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windprof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646" y="1284932"/>
            <a:ext cx="73152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2866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31634</TotalTime>
  <Words>107</Words>
  <Application>Microsoft Macintosh PowerPoint</Application>
  <PresentationFormat>On-screen Show (4:3)</PresentationFormat>
  <Paragraphs>32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Arecibo ISR Observations on March 17-19, 2015</vt:lpstr>
      <vt:lpstr>Outline</vt:lpstr>
      <vt:lpstr>PowerPoint Presentation</vt:lpstr>
      <vt:lpstr>PowerPoint Presentation</vt:lpstr>
      <vt:lpstr>Vectors at 400km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Winds &amp; Ne Oscillations</vt:lpstr>
      <vt:lpstr>PowerPoint Presentation</vt:lpstr>
      <vt:lpstr>PowerPoint Presentation</vt:lpstr>
      <vt:lpstr>Diffusive equilibrium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Shunrong Zhang</dc:creator>
  <cp:lastModifiedBy>Shunrong Zhang</cp:lastModifiedBy>
  <cp:revision>52</cp:revision>
  <dcterms:created xsi:type="dcterms:W3CDTF">2016-01-15T20:25:38Z</dcterms:created>
  <dcterms:modified xsi:type="dcterms:W3CDTF">2016-03-14T19:25:41Z</dcterms:modified>
</cp:coreProperties>
</file>