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jpg" ContentType="image/jpeg"/>
  <Default Extension="rels" ContentType="application/vnd.openxmlformats-package.relationships+xml"/>
  <Default Extension="gif" ContentType="image/gif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9" r:id="rId3"/>
    <p:sldId id="265" r:id="rId4"/>
    <p:sldId id="262" r:id="rId5"/>
    <p:sldId id="260" r:id="rId6"/>
    <p:sldId id="266" r:id="rId7"/>
    <p:sldId id="263" r:id="rId8"/>
    <p:sldId id="257" r:id="rId9"/>
    <p:sldId id="264" r:id="rId10"/>
    <p:sldId id="267" r:id="rId11"/>
    <p:sldId id="269" r:id="rId12"/>
    <p:sldId id="270" r:id="rId13"/>
    <p:sldId id="271" r:id="rId14"/>
    <p:sldId id="273" r:id="rId15"/>
    <p:sldId id="272" r:id="rId16"/>
    <p:sldId id="268" r:id="rId17"/>
    <p:sldId id="261" r:id="rId1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85" d="100"/>
          <a:sy n="85" d="100"/>
        </p:scale>
        <p:origin x="-312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presProps" Target="presProps.xml"/><Relationship Id="rId21" Type="http://schemas.openxmlformats.org/officeDocument/2006/relationships/viewProps" Target="viewProps.xml"/><Relationship Id="rId22" Type="http://schemas.openxmlformats.org/officeDocument/2006/relationships/theme" Target="theme/theme1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printerSettings" Target="printerSettings/printerSettings1.bin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4515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02093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792342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79304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012487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409203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719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8551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0595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66646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752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E10BB1F-45C4-E948-95F1-58577171E713}" type="datetimeFigureOut">
              <a:rPr lang="en-US" smtClean="0"/>
              <a:t>3/13/16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C306066-944F-7241-9210-02A516A47B6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595605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gif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.png"/><Relationship Id="rId3" Type="http://schemas.openxmlformats.org/officeDocument/2006/relationships/image" Target="../media/image17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8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Relationship Id="rId3" Type="http://schemas.openxmlformats.org/officeDocument/2006/relationships/image" Target="../media/image21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png"/><Relationship Id="rId3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43647" y="747059"/>
            <a:ext cx="8546353" cy="212127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SAPS influences on the subauroral ionosphere during the March 17-18, 2015 geomagnetic storm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677026"/>
            <a:ext cx="6400800" cy="1752600"/>
          </a:xfrm>
        </p:spPr>
        <p:txBody>
          <a:bodyPr/>
          <a:lstStyle/>
          <a:p>
            <a:r>
              <a:rPr lang="en-US" dirty="0" smtClean="0"/>
              <a:t>Shunrong Zhang and Phil Erickson</a:t>
            </a:r>
          </a:p>
          <a:p>
            <a:r>
              <a:rPr lang="en-US" dirty="0" smtClean="0"/>
              <a:t>MIT Haystack Observatory</a:t>
            </a:r>
            <a:endParaRPr lang="en-US" dirty="0"/>
          </a:p>
        </p:txBody>
      </p:sp>
      <p:pic>
        <p:nvPicPr>
          <p:cNvPr id="4" name="Picture 3" descr="nsflogo.gif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77119" y="4890158"/>
            <a:ext cx="1805004" cy="1983521"/>
          </a:xfrm>
          <a:prstGeom prst="rect">
            <a:avLst/>
          </a:prstGeom>
        </p:spPr>
      </p:pic>
      <p:pic>
        <p:nvPicPr>
          <p:cNvPr id="5" name="Picture 4" descr="Screen Shot 2015-06-21 at 10.11.10 AM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970020"/>
            <a:ext cx="2172400" cy="1821305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0332" y="6070794"/>
            <a:ext cx="2424112" cy="74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90122" y="6070794"/>
            <a:ext cx="838200" cy="7715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835249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0631" y="274638"/>
            <a:ext cx="8849016" cy="1143000"/>
          </a:xfrm>
        </p:spPr>
        <p:txBody>
          <a:bodyPr>
            <a:noAutofit/>
          </a:bodyPr>
          <a:lstStyle/>
          <a:p>
            <a:r>
              <a:rPr lang="en-US" sz="3200" dirty="0" smtClean="0"/>
              <a:t>Millstone Hill </a:t>
            </a:r>
            <a:r>
              <a:rPr lang="en-US" sz="3200" dirty="0" err="1" smtClean="0"/>
              <a:t>Merdional</a:t>
            </a:r>
            <a:r>
              <a:rPr lang="en-US" sz="3200" dirty="0" smtClean="0"/>
              <a:t> Winds (+ northward)</a:t>
            </a:r>
            <a:endParaRPr lang="en-US" sz="3200" dirty="0"/>
          </a:p>
        </p:txBody>
      </p:sp>
      <p:pic>
        <p:nvPicPr>
          <p:cNvPr id="4" name="Picture 3" descr="MHWinds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1198" t="50000" r="1198" b="-50000"/>
          <a:stretch/>
        </p:blipFill>
        <p:spPr>
          <a:xfrm>
            <a:off x="130631" y="2153017"/>
            <a:ext cx="8726493" cy="6544870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V="1">
            <a:off x="2211294" y="4019168"/>
            <a:ext cx="612588" cy="478118"/>
          </a:xfrm>
          <a:prstGeom prst="straightConnector1">
            <a:avLst/>
          </a:prstGeom>
          <a:ln w="50800">
            <a:solidFill>
              <a:srgbClr val="FF000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1494118" y="4078938"/>
            <a:ext cx="1598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Dayside southward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37106" y="2153017"/>
            <a:ext cx="1598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3366FF"/>
                </a:solidFill>
              </a:rPr>
              <a:t>Dayside Northward</a:t>
            </a:r>
            <a:endParaRPr lang="en-US" b="1" dirty="0">
              <a:solidFill>
                <a:srgbClr val="3366FF"/>
              </a:solidFill>
            </a:endParaRPr>
          </a:p>
        </p:txBody>
      </p:sp>
      <p:cxnSp>
        <p:nvCxnSpPr>
          <p:cNvPr id="10" name="Straight Arrow Connector 9"/>
          <p:cNvCxnSpPr/>
          <p:nvPr/>
        </p:nvCxnSpPr>
        <p:spPr>
          <a:xfrm flipH="1">
            <a:off x="3947460" y="2739584"/>
            <a:ext cx="430306" cy="159005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320661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fig4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605" y="1012333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32005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F1-region composition</a:t>
            </a:r>
            <a:endParaRPr lang="en-US" dirty="0"/>
          </a:p>
        </p:txBody>
      </p:sp>
      <p:grpSp>
        <p:nvGrpSpPr>
          <p:cNvPr id="7" name="Group 6"/>
          <p:cNvGrpSpPr>
            <a:grpSpLocks noChangeAspect="1"/>
          </p:cNvGrpSpPr>
          <p:nvPr/>
        </p:nvGrpSpPr>
        <p:grpSpPr>
          <a:xfrm>
            <a:off x="519327" y="1778437"/>
            <a:ext cx="8376647" cy="4802203"/>
            <a:chOff x="1502833" y="1667932"/>
            <a:chExt cx="2281780" cy="1308102"/>
          </a:xfrm>
        </p:grpSpPr>
        <p:pic>
          <p:nvPicPr>
            <p:cNvPr id="8" name="Picture 7" descr="Mar2015compo.png"/>
            <p:cNvPicPr>
              <a:picLocks noChangeAspect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4" t="2252" r="9147" b="2378"/>
            <a:stretch/>
          </p:blipFill>
          <p:spPr>
            <a:xfrm>
              <a:off x="1502833" y="1667933"/>
              <a:ext cx="1566334" cy="1308100"/>
            </a:xfrm>
            <a:prstGeom prst="rect">
              <a:avLst/>
            </a:prstGeom>
          </p:spPr>
        </p:pic>
        <p:pic>
          <p:nvPicPr>
            <p:cNvPr id="9" name="Picture 8" descr="Mar2015Ne.png"/>
            <p:cNvPicPr>
              <a:picLocks noChangeAspect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2083" t="2160" r="7176" b="2469"/>
            <a:stretch/>
          </p:blipFill>
          <p:spPr>
            <a:xfrm>
              <a:off x="3039546" y="1667932"/>
              <a:ext cx="745067" cy="1308102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440184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9653" r="5788" b="17872"/>
          <a:stretch/>
        </p:blipFill>
        <p:spPr>
          <a:xfrm>
            <a:off x="493053" y="479767"/>
            <a:ext cx="8307294" cy="6390621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524"/>
            <a:ext cx="8229600" cy="429244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G-condition</a:t>
            </a: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2973295" y="3899647"/>
            <a:ext cx="0" cy="255494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74111735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34052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2"/>
          <a:srcRect t="46623" r="18845" b="16776"/>
          <a:stretch/>
        </p:blipFill>
        <p:spPr>
          <a:xfrm>
            <a:off x="0" y="162579"/>
            <a:ext cx="5565588" cy="251011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77881" y="2300942"/>
            <a:ext cx="5996392" cy="44972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65539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Ion drift at 200 km</a:t>
            </a:r>
            <a:endParaRPr lang="en-US" dirty="0"/>
          </a:p>
        </p:txBody>
      </p:sp>
      <p:pic>
        <p:nvPicPr>
          <p:cNvPr id="4" name="Picture 3" descr="Vz200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42" y="1925490"/>
            <a:ext cx="8856507" cy="3666248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6549" y="2199510"/>
            <a:ext cx="198252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0000"/>
                </a:solidFill>
              </a:rPr>
              <a:t>March 17</a:t>
            </a:r>
            <a:endParaRPr lang="en-US" sz="28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1942" y="1778000"/>
            <a:ext cx="10633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360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cxnSp>
        <p:nvCxnSpPr>
          <p:cNvPr id="5" name="Straight Connector 4"/>
          <p:cNvCxnSpPr/>
          <p:nvPr/>
        </p:nvCxnSpPr>
        <p:spPr>
          <a:xfrm>
            <a:off x="3421529" y="2345765"/>
            <a:ext cx="5582024" cy="0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 flipV="1">
            <a:off x="6319292" y="1703851"/>
            <a:ext cx="46465" cy="3717493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V="1">
            <a:off x="6347790" y="1874236"/>
            <a:ext cx="776907" cy="371749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6333541" y="2047119"/>
            <a:ext cx="1706215" cy="346716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 flipH="1" flipV="1">
            <a:off x="5451936" y="1861246"/>
            <a:ext cx="957806" cy="3730484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4429706" y="2128905"/>
            <a:ext cx="1887108" cy="322798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999007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fig1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1876" y="347350"/>
            <a:ext cx="7315200" cy="6400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89510" y="6378818"/>
            <a:ext cx="27169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Zhang et al. (2015)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67158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4" name="Picture 3" descr="fig3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40672" y="0"/>
            <a:ext cx="4987636" cy="68580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6428308" y="376794"/>
            <a:ext cx="260363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Millstone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Hill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ISR</a:t>
            </a:r>
          </a:p>
          <a:p>
            <a:pPr algn="ctr"/>
            <a:r>
              <a:rPr lang="en-US" sz="2400" b="1" dirty="0" smtClean="0">
                <a:solidFill>
                  <a:schemeClr val="bg2">
                    <a:lumMod val="50000"/>
                  </a:schemeClr>
                </a:solidFill>
              </a:rPr>
              <a:t>Ion</a:t>
            </a:r>
            <a:r>
              <a:rPr lang="zh-CN" altLang="en-US" sz="2400" b="1" dirty="0" smtClean="0">
                <a:solidFill>
                  <a:schemeClr val="bg2">
                    <a:lumMod val="50000"/>
                  </a:schemeClr>
                </a:solidFill>
              </a:rPr>
              <a:t> </a:t>
            </a:r>
            <a:r>
              <a:rPr lang="en-US" altLang="zh-CN" sz="2400" b="1" dirty="0" smtClean="0">
                <a:solidFill>
                  <a:schemeClr val="bg2">
                    <a:lumMod val="50000"/>
                  </a:schemeClr>
                </a:solidFill>
              </a:rPr>
              <a:t>drifts</a:t>
            </a:r>
            <a:endParaRPr lang="en-US" sz="2400" b="1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430883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470943" y="514666"/>
            <a:ext cx="6400800" cy="909108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3600" dirty="0" smtClean="0"/>
              <a:t>MH ISR Azimuth Scans</a:t>
            </a:r>
            <a:endParaRPr lang="en-US" sz="3600" dirty="0"/>
          </a:p>
        </p:txBody>
      </p:sp>
      <p:pic>
        <p:nvPicPr>
          <p:cNvPr id="4" name="Picture 3" descr="scan_az_Vo_4_0_000003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34" r="11846"/>
          <a:stretch/>
        </p:blipFill>
        <p:spPr>
          <a:xfrm>
            <a:off x="35277" y="1834680"/>
            <a:ext cx="9108724" cy="4075107"/>
          </a:xfrm>
          <a:prstGeom prst="rect">
            <a:avLst/>
          </a:prstGeom>
        </p:spPr>
      </p:pic>
      <p:cxnSp>
        <p:nvCxnSpPr>
          <p:cNvPr id="6" name="Straight Arrow Connector 5"/>
          <p:cNvCxnSpPr/>
          <p:nvPr/>
        </p:nvCxnSpPr>
        <p:spPr>
          <a:xfrm flipH="1" flipV="1">
            <a:off x="1470943" y="1718323"/>
            <a:ext cx="4304098" cy="2731541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flipH="1" flipV="1">
            <a:off x="4385937" y="1793028"/>
            <a:ext cx="1464099" cy="2731540"/>
          </a:xfrm>
          <a:prstGeom prst="straightConnector1">
            <a:avLst/>
          </a:prstGeom>
          <a:ln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Arrow Connector 6"/>
          <p:cNvCxnSpPr/>
          <p:nvPr/>
        </p:nvCxnSpPr>
        <p:spPr>
          <a:xfrm flipH="1" flipV="1">
            <a:off x="1143000" y="3451412"/>
            <a:ext cx="4707038" cy="1073158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Straight Arrow Connector 11"/>
          <p:cNvCxnSpPr/>
          <p:nvPr/>
        </p:nvCxnSpPr>
        <p:spPr>
          <a:xfrm flipH="1" flipV="1">
            <a:off x="866588" y="4288118"/>
            <a:ext cx="4848689" cy="23645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866588" y="4573868"/>
            <a:ext cx="4886043" cy="386603"/>
          </a:xfrm>
          <a:prstGeom prst="straightConnector1">
            <a:avLst/>
          </a:prstGeom>
          <a:ln>
            <a:solidFill>
              <a:schemeClr val="accent6">
                <a:lumMod val="75000"/>
              </a:schemeClr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Oval 18"/>
          <p:cNvSpPr/>
          <p:nvPr/>
        </p:nvSpPr>
        <p:spPr>
          <a:xfrm>
            <a:off x="2734235" y="3765176"/>
            <a:ext cx="209177" cy="1643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2707343" y="4261219"/>
            <a:ext cx="209177" cy="1643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2722284" y="4724390"/>
            <a:ext cx="209177" cy="164353"/>
          </a:xfrm>
          <a:prstGeom prst="ellipse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2926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276800"/>
            <a:ext cx="6400800" cy="721280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en-US" sz="4000" dirty="0" smtClean="0"/>
              <a:t>ISR LOS in SAPS (F2-region)</a:t>
            </a:r>
            <a:endParaRPr lang="en-US" sz="4000" dirty="0"/>
          </a:p>
        </p:txBody>
      </p:sp>
      <p:pic>
        <p:nvPicPr>
          <p:cNvPr id="5" name="Picture 4" descr="SAPSlo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5118" y="1207249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73376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95346"/>
            <a:ext cx="8229600" cy="1143000"/>
          </a:xfrm>
        </p:spPr>
        <p:txBody>
          <a:bodyPr/>
          <a:lstStyle/>
          <a:p>
            <a:r>
              <a:rPr lang="en-US" dirty="0" smtClean="0"/>
              <a:t>ISR Ti in SAPS (F region)</a:t>
            </a:r>
            <a:endParaRPr lang="en-US" dirty="0"/>
          </a:p>
        </p:txBody>
      </p:sp>
      <p:pic>
        <p:nvPicPr>
          <p:cNvPr id="4" name="Picture 3" descr="SAPSti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6236" y="1016000"/>
            <a:ext cx="7315200" cy="5486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252608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4294967295"/>
          </p:nvPr>
        </p:nvSpPr>
        <p:spPr>
          <a:xfrm>
            <a:off x="1143000" y="731520"/>
            <a:ext cx="6400800" cy="347472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pic>
        <p:nvPicPr>
          <p:cNvPr id="5" name="Picture 4" descr="dmsp_Ne_20150317_1.png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281"/>
          <a:stretch/>
        </p:blipFill>
        <p:spPr>
          <a:xfrm>
            <a:off x="1072867" y="170267"/>
            <a:ext cx="7315200" cy="3500089"/>
          </a:xfrm>
          <a:prstGeom prst="rect">
            <a:avLst/>
          </a:prstGeom>
        </p:spPr>
      </p:pic>
      <p:pic>
        <p:nvPicPr>
          <p:cNvPr id="4" name="Picture 3" descr="dmsp_Drift2_20150317_1.png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47"/>
          <a:stretch/>
        </p:blipFill>
        <p:spPr>
          <a:xfrm>
            <a:off x="1098059" y="3235480"/>
            <a:ext cx="7315200" cy="3569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174452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@110 km heating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 descr="tib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32329" y="1417638"/>
            <a:ext cx="7315200" cy="5486400"/>
          </a:xfrm>
          <a:prstGeom prst="rect">
            <a:avLst/>
          </a:prstGeom>
        </p:spPr>
      </p:pic>
      <p:cxnSp>
        <p:nvCxnSpPr>
          <p:cNvPr id="6" name="Straight Connector 5"/>
          <p:cNvCxnSpPr/>
          <p:nvPr/>
        </p:nvCxnSpPr>
        <p:spPr>
          <a:xfrm>
            <a:off x="2704353" y="1570318"/>
            <a:ext cx="14941" cy="4869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3215337" y="1558367"/>
            <a:ext cx="14941" cy="4869329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50417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Ne @ 110 km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5" name="Picture 4" descr="neba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1036" y="1150471"/>
            <a:ext cx="7315200" cy="5486400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7351060" y="4781177"/>
            <a:ext cx="448235" cy="5677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>
            <a:off x="3110806" y="4814049"/>
            <a:ext cx="448235" cy="56776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215054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571</TotalTime>
  <Words>92</Words>
  <Application>Microsoft Macintosh PowerPoint</Application>
  <PresentationFormat>On-screen Show (4:3)</PresentationFormat>
  <Paragraphs>18</Paragraphs>
  <Slides>17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SAPS influences on the subauroral ionosphere during the March 17-18, 2015 geomagnetic storm </vt:lpstr>
      <vt:lpstr>PowerPoint Presentation</vt:lpstr>
      <vt:lpstr>PowerPoint Presentation</vt:lpstr>
      <vt:lpstr>PowerPoint Presentation</vt:lpstr>
      <vt:lpstr>PowerPoint Presentation</vt:lpstr>
      <vt:lpstr>ISR Ti in SAPS (F region)</vt:lpstr>
      <vt:lpstr>PowerPoint Presentation</vt:lpstr>
      <vt:lpstr>@110 km heating</vt:lpstr>
      <vt:lpstr>Ne @ 110 km</vt:lpstr>
      <vt:lpstr>Millstone Hill Merdional Winds (+ northward)</vt:lpstr>
      <vt:lpstr>PowerPoint Presentation</vt:lpstr>
      <vt:lpstr>F1-region composition</vt:lpstr>
      <vt:lpstr>The G-condition</vt:lpstr>
      <vt:lpstr>PowerPoint Presentation</vt:lpstr>
      <vt:lpstr>PowerPoint Presentation</vt:lpstr>
      <vt:lpstr>Ion drift at 200 km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Neutral atmospheric changes  associated with SED/SAPS during the March 17-18, 2015 geomagnetic storm </dc:title>
  <dc:creator>Shunrong Zhang</dc:creator>
  <cp:lastModifiedBy>Shunrong Zhang</cp:lastModifiedBy>
  <cp:revision>14</cp:revision>
  <dcterms:created xsi:type="dcterms:W3CDTF">2016-03-13T10:04:46Z</dcterms:created>
  <dcterms:modified xsi:type="dcterms:W3CDTF">2016-03-13T19:36:06Z</dcterms:modified>
</cp:coreProperties>
</file>