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70" r:id="rId3"/>
    <p:sldId id="268" r:id="rId4"/>
    <p:sldId id="287" r:id="rId5"/>
    <p:sldId id="282" r:id="rId6"/>
    <p:sldId id="292" r:id="rId7"/>
    <p:sldId id="258" r:id="rId8"/>
    <p:sldId id="297" r:id="rId9"/>
    <p:sldId id="296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E31CF-7D93-4403-BF1B-F015773998B5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D1D38-107E-4485-8246-A55E6DF0AB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D1D38-107E-4485-8246-A55E6DF0ABD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D1D38-107E-4485-8246-A55E6DF0ABD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D1D38-107E-4485-8246-A55E6DF0ABD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25C5F-BBEA-404D-9E3E-9E4928B1A20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D1D38-107E-4485-8246-A55E6DF0ABD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31D9F-9D7C-9F40-8BEE-C58B55717A3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448546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D1D38-107E-4485-8246-A55E6DF0ABD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D1D38-107E-4485-8246-A55E6DF0ABD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D1D38-107E-4485-8246-A55E6DF0ABD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67144"/>
            <a:ext cx="6400800" cy="1071655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7743-9644-9943-84B5-59C5C3EFA508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D5C3-F8A3-D94D-9D52-39BD6DFCC7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86943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7743-9644-9943-84B5-59C5C3EFA508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D5C3-F8A3-D94D-9D52-39BD6DFCC7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87167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7743-9644-9943-84B5-59C5C3EFA508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D5C3-F8A3-D94D-9D52-39BD6DFCC7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57424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0" y="6530837"/>
            <a:ext cx="9143999" cy="327162"/>
            <a:chOff x="0" y="6530837"/>
            <a:chExt cx="9143999" cy="327162"/>
          </a:xfrm>
        </p:grpSpPr>
        <p:sp>
          <p:nvSpPr>
            <p:cNvPr id="11" name="Rectangle 10"/>
            <p:cNvSpPr/>
            <p:nvPr userDrawn="1"/>
          </p:nvSpPr>
          <p:spPr>
            <a:xfrm>
              <a:off x="0" y="6596062"/>
              <a:ext cx="9143999" cy="261937"/>
            </a:xfrm>
            <a:prstGeom prst="rect">
              <a:avLst/>
            </a:prstGeom>
            <a:gradFill flip="none" rotWithShape="1">
              <a:gsLst>
                <a:gs pos="70000">
                  <a:srgbClr val="800000"/>
                </a:gs>
                <a:gs pos="100000">
                  <a:schemeClr val="accent6">
                    <a:lumMod val="75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 userDrawn="1"/>
          </p:nvCxnSpPr>
          <p:spPr>
            <a:xfrm>
              <a:off x="0" y="6530837"/>
              <a:ext cx="9143999" cy="0"/>
            </a:xfrm>
            <a:prstGeom prst="line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/>
          <p:cNvCxnSpPr/>
          <p:nvPr userDrawn="1"/>
        </p:nvCxnSpPr>
        <p:spPr>
          <a:xfrm>
            <a:off x="1" y="6596062"/>
            <a:ext cx="9143999" cy="0"/>
          </a:xfrm>
          <a:prstGeom prst="line">
            <a:avLst/>
          </a:prstGeom>
          <a:ln>
            <a:solidFill>
              <a:srgbClr val="FFFFFF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-1"/>
            <a:ext cx="9144000" cy="787804"/>
          </a:xfrm>
          <a:prstGeom prst="rect">
            <a:avLst/>
          </a:prstGeom>
          <a:gradFill flip="none" rotWithShape="1">
            <a:gsLst>
              <a:gs pos="0">
                <a:srgbClr val="800000"/>
              </a:gs>
              <a:gs pos="100000">
                <a:srgbClr val="430000"/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14/Oct/11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946B036-FC40-BD4A-BC9C-58CA1E4EEC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0" y="0"/>
            <a:ext cx="9144000" cy="246924"/>
          </a:xfrm>
          <a:prstGeom prst="rect">
            <a:avLst/>
          </a:prstGeom>
          <a:gradFill flip="none" rotWithShape="1">
            <a:gsLst>
              <a:gs pos="62000">
                <a:schemeClr val="tx1">
                  <a:lumMod val="75000"/>
                  <a:lumOff val="25000"/>
                </a:schemeClr>
              </a:gs>
              <a:gs pos="87000">
                <a:srgbClr val="430000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-1"/>
            <a:ext cx="63182" cy="787804"/>
          </a:xfrm>
          <a:prstGeom prst="rect">
            <a:avLst/>
          </a:prstGeom>
          <a:gradFill flip="none" rotWithShape="1">
            <a:gsLst>
              <a:gs pos="83000">
                <a:schemeClr val="accent6">
                  <a:lumMod val="75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695" y="256330"/>
            <a:ext cx="8642777" cy="449165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258763" y="-37628"/>
            <a:ext cx="5149850" cy="24765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Section name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808970"/>
            <a:ext cx="9143999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74215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4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042"/>
            <a:ext cx="8229600" cy="49261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7743-9644-9943-84B5-59C5C3EFA508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D5C3-F8A3-D94D-9D52-39BD6DFCC7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74625" y="-58255"/>
            <a:ext cx="8512175" cy="274638"/>
          </a:xfrm>
        </p:spPr>
        <p:txBody>
          <a:bodyPr>
            <a:no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Section name</a:t>
            </a:r>
          </a:p>
        </p:txBody>
      </p:sp>
    </p:spTree>
    <p:extLst>
      <p:ext uri="{BB962C8B-B14F-4D97-AF65-F5344CB8AC3E}">
        <p14:creationId xmlns="" xmlns:p14="http://schemas.microsoft.com/office/powerpoint/2010/main" val="1384816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7743-9644-9943-84B5-59C5C3EFA508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D5C3-F8A3-D94D-9D52-39BD6DFCC7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66516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7743-9644-9943-84B5-59C5C3EFA508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D5C3-F8A3-D94D-9D52-39BD6DFCC7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90238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7743-9644-9943-84B5-59C5C3EFA508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D5C3-F8A3-D94D-9D52-39BD6DFCC7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5633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7743-9644-9943-84B5-59C5C3EFA508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D5C3-F8A3-D94D-9D52-39BD6DFCC7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7842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7743-9644-9943-84B5-59C5C3EFA508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D5C3-F8A3-D94D-9D52-39BD6DFCC7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3410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7743-9644-9943-84B5-59C5C3EFA508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D5C3-F8A3-D94D-9D52-39BD6DFCC7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77087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7743-9644-9943-84B5-59C5C3EFA508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D5C3-F8A3-D94D-9D52-39BD6DFCC7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22311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77743-9644-9943-84B5-59C5C3EFA508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BD5C3-F8A3-D94D-9D52-39BD6DFCC7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87831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56834"/>
            <a:ext cx="7994561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dirty="0" smtClean="0"/>
              <a:t>Recent</a:t>
            </a:r>
            <a:r>
              <a:rPr lang="en-US" dirty="0" smtClean="0"/>
              <a:t> </a:t>
            </a:r>
            <a:r>
              <a:rPr lang="en-US" dirty="0" err="1" smtClean="0"/>
              <a:t>Geospace</a:t>
            </a:r>
            <a:r>
              <a:rPr lang="en-US" dirty="0" smtClean="0"/>
              <a:t> </a:t>
            </a:r>
            <a:r>
              <a:rPr lang="en-US" dirty="0" smtClean="0"/>
              <a:t>Storms:</a:t>
            </a:r>
            <a:br>
              <a:rPr lang="en-US" dirty="0" smtClean="0"/>
            </a:br>
            <a:r>
              <a:rPr lang="en-US" dirty="0" smtClean="0"/>
              <a:t>A</a:t>
            </a:r>
            <a:r>
              <a:rPr lang="en-US" dirty="0" smtClean="0"/>
              <a:t> </a:t>
            </a:r>
            <a:r>
              <a:rPr lang="en-US" dirty="0" err="1" smtClean="0"/>
              <a:t>SuperDARN</a:t>
            </a:r>
            <a:r>
              <a:rPr lang="en-US" dirty="0" smtClean="0"/>
              <a:t> Perspective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740676"/>
            <a:ext cx="7772400" cy="1673858"/>
          </a:xfrm>
        </p:spPr>
        <p:txBody>
          <a:bodyPr>
            <a:normAutofit fontScale="92500" lnSpcReduction="20000"/>
          </a:bodyPr>
          <a:lstStyle/>
          <a:p>
            <a:r>
              <a:rPr lang="en-US" sz="3100" dirty="0" smtClean="0">
                <a:solidFill>
                  <a:schemeClr val="tx1"/>
                </a:solidFill>
              </a:rPr>
              <a:t>J. Michael </a:t>
            </a:r>
            <a:r>
              <a:rPr lang="en-US" sz="3100" dirty="0" err="1" smtClean="0">
                <a:solidFill>
                  <a:schemeClr val="tx1"/>
                </a:solidFill>
              </a:rPr>
              <a:t>Ruohoniemi</a:t>
            </a:r>
            <a:r>
              <a:rPr lang="en-US" sz="3100" dirty="0" smtClean="0">
                <a:solidFill>
                  <a:schemeClr val="tx1"/>
                </a:solidFill>
              </a:rPr>
              <a:t>, </a:t>
            </a:r>
            <a:r>
              <a:rPr lang="en-US" sz="3100" dirty="0" err="1" smtClean="0">
                <a:solidFill>
                  <a:schemeClr val="tx1"/>
                </a:solidFill>
              </a:rPr>
              <a:t>Sebastien</a:t>
            </a:r>
            <a:r>
              <a:rPr lang="en-US" sz="3100" dirty="0" smtClean="0">
                <a:solidFill>
                  <a:schemeClr val="tx1"/>
                </a:solidFill>
              </a:rPr>
              <a:t> de </a:t>
            </a:r>
            <a:r>
              <a:rPr lang="en-US" sz="3100" dirty="0" err="1" smtClean="0">
                <a:solidFill>
                  <a:schemeClr val="tx1"/>
                </a:solidFill>
              </a:rPr>
              <a:t>Larquier</a:t>
            </a:r>
            <a:r>
              <a:rPr lang="en-US" sz="3100" dirty="0" smtClean="0">
                <a:solidFill>
                  <a:schemeClr val="tx1"/>
                </a:solidFill>
              </a:rPr>
              <a:t>, A J </a:t>
            </a:r>
            <a:r>
              <a:rPr lang="en-US" sz="3100" dirty="0" err="1" smtClean="0">
                <a:solidFill>
                  <a:schemeClr val="tx1"/>
                </a:solidFill>
              </a:rPr>
              <a:t>Riberio</a:t>
            </a:r>
            <a:r>
              <a:rPr lang="en-US" sz="3100" dirty="0" smtClean="0">
                <a:solidFill>
                  <a:schemeClr val="tx1"/>
                </a:solidFill>
              </a:rPr>
              <a:t> and Evan Thomas</a:t>
            </a:r>
            <a:endParaRPr lang="en-US" sz="3100" baseline="30000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sz="2300" dirty="0" smtClean="0">
                <a:solidFill>
                  <a:schemeClr val="tx1"/>
                </a:solidFill>
              </a:rPr>
              <a:t>Virginia Tech, Blacksburg, Virginia, USA </a:t>
            </a:r>
          </a:p>
          <a:p>
            <a:endParaRPr lang="en-US" sz="2300" dirty="0" smtClean="0">
              <a:solidFill>
                <a:schemeClr val="tx1"/>
              </a:solidFill>
            </a:endParaRPr>
          </a:p>
          <a:p>
            <a:endParaRPr lang="en-US" baseline="30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929631" y="177553"/>
            <a:ext cx="57971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2012 CEDAR Workshop, June 24 – 29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Santa Fe, New Mexico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935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400" y="274638"/>
            <a:ext cx="8720800" cy="622480"/>
          </a:xfrm>
        </p:spPr>
        <p:txBody>
          <a:bodyPr>
            <a:noAutofit/>
          </a:bodyPr>
          <a:lstStyle/>
          <a:p>
            <a:r>
              <a:rPr lang="en-US" sz="3600" dirty="0" smtClean="0"/>
              <a:t>Simultaneous conjugate convection patterns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96259"/>
            <a:ext cx="8229600" cy="39828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dirty="0" smtClean="0"/>
              <a:t>September 30, 2002:   09:50 – 09:52 UT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SD Radars in China</a:t>
            </a:r>
          </a:p>
          <a:p>
            <a:endParaRPr lang="en-US" dirty="0"/>
          </a:p>
        </p:txBody>
      </p:sp>
      <p:pic>
        <p:nvPicPr>
          <p:cNvPr id="6" name="Picture 5" descr="20020930.0950.north.cnvma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598098"/>
            <a:ext cx="4495800" cy="4495800"/>
          </a:xfrm>
          <a:prstGeom prst="rect">
            <a:avLst/>
          </a:prstGeom>
        </p:spPr>
      </p:pic>
      <p:pic>
        <p:nvPicPr>
          <p:cNvPr id="7" name="Picture 6" descr="20020930.0950.south.cnvmap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1598098"/>
            <a:ext cx="4495800" cy="4495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16241" y="6126164"/>
            <a:ext cx="2296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Northern Hemisphere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642104" y="6093898"/>
            <a:ext cx="224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Southern Hemisphere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7973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SuperDARN – Northern Hemisphere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SD Radars in China</a:t>
            </a:r>
          </a:p>
          <a:p>
            <a:endParaRPr lang="en-US" dirty="0"/>
          </a:p>
        </p:txBody>
      </p:sp>
      <p:pic>
        <p:nvPicPr>
          <p:cNvPr id="7" name="Picture 6" descr="north_le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950" y="1254711"/>
            <a:ext cx="7150100" cy="5181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7973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492240"/>
            <a:ext cx="6092640" cy="365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Map of Line-of-Sight Velocities for 08:40 UT, March 9</a:t>
            </a:r>
            <a:r>
              <a:rPr lang="en-US" baseline="30000" dirty="0" smtClean="0">
                <a:solidFill>
                  <a:srgbClr val="FF0000"/>
                </a:solidFill>
              </a:rPr>
              <a:t>th</a:t>
            </a:r>
            <a:r>
              <a:rPr lang="en-US" dirty="0" smtClean="0">
                <a:solidFill>
                  <a:srgbClr val="FF0000"/>
                </a:solidFill>
              </a:rPr>
              <a:t>, 2011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96000" y="6492240"/>
            <a:ext cx="3044952" cy="365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" y="1"/>
            <a:ext cx="4572000" cy="365760"/>
          </a:xfrm>
          <a:prstGeom prst="rect">
            <a:avLst/>
          </a:prstGeom>
          <a:solidFill>
            <a:srgbClr val="6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r>
              <a:rPr lang="en-US" sz="2000" dirty="0" smtClean="0"/>
              <a:t>NSF MSI </a:t>
            </a:r>
            <a:r>
              <a:rPr lang="en-US" sz="2000" dirty="0" err="1" smtClean="0"/>
              <a:t>SuperDARN</a:t>
            </a:r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4665024" y="0"/>
            <a:ext cx="4478976" cy="1824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5722" tIns="45715" rIns="91430" bIns="45715" rtlCol="0" anchor="ctr"/>
          <a:lstStyle/>
          <a:p>
            <a:r>
              <a:rPr lang="en-US" sz="2500" dirty="0" smtClean="0">
                <a:solidFill>
                  <a:srgbClr val="FF0000"/>
                </a:solidFill>
              </a:rPr>
              <a:t>Storm–time example: </a:t>
            </a:r>
          </a:p>
          <a:p>
            <a:r>
              <a:rPr lang="en-US" sz="2500" dirty="0" smtClean="0">
                <a:solidFill>
                  <a:srgbClr val="FF0000"/>
                </a:solidFill>
              </a:rPr>
              <a:t>Extended, Instantaneous Imaging of a SAPS Flow Channel</a:t>
            </a:r>
            <a:endParaRPr lang="en-US" sz="25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7760" y="5226309"/>
            <a:ext cx="7162800" cy="646321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n-US" dirty="0" smtClean="0"/>
              <a:t>First extended, instantaneous image of a SAPS event  recorded on March 9</a:t>
            </a:r>
            <a:r>
              <a:rPr lang="en-US" baseline="30000" dirty="0" smtClean="0"/>
              <a:t>th</a:t>
            </a:r>
            <a:r>
              <a:rPr lang="en-US" dirty="0" smtClean="0"/>
              <a:t>, 2011 at 08:40 UT.  Line-of-sight velocities are shown.</a:t>
            </a:r>
            <a:endParaRPr lang="en-US" dirty="0"/>
          </a:p>
        </p:txBody>
      </p:sp>
      <p:pic>
        <p:nvPicPr>
          <p:cNvPr id="12" name="Picture 11" descr="20110409_paper_pg001.png"/>
          <p:cNvPicPr>
            <a:picLocks/>
          </p:cNvPicPr>
          <p:nvPr/>
        </p:nvPicPr>
        <p:blipFill>
          <a:blip r:embed="rId3" cstate="print"/>
          <a:srcRect t="48889"/>
          <a:stretch>
            <a:fillRect/>
          </a:stretch>
        </p:blipFill>
        <p:spPr>
          <a:xfrm>
            <a:off x="0" y="1775188"/>
            <a:ext cx="9158665" cy="4728304"/>
          </a:xfrm>
          <a:prstGeom prst="rect">
            <a:avLst/>
          </a:prstGeom>
        </p:spPr>
      </p:pic>
      <p:pic>
        <p:nvPicPr>
          <p:cNvPr id="13" name="Picture 2" descr="C:\Documents and Settings\ruohoniemi\Desktop\VT Documents\MSI\Kansas\Pictures\Aerial - Apr 2010\Pic_Fort_Hays_Facing_East_Lass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0160" y="0"/>
            <a:ext cx="2377978" cy="1783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DSC0002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2377728" cy="178348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46880" y="1493437"/>
            <a:ext cx="1137327" cy="222255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n-US" sz="900" dirty="0" smtClean="0"/>
              <a:t>Christmas Valley, OR</a:t>
            </a:r>
            <a:endParaRPr lang="en-US" sz="900" dirty="0"/>
          </a:p>
        </p:txBody>
      </p:sp>
      <p:sp>
        <p:nvSpPr>
          <p:cNvPr id="17" name="TextBox 16"/>
          <p:cNvSpPr txBox="1"/>
          <p:nvPr/>
        </p:nvSpPr>
        <p:spPr>
          <a:xfrm>
            <a:off x="4088160" y="1493437"/>
            <a:ext cx="558643" cy="222255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n-US" sz="900" dirty="0" smtClean="0"/>
              <a:t>Hays, KS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327" y="274638"/>
            <a:ext cx="8400473" cy="622480"/>
          </a:xfrm>
        </p:spPr>
        <p:txBody>
          <a:bodyPr>
            <a:noAutofit/>
          </a:bodyPr>
          <a:lstStyle/>
          <a:p>
            <a:r>
              <a:rPr lang="en-US" sz="3400" dirty="0" smtClean="0"/>
              <a:t>Onset of a geomagnetic storm and SAPS event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800" dirty="0" smtClean="0"/>
              <a:t>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SD Radars in China</a:t>
            </a:r>
          </a:p>
          <a:p>
            <a:endParaRPr lang="en-US" dirty="0"/>
          </a:p>
        </p:txBody>
      </p:sp>
      <p:pic>
        <p:nvPicPr>
          <p:cNvPr id="1026" name="Picture 2" descr="C:\Documents and Settings\ruohoniemi\Desktop\VT Documents\Presentations\SuperDARN 2012\Presentations\China Radars\movie_filt_saps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897118"/>
            <a:ext cx="7720137" cy="59608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7973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 of Electric Fields to SED/TOI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SD Radars in China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9218" y="5015618"/>
            <a:ext cx="84416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T</a:t>
            </a:r>
            <a:r>
              <a:rPr lang="en-US" dirty="0" smtClean="0"/>
              <a:t>ongue </a:t>
            </a:r>
            <a:r>
              <a:rPr lang="en-US" dirty="0"/>
              <a:t>of ionization (TOI) seen entering </a:t>
            </a:r>
            <a:r>
              <a:rPr lang="en-US" dirty="0" smtClean="0"/>
              <a:t>dayside polar </a:t>
            </a:r>
            <a:r>
              <a:rPr lang="en-US" dirty="0"/>
              <a:t>cap </a:t>
            </a:r>
            <a:r>
              <a:rPr lang="en-US" dirty="0" smtClean="0"/>
              <a:t>as channel of enhanced total electron content (TEC).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S</a:t>
            </a:r>
            <a:r>
              <a:rPr lang="en-US" dirty="0" smtClean="0"/>
              <a:t>trong anti-sunward flows measured by </a:t>
            </a:r>
            <a:r>
              <a:rPr lang="en-US" dirty="0" err="1" smtClean="0"/>
              <a:t>SuperDARN</a:t>
            </a:r>
            <a:r>
              <a:rPr lang="en-US" dirty="0" smtClean="0"/>
              <a:t> radars within the region of enhanced TEC at both middle and polar latitudes.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04" t="10133" r="24415"/>
          <a:stretch/>
        </p:blipFill>
        <p:spPr>
          <a:xfrm>
            <a:off x="1537856" y="858982"/>
            <a:ext cx="4798625" cy="4116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5227" t="13762"/>
          <a:stretch/>
        </p:blipFill>
        <p:spPr>
          <a:xfrm>
            <a:off x="6308772" y="914372"/>
            <a:ext cx="936585" cy="39501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6982" y="1039091"/>
            <a:ext cx="16348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Sep. 26</a:t>
            </a:r>
            <a:r>
              <a:rPr lang="en-US" baseline="30000" dirty="0" smtClean="0"/>
              <a:t>th</a:t>
            </a:r>
            <a:r>
              <a:rPr lang="en-US" dirty="0" smtClean="0"/>
              <a:t>, 2011</a:t>
            </a:r>
          </a:p>
          <a:p>
            <a:pPr algn="ctr"/>
            <a:r>
              <a:rPr lang="en-US" dirty="0" smtClean="0"/>
              <a:t>19:00 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097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err="1" smtClean="0"/>
              <a:t>SuperDARN</a:t>
            </a:r>
            <a:r>
              <a:rPr lang="en-US" i="1" dirty="0" smtClean="0"/>
              <a:t>: New Capabilities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8436"/>
            <a:ext cx="8229600" cy="492612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 smtClean="0"/>
              <a:t>With the build of the MSI chain of mid-latitude </a:t>
            </a:r>
            <a:r>
              <a:rPr lang="en-US" sz="2800" dirty="0" err="1" smtClean="0"/>
              <a:t>SuperDARN</a:t>
            </a:r>
            <a:r>
              <a:rPr lang="en-US" sz="2800" dirty="0" smtClean="0"/>
              <a:t> radars, now able to image storm effects from the pole to mid-latitudes in the North American sector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 smtClean="0"/>
              <a:t>Recent storm periods have been productive in generating continental-scale observations of SAPS lasting many hours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 smtClean="0"/>
              <a:t>Other notable observations of storm effects at mid-latitudes include: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the formation of SEDS and TOIs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sudden vertical motion of the ionosphere</a:t>
            </a:r>
          </a:p>
          <a:p>
            <a:pPr>
              <a:lnSpc>
                <a:spcPct val="90000"/>
              </a:lnSpc>
              <a:spcAft>
                <a:spcPts val="600"/>
              </a:spcAft>
              <a:buNone/>
            </a:pPr>
            <a:endParaRPr lang="en-US" sz="280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SD Radars in China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7973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err="1" smtClean="0"/>
              <a:t>Geospace</a:t>
            </a:r>
            <a:r>
              <a:rPr lang="en-US" i="1" dirty="0" smtClean="0"/>
              <a:t> Storms: Research directions?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8436"/>
            <a:ext cx="8229600" cy="492612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 smtClean="0"/>
              <a:t>Exploit the expanded instrument coverage over North America to study </a:t>
            </a:r>
            <a:r>
              <a:rPr lang="en-US" sz="2800" dirty="0" err="1" smtClean="0"/>
              <a:t>geospace</a:t>
            </a:r>
            <a:r>
              <a:rPr lang="en-US" sz="2800" dirty="0" smtClean="0"/>
              <a:t> storms ITM effects through the current solar cycle maximum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 smtClean="0"/>
              <a:t>Identify a research theme or themes that make best use of the instrumentation and coordinate observations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 smtClean="0"/>
              <a:t>Convene a CEDAR ‘</a:t>
            </a:r>
            <a:r>
              <a:rPr lang="en-US" sz="2800" dirty="0" err="1" smtClean="0"/>
              <a:t>Geospace</a:t>
            </a:r>
            <a:r>
              <a:rPr lang="en-US" sz="2800" dirty="0" smtClean="0"/>
              <a:t> Storms’ working group to plan experiments and to convene CEDAR workshops through the current cycle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 smtClean="0"/>
              <a:t>Explore connections (Systems Science) to GEM RBSP, etc.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SD Radars in China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7973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800" dirty="0" smtClean="0"/>
              <a:t>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7973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TSD_tp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942</TotalTime>
  <Words>361</Words>
  <Application>Microsoft Office PowerPoint</Application>
  <PresentationFormat>On-screen Show (4:3)</PresentationFormat>
  <Paragraphs>52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VTSD_tpl</vt:lpstr>
      <vt:lpstr> Recent Geospace Storms: A SuperDARN Perspective </vt:lpstr>
      <vt:lpstr>Simultaneous conjugate convection patterns</vt:lpstr>
      <vt:lpstr>SuperDARN – Northern Hemisphere</vt:lpstr>
      <vt:lpstr>Slide 4</vt:lpstr>
      <vt:lpstr>Onset of a geomagnetic storm and SAPS event</vt:lpstr>
      <vt:lpstr>Relationship of Electric Fields to SED/TOI</vt:lpstr>
      <vt:lpstr>SuperDARN: New Capabilities</vt:lpstr>
      <vt:lpstr>Geospace Storms: Research directions?</vt:lpstr>
      <vt:lpstr>Slide 9</vt:lpstr>
    </vt:vector>
  </TitlesOfParts>
  <Company>Virginia Tech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Sebastien de Larquier</dc:creator>
  <cp:lastModifiedBy>J. Michael Ruohoniemi</cp:lastModifiedBy>
  <cp:revision>51</cp:revision>
  <dcterms:created xsi:type="dcterms:W3CDTF">2012-05-14T21:41:23Z</dcterms:created>
  <dcterms:modified xsi:type="dcterms:W3CDTF">2012-06-25T14:36:06Z</dcterms:modified>
</cp:coreProperties>
</file>