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98" r:id="rId1"/>
  </p:sldMasterIdLst>
  <p:notesMasterIdLst>
    <p:notesMasterId r:id="rId8"/>
  </p:notesMasterIdLst>
  <p:handoutMasterIdLst>
    <p:handoutMasterId r:id="rId9"/>
  </p:handoutMasterIdLst>
  <p:sldIdLst>
    <p:sldId id="256" r:id="rId2"/>
    <p:sldId id="267" r:id="rId3"/>
    <p:sldId id="283" r:id="rId4"/>
    <p:sldId id="284" r:id="rId5"/>
    <p:sldId id="285" r:id="rId6"/>
    <p:sldId id="28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DAAC81-261F-784E-8AF2-716A6B8C16D0}">
          <p14:sldIdLst>
            <p14:sldId id="256"/>
            <p14:sldId id="267"/>
            <p14:sldId id="283"/>
            <p14:sldId id="284"/>
            <p14:sldId id="285"/>
            <p14:sldId id="28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28" autoAdjust="0"/>
    <p:restoredTop sz="79389" autoAdjust="0"/>
  </p:normalViewPr>
  <p:slideViewPr>
    <p:cSldViewPr>
      <p:cViewPr>
        <p:scale>
          <a:sx n="103" d="100"/>
          <a:sy n="103" d="100"/>
        </p:scale>
        <p:origin x="-193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D6DFA-3F40-2E43-94E7-119D7ED79C43}" type="datetimeFigureOut">
              <a:rPr lang="en-US" smtClean="0"/>
              <a:pPr/>
              <a:t>6/23/12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A792D-7716-A946-8B40-05243F654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28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8C157-1026-4BD3-B856-DC97F75F8EFA}" type="datetimeFigureOut">
              <a:rPr lang="en-US" smtClean="0"/>
              <a:pPr/>
              <a:t>6/23/12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4AC08-6DC7-4E56-B228-619A7595A4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216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AC08-6DC7-4E56-B228-619A7595A4E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16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C7F6D65-991F-44E2-84DC-65E564445124}" type="slidenum">
              <a:rPr lang="zh-CN" altLang="en-US"/>
              <a:pPr/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C7F6D65-991F-44E2-84DC-65E564445124}" type="slidenum">
              <a:rPr lang="zh-CN" altLang="en-US"/>
              <a:pPr/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C7F6D65-991F-44E2-84DC-65E564445124}" type="slidenum">
              <a:rPr lang="zh-CN" altLang="en-US"/>
              <a:pPr/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877E-0060-0B4B-8998-C67B9B485ED4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C53D7-543A-4940-8E0F-080E1F33E779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E5D6-4A02-4E40-89E4-1CACD9C2E0C7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ED3-A33B-FD45-8F71-4D10F29075BE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02052-37A7-2A4D-912F-C0AB822FA7B9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C75D2-33C8-D34C-ABB5-0EAB58BB8CB4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CE6C-E560-B64A-969C-C7F454DE81D1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EF7B-E110-4C41-9A70-314FE220D739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4D0C-893B-C542-9DBE-16F8FF095AA3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0CD6A-23BE-8345-8E63-594BC04F88FA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B7C2-5EBA-A844-BC51-EEFBDAECC7C3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58F25-4E59-F546-83E0-502AF4953E09}" type="datetime1">
              <a:rPr lang="en-US" smtClean="0"/>
              <a:pPr/>
              <a:t>6/23/12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Yanshi Huang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99" r:id="rId1"/>
    <p:sldLayoutId id="2147484300" r:id="rId2"/>
    <p:sldLayoutId id="2147484301" r:id="rId3"/>
    <p:sldLayoutId id="2147484302" r:id="rId4"/>
    <p:sldLayoutId id="2147484303" r:id="rId5"/>
    <p:sldLayoutId id="2147484304" r:id="rId6"/>
    <p:sldLayoutId id="2147484305" r:id="rId7"/>
    <p:sldLayoutId id="2147484306" r:id="rId8"/>
    <p:sldLayoutId id="2147484307" r:id="rId9"/>
    <p:sldLayoutId id="2147484308" r:id="rId10"/>
    <p:sldLayoutId id="214748430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39775"/>
            <a:ext cx="8534400" cy="2232025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6"/>
                </a:solidFill>
              </a:rPr>
              <a:t>Significance of the altitudinal distribution of </a:t>
            </a:r>
            <a:r>
              <a:rPr lang="en-US" sz="4000" dirty="0" err="1" smtClean="0">
                <a:solidFill>
                  <a:schemeClr val="accent6"/>
                </a:solidFill>
              </a:rPr>
              <a:t>magnetospheric</a:t>
            </a:r>
            <a:r>
              <a:rPr lang="en-US" sz="4000" dirty="0" smtClean="0">
                <a:solidFill>
                  <a:schemeClr val="accent6"/>
                </a:solidFill>
              </a:rPr>
              <a:t> energy inputs to the upper atmosphere</a:t>
            </a:r>
            <a:endParaRPr lang="en-US" sz="40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7848600" cy="20574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Yue Deng, Arthur Richmond, Delores </a:t>
            </a:r>
            <a:r>
              <a:rPr lang="en-US" sz="2400" dirty="0" err="1" smtClean="0">
                <a:solidFill>
                  <a:schemeClr val="tx1"/>
                </a:solidFill>
              </a:rPr>
              <a:t>Knipp</a:t>
            </a:r>
            <a:r>
              <a:rPr lang="en-US" sz="2400" dirty="0" smtClean="0">
                <a:solidFill>
                  <a:schemeClr val="tx1"/>
                </a:solidFill>
              </a:rPr>
              <a:t>, Jeffrey Thayer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CEDAR, June 2012</a:t>
            </a:r>
            <a:endParaRPr lang="en-US" sz="2400" dirty="0"/>
          </a:p>
        </p:txBody>
      </p:sp>
      <p:pic>
        <p:nvPicPr>
          <p:cNvPr id="5" name="Picture 15" descr="full_name_2colo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9550" y="6097587"/>
            <a:ext cx="2584450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9154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sz="4000" cap="none" dirty="0" smtClean="0">
                <a:solidFill>
                  <a:srgbClr val="FFC000"/>
                </a:solidFill>
                <a:latin typeface="Calibri" pitchFamily="34" charset="0"/>
              </a:rPr>
              <a:t>    </a:t>
            </a:r>
            <a:r>
              <a:rPr lang="en-US" altLang="zh-CN" sz="4000" dirty="0" smtClean="0">
                <a:solidFill>
                  <a:srgbClr val="FFC000"/>
                </a:solidFill>
                <a:latin typeface="Calibri" pitchFamily="34" charset="0"/>
              </a:rPr>
              <a:t>Motivation: 3-D distribution</a:t>
            </a:r>
            <a:endParaRPr lang="zh-CN" altLang="en-US" sz="4000" cap="none" dirty="0" smtClean="0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152" name="TextBox 17"/>
          <p:cNvSpPr txBox="1">
            <a:spLocks noChangeArrowheads="1"/>
          </p:cNvSpPr>
          <p:nvPr/>
        </p:nvSpPr>
        <p:spPr bwMode="auto">
          <a:xfrm>
            <a:off x="152400" y="5181600"/>
            <a:ext cx="891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 The studies of </a:t>
            </a:r>
            <a:r>
              <a:rPr lang="en-US" sz="2400" dirty="0" err="1" smtClean="0"/>
              <a:t>magnetospheric</a:t>
            </a:r>
            <a:r>
              <a:rPr lang="en-US" sz="2400" dirty="0" smtClean="0"/>
              <a:t> energy inputs have been devised primarily in 2-D (e.g. the altitude-integrated Joule heating)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Attention has been paid to the altitude resolved Joule heating at E-region altitudes</a:t>
            </a:r>
            <a:endParaRPr lang="en-US" altLang="zh-CN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371600"/>
            <a:ext cx="3810000" cy="343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1219200" y="4800600"/>
            <a:ext cx="2590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2200" dirty="0" smtClean="0">
                <a:latin typeface="Calibri"/>
                <a:ea typeface="宋体" charset="-122"/>
                <a:cs typeface="Calibri"/>
              </a:rPr>
              <a:t>[</a:t>
            </a:r>
            <a:r>
              <a:rPr lang="en-GB" altLang="zh-CN" sz="2200" i="1" dirty="0" smtClean="0">
                <a:latin typeface="Calibri"/>
                <a:ea typeface="宋体" charset="-122"/>
                <a:cs typeface="Calibri"/>
              </a:rPr>
              <a:t>Weimer</a:t>
            </a:r>
            <a:r>
              <a:rPr lang="en-GB" altLang="zh-CN" sz="2200" dirty="0" smtClean="0">
                <a:latin typeface="Calibri"/>
                <a:ea typeface="宋体" charset="-122"/>
                <a:cs typeface="Calibri"/>
              </a:rPr>
              <a:t>, 2005]</a:t>
            </a:r>
            <a:endParaRPr lang="en-US" sz="2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40001" y="1371600"/>
            <a:ext cx="5127799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5410200" y="4800600"/>
            <a:ext cx="2590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2200" dirty="0" smtClean="0">
                <a:latin typeface="Calibri"/>
                <a:ea typeface="宋体" charset="-122"/>
                <a:cs typeface="Calibri"/>
              </a:rPr>
              <a:t>[</a:t>
            </a:r>
            <a:r>
              <a:rPr lang="en-GB" altLang="zh-CN" sz="2200" i="1" dirty="0" smtClean="0">
                <a:latin typeface="Calibri"/>
                <a:ea typeface="宋体" charset="-122"/>
                <a:cs typeface="Calibri"/>
              </a:rPr>
              <a:t>Thayer</a:t>
            </a:r>
            <a:r>
              <a:rPr lang="en-GB" altLang="zh-CN" sz="2200" dirty="0" smtClean="0">
                <a:latin typeface="Calibri"/>
                <a:ea typeface="宋体" charset="-122"/>
                <a:cs typeface="Calibri"/>
              </a:rPr>
              <a:t>, 1998]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9154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sz="4000" cap="none" dirty="0" smtClean="0">
                <a:solidFill>
                  <a:srgbClr val="FFC000"/>
                </a:solidFill>
                <a:latin typeface="Calibri" pitchFamily="34" charset="0"/>
              </a:rPr>
              <a:t>    </a:t>
            </a:r>
            <a:r>
              <a:rPr lang="en-US" altLang="zh-CN" sz="4000" dirty="0" err="1" smtClean="0">
                <a:solidFill>
                  <a:srgbClr val="FFC000"/>
                </a:solidFill>
                <a:latin typeface="Calibri" pitchFamily="34" charset="0"/>
              </a:rPr>
              <a:t>Tn</a:t>
            </a:r>
            <a:r>
              <a:rPr lang="en-US" altLang="zh-CN" sz="4000" dirty="0" smtClean="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en-US" altLang="zh-CN" sz="4000" dirty="0" smtClean="0">
                <a:solidFill>
                  <a:srgbClr val="FFC000"/>
                </a:solidFill>
                <a:latin typeface="Calibri" pitchFamily="34" charset="0"/>
              </a:rPr>
              <a:t>response (TIEGCM)</a:t>
            </a:r>
            <a:endParaRPr lang="zh-CN" altLang="en-US" sz="4000" cap="none" dirty="0" smtClean="0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152" name="TextBox 17"/>
          <p:cNvSpPr txBox="1">
            <a:spLocks noChangeArrowheads="1"/>
          </p:cNvSpPr>
          <p:nvPr/>
        </p:nvSpPr>
        <p:spPr bwMode="auto">
          <a:xfrm>
            <a:off x="152400" y="5486400"/>
            <a:ext cx="8915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 Global-mean temperature change at 400 km altitude for two TIE-GCM </a:t>
            </a:r>
            <a:r>
              <a:rPr lang="en-US" sz="2400" dirty="0" smtClean="0"/>
              <a:t>runs</a:t>
            </a:r>
            <a:r>
              <a:rPr lang="en-US" sz="2400" dirty="0" smtClean="0"/>
              <a:t> </a:t>
            </a:r>
            <a:r>
              <a:rPr lang="en-US" sz="2400" dirty="0" smtClean="0"/>
              <a:t>with identical total </a:t>
            </a:r>
            <a:r>
              <a:rPr lang="en-US" sz="2400" dirty="0" smtClean="0"/>
              <a:t>Joule heating </a:t>
            </a:r>
            <a:r>
              <a:rPr lang="en-US" sz="2400" dirty="0"/>
              <a:t>between 0 and 6 </a:t>
            </a:r>
            <a:r>
              <a:rPr lang="en-US" sz="2400" dirty="0" smtClean="0"/>
              <a:t>UT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r>
              <a:rPr lang="en-US" sz="2400" dirty="0" smtClean="0"/>
              <a:t>(a) heating input at heights 225-325 km; (b) 108-138 km.</a:t>
            </a:r>
          </a:p>
          <a:p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altLang="zh-CN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066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029200" y="5131713"/>
            <a:ext cx="3581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Calibri"/>
                <a:ea typeface="宋体" charset="-122"/>
              </a:rPr>
              <a:t>Courtesy of Arthur Richmond.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" y="1169313"/>
            <a:ext cx="83058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9154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sz="4000" cap="none" dirty="0" smtClean="0">
                <a:solidFill>
                  <a:srgbClr val="FFC000"/>
                </a:solidFill>
                <a:latin typeface="Calibri" pitchFamily="34" charset="0"/>
              </a:rPr>
              <a:t>    </a:t>
            </a:r>
            <a:r>
              <a:rPr lang="en-US" altLang="zh-CN" sz="4000" dirty="0" smtClean="0">
                <a:solidFill>
                  <a:srgbClr val="FFC000"/>
                </a:solidFill>
                <a:latin typeface="Calibri" pitchFamily="34" charset="0"/>
              </a:rPr>
              <a:t>Neutral </a:t>
            </a:r>
            <a:r>
              <a:rPr lang="en-US" altLang="zh-CN" sz="4000" dirty="0" smtClean="0">
                <a:solidFill>
                  <a:srgbClr val="FFC000"/>
                </a:solidFill>
                <a:latin typeface="Calibri" pitchFamily="34" charset="0"/>
              </a:rPr>
              <a:t>density (CHAMP)</a:t>
            </a:r>
            <a:endParaRPr lang="zh-CN" altLang="en-US" sz="4000" cap="none" dirty="0" smtClean="0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152" name="TextBox 17"/>
          <p:cNvSpPr txBox="1">
            <a:spLocks noChangeArrowheads="1"/>
          </p:cNvSpPr>
          <p:nvPr/>
        </p:nvSpPr>
        <p:spPr bwMode="auto">
          <a:xfrm>
            <a:off x="76200" y="5657671"/>
            <a:ext cx="891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 Density from CHAMP for Jan 21 2005 and Dec 14 2006 storms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high latitude (</a:t>
            </a:r>
            <a:r>
              <a:rPr lang="en-US" sz="2400" dirty="0" err="1" smtClean="0"/>
              <a:t>MLat</a:t>
            </a:r>
            <a:r>
              <a:rPr lang="en-US" sz="2400" dirty="0" smtClean="0"/>
              <a:t> &gt; 60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) orbit-averaged density for local summer (Red) and winter (Winter).</a:t>
            </a:r>
          </a:p>
          <a:p>
            <a:pPr>
              <a:buFont typeface="Wingdings" pitchFamily="2" charset="2"/>
              <a:buChar char="Ø"/>
            </a:pPr>
            <a:endParaRPr lang="en-US" altLang="zh-CN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066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553200" y="5238690"/>
            <a:ext cx="243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Calibri"/>
                <a:ea typeface="宋体" charset="-122"/>
              </a:rPr>
              <a:t>[Thayer, 2010] 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3175" y="1143000"/>
            <a:ext cx="40100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6172200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FF9900"/>
                </a:solidFill>
              </a:rPr>
              <a:t>% increase of Rho @ 400 </a:t>
            </a:r>
            <a:r>
              <a:rPr lang="en-US" sz="3200" dirty="0" smtClean="0">
                <a:solidFill>
                  <a:srgbClr val="FF9900"/>
                </a:solidFill>
              </a:rPr>
              <a:t>km (GITM)</a:t>
            </a:r>
            <a:endParaRPr lang="en-US" sz="3200" dirty="0" smtClean="0">
              <a:solidFill>
                <a:srgbClr val="FF9900"/>
              </a:solidFill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81000" y="5791200"/>
            <a:ext cx="76514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dirty="0"/>
              <a:t> </a:t>
            </a:r>
            <a:r>
              <a:rPr lang="en-US" altLang="zh-CN" dirty="0"/>
              <a:t>% difference between with and without soft </a:t>
            </a:r>
            <a:r>
              <a:rPr lang="en-US" altLang="zh-CN" dirty="0" smtClean="0"/>
              <a:t>electrons in the cusp</a:t>
            </a:r>
            <a:endParaRPr lang="en-US" altLang="zh-CN" dirty="0"/>
          </a:p>
          <a:p>
            <a:pPr>
              <a:buFont typeface="Wingdings" pitchFamily="2" charset="2"/>
              <a:buChar char="Ø"/>
            </a:pPr>
            <a:r>
              <a:rPr lang="en-US" altLang="zh-CN" dirty="0"/>
              <a:t> </a:t>
            </a:r>
            <a:r>
              <a:rPr lang="en-US" altLang="zh-CN" dirty="0" smtClean="0"/>
              <a:t>Rho at 400km increases by </a:t>
            </a:r>
            <a:r>
              <a:rPr lang="en-US" altLang="zh-CN" dirty="0" smtClean="0">
                <a:solidFill>
                  <a:srgbClr val="CC0000"/>
                </a:solidFill>
              </a:rPr>
              <a:t> 29%</a:t>
            </a:r>
            <a:r>
              <a:rPr lang="en-US" altLang="zh-CN" dirty="0" smtClean="0"/>
              <a:t> even with the same amount of Joule heating </a:t>
            </a:r>
            <a:endParaRPr lang="en-US" altLang="zh-CN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85725" y="28575"/>
            <a:ext cx="9058275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8320" tIns="39160" rIns="78320" bIns="39160">
            <a:spAutoFit/>
          </a:bodyPr>
          <a:lstStyle/>
          <a:p>
            <a:pPr defTabSz="3940175" eaLnBrk="1" hangingPunct="1">
              <a:defRPr/>
            </a:pPr>
            <a:r>
              <a:rPr lang="en-US" altLang="zh-CN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</a:rPr>
              <a:t> </a:t>
            </a:r>
            <a:r>
              <a:rPr lang="en-US" altLang="zh-CN" sz="360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</a:rPr>
              <a:t>Soft </a:t>
            </a:r>
            <a:r>
              <a:rPr lang="en-US" altLang="zh-CN" sz="3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</a:rPr>
              <a:t>electrons in th</a:t>
            </a:r>
            <a:r>
              <a:rPr lang="en-US" altLang="zh-CN" sz="3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 cusp</a:t>
            </a:r>
            <a:r>
              <a:rPr lang="en-US" altLang="zh-CN" sz="3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</a:rPr>
              <a:t>: </a:t>
            </a:r>
            <a:r>
              <a:rPr lang="en-US" altLang="zh-CN" sz="360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</a:rPr>
              <a:t>(100 </a:t>
            </a:r>
            <a:r>
              <a:rPr lang="en-US" altLang="zh-CN" sz="3600" dirty="0" err="1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</a:rPr>
              <a:t>eV</a:t>
            </a:r>
            <a:r>
              <a:rPr lang="en-US" altLang="zh-CN" sz="360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</a:rPr>
              <a:t>, 2 mw/m</a:t>
            </a:r>
            <a:r>
              <a:rPr lang="en-US" altLang="zh-CN" sz="3600" baseline="3000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</a:rPr>
              <a:t>2</a:t>
            </a:r>
            <a:r>
              <a:rPr lang="en-US" altLang="zh-CN" sz="360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n-ea"/>
              </a:rPr>
              <a:t>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371600"/>
            <a:ext cx="4271963" cy="370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629400" y="5105400"/>
            <a:ext cx="228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Calibri"/>
                <a:ea typeface="宋体" charset="-122"/>
              </a:rPr>
              <a:t>[Deng </a:t>
            </a:r>
            <a:r>
              <a:rPr lang="en-GB" sz="2000" i="1" dirty="0" smtClean="0">
                <a:latin typeface="Calibri"/>
                <a:ea typeface="宋体" charset="-122"/>
              </a:rPr>
              <a:t>et. al.</a:t>
            </a:r>
            <a:r>
              <a:rPr lang="en-GB" sz="2000" dirty="0" smtClean="0">
                <a:latin typeface="Calibri"/>
                <a:ea typeface="宋体" charset="-122"/>
              </a:rPr>
              <a:t>, 2012] </a:t>
            </a:r>
            <a:endParaRPr lang="en-US" sz="2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295400"/>
            <a:ext cx="5097780" cy="444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advTm="9141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defTabSz="457056">
              <a:spcBef>
                <a:spcPts val="0"/>
              </a:spcBef>
              <a:buClr>
                <a:srgbClr val="FFFFFF"/>
              </a:buClr>
              <a:buFont typeface="Arial"/>
              <a:buChar char="•"/>
              <a:defRPr/>
            </a:pPr>
            <a:r>
              <a:rPr lang="en-GB" sz="2800" dirty="0" err="1" smtClean="0">
                <a:ea typeface="SimSun" charset="0"/>
                <a:cs typeface="SimSun" charset="0"/>
              </a:rPr>
              <a:t>Yanshi</a:t>
            </a:r>
            <a:r>
              <a:rPr lang="en-GB" sz="2800" dirty="0" smtClean="0">
                <a:ea typeface="SimSun" charset="0"/>
                <a:cs typeface="SimSun" charset="0"/>
              </a:rPr>
              <a:t> Huang </a:t>
            </a:r>
            <a:r>
              <a:rPr lang="en-GB" sz="2800" i="1" dirty="0" smtClean="0">
                <a:ea typeface="SimSun" charset="0"/>
                <a:cs typeface="SimSun" charset="0"/>
              </a:rPr>
              <a:t>et. al., </a:t>
            </a:r>
            <a:r>
              <a:rPr lang="en-US" sz="2600" dirty="0" smtClean="0">
                <a:solidFill>
                  <a:prstClr val="white"/>
                </a:solidFill>
              </a:rPr>
              <a:t>Wavelength dependence of Solar Flare and its influence on the thermosphere, poster, Tuesday. </a:t>
            </a:r>
            <a:endParaRPr lang="en-GB" sz="2600" dirty="0" smtClean="0">
              <a:solidFill>
                <a:prstClr val="white"/>
              </a:solidFill>
              <a:ea typeface="SimSun" charset="0"/>
              <a:cs typeface="SimSun" charset="0"/>
            </a:endParaRP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sz="2800" dirty="0" smtClean="0">
                <a:ea typeface="SimSun" charset="0"/>
                <a:cs typeface="SimSun" charset="0"/>
              </a:rPr>
              <a:t>Cheng </a:t>
            </a:r>
            <a:r>
              <a:rPr lang="en-US" sz="2800" dirty="0" err="1" smtClean="0">
                <a:ea typeface="SimSun" charset="0"/>
                <a:cs typeface="SimSun" charset="0"/>
              </a:rPr>
              <a:t>Sheng</a:t>
            </a:r>
            <a:r>
              <a:rPr lang="en-GB" sz="2800" dirty="0" smtClean="0">
                <a:ea typeface="SimSun" charset="0"/>
                <a:cs typeface="SimSun" charset="0"/>
              </a:rPr>
              <a:t> </a:t>
            </a:r>
            <a:r>
              <a:rPr lang="en-GB" sz="2800" i="1" dirty="0" smtClean="0">
                <a:ea typeface="SimSun" charset="0"/>
                <a:cs typeface="SimSun" charset="0"/>
              </a:rPr>
              <a:t>et. al., </a:t>
            </a:r>
            <a:r>
              <a:rPr lang="en-US" sz="2600" dirty="0" smtClean="0">
                <a:solidFill>
                  <a:prstClr val="white"/>
                </a:solidFill>
              </a:rPr>
              <a:t>Height-Integrated Pedersen Conductivity of Ionosphere from COSMIC Observations, poster, Tuesday.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3987</TotalTime>
  <Words>309</Words>
  <Application>Microsoft Macintosh PowerPoint</Application>
  <PresentationFormat>On-screen Show (4:3)</PresentationFormat>
  <Paragraphs>34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Black</vt:lpstr>
      <vt:lpstr>Significance of the altitudinal distribution of magnetospheric energy inputs to the upper atmosphere</vt:lpstr>
      <vt:lpstr>    Motivation: 3-D distribution</vt:lpstr>
      <vt:lpstr>    Tn response (TIEGCM)</vt:lpstr>
      <vt:lpstr>    Neutral density (CHAMP)</vt:lpstr>
      <vt:lpstr>% increase of Rho @ 400 km (GITM)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budget to the upper atmosphere for the last solar cycle from 1995 to 2010</dc:title>
  <dc:creator/>
  <cp:lastModifiedBy>Yu Deng</cp:lastModifiedBy>
  <cp:revision>81</cp:revision>
  <cp:lastPrinted>2011-11-28T20:46:09Z</cp:lastPrinted>
  <dcterms:created xsi:type="dcterms:W3CDTF">2006-08-16T00:00:00Z</dcterms:created>
  <dcterms:modified xsi:type="dcterms:W3CDTF">2012-06-25T05:16:53Z</dcterms:modified>
</cp:coreProperties>
</file>