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9" r:id="rId1"/>
  </p:sldMasterIdLst>
  <p:notesMasterIdLst>
    <p:notesMasterId r:id="rId32"/>
  </p:notesMasterIdLst>
  <p:sldIdLst>
    <p:sldId id="256" r:id="rId2"/>
    <p:sldId id="257" r:id="rId3"/>
    <p:sldId id="258" r:id="rId4"/>
    <p:sldId id="259" r:id="rId5"/>
    <p:sldId id="261" r:id="rId6"/>
    <p:sldId id="262"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FBEACECA-7E81-4307-B7E0-C0B051B3DB1C}">
  <a:tblStyle styleId="{FBEACECA-7E81-4307-B7E0-C0B051B3DB1C}" styleName="Table_0">
    <a:wholeTbl>
      <a:tcStyle>
        <a:tcBdr>
          <a:left>
            <a:ln w="9525" cap="flat">
              <a:solidFill>
                <a:srgbClr val="000000"/>
              </a:solidFill>
              <a:prstDash val="solid"/>
              <a:round/>
              <a:headEnd type="none" w="med" len="med"/>
              <a:tailEnd type="none" w="med" len="med"/>
            </a:ln>
          </a:left>
          <a:right>
            <a:ln w="9525" cap="flat">
              <a:solidFill>
                <a:srgbClr val="000000"/>
              </a:solidFill>
              <a:prstDash val="solid"/>
              <a:round/>
              <a:headEnd type="none" w="med" len="med"/>
              <a:tailEnd type="none" w="med" len="med"/>
            </a:ln>
          </a:right>
          <a:top>
            <a:ln w="9525" cap="flat">
              <a:solidFill>
                <a:srgbClr val="000000"/>
              </a:solidFill>
              <a:prstDash val="solid"/>
              <a:round/>
              <a:headEnd type="none" w="med" len="med"/>
              <a:tailEnd type="none" w="med" len="med"/>
            </a:ln>
          </a:top>
          <a:bottom>
            <a:ln w="9525" cap="flat">
              <a:solidFill>
                <a:srgbClr val="000000"/>
              </a:solidFill>
              <a:prstDash val="solid"/>
              <a:round/>
              <a:headEnd type="none" w="med" len="med"/>
              <a:tailEnd type="none" w="med" len="med"/>
            </a:ln>
          </a:bottom>
          <a:insideH>
            <a:ln w="9525" cap="flat">
              <a:solidFill>
                <a:srgbClr val="000000"/>
              </a:solidFill>
              <a:prstDash val="solid"/>
              <a:round/>
              <a:headEnd type="none" w="med" len="med"/>
              <a:tailEnd type="none" w="med" len="med"/>
            </a:ln>
          </a:insideH>
          <a:insideV>
            <a:ln w="9525" cap="flat">
              <a:solidFill>
                <a:srgbClr val="000000"/>
              </a:solidFill>
              <a:prstDash val="solid"/>
              <a:round/>
              <a:headEnd type="none" w="med" len="med"/>
              <a:tailEnd type="none" w="med" len="med"/>
            </a:ln>
          </a:insideV>
        </a:tcBdr>
      </a:tcStyle>
    </a:wholeTbl>
  </a:tblStyle>
  <a:tblStyle styleId="{2D01FCE8-85A8-49AE-86C6-B64F6FE9515E}" styleName="Table_1">
    <a:wholeTbl>
      <a:tcStyle>
        <a:tcBdr>
          <a:left>
            <a:ln w="9525" cap="flat">
              <a:solidFill>
                <a:srgbClr val="000000"/>
              </a:solidFill>
              <a:prstDash val="solid"/>
              <a:round/>
              <a:headEnd type="none" w="med" len="med"/>
              <a:tailEnd type="none" w="med" len="med"/>
            </a:ln>
          </a:left>
          <a:right>
            <a:ln w="9525" cap="flat">
              <a:solidFill>
                <a:srgbClr val="000000"/>
              </a:solidFill>
              <a:prstDash val="solid"/>
              <a:round/>
              <a:headEnd type="none" w="med" len="med"/>
              <a:tailEnd type="none" w="med" len="med"/>
            </a:ln>
          </a:right>
          <a:top>
            <a:ln w="9525" cap="flat">
              <a:solidFill>
                <a:srgbClr val="000000"/>
              </a:solidFill>
              <a:prstDash val="solid"/>
              <a:round/>
              <a:headEnd type="none" w="med" len="med"/>
              <a:tailEnd type="none" w="med" len="med"/>
            </a:ln>
          </a:top>
          <a:bottom>
            <a:ln w="9525" cap="flat">
              <a:solidFill>
                <a:srgbClr val="000000"/>
              </a:solidFill>
              <a:prstDash val="solid"/>
              <a:round/>
              <a:headEnd type="none" w="med" len="med"/>
              <a:tailEnd type="none" w="med" len="med"/>
            </a:ln>
          </a:bottom>
          <a:insideH>
            <a:ln w="9525" cap="flat">
              <a:solidFill>
                <a:srgbClr val="000000"/>
              </a:solidFill>
              <a:prstDash val="solid"/>
              <a:round/>
              <a:headEnd type="none" w="med" len="med"/>
              <a:tailEnd type="none" w="med" len="med"/>
            </a:ln>
          </a:insideH>
          <a:insideV>
            <a:ln w="9525" cap="flat">
              <a:solidFill>
                <a:srgbClr val="000000"/>
              </a:solidFill>
              <a:prstDash val="solid"/>
              <a:round/>
              <a:headEnd type="none" w="med" len="med"/>
              <a:tailEnd type="none" w="med" len="med"/>
            </a:ln>
          </a:insideV>
        </a:tcBdr>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396" autoAdjust="0"/>
  </p:normalViewPr>
  <p:slideViewPr>
    <p:cSldViewPr snapToGrid="0" snapToObjects="1">
      <p:cViewPr varScale="1">
        <p:scale>
          <a:sx n="42" d="100"/>
          <a:sy n="42" d="100"/>
        </p:scale>
        <p:origin x="-136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png"/><Relationship Id="rId3" Type="http://schemas.openxmlformats.org/officeDocument/2006/relationships/image" Target="../media/image17.jpg"/></Relationships>
</file>

<file path=ppt/diagrams/_rels/drawing2.xml.rels><?xml version="1.0" encoding="UTF-8" standalone="yes"?>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png"/><Relationship Id="rId3" Type="http://schemas.openxmlformats.org/officeDocument/2006/relationships/image" Target="../media/image17.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6FE0DA-6B89-1840-A0CB-56D040464E8E}" type="doc">
      <dgm:prSet loTypeId="urn:microsoft.com/office/officeart/2005/8/layout/chevron2" loCatId="" qsTypeId="urn:microsoft.com/office/officeart/2005/8/quickstyle/simple1" qsCatId="simple" csTypeId="urn:microsoft.com/office/officeart/2005/8/colors/colorful2" csCatId="colorful" phldr="1"/>
      <dgm:spPr/>
      <dgm:t>
        <a:bodyPr/>
        <a:lstStyle/>
        <a:p>
          <a:endParaRPr lang="en-US"/>
        </a:p>
      </dgm:t>
    </dgm:pt>
    <dgm:pt modelId="{6FBF6B8E-EDD0-134D-96FB-1872A0B6F0DE}">
      <dgm:prSet phldrT="[Text]"/>
      <dgm:spPr/>
      <dgm:t>
        <a:bodyPr/>
        <a:lstStyle/>
        <a:p>
          <a:endParaRPr lang="en-US" dirty="0"/>
        </a:p>
      </dgm:t>
    </dgm:pt>
    <dgm:pt modelId="{71557C58-16DC-5342-B3BD-41B96792C70B}" type="parTrans" cxnId="{12704132-F439-0647-B865-9FEF744A4696}">
      <dgm:prSet/>
      <dgm:spPr/>
      <dgm:t>
        <a:bodyPr/>
        <a:lstStyle/>
        <a:p>
          <a:endParaRPr lang="en-US"/>
        </a:p>
      </dgm:t>
    </dgm:pt>
    <dgm:pt modelId="{DA423582-F456-9948-A778-4542F7FCFCC2}" type="sibTrans" cxnId="{12704132-F439-0647-B865-9FEF744A4696}">
      <dgm:prSet/>
      <dgm:spPr/>
      <dgm:t>
        <a:bodyPr/>
        <a:lstStyle/>
        <a:p>
          <a:endParaRPr lang="en-US"/>
        </a:p>
      </dgm:t>
    </dgm:pt>
    <dgm:pt modelId="{47CFE71E-DC35-024A-910F-B431159FB580}">
      <dgm:prSet phldrT="[Text]"/>
      <dgm:spPr/>
      <dgm:t>
        <a:bodyPr/>
        <a:lstStyle/>
        <a:p>
          <a:endParaRPr lang="en-US" dirty="0"/>
        </a:p>
      </dgm:t>
    </dgm:pt>
    <dgm:pt modelId="{7F6976BC-DA63-2C46-825B-03F13B347E99}" type="parTrans" cxnId="{4C9455A9-3B5E-D245-983C-175CE9F32B8F}">
      <dgm:prSet/>
      <dgm:spPr/>
      <dgm:t>
        <a:bodyPr/>
        <a:lstStyle/>
        <a:p>
          <a:endParaRPr lang="en-US"/>
        </a:p>
      </dgm:t>
    </dgm:pt>
    <dgm:pt modelId="{69FD6946-A946-594E-92FD-55B075F2F587}" type="sibTrans" cxnId="{4C9455A9-3B5E-D245-983C-175CE9F32B8F}">
      <dgm:prSet/>
      <dgm:spPr/>
      <dgm:t>
        <a:bodyPr/>
        <a:lstStyle/>
        <a:p>
          <a:endParaRPr lang="en-US"/>
        </a:p>
      </dgm:t>
    </dgm:pt>
    <dgm:pt modelId="{C37FEF4B-E3E7-034D-BF37-CE8CE41E5624}">
      <dgm:prSet/>
      <dgm:spPr/>
      <dgm:t>
        <a:bodyPr/>
        <a:lstStyle/>
        <a:p>
          <a:endParaRPr lang="en-US" dirty="0"/>
        </a:p>
      </dgm:t>
    </dgm:pt>
    <dgm:pt modelId="{F0E6B03D-D766-F94D-9F61-6ED569F9A205}" type="parTrans" cxnId="{FCDCFEDB-7FA1-E249-B342-EB55CFD82EE6}">
      <dgm:prSet/>
      <dgm:spPr/>
      <dgm:t>
        <a:bodyPr/>
        <a:lstStyle/>
        <a:p>
          <a:endParaRPr lang="en-US"/>
        </a:p>
      </dgm:t>
    </dgm:pt>
    <dgm:pt modelId="{45604276-E38F-9441-B5C4-057F4B63956D}" type="sibTrans" cxnId="{FCDCFEDB-7FA1-E249-B342-EB55CFD82EE6}">
      <dgm:prSet/>
      <dgm:spPr/>
      <dgm:t>
        <a:bodyPr/>
        <a:lstStyle/>
        <a:p>
          <a:endParaRPr lang="en-US"/>
        </a:p>
      </dgm:t>
    </dgm:pt>
    <dgm:pt modelId="{646564B8-B9ED-BA44-9250-4F50EDFC9A69}">
      <dgm:prSet/>
      <dgm:spPr/>
      <dgm:t>
        <a:bodyPr/>
        <a:lstStyle/>
        <a:p>
          <a:endParaRPr lang="en-US" dirty="0"/>
        </a:p>
      </dgm:t>
    </dgm:pt>
    <dgm:pt modelId="{1F78E234-4DFA-4541-8954-26FA61ADA24D}" type="parTrans" cxnId="{DB127212-E4C0-8744-8478-B4297CEF4F27}">
      <dgm:prSet/>
      <dgm:spPr/>
      <dgm:t>
        <a:bodyPr/>
        <a:lstStyle/>
        <a:p>
          <a:endParaRPr lang="en-US"/>
        </a:p>
      </dgm:t>
    </dgm:pt>
    <dgm:pt modelId="{B41EA64C-5985-1E4B-9B91-8E13292A8570}" type="sibTrans" cxnId="{DB127212-E4C0-8744-8478-B4297CEF4F27}">
      <dgm:prSet/>
      <dgm:spPr/>
      <dgm:t>
        <a:bodyPr/>
        <a:lstStyle/>
        <a:p>
          <a:endParaRPr lang="en-US"/>
        </a:p>
      </dgm:t>
    </dgm:pt>
    <dgm:pt modelId="{814D8E11-6DF4-8C4D-9278-637ED5FE2A81}">
      <dgm:prSet/>
      <dgm:spPr/>
      <dgm:t>
        <a:bodyPr/>
        <a:lstStyle/>
        <a:p>
          <a:endParaRPr lang="en-US"/>
        </a:p>
      </dgm:t>
    </dgm:pt>
    <dgm:pt modelId="{7C7A7F0E-2CA7-FD45-81D7-948024A7AC78}" type="parTrans" cxnId="{F02E1AA6-4DB5-6347-ACB1-6929C136FFAD}">
      <dgm:prSet/>
      <dgm:spPr/>
      <dgm:t>
        <a:bodyPr/>
        <a:lstStyle/>
        <a:p>
          <a:endParaRPr lang="en-US"/>
        </a:p>
      </dgm:t>
    </dgm:pt>
    <dgm:pt modelId="{818566EA-381C-C34C-A878-79AD784DA54A}" type="sibTrans" cxnId="{F02E1AA6-4DB5-6347-ACB1-6929C136FFAD}">
      <dgm:prSet/>
      <dgm:spPr/>
      <dgm:t>
        <a:bodyPr/>
        <a:lstStyle/>
        <a:p>
          <a:endParaRPr lang="en-US"/>
        </a:p>
      </dgm:t>
    </dgm:pt>
    <dgm:pt modelId="{86DBF67A-5074-6B40-BEB7-541F494D5995}">
      <dgm:prSet/>
      <dgm:spPr/>
      <dgm:t>
        <a:bodyPr/>
        <a:lstStyle/>
        <a:p>
          <a:endParaRPr lang="en-US"/>
        </a:p>
      </dgm:t>
    </dgm:pt>
    <dgm:pt modelId="{08B17313-1866-ED44-931A-F7BCE6D4A63F}" type="parTrans" cxnId="{2AEA6D32-2B83-BC41-BB63-F9507E248D62}">
      <dgm:prSet/>
      <dgm:spPr/>
      <dgm:t>
        <a:bodyPr/>
        <a:lstStyle/>
        <a:p>
          <a:endParaRPr lang="en-US"/>
        </a:p>
      </dgm:t>
    </dgm:pt>
    <dgm:pt modelId="{2717E769-E3EA-A84E-8CF8-1C049723CEB0}" type="sibTrans" cxnId="{2AEA6D32-2B83-BC41-BB63-F9507E248D62}">
      <dgm:prSet/>
      <dgm:spPr/>
      <dgm:t>
        <a:bodyPr/>
        <a:lstStyle/>
        <a:p>
          <a:endParaRPr lang="en-US"/>
        </a:p>
      </dgm:t>
    </dgm:pt>
    <dgm:pt modelId="{456929F8-A21A-D047-8F9B-5BEE60E9667B}" type="pres">
      <dgm:prSet presAssocID="{066FE0DA-6B89-1840-A0CB-56D040464E8E}" presName="linearFlow" presStyleCnt="0">
        <dgm:presLayoutVars>
          <dgm:dir/>
          <dgm:animLvl val="lvl"/>
          <dgm:resizeHandles val="exact"/>
        </dgm:presLayoutVars>
      </dgm:prSet>
      <dgm:spPr/>
      <dgm:t>
        <a:bodyPr/>
        <a:lstStyle/>
        <a:p>
          <a:endParaRPr lang="en-US"/>
        </a:p>
      </dgm:t>
    </dgm:pt>
    <dgm:pt modelId="{768F3A0D-A11D-824C-82EB-982AF444D186}" type="pres">
      <dgm:prSet presAssocID="{6FBF6B8E-EDD0-134D-96FB-1872A0B6F0DE}" presName="composite" presStyleCnt="0"/>
      <dgm:spPr/>
      <dgm:t>
        <a:bodyPr/>
        <a:lstStyle/>
        <a:p>
          <a:endParaRPr lang="en-US"/>
        </a:p>
      </dgm:t>
    </dgm:pt>
    <dgm:pt modelId="{BA7E1D73-FE54-C049-A87E-83EC52C91D78}" type="pres">
      <dgm:prSet presAssocID="{6FBF6B8E-EDD0-134D-96FB-1872A0B6F0DE}" presName="parentText" presStyleLbl="alignNode1" presStyleIdx="0" presStyleCnt="6">
        <dgm:presLayoutVars>
          <dgm:chMax val="1"/>
          <dgm:bulletEnabled val="1"/>
        </dgm:presLayoutVars>
      </dgm:prSet>
      <dgm:spPr/>
      <dgm:t>
        <a:bodyPr/>
        <a:lstStyle/>
        <a:p>
          <a:endParaRPr lang="en-US"/>
        </a:p>
      </dgm:t>
    </dgm:pt>
    <dgm:pt modelId="{C8FBD739-F961-964B-BF8F-FF47074409A8}" type="pres">
      <dgm:prSet presAssocID="{6FBF6B8E-EDD0-134D-96FB-1872A0B6F0DE}" presName="descendantText" presStyleLbl="alignAcc1" presStyleIdx="0" presStyleCnt="6">
        <dgm:presLayoutVars>
          <dgm:bulletEnabled val="1"/>
        </dgm:presLayoutVars>
      </dgm:prSet>
      <dgm:spPr/>
      <dgm:t>
        <a:bodyPr/>
        <a:lstStyle/>
        <a:p>
          <a:endParaRPr lang="en-US"/>
        </a:p>
      </dgm:t>
    </dgm:pt>
    <dgm:pt modelId="{4EE04CBF-E554-D945-B7C7-0F3A232E4BFD}" type="pres">
      <dgm:prSet presAssocID="{DA423582-F456-9948-A778-4542F7FCFCC2}" presName="sp" presStyleCnt="0"/>
      <dgm:spPr/>
      <dgm:t>
        <a:bodyPr/>
        <a:lstStyle/>
        <a:p>
          <a:endParaRPr lang="en-US"/>
        </a:p>
      </dgm:t>
    </dgm:pt>
    <dgm:pt modelId="{0DCB7A21-F59E-9B4E-B685-C8E9A8E5D2E4}" type="pres">
      <dgm:prSet presAssocID="{47CFE71E-DC35-024A-910F-B431159FB580}" presName="composite" presStyleCnt="0"/>
      <dgm:spPr/>
      <dgm:t>
        <a:bodyPr/>
        <a:lstStyle/>
        <a:p>
          <a:endParaRPr lang="en-US"/>
        </a:p>
      </dgm:t>
    </dgm:pt>
    <dgm:pt modelId="{021A073B-43AD-6F42-8833-BC46A0E4003D}" type="pres">
      <dgm:prSet presAssocID="{47CFE71E-DC35-024A-910F-B431159FB580}" presName="parentText" presStyleLbl="alignNode1" presStyleIdx="1" presStyleCnt="6">
        <dgm:presLayoutVars>
          <dgm:chMax val="1"/>
          <dgm:bulletEnabled val="1"/>
        </dgm:presLayoutVars>
      </dgm:prSet>
      <dgm:spPr/>
      <dgm:t>
        <a:bodyPr/>
        <a:lstStyle/>
        <a:p>
          <a:endParaRPr lang="en-US"/>
        </a:p>
      </dgm:t>
    </dgm:pt>
    <dgm:pt modelId="{AE381C7A-E218-D44C-98BF-F6F674778E65}" type="pres">
      <dgm:prSet presAssocID="{47CFE71E-DC35-024A-910F-B431159FB580}" presName="descendantText" presStyleLbl="alignAcc1" presStyleIdx="1" presStyleCnt="6">
        <dgm:presLayoutVars>
          <dgm:bulletEnabled val="1"/>
        </dgm:presLayoutVars>
      </dgm:prSet>
      <dgm:spPr/>
      <dgm:t>
        <a:bodyPr/>
        <a:lstStyle/>
        <a:p>
          <a:endParaRPr lang="en-US"/>
        </a:p>
      </dgm:t>
    </dgm:pt>
    <dgm:pt modelId="{84BF7C48-4DC9-AC4A-979A-AA8B924BB016}" type="pres">
      <dgm:prSet presAssocID="{69FD6946-A946-594E-92FD-55B075F2F587}" presName="sp" presStyleCnt="0"/>
      <dgm:spPr/>
      <dgm:t>
        <a:bodyPr/>
        <a:lstStyle/>
        <a:p>
          <a:endParaRPr lang="en-US"/>
        </a:p>
      </dgm:t>
    </dgm:pt>
    <dgm:pt modelId="{1BDD719D-96E0-4649-88B1-CE5ACDD2E56A}" type="pres">
      <dgm:prSet presAssocID="{C37FEF4B-E3E7-034D-BF37-CE8CE41E5624}" presName="composite" presStyleCnt="0"/>
      <dgm:spPr/>
      <dgm:t>
        <a:bodyPr/>
        <a:lstStyle/>
        <a:p>
          <a:endParaRPr lang="en-US"/>
        </a:p>
      </dgm:t>
    </dgm:pt>
    <dgm:pt modelId="{878BA916-3248-CB4F-8997-2601456A753A}" type="pres">
      <dgm:prSet presAssocID="{C37FEF4B-E3E7-034D-BF37-CE8CE41E5624}" presName="parentText" presStyleLbl="alignNode1" presStyleIdx="2" presStyleCnt="6">
        <dgm:presLayoutVars>
          <dgm:chMax val="1"/>
          <dgm:bulletEnabled val="1"/>
        </dgm:presLayoutVars>
      </dgm:prSet>
      <dgm:spPr/>
      <dgm:t>
        <a:bodyPr/>
        <a:lstStyle/>
        <a:p>
          <a:endParaRPr lang="en-US"/>
        </a:p>
      </dgm:t>
    </dgm:pt>
    <dgm:pt modelId="{88A691C4-7800-234A-B861-A84F7BF65FD7}" type="pres">
      <dgm:prSet presAssocID="{C37FEF4B-E3E7-034D-BF37-CE8CE41E5624}" presName="descendantText" presStyleLbl="alignAcc1" presStyleIdx="2" presStyleCnt="6">
        <dgm:presLayoutVars>
          <dgm:bulletEnabled val="1"/>
        </dgm:presLayoutVars>
      </dgm:prSet>
      <dgm:spPr/>
      <dgm:t>
        <a:bodyPr/>
        <a:lstStyle/>
        <a:p>
          <a:endParaRPr lang="en-US"/>
        </a:p>
      </dgm:t>
    </dgm:pt>
    <dgm:pt modelId="{B945732A-BD07-1D43-BF46-DEC5F18C16AA}" type="pres">
      <dgm:prSet presAssocID="{45604276-E38F-9441-B5C4-057F4B63956D}" presName="sp" presStyleCnt="0"/>
      <dgm:spPr/>
      <dgm:t>
        <a:bodyPr/>
        <a:lstStyle/>
        <a:p>
          <a:endParaRPr lang="en-US"/>
        </a:p>
      </dgm:t>
    </dgm:pt>
    <dgm:pt modelId="{5DE09D79-16B4-0744-A8EA-D4618A2FC13D}" type="pres">
      <dgm:prSet presAssocID="{646564B8-B9ED-BA44-9250-4F50EDFC9A69}" presName="composite" presStyleCnt="0"/>
      <dgm:spPr/>
      <dgm:t>
        <a:bodyPr/>
        <a:lstStyle/>
        <a:p>
          <a:endParaRPr lang="en-US"/>
        </a:p>
      </dgm:t>
    </dgm:pt>
    <dgm:pt modelId="{5CEB6960-962A-C145-A35F-87DB295C9A77}" type="pres">
      <dgm:prSet presAssocID="{646564B8-B9ED-BA44-9250-4F50EDFC9A69}" presName="parentText" presStyleLbl="alignNode1" presStyleIdx="3" presStyleCnt="6">
        <dgm:presLayoutVars>
          <dgm:chMax val="1"/>
          <dgm:bulletEnabled val="1"/>
        </dgm:presLayoutVars>
      </dgm:prSet>
      <dgm:spPr/>
      <dgm:t>
        <a:bodyPr/>
        <a:lstStyle/>
        <a:p>
          <a:endParaRPr lang="en-US"/>
        </a:p>
      </dgm:t>
    </dgm:pt>
    <dgm:pt modelId="{D9DE79F4-3FB9-324D-802C-C1244183F322}" type="pres">
      <dgm:prSet presAssocID="{646564B8-B9ED-BA44-9250-4F50EDFC9A69}" presName="descendantText" presStyleLbl="alignAcc1" presStyleIdx="3" presStyleCnt="6">
        <dgm:presLayoutVars>
          <dgm:bulletEnabled val="1"/>
        </dgm:presLayoutVars>
      </dgm:prSet>
      <dgm:spPr/>
      <dgm:t>
        <a:bodyPr/>
        <a:lstStyle/>
        <a:p>
          <a:endParaRPr lang="en-US"/>
        </a:p>
      </dgm:t>
    </dgm:pt>
    <dgm:pt modelId="{688123EA-57D9-D840-A597-18720E530070}" type="pres">
      <dgm:prSet presAssocID="{B41EA64C-5985-1E4B-9B91-8E13292A8570}" presName="sp" presStyleCnt="0"/>
      <dgm:spPr/>
      <dgm:t>
        <a:bodyPr/>
        <a:lstStyle/>
        <a:p>
          <a:endParaRPr lang="en-US"/>
        </a:p>
      </dgm:t>
    </dgm:pt>
    <dgm:pt modelId="{0C7A1A6B-6685-E84C-8B7A-37CC8C30E8EB}" type="pres">
      <dgm:prSet presAssocID="{814D8E11-6DF4-8C4D-9278-637ED5FE2A81}" presName="composite" presStyleCnt="0"/>
      <dgm:spPr/>
      <dgm:t>
        <a:bodyPr/>
        <a:lstStyle/>
        <a:p>
          <a:endParaRPr lang="en-US"/>
        </a:p>
      </dgm:t>
    </dgm:pt>
    <dgm:pt modelId="{37CD9434-8C4B-4B40-ABBB-16070A662C26}" type="pres">
      <dgm:prSet presAssocID="{814D8E11-6DF4-8C4D-9278-637ED5FE2A81}" presName="parentText" presStyleLbl="alignNode1" presStyleIdx="4" presStyleCnt="6">
        <dgm:presLayoutVars>
          <dgm:chMax val="1"/>
          <dgm:bulletEnabled val="1"/>
        </dgm:presLayoutVars>
      </dgm:prSet>
      <dgm:spPr/>
      <dgm:t>
        <a:bodyPr/>
        <a:lstStyle/>
        <a:p>
          <a:endParaRPr lang="en-US"/>
        </a:p>
      </dgm:t>
    </dgm:pt>
    <dgm:pt modelId="{F073DBAC-FAD5-BA41-96C8-D75150C0CF0A}" type="pres">
      <dgm:prSet presAssocID="{814D8E11-6DF4-8C4D-9278-637ED5FE2A81}" presName="descendantText" presStyleLbl="alignAcc1" presStyleIdx="4" presStyleCnt="6">
        <dgm:presLayoutVars>
          <dgm:bulletEnabled val="1"/>
        </dgm:presLayoutVars>
      </dgm:prSet>
      <dgm:spPr/>
      <dgm:t>
        <a:bodyPr/>
        <a:lstStyle/>
        <a:p>
          <a:endParaRPr lang="en-US"/>
        </a:p>
      </dgm:t>
    </dgm:pt>
    <dgm:pt modelId="{8DDF6D6B-B201-AB46-A211-3E45B991BA95}" type="pres">
      <dgm:prSet presAssocID="{818566EA-381C-C34C-A878-79AD784DA54A}" presName="sp" presStyleCnt="0"/>
      <dgm:spPr/>
      <dgm:t>
        <a:bodyPr/>
        <a:lstStyle/>
        <a:p>
          <a:endParaRPr lang="en-US"/>
        </a:p>
      </dgm:t>
    </dgm:pt>
    <dgm:pt modelId="{D9645BC5-EE3A-434D-82C8-527B8084CC56}" type="pres">
      <dgm:prSet presAssocID="{86DBF67A-5074-6B40-BEB7-541F494D5995}" presName="composite" presStyleCnt="0"/>
      <dgm:spPr/>
      <dgm:t>
        <a:bodyPr/>
        <a:lstStyle/>
        <a:p>
          <a:endParaRPr lang="en-US"/>
        </a:p>
      </dgm:t>
    </dgm:pt>
    <dgm:pt modelId="{36AE5865-796C-D144-891E-F236D4DFE3B0}" type="pres">
      <dgm:prSet presAssocID="{86DBF67A-5074-6B40-BEB7-541F494D5995}" presName="parentText" presStyleLbl="alignNode1" presStyleIdx="5" presStyleCnt="6">
        <dgm:presLayoutVars>
          <dgm:chMax val="1"/>
          <dgm:bulletEnabled val="1"/>
        </dgm:presLayoutVars>
      </dgm:prSet>
      <dgm:spPr/>
      <dgm:t>
        <a:bodyPr/>
        <a:lstStyle/>
        <a:p>
          <a:endParaRPr lang="en-US"/>
        </a:p>
      </dgm:t>
    </dgm:pt>
    <dgm:pt modelId="{311EE846-FAC1-D745-B4C2-FB00BF74BA0C}" type="pres">
      <dgm:prSet presAssocID="{86DBF67A-5074-6B40-BEB7-541F494D5995}" presName="descendantText" presStyleLbl="alignAcc1" presStyleIdx="5" presStyleCnt="6">
        <dgm:presLayoutVars>
          <dgm:bulletEnabled val="1"/>
        </dgm:presLayoutVars>
      </dgm:prSet>
      <dgm:spPr/>
      <dgm:t>
        <a:bodyPr/>
        <a:lstStyle/>
        <a:p>
          <a:endParaRPr lang="en-US"/>
        </a:p>
      </dgm:t>
    </dgm:pt>
  </dgm:ptLst>
  <dgm:cxnLst>
    <dgm:cxn modelId="{FCDCFEDB-7FA1-E249-B342-EB55CFD82EE6}" srcId="{066FE0DA-6B89-1840-A0CB-56D040464E8E}" destId="{C37FEF4B-E3E7-034D-BF37-CE8CE41E5624}" srcOrd="2" destOrd="0" parTransId="{F0E6B03D-D766-F94D-9F61-6ED569F9A205}" sibTransId="{45604276-E38F-9441-B5C4-057F4B63956D}"/>
    <dgm:cxn modelId="{7E089E2C-6FAC-6E4B-B3C5-1018C41F7C7D}" type="presOf" srcId="{6FBF6B8E-EDD0-134D-96FB-1872A0B6F0DE}" destId="{BA7E1D73-FE54-C049-A87E-83EC52C91D78}" srcOrd="0" destOrd="0" presId="urn:microsoft.com/office/officeart/2005/8/layout/chevron2"/>
    <dgm:cxn modelId="{84A05D39-D888-EC43-80B4-60833DADADCC}" type="presOf" srcId="{066FE0DA-6B89-1840-A0CB-56D040464E8E}" destId="{456929F8-A21A-D047-8F9B-5BEE60E9667B}" srcOrd="0" destOrd="0" presId="urn:microsoft.com/office/officeart/2005/8/layout/chevron2"/>
    <dgm:cxn modelId="{DB127212-E4C0-8744-8478-B4297CEF4F27}" srcId="{066FE0DA-6B89-1840-A0CB-56D040464E8E}" destId="{646564B8-B9ED-BA44-9250-4F50EDFC9A69}" srcOrd="3" destOrd="0" parTransId="{1F78E234-4DFA-4541-8954-26FA61ADA24D}" sibTransId="{B41EA64C-5985-1E4B-9B91-8E13292A8570}"/>
    <dgm:cxn modelId="{213E421F-829A-AC46-8FFC-B7191A84D8FA}" type="presOf" srcId="{47CFE71E-DC35-024A-910F-B431159FB580}" destId="{021A073B-43AD-6F42-8833-BC46A0E4003D}" srcOrd="0" destOrd="0" presId="urn:microsoft.com/office/officeart/2005/8/layout/chevron2"/>
    <dgm:cxn modelId="{2AEA6D32-2B83-BC41-BB63-F9507E248D62}" srcId="{066FE0DA-6B89-1840-A0CB-56D040464E8E}" destId="{86DBF67A-5074-6B40-BEB7-541F494D5995}" srcOrd="5" destOrd="0" parTransId="{08B17313-1866-ED44-931A-F7BCE6D4A63F}" sibTransId="{2717E769-E3EA-A84E-8CF8-1C049723CEB0}"/>
    <dgm:cxn modelId="{12704132-F439-0647-B865-9FEF744A4696}" srcId="{066FE0DA-6B89-1840-A0CB-56D040464E8E}" destId="{6FBF6B8E-EDD0-134D-96FB-1872A0B6F0DE}" srcOrd="0" destOrd="0" parTransId="{71557C58-16DC-5342-B3BD-41B96792C70B}" sibTransId="{DA423582-F456-9948-A778-4542F7FCFCC2}"/>
    <dgm:cxn modelId="{9706F070-BBE2-5C4F-BCFB-41702D79ACC5}" type="presOf" srcId="{C37FEF4B-E3E7-034D-BF37-CE8CE41E5624}" destId="{878BA916-3248-CB4F-8997-2601456A753A}" srcOrd="0" destOrd="0" presId="urn:microsoft.com/office/officeart/2005/8/layout/chevron2"/>
    <dgm:cxn modelId="{4C9455A9-3B5E-D245-983C-175CE9F32B8F}" srcId="{066FE0DA-6B89-1840-A0CB-56D040464E8E}" destId="{47CFE71E-DC35-024A-910F-B431159FB580}" srcOrd="1" destOrd="0" parTransId="{7F6976BC-DA63-2C46-825B-03F13B347E99}" sibTransId="{69FD6946-A946-594E-92FD-55B075F2F587}"/>
    <dgm:cxn modelId="{57A9B775-473D-A64C-8FE7-1D7F08BA16FB}" type="presOf" srcId="{646564B8-B9ED-BA44-9250-4F50EDFC9A69}" destId="{5CEB6960-962A-C145-A35F-87DB295C9A77}" srcOrd="0" destOrd="0" presId="urn:microsoft.com/office/officeart/2005/8/layout/chevron2"/>
    <dgm:cxn modelId="{8EFAC36B-E885-314C-8B91-F85E3F15D1CB}" type="presOf" srcId="{814D8E11-6DF4-8C4D-9278-637ED5FE2A81}" destId="{37CD9434-8C4B-4B40-ABBB-16070A662C26}" srcOrd="0" destOrd="0" presId="urn:microsoft.com/office/officeart/2005/8/layout/chevron2"/>
    <dgm:cxn modelId="{172307CD-72F9-5940-AF06-E1026EB53D73}" type="presOf" srcId="{86DBF67A-5074-6B40-BEB7-541F494D5995}" destId="{36AE5865-796C-D144-891E-F236D4DFE3B0}" srcOrd="0" destOrd="0" presId="urn:microsoft.com/office/officeart/2005/8/layout/chevron2"/>
    <dgm:cxn modelId="{F02E1AA6-4DB5-6347-ACB1-6929C136FFAD}" srcId="{066FE0DA-6B89-1840-A0CB-56D040464E8E}" destId="{814D8E11-6DF4-8C4D-9278-637ED5FE2A81}" srcOrd="4" destOrd="0" parTransId="{7C7A7F0E-2CA7-FD45-81D7-948024A7AC78}" sibTransId="{818566EA-381C-C34C-A878-79AD784DA54A}"/>
    <dgm:cxn modelId="{D43AA038-E46F-EA4A-960D-7D2DE29481F1}" type="presParOf" srcId="{456929F8-A21A-D047-8F9B-5BEE60E9667B}" destId="{768F3A0D-A11D-824C-82EB-982AF444D186}" srcOrd="0" destOrd="0" presId="urn:microsoft.com/office/officeart/2005/8/layout/chevron2"/>
    <dgm:cxn modelId="{FD6ADED5-0E05-6F4C-B90F-A3658FA4007D}" type="presParOf" srcId="{768F3A0D-A11D-824C-82EB-982AF444D186}" destId="{BA7E1D73-FE54-C049-A87E-83EC52C91D78}" srcOrd="0" destOrd="0" presId="urn:microsoft.com/office/officeart/2005/8/layout/chevron2"/>
    <dgm:cxn modelId="{BD846B63-E76E-5445-90D4-A2A8CC001912}" type="presParOf" srcId="{768F3A0D-A11D-824C-82EB-982AF444D186}" destId="{C8FBD739-F961-964B-BF8F-FF47074409A8}" srcOrd="1" destOrd="0" presId="urn:microsoft.com/office/officeart/2005/8/layout/chevron2"/>
    <dgm:cxn modelId="{94FCD4E2-2DF1-514C-8F91-918B280EDBF2}" type="presParOf" srcId="{456929F8-A21A-D047-8F9B-5BEE60E9667B}" destId="{4EE04CBF-E554-D945-B7C7-0F3A232E4BFD}" srcOrd="1" destOrd="0" presId="urn:microsoft.com/office/officeart/2005/8/layout/chevron2"/>
    <dgm:cxn modelId="{BFEC7C78-C1C5-C64E-A4C4-9D3476CBF15D}" type="presParOf" srcId="{456929F8-A21A-D047-8F9B-5BEE60E9667B}" destId="{0DCB7A21-F59E-9B4E-B685-C8E9A8E5D2E4}" srcOrd="2" destOrd="0" presId="urn:microsoft.com/office/officeart/2005/8/layout/chevron2"/>
    <dgm:cxn modelId="{AD74B04A-B774-FB4B-8509-2D82F1659488}" type="presParOf" srcId="{0DCB7A21-F59E-9B4E-B685-C8E9A8E5D2E4}" destId="{021A073B-43AD-6F42-8833-BC46A0E4003D}" srcOrd="0" destOrd="0" presId="urn:microsoft.com/office/officeart/2005/8/layout/chevron2"/>
    <dgm:cxn modelId="{8DA236D8-FA08-F544-85DB-A2A4C59E8011}" type="presParOf" srcId="{0DCB7A21-F59E-9B4E-B685-C8E9A8E5D2E4}" destId="{AE381C7A-E218-D44C-98BF-F6F674778E65}" srcOrd="1" destOrd="0" presId="urn:microsoft.com/office/officeart/2005/8/layout/chevron2"/>
    <dgm:cxn modelId="{062922BB-7624-7C4C-BB21-C8721CF054A4}" type="presParOf" srcId="{456929F8-A21A-D047-8F9B-5BEE60E9667B}" destId="{84BF7C48-4DC9-AC4A-979A-AA8B924BB016}" srcOrd="3" destOrd="0" presId="urn:microsoft.com/office/officeart/2005/8/layout/chevron2"/>
    <dgm:cxn modelId="{A521CAAC-E7FF-FA45-8B43-123BCA92FF34}" type="presParOf" srcId="{456929F8-A21A-D047-8F9B-5BEE60E9667B}" destId="{1BDD719D-96E0-4649-88B1-CE5ACDD2E56A}" srcOrd="4" destOrd="0" presId="urn:microsoft.com/office/officeart/2005/8/layout/chevron2"/>
    <dgm:cxn modelId="{CE4E423C-9426-DD40-B4BC-9B0E193FDCDE}" type="presParOf" srcId="{1BDD719D-96E0-4649-88B1-CE5ACDD2E56A}" destId="{878BA916-3248-CB4F-8997-2601456A753A}" srcOrd="0" destOrd="0" presId="urn:microsoft.com/office/officeart/2005/8/layout/chevron2"/>
    <dgm:cxn modelId="{FB9D24BD-99E5-2F40-938B-747EDA9264B9}" type="presParOf" srcId="{1BDD719D-96E0-4649-88B1-CE5ACDD2E56A}" destId="{88A691C4-7800-234A-B861-A84F7BF65FD7}" srcOrd="1" destOrd="0" presId="urn:microsoft.com/office/officeart/2005/8/layout/chevron2"/>
    <dgm:cxn modelId="{A2604A74-AE50-E94A-BD70-A81A2F322FB4}" type="presParOf" srcId="{456929F8-A21A-D047-8F9B-5BEE60E9667B}" destId="{B945732A-BD07-1D43-BF46-DEC5F18C16AA}" srcOrd="5" destOrd="0" presId="urn:microsoft.com/office/officeart/2005/8/layout/chevron2"/>
    <dgm:cxn modelId="{3CF44C48-0CA4-844D-8569-F4C6FAF94D84}" type="presParOf" srcId="{456929F8-A21A-D047-8F9B-5BEE60E9667B}" destId="{5DE09D79-16B4-0744-A8EA-D4618A2FC13D}" srcOrd="6" destOrd="0" presId="urn:microsoft.com/office/officeart/2005/8/layout/chevron2"/>
    <dgm:cxn modelId="{13394BF1-E334-924B-8D8F-B57A9EA1A857}" type="presParOf" srcId="{5DE09D79-16B4-0744-A8EA-D4618A2FC13D}" destId="{5CEB6960-962A-C145-A35F-87DB295C9A77}" srcOrd="0" destOrd="0" presId="urn:microsoft.com/office/officeart/2005/8/layout/chevron2"/>
    <dgm:cxn modelId="{FF7EC5F3-809E-354B-AAEC-78EE5C602717}" type="presParOf" srcId="{5DE09D79-16B4-0744-A8EA-D4618A2FC13D}" destId="{D9DE79F4-3FB9-324D-802C-C1244183F322}" srcOrd="1" destOrd="0" presId="urn:microsoft.com/office/officeart/2005/8/layout/chevron2"/>
    <dgm:cxn modelId="{3E90C66A-3973-D44F-B7E6-DFC6246B3571}" type="presParOf" srcId="{456929F8-A21A-D047-8F9B-5BEE60E9667B}" destId="{688123EA-57D9-D840-A597-18720E530070}" srcOrd="7" destOrd="0" presId="urn:microsoft.com/office/officeart/2005/8/layout/chevron2"/>
    <dgm:cxn modelId="{CFDC8C7C-8600-A341-A322-1C83A9239442}" type="presParOf" srcId="{456929F8-A21A-D047-8F9B-5BEE60E9667B}" destId="{0C7A1A6B-6685-E84C-8B7A-37CC8C30E8EB}" srcOrd="8" destOrd="0" presId="urn:microsoft.com/office/officeart/2005/8/layout/chevron2"/>
    <dgm:cxn modelId="{C63151A8-693F-0048-B1E8-995D00A9FCB0}" type="presParOf" srcId="{0C7A1A6B-6685-E84C-8B7A-37CC8C30E8EB}" destId="{37CD9434-8C4B-4B40-ABBB-16070A662C26}" srcOrd="0" destOrd="0" presId="urn:microsoft.com/office/officeart/2005/8/layout/chevron2"/>
    <dgm:cxn modelId="{00D6F4E7-D7BB-4543-A653-B996DCC419D1}" type="presParOf" srcId="{0C7A1A6B-6685-E84C-8B7A-37CC8C30E8EB}" destId="{F073DBAC-FAD5-BA41-96C8-D75150C0CF0A}" srcOrd="1" destOrd="0" presId="urn:microsoft.com/office/officeart/2005/8/layout/chevron2"/>
    <dgm:cxn modelId="{FBA7FC75-78E4-BD4A-B4B4-31F1733CBEC1}" type="presParOf" srcId="{456929F8-A21A-D047-8F9B-5BEE60E9667B}" destId="{8DDF6D6B-B201-AB46-A211-3E45B991BA95}" srcOrd="9" destOrd="0" presId="urn:microsoft.com/office/officeart/2005/8/layout/chevron2"/>
    <dgm:cxn modelId="{F6EBB2B1-8BB6-D748-9394-0DC9063CADD4}" type="presParOf" srcId="{456929F8-A21A-D047-8F9B-5BEE60E9667B}" destId="{D9645BC5-EE3A-434D-82C8-527B8084CC56}" srcOrd="10" destOrd="0" presId="urn:microsoft.com/office/officeart/2005/8/layout/chevron2"/>
    <dgm:cxn modelId="{7B6987B3-6D3F-964E-9502-79E90B087E37}" type="presParOf" srcId="{D9645BC5-EE3A-434D-82C8-527B8084CC56}" destId="{36AE5865-796C-D144-891E-F236D4DFE3B0}" srcOrd="0" destOrd="0" presId="urn:microsoft.com/office/officeart/2005/8/layout/chevron2"/>
    <dgm:cxn modelId="{177AEC08-5071-3B46-99B1-21A77F11712B}" type="presParOf" srcId="{D9645BC5-EE3A-434D-82C8-527B8084CC56}" destId="{311EE846-FAC1-D745-B4C2-FB00BF74BA0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9CA501-AE0F-AB40-A7BC-BDFD6DDB7C8A}" type="doc">
      <dgm:prSet loTypeId="urn:microsoft.com/office/officeart/2005/8/layout/vList4" loCatId="" qsTypeId="urn:microsoft.com/office/officeart/2005/8/quickstyle/simple1" qsCatId="simple" csTypeId="urn:microsoft.com/office/officeart/2005/8/colors/colorful2" csCatId="colorful" phldr="1"/>
      <dgm:spPr/>
      <dgm:t>
        <a:bodyPr/>
        <a:lstStyle/>
        <a:p>
          <a:endParaRPr lang="en-US"/>
        </a:p>
      </dgm:t>
    </dgm:pt>
    <dgm:pt modelId="{9EBE43C0-0791-A74C-993D-50E4E76AB779}">
      <dgm:prSet phldrT="[Text]"/>
      <dgm:spPr/>
      <dgm:t>
        <a:bodyPr/>
        <a:lstStyle/>
        <a:p>
          <a:r>
            <a:rPr lang="en-US" dirty="0" smtClean="0">
              <a:solidFill>
                <a:srgbClr val="000000"/>
              </a:solidFill>
              <a:effectLst>
                <a:outerShdw blurRad="50800" dist="38100" dir="2700000" algn="tl" rotWithShape="0">
                  <a:prstClr val="black">
                    <a:alpha val="40000"/>
                  </a:prstClr>
                </a:outerShdw>
              </a:effectLst>
            </a:rPr>
            <a:t>We had a unique window to look at </a:t>
          </a:r>
          <a:r>
            <a:rPr lang="en-US" dirty="0" err="1" smtClean="0">
              <a:solidFill>
                <a:srgbClr val="000000"/>
              </a:solidFill>
              <a:effectLst>
                <a:outerShdw blurRad="50800" dist="38100" dir="2700000" algn="tl" rotWithShape="0">
                  <a:prstClr val="black">
                    <a:alpha val="40000"/>
                  </a:prstClr>
                </a:outerShdw>
              </a:effectLst>
            </a:rPr>
            <a:t>ionospheric</a:t>
          </a:r>
          <a:r>
            <a:rPr lang="en-US" dirty="0" smtClean="0">
              <a:solidFill>
                <a:srgbClr val="000000"/>
              </a:solidFill>
              <a:effectLst>
                <a:outerShdw blurRad="50800" dist="38100" dir="2700000" algn="tl" rotWithShape="0">
                  <a:prstClr val="black">
                    <a:alpha val="40000"/>
                  </a:prstClr>
                </a:outerShdw>
              </a:effectLst>
            </a:rPr>
            <a:t> response</a:t>
          </a:r>
          <a:endParaRPr lang="en-US" b="0" dirty="0">
            <a:solidFill>
              <a:srgbClr val="000000"/>
            </a:solidFill>
            <a:effectLst>
              <a:outerShdw blurRad="50800" dist="38100" dir="2700000" algn="tl" rotWithShape="0">
                <a:prstClr val="black">
                  <a:alpha val="40000"/>
                </a:prstClr>
              </a:outerShdw>
            </a:effectLst>
          </a:endParaRPr>
        </a:p>
      </dgm:t>
    </dgm:pt>
    <dgm:pt modelId="{F99DFC50-B30A-7745-ABC2-5574532BD948}" type="parTrans" cxnId="{2E6A8ED2-6471-124F-B49F-4EB839842906}">
      <dgm:prSet/>
      <dgm:spPr/>
      <dgm:t>
        <a:bodyPr/>
        <a:lstStyle/>
        <a:p>
          <a:endParaRPr lang="en-US"/>
        </a:p>
      </dgm:t>
    </dgm:pt>
    <dgm:pt modelId="{612AF75F-73B3-7540-9088-9E442787C96A}" type="sibTrans" cxnId="{2E6A8ED2-6471-124F-B49F-4EB839842906}">
      <dgm:prSet/>
      <dgm:spPr/>
      <dgm:t>
        <a:bodyPr/>
        <a:lstStyle/>
        <a:p>
          <a:endParaRPr lang="en-US"/>
        </a:p>
      </dgm:t>
    </dgm:pt>
    <dgm:pt modelId="{2429E66F-A571-6544-8214-00D9CB117424}">
      <dgm:prSet/>
      <dgm:spPr/>
      <dgm:t>
        <a:bodyPr/>
        <a:lstStyle/>
        <a:p>
          <a:r>
            <a:rPr lang="en-US" dirty="0" smtClean="0">
              <a:solidFill>
                <a:srgbClr val="000000"/>
              </a:solidFill>
              <a:effectLst>
                <a:outerShdw blurRad="50800" dist="38100" dir="2700000" algn="tl" rotWithShape="0">
                  <a:prstClr val="black">
                    <a:alpha val="40000"/>
                  </a:prstClr>
                </a:outerShdw>
              </a:effectLst>
            </a:rPr>
            <a:t>Initial data suggests the ionosphere responds at least within 10 days, approaching solar min conditions</a:t>
          </a:r>
          <a:endParaRPr lang="en-US" b="0" dirty="0">
            <a:solidFill>
              <a:srgbClr val="000000"/>
            </a:solidFill>
            <a:effectLst>
              <a:outerShdw blurRad="50800" dist="38100" dir="2700000" algn="tl" rotWithShape="0">
                <a:prstClr val="black">
                  <a:alpha val="40000"/>
                </a:prstClr>
              </a:outerShdw>
            </a:effectLst>
          </a:endParaRPr>
        </a:p>
      </dgm:t>
    </dgm:pt>
    <dgm:pt modelId="{B3FD0B04-DC77-AC47-9A6D-6608D93A89A7}" type="parTrans" cxnId="{4ACB0205-2D2D-E743-A4A1-4B782C805624}">
      <dgm:prSet/>
      <dgm:spPr/>
      <dgm:t>
        <a:bodyPr/>
        <a:lstStyle/>
        <a:p>
          <a:endParaRPr lang="en-US"/>
        </a:p>
      </dgm:t>
    </dgm:pt>
    <dgm:pt modelId="{A1C4EF8A-D8CF-904B-8613-44CE54ED36D6}" type="sibTrans" cxnId="{4ACB0205-2D2D-E743-A4A1-4B782C805624}">
      <dgm:prSet/>
      <dgm:spPr/>
      <dgm:t>
        <a:bodyPr/>
        <a:lstStyle/>
        <a:p>
          <a:endParaRPr lang="en-US"/>
        </a:p>
      </dgm:t>
    </dgm:pt>
    <dgm:pt modelId="{810EDCC9-0CF2-2749-855B-BFAF345AF4D1}">
      <dgm:prSet/>
      <dgm:spPr/>
      <dgm:t>
        <a:bodyPr/>
        <a:lstStyle/>
        <a:p>
          <a:r>
            <a:rPr lang="en-US" dirty="0" smtClean="0">
              <a:solidFill>
                <a:schemeClr val="tx1"/>
              </a:solidFill>
              <a:effectLst>
                <a:outerShdw blurRad="50800" dist="38100" dir="2700000" algn="tl" rotWithShape="0">
                  <a:prstClr val="black">
                    <a:alpha val="40000"/>
                  </a:prstClr>
                </a:outerShdw>
              </a:effectLst>
            </a:rPr>
            <a:t>Further studies are needed, here and at other ISR facilities, to draw firm conclusions</a:t>
          </a:r>
          <a:endParaRPr lang="en-US" dirty="0">
            <a:solidFill>
              <a:schemeClr val="tx1"/>
            </a:solidFill>
            <a:effectLst>
              <a:outerShdw blurRad="50800" dist="38100" dir="2700000" algn="tl" rotWithShape="0">
                <a:prstClr val="black">
                  <a:alpha val="40000"/>
                </a:prstClr>
              </a:outerShdw>
            </a:effectLst>
          </a:endParaRPr>
        </a:p>
      </dgm:t>
    </dgm:pt>
    <dgm:pt modelId="{4476B89C-C96D-0445-8FB3-1061EF0D3440}" type="parTrans" cxnId="{CC7692E3-D04D-874B-9E9C-3EE9EA0963C8}">
      <dgm:prSet/>
      <dgm:spPr/>
      <dgm:t>
        <a:bodyPr/>
        <a:lstStyle/>
        <a:p>
          <a:endParaRPr lang="en-US"/>
        </a:p>
      </dgm:t>
    </dgm:pt>
    <dgm:pt modelId="{46BB5C54-DCFA-3A49-9219-B74DABC2AFC0}" type="sibTrans" cxnId="{CC7692E3-D04D-874B-9E9C-3EE9EA0963C8}">
      <dgm:prSet/>
      <dgm:spPr/>
      <dgm:t>
        <a:bodyPr/>
        <a:lstStyle/>
        <a:p>
          <a:endParaRPr lang="en-US"/>
        </a:p>
      </dgm:t>
    </dgm:pt>
    <dgm:pt modelId="{8A45E89C-B224-474B-AB6B-F8F7AE0C38C7}" type="pres">
      <dgm:prSet presAssocID="{AB9CA501-AE0F-AB40-A7BC-BDFD6DDB7C8A}" presName="linear" presStyleCnt="0">
        <dgm:presLayoutVars>
          <dgm:dir/>
          <dgm:resizeHandles val="exact"/>
        </dgm:presLayoutVars>
      </dgm:prSet>
      <dgm:spPr/>
      <dgm:t>
        <a:bodyPr/>
        <a:lstStyle/>
        <a:p>
          <a:endParaRPr lang="en-US"/>
        </a:p>
      </dgm:t>
    </dgm:pt>
    <dgm:pt modelId="{E559CCF9-F55E-F844-9E9B-3FBA87D8BE77}" type="pres">
      <dgm:prSet presAssocID="{9EBE43C0-0791-A74C-993D-50E4E76AB779}" presName="comp" presStyleCnt="0"/>
      <dgm:spPr/>
      <dgm:t>
        <a:bodyPr/>
        <a:lstStyle/>
        <a:p>
          <a:endParaRPr lang="en-US"/>
        </a:p>
      </dgm:t>
    </dgm:pt>
    <dgm:pt modelId="{105C0F1F-DDC7-BB43-A242-D9F84B373712}" type="pres">
      <dgm:prSet presAssocID="{9EBE43C0-0791-A74C-993D-50E4E76AB779}" presName="box" presStyleLbl="node1" presStyleIdx="0" presStyleCnt="3"/>
      <dgm:spPr/>
      <dgm:t>
        <a:bodyPr/>
        <a:lstStyle/>
        <a:p>
          <a:endParaRPr lang="en-US"/>
        </a:p>
      </dgm:t>
    </dgm:pt>
    <dgm:pt modelId="{40A177DD-A65A-EE45-AFB8-5B16A8D0026C}" type="pres">
      <dgm:prSet presAssocID="{9EBE43C0-0791-A74C-993D-50E4E76AB779}"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dgm:spPr>
      <dgm:t>
        <a:bodyPr/>
        <a:lstStyle/>
        <a:p>
          <a:endParaRPr lang="en-US"/>
        </a:p>
      </dgm:t>
    </dgm:pt>
    <dgm:pt modelId="{AAE0F464-68AF-8C45-A1C5-E7655A55D03E}" type="pres">
      <dgm:prSet presAssocID="{9EBE43C0-0791-A74C-993D-50E4E76AB779}" presName="text" presStyleLbl="node1" presStyleIdx="0" presStyleCnt="3">
        <dgm:presLayoutVars>
          <dgm:bulletEnabled val="1"/>
        </dgm:presLayoutVars>
      </dgm:prSet>
      <dgm:spPr/>
      <dgm:t>
        <a:bodyPr/>
        <a:lstStyle/>
        <a:p>
          <a:endParaRPr lang="en-US"/>
        </a:p>
      </dgm:t>
    </dgm:pt>
    <dgm:pt modelId="{37444332-E8D9-904E-B355-DE66F3F98F36}" type="pres">
      <dgm:prSet presAssocID="{612AF75F-73B3-7540-9088-9E442787C96A}" presName="spacer" presStyleCnt="0"/>
      <dgm:spPr/>
      <dgm:t>
        <a:bodyPr/>
        <a:lstStyle/>
        <a:p>
          <a:endParaRPr lang="en-US"/>
        </a:p>
      </dgm:t>
    </dgm:pt>
    <dgm:pt modelId="{2DEF2A81-4006-1844-B619-071A0A67D0B7}" type="pres">
      <dgm:prSet presAssocID="{2429E66F-A571-6544-8214-00D9CB117424}" presName="comp" presStyleCnt="0"/>
      <dgm:spPr/>
      <dgm:t>
        <a:bodyPr/>
        <a:lstStyle/>
        <a:p>
          <a:endParaRPr lang="en-US"/>
        </a:p>
      </dgm:t>
    </dgm:pt>
    <dgm:pt modelId="{B882A5E9-5B62-EB44-9BC1-F83BD7CCD768}" type="pres">
      <dgm:prSet presAssocID="{2429E66F-A571-6544-8214-00D9CB117424}" presName="box" presStyleLbl="node1" presStyleIdx="1" presStyleCnt="3"/>
      <dgm:spPr/>
      <dgm:t>
        <a:bodyPr/>
        <a:lstStyle/>
        <a:p>
          <a:endParaRPr lang="en-US"/>
        </a:p>
      </dgm:t>
    </dgm:pt>
    <dgm:pt modelId="{3860B545-69B3-B54E-AADA-0C6A15719375}" type="pres">
      <dgm:prSet presAssocID="{2429E66F-A571-6544-8214-00D9CB117424}"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dgm:spPr>
      <dgm:t>
        <a:bodyPr/>
        <a:lstStyle/>
        <a:p>
          <a:endParaRPr lang="en-US"/>
        </a:p>
      </dgm:t>
    </dgm:pt>
    <dgm:pt modelId="{D8236EE4-54C9-3645-9E12-8B088785C578}" type="pres">
      <dgm:prSet presAssocID="{2429E66F-A571-6544-8214-00D9CB117424}" presName="text" presStyleLbl="node1" presStyleIdx="1" presStyleCnt="3">
        <dgm:presLayoutVars>
          <dgm:bulletEnabled val="1"/>
        </dgm:presLayoutVars>
      </dgm:prSet>
      <dgm:spPr/>
      <dgm:t>
        <a:bodyPr/>
        <a:lstStyle/>
        <a:p>
          <a:endParaRPr lang="en-US"/>
        </a:p>
      </dgm:t>
    </dgm:pt>
    <dgm:pt modelId="{5AC7BB89-9FF5-004C-9DC1-ED6CAFB7B962}" type="pres">
      <dgm:prSet presAssocID="{A1C4EF8A-D8CF-904B-8613-44CE54ED36D6}" presName="spacer" presStyleCnt="0"/>
      <dgm:spPr/>
      <dgm:t>
        <a:bodyPr/>
        <a:lstStyle/>
        <a:p>
          <a:endParaRPr lang="en-US"/>
        </a:p>
      </dgm:t>
    </dgm:pt>
    <dgm:pt modelId="{B223F262-D2D2-B94D-9FA9-96A82B03C7FB}" type="pres">
      <dgm:prSet presAssocID="{810EDCC9-0CF2-2749-855B-BFAF345AF4D1}" presName="comp" presStyleCnt="0"/>
      <dgm:spPr/>
      <dgm:t>
        <a:bodyPr/>
        <a:lstStyle/>
        <a:p>
          <a:endParaRPr lang="en-US"/>
        </a:p>
      </dgm:t>
    </dgm:pt>
    <dgm:pt modelId="{BDB9E319-8CF0-0740-A4F9-6F437E12BA5F}" type="pres">
      <dgm:prSet presAssocID="{810EDCC9-0CF2-2749-855B-BFAF345AF4D1}" presName="box" presStyleLbl="node1" presStyleIdx="2" presStyleCnt="3"/>
      <dgm:spPr/>
      <dgm:t>
        <a:bodyPr/>
        <a:lstStyle/>
        <a:p>
          <a:endParaRPr lang="en-US"/>
        </a:p>
      </dgm:t>
    </dgm:pt>
    <dgm:pt modelId="{8CE797E3-3078-BD4D-BFB2-6F7CA44389B9}" type="pres">
      <dgm:prSet presAssocID="{810EDCC9-0CF2-2749-855B-BFAF345AF4D1}"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3000" b="-3000"/>
          </a:stretch>
        </a:blipFill>
      </dgm:spPr>
      <dgm:t>
        <a:bodyPr/>
        <a:lstStyle/>
        <a:p>
          <a:endParaRPr lang="en-US"/>
        </a:p>
      </dgm:t>
    </dgm:pt>
    <dgm:pt modelId="{36347162-DB02-FA4A-A884-EAA10EE36048}" type="pres">
      <dgm:prSet presAssocID="{810EDCC9-0CF2-2749-855B-BFAF345AF4D1}" presName="text" presStyleLbl="node1" presStyleIdx="2" presStyleCnt="3">
        <dgm:presLayoutVars>
          <dgm:bulletEnabled val="1"/>
        </dgm:presLayoutVars>
      </dgm:prSet>
      <dgm:spPr/>
      <dgm:t>
        <a:bodyPr/>
        <a:lstStyle/>
        <a:p>
          <a:endParaRPr lang="en-US"/>
        </a:p>
      </dgm:t>
    </dgm:pt>
  </dgm:ptLst>
  <dgm:cxnLst>
    <dgm:cxn modelId="{9EE92AF5-620F-AF4D-A1C3-86D131473B08}" type="presOf" srcId="{810EDCC9-0CF2-2749-855B-BFAF345AF4D1}" destId="{36347162-DB02-FA4A-A884-EAA10EE36048}" srcOrd="1" destOrd="0" presId="urn:microsoft.com/office/officeart/2005/8/layout/vList4"/>
    <dgm:cxn modelId="{F6459CF3-6925-A143-9C6F-9B10F68A6E16}" type="presOf" srcId="{AB9CA501-AE0F-AB40-A7BC-BDFD6DDB7C8A}" destId="{8A45E89C-B224-474B-AB6B-F8F7AE0C38C7}" srcOrd="0" destOrd="0" presId="urn:microsoft.com/office/officeart/2005/8/layout/vList4"/>
    <dgm:cxn modelId="{3A54858C-02C8-A94E-9876-B050CAC66ACB}" type="presOf" srcId="{9EBE43C0-0791-A74C-993D-50E4E76AB779}" destId="{AAE0F464-68AF-8C45-A1C5-E7655A55D03E}" srcOrd="1" destOrd="0" presId="urn:microsoft.com/office/officeart/2005/8/layout/vList4"/>
    <dgm:cxn modelId="{BE38ED62-FAD1-CE42-98D3-A9FA8A0A2C10}" type="presOf" srcId="{2429E66F-A571-6544-8214-00D9CB117424}" destId="{D8236EE4-54C9-3645-9E12-8B088785C578}" srcOrd="1" destOrd="0" presId="urn:microsoft.com/office/officeart/2005/8/layout/vList4"/>
    <dgm:cxn modelId="{C0B0D007-1793-D240-BCB6-E47865589319}" type="presOf" srcId="{2429E66F-A571-6544-8214-00D9CB117424}" destId="{B882A5E9-5B62-EB44-9BC1-F83BD7CCD768}" srcOrd="0" destOrd="0" presId="urn:microsoft.com/office/officeart/2005/8/layout/vList4"/>
    <dgm:cxn modelId="{4ACB0205-2D2D-E743-A4A1-4B782C805624}" srcId="{AB9CA501-AE0F-AB40-A7BC-BDFD6DDB7C8A}" destId="{2429E66F-A571-6544-8214-00D9CB117424}" srcOrd="1" destOrd="0" parTransId="{B3FD0B04-DC77-AC47-9A6D-6608D93A89A7}" sibTransId="{A1C4EF8A-D8CF-904B-8613-44CE54ED36D6}"/>
    <dgm:cxn modelId="{6317A458-C429-6C4E-A173-11F8CE055E9D}" type="presOf" srcId="{810EDCC9-0CF2-2749-855B-BFAF345AF4D1}" destId="{BDB9E319-8CF0-0740-A4F9-6F437E12BA5F}" srcOrd="0" destOrd="0" presId="urn:microsoft.com/office/officeart/2005/8/layout/vList4"/>
    <dgm:cxn modelId="{EDF94499-B732-EF4B-B91D-725FDB20AF07}" type="presOf" srcId="{9EBE43C0-0791-A74C-993D-50E4E76AB779}" destId="{105C0F1F-DDC7-BB43-A242-D9F84B373712}" srcOrd="0" destOrd="0" presId="urn:microsoft.com/office/officeart/2005/8/layout/vList4"/>
    <dgm:cxn modelId="{CC7692E3-D04D-874B-9E9C-3EE9EA0963C8}" srcId="{AB9CA501-AE0F-AB40-A7BC-BDFD6DDB7C8A}" destId="{810EDCC9-0CF2-2749-855B-BFAF345AF4D1}" srcOrd="2" destOrd="0" parTransId="{4476B89C-C96D-0445-8FB3-1061EF0D3440}" sibTransId="{46BB5C54-DCFA-3A49-9219-B74DABC2AFC0}"/>
    <dgm:cxn modelId="{2E6A8ED2-6471-124F-B49F-4EB839842906}" srcId="{AB9CA501-AE0F-AB40-A7BC-BDFD6DDB7C8A}" destId="{9EBE43C0-0791-A74C-993D-50E4E76AB779}" srcOrd="0" destOrd="0" parTransId="{F99DFC50-B30A-7745-ABC2-5574532BD948}" sibTransId="{612AF75F-73B3-7540-9088-9E442787C96A}"/>
    <dgm:cxn modelId="{EAF53224-C5BE-4B40-82AC-85652E218674}" type="presParOf" srcId="{8A45E89C-B224-474B-AB6B-F8F7AE0C38C7}" destId="{E559CCF9-F55E-F844-9E9B-3FBA87D8BE77}" srcOrd="0" destOrd="0" presId="urn:microsoft.com/office/officeart/2005/8/layout/vList4"/>
    <dgm:cxn modelId="{C9F40E4C-2A6C-4B40-B5A8-C9A8FEFA22C3}" type="presParOf" srcId="{E559CCF9-F55E-F844-9E9B-3FBA87D8BE77}" destId="{105C0F1F-DDC7-BB43-A242-D9F84B373712}" srcOrd="0" destOrd="0" presId="urn:microsoft.com/office/officeart/2005/8/layout/vList4"/>
    <dgm:cxn modelId="{D61003BD-8BBC-FD43-AEA4-4BF1A53C7589}" type="presParOf" srcId="{E559CCF9-F55E-F844-9E9B-3FBA87D8BE77}" destId="{40A177DD-A65A-EE45-AFB8-5B16A8D0026C}" srcOrd="1" destOrd="0" presId="urn:microsoft.com/office/officeart/2005/8/layout/vList4"/>
    <dgm:cxn modelId="{E48CF445-1AC6-774C-A4A3-7ECACE6E39E4}" type="presParOf" srcId="{E559CCF9-F55E-F844-9E9B-3FBA87D8BE77}" destId="{AAE0F464-68AF-8C45-A1C5-E7655A55D03E}" srcOrd="2" destOrd="0" presId="urn:microsoft.com/office/officeart/2005/8/layout/vList4"/>
    <dgm:cxn modelId="{39A7B363-7ABD-6B40-84E6-F25F7EC38BF2}" type="presParOf" srcId="{8A45E89C-B224-474B-AB6B-F8F7AE0C38C7}" destId="{37444332-E8D9-904E-B355-DE66F3F98F36}" srcOrd="1" destOrd="0" presId="urn:microsoft.com/office/officeart/2005/8/layout/vList4"/>
    <dgm:cxn modelId="{11F12C3A-FD3A-204E-B55F-E2D0686351A4}" type="presParOf" srcId="{8A45E89C-B224-474B-AB6B-F8F7AE0C38C7}" destId="{2DEF2A81-4006-1844-B619-071A0A67D0B7}" srcOrd="2" destOrd="0" presId="urn:microsoft.com/office/officeart/2005/8/layout/vList4"/>
    <dgm:cxn modelId="{C414F309-43CF-2345-BE7C-8B69E742EDE8}" type="presParOf" srcId="{2DEF2A81-4006-1844-B619-071A0A67D0B7}" destId="{B882A5E9-5B62-EB44-9BC1-F83BD7CCD768}" srcOrd="0" destOrd="0" presId="urn:microsoft.com/office/officeart/2005/8/layout/vList4"/>
    <dgm:cxn modelId="{9C5265EC-D79D-4A40-9A09-C47E6CD4B554}" type="presParOf" srcId="{2DEF2A81-4006-1844-B619-071A0A67D0B7}" destId="{3860B545-69B3-B54E-AADA-0C6A15719375}" srcOrd="1" destOrd="0" presId="urn:microsoft.com/office/officeart/2005/8/layout/vList4"/>
    <dgm:cxn modelId="{0B4360C8-CA9F-4140-BBDE-342061D776D3}" type="presParOf" srcId="{2DEF2A81-4006-1844-B619-071A0A67D0B7}" destId="{D8236EE4-54C9-3645-9E12-8B088785C578}" srcOrd="2" destOrd="0" presId="urn:microsoft.com/office/officeart/2005/8/layout/vList4"/>
    <dgm:cxn modelId="{698645B9-FAC2-2843-9245-516C7F130C68}" type="presParOf" srcId="{8A45E89C-B224-474B-AB6B-F8F7AE0C38C7}" destId="{5AC7BB89-9FF5-004C-9DC1-ED6CAFB7B962}" srcOrd="3" destOrd="0" presId="urn:microsoft.com/office/officeart/2005/8/layout/vList4"/>
    <dgm:cxn modelId="{0931608A-5704-5C43-A3AA-C124585709E2}" type="presParOf" srcId="{8A45E89C-B224-474B-AB6B-F8F7AE0C38C7}" destId="{B223F262-D2D2-B94D-9FA9-96A82B03C7FB}" srcOrd="4" destOrd="0" presId="urn:microsoft.com/office/officeart/2005/8/layout/vList4"/>
    <dgm:cxn modelId="{97673F56-07BB-8D40-BEFA-52722C589722}" type="presParOf" srcId="{B223F262-D2D2-B94D-9FA9-96A82B03C7FB}" destId="{BDB9E319-8CF0-0740-A4F9-6F437E12BA5F}" srcOrd="0" destOrd="0" presId="urn:microsoft.com/office/officeart/2005/8/layout/vList4"/>
    <dgm:cxn modelId="{8F419C09-400A-3A4C-8CB5-51516FEED41F}" type="presParOf" srcId="{B223F262-D2D2-B94D-9FA9-96A82B03C7FB}" destId="{8CE797E3-3078-BD4D-BFB2-6F7CA44389B9}" srcOrd="1" destOrd="0" presId="urn:microsoft.com/office/officeart/2005/8/layout/vList4"/>
    <dgm:cxn modelId="{A49B7AA5-ECF7-D343-B1F8-D89306F400BD}" type="presParOf" srcId="{B223F262-D2D2-B94D-9FA9-96A82B03C7FB}" destId="{36347162-DB02-FA4A-A884-EAA10EE36048}"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E1D73-FE54-C049-A87E-83EC52C91D78}">
      <dsp:nvSpPr>
        <dsp:cNvPr id="0" name=""/>
        <dsp:cNvSpPr/>
      </dsp:nvSpPr>
      <dsp:spPr>
        <a:xfrm rot="5400000">
          <a:off x="-142295" y="144592"/>
          <a:ext cx="948636" cy="664045"/>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p>
      </dsp:txBody>
      <dsp:txXfrm rot="-5400000">
        <a:off x="1" y="334320"/>
        <a:ext cx="664045" cy="284591"/>
      </dsp:txXfrm>
    </dsp:sp>
    <dsp:sp modelId="{C8FBD739-F961-964B-BF8F-FF47074409A8}">
      <dsp:nvSpPr>
        <dsp:cNvPr id="0" name=""/>
        <dsp:cNvSpPr/>
      </dsp:nvSpPr>
      <dsp:spPr>
        <a:xfrm rot="5400000">
          <a:off x="4138515" y="-3472172"/>
          <a:ext cx="616613" cy="7565553"/>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1A073B-43AD-6F42-8833-BC46A0E4003D}">
      <dsp:nvSpPr>
        <dsp:cNvPr id="0" name=""/>
        <dsp:cNvSpPr/>
      </dsp:nvSpPr>
      <dsp:spPr>
        <a:xfrm rot="5400000">
          <a:off x="-142295" y="995665"/>
          <a:ext cx="948636" cy="664045"/>
        </a:xfrm>
        <a:prstGeom prst="chevron">
          <a:avLst/>
        </a:prstGeom>
        <a:solidFill>
          <a:schemeClr val="accent2">
            <a:hueOff val="936304"/>
            <a:satOff val="-1168"/>
            <a:lumOff val="275"/>
            <a:alphaOff val="0"/>
          </a:schemeClr>
        </a:solidFill>
        <a:ln w="25400" cap="flat" cmpd="sng" algn="ctr">
          <a:solidFill>
            <a:schemeClr val="accent2">
              <a:hueOff val="936304"/>
              <a:satOff val="-1168"/>
              <a:lumOff val="27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p>
      </dsp:txBody>
      <dsp:txXfrm rot="-5400000">
        <a:off x="1" y="1185393"/>
        <a:ext cx="664045" cy="284591"/>
      </dsp:txXfrm>
    </dsp:sp>
    <dsp:sp modelId="{AE381C7A-E218-D44C-98BF-F6F674778E65}">
      <dsp:nvSpPr>
        <dsp:cNvPr id="0" name=""/>
        <dsp:cNvSpPr/>
      </dsp:nvSpPr>
      <dsp:spPr>
        <a:xfrm rot="5400000">
          <a:off x="4138515" y="-2621099"/>
          <a:ext cx="616613" cy="7565553"/>
        </a:xfrm>
        <a:prstGeom prst="round2SameRect">
          <a:avLst/>
        </a:prstGeom>
        <a:solidFill>
          <a:schemeClr val="lt1">
            <a:alpha val="90000"/>
            <a:hueOff val="0"/>
            <a:satOff val="0"/>
            <a:lumOff val="0"/>
            <a:alphaOff val="0"/>
          </a:schemeClr>
        </a:solidFill>
        <a:ln w="25400" cap="flat" cmpd="sng" algn="ctr">
          <a:solidFill>
            <a:schemeClr val="accent2">
              <a:hueOff val="936304"/>
              <a:satOff val="-1168"/>
              <a:lumOff val="275"/>
              <a:alphaOff val="0"/>
            </a:schemeClr>
          </a:solidFill>
          <a:prstDash val="solid"/>
        </a:ln>
        <a:effectLst/>
      </dsp:spPr>
      <dsp:style>
        <a:lnRef idx="2">
          <a:scrgbClr r="0" g="0" b="0"/>
        </a:lnRef>
        <a:fillRef idx="1">
          <a:scrgbClr r="0" g="0" b="0"/>
        </a:fillRef>
        <a:effectRef idx="0">
          <a:scrgbClr r="0" g="0" b="0"/>
        </a:effectRef>
        <a:fontRef idx="minor"/>
      </dsp:style>
    </dsp:sp>
    <dsp:sp modelId="{878BA916-3248-CB4F-8997-2601456A753A}">
      <dsp:nvSpPr>
        <dsp:cNvPr id="0" name=""/>
        <dsp:cNvSpPr/>
      </dsp:nvSpPr>
      <dsp:spPr>
        <a:xfrm rot="5400000">
          <a:off x="-142295" y="1846739"/>
          <a:ext cx="948636" cy="664045"/>
        </a:xfrm>
        <a:prstGeom prst="chevron">
          <a:avLst/>
        </a:prstGeom>
        <a:solidFill>
          <a:schemeClr val="accent2">
            <a:hueOff val="1872608"/>
            <a:satOff val="-2336"/>
            <a:lumOff val="549"/>
            <a:alphaOff val="0"/>
          </a:schemeClr>
        </a:solidFill>
        <a:ln w="25400" cap="flat" cmpd="sng" algn="ctr">
          <a:solidFill>
            <a:schemeClr val="accent2">
              <a:hueOff val="1872608"/>
              <a:satOff val="-2336"/>
              <a:lumOff val="54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p>
      </dsp:txBody>
      <dsp:txXfrm rot="-5400000">
        <a:off x="1" y="2036467"/>
        <a:ext cx="664045" cy="284591"/>
      </dsp:txXfrm>
    </dsp:sp>
    <dsp:sp modelId="{88A691C4-7800-234A-B861-A84F7BF65FD7}">
      <dsp:nvSpPr>
        <dsp:cNvPr id="0" name=""/>
        <dsp:cNvSpPr/>
      </dsp:nvSpPr>
      <dsp:spPr>
        <a:xfrm rot="5400000">
          <a:off x="4138515" y="-1770026"/>
          <a:ext cx="616613" cy="7565553"/>
        </a:xfrm>
        <a:prstGeom prst="round2SameRect">
          <a:avLst/>
        </a:prstGeom>
        <a:solidFill>
          <a:schemeClr val="lt1">
            <a:alpha val="90000"/>
            <a:hueOff val="0"/>
            <a:satOff val="0"/>
            <a:lumOff val="0"/>
            <a:alphaOff val="0"/>
          </a:schemeClr>
        </a:solidFill>
        <a:ln w="25400" cap="flat" cmpd="sng" algn="ctr">
          <a:solidFill>
            <a:schemeClr val="accent2">
              <a:hueOff val="1872608"/>
              <a:satOff val="-2336"/>
              <a:lumOff val="549"/>
              <a:alphaOff val="0"/>
            </a:schemeClr>
          </a:solidFill>
          <a:prstDash val="solid"/>
        </a:ln>
        <a:effectLst/>
      </dsp:spPr>
      <dsp:style>
        <a:lnRef idx="2">
          <a:scrgbClr r="0" g="0" b="0"/>
        </a:lnRef>
        <a:fillRef idx="1">
          <a:scrgbClr r="0" g="0" b="0"/>
        </a:fillRef>
        <a:effectRef idx="0">
          <a:scrgbClr r="0" g="0" b="0"/>
        </a:effectRef>
        <a:fontRef idx="minor"/>
      </dsp:style>
    </dsp:sp>
    <dsp:sp modelId="{5CEB6960-962A-C145-A35F-87DB295C9A77}">
      <dsp:nvSpPr>
        <dsp:cNvPr id="0" name=""/>
        <dsp:cNvSpPr/>
      </dsp:nvSpPr>
      <dsp:spPr>
        <a:xfrm rot="5400000">
          <a:off x="-142295" y="2697812"/>
          <a:ext cx="948636" cy="664045"/>
        </a:xfrm>
        <a:prstGeom prst="chevron">
          <a:avLst/>
        </a:prstGeom>
        <a:solidFill>
          <a:schemeClr val="accent2">
            <a:hueOff val="2808912"/>
            <a:satOff val="-3503"/>
            <a:lumOff val="824"/>
            <a:alphaOff val="0"/>
          </a:schemeClr>
        </a:solidFill>
        <a:ln w="25400" cap="flat" cmpd="sng" algn="ctr">
          <a:solidFill>
            <a:schemeClr val="accent2">
              <a:hueOff val="2808912"/>
              <a:satOff val="-3503"/>
              <a:lumOff val="82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dirty="0"/>
        </a:p>
      </dsp:txBody>
      <dsp:txXfrm rot="-5400000">
        <a:off x="1" y="2887540"/>
        <a:ext cx="664045" cy="284591"/>
      </dsp:txXfrm>
    </dsp:sp>
    <dsp:sp modelId="{D9DE79F4-3FB9-324D-802C-C1244183F322}">
      <dsp:nvSpPr>
        <dsp:cNvPr id="0" name=""/>
        <dsp:cNvSpPr/>
      </dsp:nvSpPr>
      <dsp:spPr>
        <a:xfrm rot="5400000">
          <a:off x="4138515" y="-918953"/>
          <a:ext cx="616613" cy="7565553"/>
        </a:xfrm>
        <a:prstGeom prst="round2SameRect">
          <a:avLst/>
        </a:prstGeom>
        <a:solidFill>
          <a:schemeClr val="lt1">
            <a:alpha val="90000"/>
            <a:hueOff val="0"/>
            <a:satOff val="0"/>
            <a:lumOff val="0"/>
            <a:alphaOff val="0"/>
          </a:schemeClr>
        </a:solidFill>
        <a:ln w="25400" cap="flat" cmpd="sng" algn="ctr">
          <a:solidFill>
            <a:schemeClr val="accent2">
              <a:hueOff val="2808912"/>
              <a:satOff val="-3503"/>
              <a:lumOff val="824"/>
              <a:alphaOff val="0"/>
            </a:schemeClr>
          </a:solidFill>
          <a:prstDash val="solid"/>
        </a:ln>
        <a:effectLst/>
      </dsp:spPr>
      <dsp:style>
        <a:lnRef idx="2">
          <a:scrgbClr r="0" g="0" b="0"/>
        </a:lnRef>
        <a:fillRef idx="1">
          <a:scrgbClr r="0" g="0" b="0"/>
        </a:fillRef>
        <a:effectRef idx="0">
          <a:scrgbClr r="0" g="0" b="0"/>
        </a:effectRef>
        <a:fontRef idx="minor"/>
      </dsp:style>
    </dsp:sp>
    <dsp:sp modelId="{37CD9434-8C4B-4B40-ABBB-16070A662C26}">
      <dsp:nvSpPr>
        <dsp:cNvPr id="0" name=""/>
        <dsp:cNvSpPr/>
      </dsp:nvSpPr>
      <dsp:spPr>
        <a:xfrm rot="5400000">
          <a:off x="-142295" y="3548885"/>
          <a:ext cx="948636" cy="664045"/>
        </a:xfrm>
        <a:prstGeom prst="chevron">
          <a:avLst/>
        </a:prstGeom>
        <a:solidFill>
          <a:schemeClr val="accent2">
            <a:hueOff val="3745216"/>
            <a:satOff val="-4671"/>
            <a:lumOff val="1098"/>
            <a:alphaOff val="0"/>
          </a:schemeClr>
        </a:solidFill>
        <a:ln w="25400" cap="flat" cmpd="sng" algn="ctr">
          <a:solidFill>
            <a:schemeClr val="accent2">
              <a:hueOff val="3745216"/>
              <a:satOff val="-4671"/>
              <a:lumOff val="10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 y="3738613"/>
        <a:ext cx="664045" cy="284591"/>
      </dsp:txXfrm>
    </dsp:sp>
    <dsp:sp modelId="{F073DBAC-FAD5-BA41-96C8-D75150C0CF0A}">
      <dsp:nvSpPr>
        <dsp:cNvPr id="0" name=""/>
        <dsp:cNvSpPr/>
      </dsp:nvSpPr>
      <dsp:spPr>
        <a:xfrm rot="5400000">
          <a:off x="4138515" y="-67879"/>
          <a:ext cx="616613" cy="7565553"/>
        </a:xfrm>
        <a:prstGeom prst="round2SameRect">
          <a:avLst/>
        </a:prstGeom>
        <a:solidFill>
          <a:schemeClr val="lt1">
            <a:alpha val="90000"/>
            <a:hueOff val="0"/>
            <a:satOff val="0"/>
            <a:lumOff val="0"/>
            <a:alphaOff val="0"/>
          </a:schemeClr>
        </a:solidFill>
        <a:ln w="25400" cap="flat" cmpd="sng" algn="ctr">
          <a:solidFill>
            <a:schemeClr val="accent2">
              <a:hueOff val="3745216"/>
              <a:satOff val="-4671"/>
              <a:lumOff val="1098"/>
              <a:alphaOff val="0"/>
            </a:schemeClr>
          </a:solidFill>
          <a:prstDash val="solid"/>
        </a:ln>
        <a:effectLst/>
      </dsp:spPr>
      <dsp:style>
        <a:lnRef idx="2">
          <a:scrgbClr r="0" g="0" b="0"/>
        </a:lnRef>
        <a:fillRef idx="1">
          <a:scrgbClr r="0" g="0" b="0"/>
        </a:fillRef>
        <a:effectRef idx="0">
          <a:scrgbClr r="0" g="0" b="0"/>
        </a:effectRef>
        <a:fontRef idx="minor"/>
      </dsp:style>
    </dsp:sp>
    <dsp:sp modelId="{36AE5865-796C-D144-891E-F236D4DFE3B0}">
      <dsp:nvSpPr>
        <dsp:cNvPr id="0" name=""/>
        <dsp:cNvSpPr/>
      </dsp:nvSpPr>
      <dsp:spPr>
        <a:xfrm rot="5400000">
          <a:off x="-142295" y="4399959"/>
          <a:ext cx="948636" cy="664045"/>
        </a:xfrm>
        <a:prstGeom prst="chevron">
          <a:avLst/>
        </a:prstGeom>
        <a:solidFill>
          <a:schemeClr val="accent2">
            <a:hueOff val="4681520"/>
            <a:satOff val="-5839"/>
            <a:lumOff val="1373"/>
            <a:alphaOff val="0"/>
          </a:schemeClr>
        </a:solidFill>
        <a:ln w="25400" cap="flat" cmpd="sng" algn="ctr">
          <a:solidFill>
            <a:schemeClr val="accent2">
              <a:hueOff val="4681520"/>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 y="4589687"/>
        <a:ext cx="664045" cy="284591"/>
      </dsp:txXfrm>
    </dsp:sp>
    <dsp:sp modelId="{311EE846-FAC1-D745-B4C2-FB00BF74BA0C}">
      <dsp:nvSpPr>
        <dsp:cNvPr id="0" name=""/>
        <dsp:cNvSpPr/>
      </dsp:nvSpPr>
      <dsp:spPr>
        <a:xfrm rot="5400000">
          <a:off x="4138515" y="783193"/>
          <a:ext cx="616613" cy="7565553"/>
        </a:xfrm>
        <a:prstGeom prst="round2SameRect">
          <a:avLst/>
        </a:prstGeom>
        <a:solidFill>
          <a:schemeClr val="lt1">
            <a:alpha val="90000"/>
            <a:hueOff val="0"/>
            <a:satOff val="0"/>
            <a:lumOff val="0"/>
            <a:alphaOff val="0"/>
          </a:schemeClr>
        </a:solidFill>
        <a:ln w="25400" cap="flat" cmpd="sng" algn="ctr">
          <a:solidFill>
            <a:schemeClr val="accent2">
              <a:hueOff val="4681520"/>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C0F1F-DDC7-BB43-A242-D9F84B373712}">
      <dsp:nvSpPr>
        <dsp:cNvPr id="0" name=""/>
        <dsp:cNvSpPr/>
      </dsp:nvSpPr>
      <dsp:spPr>
        <a:xfrm>
          <a:off x="0" y="0"/>
          <a:ext cx="8599645" cy="151606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solidFill>
                <a:srgbClr val="000000"/>
              </a:solidFill>
              <a:effectLst>
                <a:outerShdw blurRad="50800" dist="38100" dir="2700000" algn="tl" rotWithShape="0">
                  <a:prstClr val="black">
                    <a:alpha val="40000"/>
                  </a:prstClr>
                </a:outerShdw>
              </a:effectLst>
            </a:rPr>
            <a:t>We had a unique window to look at </a:t>
          </a:r>
          <a:r>
            <a:rPr lang="en-US" sz="3000" kern="1200" dirty="0" err="1" smtClean="0">
              <a:solidFill>
                <a:srgbClr val="000000"/>
              </a:solidFill>
              <a:effectLst>
                <a:outerShdw blurRad="50800" dist="38100" dir="2700000" algn="tl" rotWithShape="0">
                  <a:prstClr val="black">
                    <a:alpha val="40000"/>
                  </a:prstClr>
                </a:outerShdw>
              </a:effectLst>
            </a:rPr>
            <a:t>ionospheric</a:t>
          </a:r>
          <a:r>
            <a:rPr lang="en-US" sz="3000" kern="1200" dirty="0" smtClean="0">
              <a:solidFill>
                <a:srgbClr val="000000"/>
              </a:solidFill>
              <a:effectLst>
                <a:outerShdw blurRad="50800" dist="38100" dir="2700000" algn="tl" rotWithShape="0">
                  <a:prstClr val="black">
                    <a:alpha val="40000"/>
                  </a:prstClr>
                </a:outerShdw>
              </a:effectLst>
            </a:rPr>
            <a:t> response</a:t>
          </a:r>
          <a:endParaRPr lang="en-US" sz="3000" b="0" kern="1200" dirty="0">
            <a:solidFill>
              <a:srgbClr val="000000"/>
            </a:solidFill>
            <a:effectLst>
              <a:outerShdw blurRad="50800" dist="38100" dir="2700000" algn="tl" rotWithShape="0">
                <a:prstClr val="black">
                  <a:alpha val="40000"/>
                </a:prstClr>
              </a:outerShdw>
            </a:effectLst>
          </a:endParaRPr>
        </a:p>
      </dsp:txBody>
      <dsp:txXfrm>
        <a:off x="1871535" y="0"/>
        <a:ext cx="6728109" cy="1516062"/>
      </dsp:txXfrm>
    </dsp:sp>
    <dsp:sp modelId="{40A177DD-A65A-EE45-AFB8-5B16A8D0026C}">
      <dsp:nvSpPr>
        <dsp:cNvPr id="0" name=""/>
        <dsp:cNvSpPr/>
      </dsp:nvSpPr>
      <dsp:spPr>
        <a:xfrm>
          <a:off x="151606" y="151606"/>
          <a:ext cx="1719929" cy="121285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82A5E9-5B62-EB44-9BC1-F83BD7CCD768}">
      <dsp:nvSpPr>
        <dsp:cNvPr id="0" name=""/>
        <dsp:cNvSpPr/>
      </dsp:nvSpPr>
      <dsp:spPr>
        <a:xfrm>
          <a:off x="0" y="1667668"/>
          <a:ext cx="8599645" cy="1516062"/>
        </a:xfrm>
        <a:prstGeom prst="roundRect">
          <a:avLst>
            <a:gd name="adj" fmla="val 10000"/>
          </a:avLst>
        </a:prstGeom>
        <a:solidFill>
          <a:schemeClr val="accent2">
            <a:hueOff val="2340760"/>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solidFill>
                <a:srgbClr val="000000"/>
              </a:solidFill>
              <a:effectLst>
                <a:outerShdw blurRad="50800" dist="38100" dir="2700000" algn="tl" rotWithShape="0">
                  <a:prstClr val="black">
                    <a:alpha val="40000"/>
                  </a:prstClr>
                </a:outerShdw>
              </a:effectLst>
            </a:rPr>
            <a:t>Initial data suggests the ionosphere responds at least within 10 days, approaching solar min conditions</a:t>
          </a:r>
          <a:endParaRPr lang="en-US" sz="3000" b="0" kern="1200" dirty="0">
            <a:solidFill>
              <a:srgbClr val="000000"/>
            </a:solidFill>
            <a:effectLst>
              <a:outerShdw blurRad="50800" dist="38100" dir="2700000" algn="tl" rotWithShape="0">
                <a:prstClr val="black">
                  <a:alpha val="40000"/>
                </a:prstClr>
              </a:outerShdw>
            </a:effectLst>
          </a:endParaRPr>
        </a:p>
      </dsp:txBody>
      <dsp:txXfrm>
        <a:off x="1871535" y="1667668"/>
        <a:ext cx="6728109" cy="1516062"/>
      </dsp:txXfrm>
    </dsp:sp>
    <dsp:sp modelId="{3860B545-69B3-B54E-AADA-0C6A15719375}">
      <dsp:nvSpPr>
        <dsp:cNvPr id="0" name=""/>
        <dsp:cNvSpPr/>
      </dsp:nvSpPr>
      <dsp:spPr>
        <a:xfrm>
          <a:off x="151606" y="1819275"/>
          <a:ext cx="1719929" cy="1212850"/>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B9E319-8CF0-0740-A4F9-6F437E12BA5F}">
      <dsp:nvSpPr>
        <dsp:cNvPr id="0" name=""/>
        <dsp:cNvSpPr/>
      </dsp:nvSpPr>
      <dsp:spPr>
        <a:xfrm>
          <a:off x="0" y="3335337"/>
          <a:ext cx="8599645" cy="1516062"/>
        </a:xfrm>
        <a:prstGeom prst="roundRect">
          <a:avLst>
            <a:gd name="adj" fmla="val 10000"/>
          </a:avLst>
        </a:prstGeom>
        <a:solidFill>
          <a:schemeClr val="accent2">
            <a:hueOff val="4681520"/>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solidFill>
                <a:schemeClr val="tx1"/>
              </a:solidFill>
              <a:effectLst>
                <a:outerShdw blurRad="50800" dist="38100" dir="2700000" algn="tl" rotWithShape="0">
                  <a:prstClr val="black">
                    <a:alpha val="40000"/>
                  </a:prstClr>
                </a:outerShdw>
              </a:effectLst>
            </a:rPr>
            <a:t>Further studies are needed, here and at other ISR facilities, to draw firm conclusions</a:t>
          </a:r>
          <a:endParaRPr lang="en-US" sz="3000" kern="1200" dirty="0">
            <a:solidFill>
              <a:schemeClr val="tx1"/>
            </a:solidFill>
            <a:effectLst>
              <a:outerShdw blurRad="50800" dist="38100" dir="2700000" algn="tl" rotWithShape="0">
                <a:prstClr val="black">
                  <a:alpha val="40000"/>
                </a:prstClr>
              </a:outerShdw>
            </a:effectLst>
          </a:endParaRPr>
        </a:p>
      </dsp:txBody>
      <dsp:txXfrm>
        <a:off x="1871535" y="3335337"/>
        <a:ext cx="6728109" cy="1516062"/>
      </dsp:txXfrm>
    </dsp:sp>
    <dsp:sp modelId="{8CE797E3-3078-BD4D-BFB2-6F7CA44389B9}">
      <dsp:nvSpPr>
        <dsp:cNvPr id="0" name=""/>
        <dsp:cNvSpPr/>
      </dsp:nvSpPr>
      <dsp:spPr>
        <a:xfrm>
          <a:off x="151606" y="3486943"/>
          <a:ext cx="1719929" cy="1212850"/>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000" b="-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0978017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342900" lvl="0" indent="-139700" rtl="0">
              <a:spcBef>
                <a:spcPts val="640"/>
              </a:spcBef>
              <a:buClr>
                <a:schemeClr val="dk1"/>
              </a:buClr>
              <a:buSzPct val="78571"/>
              <a:buFont typeface="Arial"/>
              <a:buNone/>
            </a:pPr>
            <a:r>
              <a:rPr lang="en-US" sz="1400">
                <a:solidFill>
                  <a:schemeClr val="dk1"/>
                </a:solidFill>
              </a:rPr>
              <a:t>nmf2= number density at the peak of the f2 layer</a:t>
            </a:r>
          </a:p>
          <a:p>
            <a:pPr marL="342900" lvl="0" indent="-139700">
              <a:spcBef>
                <a:spcPts val="640"/>
              </a:spcBef>
              <a:buClr>
                <a:schemeClr val="dk1"/>
              </a:buClr>
              <a:buSzPct val="78571"/>
              <a:buFont typeface="Arial"/>
              <a:buNone/>
            </a:pPr>
            <a:r>
              <a:rPr lang="en-US" sz="1400">
                <a:solidFill>
                  <a:schemeClr val="dk1"/>
                </a:solidFill>
              </a:rPr>
              <a:t>hmf2=height of the peak of the f2 layer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342900" lvl="0" indent="-139700" rtl="0">
              <a:spcBef>
                <a:spcPts val="640"/>
              </a:spcBef>
              <a:buNone/>
            </a:pPr>
            <a:r>
              <a:rPr lang="en-US" sz="1400">
                <a:solidFill>
                  <a:schemeClr val="dk1"/>
                </a:solidFill>
              </a:rPr>
              <a:t>Solar Min</a:t>
            </a:r>
          </a:p>
          <a:p>
            <a:pPr marL="342900" lvl="0" indent="-139700" rtl="0">
              <a:spcBef>
                <a:spcPts val="640"/>
              </a:spcBef>
              <a:buClr>
                <a:schemeClr val="dk1"/>
              </a:buClr>
              <a:buSzPct val="78571"/>
              <a:buFont typeface="Arial"/>
              <a:buNone/>
            </a:pPr>
            <a:r>
              <a:rPr lang="en-US" sz="1400">
                <a:solidFill>
                  <a:schemeClr val="dk1"/>
                </a:solidFill>
              </a:rPr>
              <a:t>Min of Max Time = 08:31 </a:t>
            </a:r>
          </a:p>
          <a:p>
            <a:pPr marL="342900" lvl="0" indent="-139700" rtl="0">
              <a:spcBef>
                <a:spcPts val="640"/>
              </a:spcBef>
              <a:buClr>
                <a:schemeClr val="dk1"/>
              </a:buClr>
              <a:buSzPct val="78571"/>
              <a:buFont typeface="Arial"/>
              <a:buNone/>
            </a:pPr>
            <a:r>
              <a:rPr lang="en-US" sz="1400">
                <a:solidFill>
                  <a:schemeClr val="dk1"/>
                </a:solidFill>
              </a:rPr>
              <a:t>Min of Max Range = 380.4 km</a:t>
            </a:r>
          </a:p>
          <a:p>
            <a:pPr marL="342900" lvl="0" indent="-139700" rtl="0">
              <a:spcBef>
                <a:spcPts val="640"/>
              </a:spcBef>
              <a:buClr>
                <a:schemeClr val="dk1"/>
              </a:buClr>
              <a:buSzPct val="78571"/>
              <a:buFont typeface="Arial"/>
              <a:buNone/>
            </a:pPr>
            <a:r>
              <a:rPr lang="en-US" sz="1400">
                <a:solidFill>
                  <a:schemeClr val="dk1"/>
                </a:solidFill>
              </a:rPr>
              <a:t>Min of Max Ne = 10.533</a:t>
            </a:r>
          </a:p>
          <a:p>
            <a:pPr marL="342900" lvl="0" indent="-139700" rtl="0">
              <a:spcBef>
                <a:spcPts val="640"/>
              </a:spcBef>
              <a:buClr>
                <a:schemeClr val="dk1"/>
              </a:buClr>
              <a:buSzPct val="78571"/>
              <a:buFont typeface="Arial"/>
              <a:buNone/>
            </a:pPr>
            <a:r>
              <a:rPr lang="en-US" sz="1400">
                <a:solidFill>
                  <a:schemeClr val="dk1"/>
                </a:solidFill>
              </a:rPr>
              <a:t>Min of Max Te = 1144K</a:t>
            </a:r>
          </a:p>
          <a:p>
            <a:pPr marL="342900" lvl="0" indent="-139700" rtl="0">
              <a:spcBef>
                <a:spcPts val="640"/>
              </a:spcBef>
              <a:buClr>
                <a:schemeClr val="dk1"/>
              </a:buClr>
              <a:buSzPct val="78571"/>
              <a:buFont typeface="Arial"/>
              <a:buNone/>
            </a:pPr>
            <a:r>
              <a:rPr lang="en-US" sz="1400">
                <a:solidFill>
                  <a:schemeClr val="dk1"/>
                </a:solidFill>
              </a:rPr>
              <a:t>Min of Max Ti = 1103K</a:t>
            </a:r>
          </a:p>
          <a:p>
            <a:pPr marL="342900" lvl="0" indent="-139700" rtl="0">
              <a:spcBef>
                <a:spcPts val="640"/>
              </a:spcBef>
              <a:buClr>
                <a:schemeClr val="dk1"/>
              </a:buClr>
              <a:buSzPct val="78571"/>
              <a:buFont typeface="Arial"/>
              <a:buNone/>
            </a:pPr>
            <a:r>
              <a:rPr lang="en-US" sz="1400">
                <a:solidFill>
                  <a:schemeClr val="dk1"/>
                </a:solidFill>
              </a:rPr>
              <a:t>Mean Te = 680.3 K</a:t>
            </a:r>
          </a:p>
          <a:p>
            <a:pPr marL="342900" lvl="0" indent="-139700" rtl="0">
              <a:spcBef>
                <a:spcPts val="640"/>
              </a:spcBef>
              <a:buNone/>
            </a:pPr>
            <a:r>
              <a:rPr lang="en-US" sz="1400">
                <a:solidFill>
                  <a:schemeClr val="dk1"/>
                </a:solidFill>
              </a:rPr>
              <a:t>Mean Ti = 623.7 K</a:t>
            </a:r>
          </a:p>
          <a:p>
            <a:pPr marL="342900" lvl="0" indent="-139700" rtl="0">
              <a:spcBef>
                <a:spcPts val="640"/>
              </a:spcBef>
              <a:buNone/>
            </a:pPr>
            <a:endParaRPr sz="1400">
              <a:solidFill>
                <a:schemeClr val="dk1"/>
              </a:solidFill>
            </a:endParaRPr>
          </a:p>
          <a:p>
            <a:pPr marL="342900" lvl="0" indent="-139700" rtl="0">
              <a:spcBef>
                <a:spcPts val="640"/>
              </a:spcBef>
              <a:buNone/>
            </a:pPr>
            <a:r>
              <a:rPr lang="en-US" sz="1400">
                <a:solidFill>
                  <a:schemeClr val="dk1"/>
                </a:solidFill>
              </a:rPr>
              <a:t>Solar Max</a:t>
            </a:r>
          </a:p>
          <a:p>
            <a:pPr marL="342900" lvl="0" indent="-139700" rtl="0">
              <a:spcBef>
                <a:spcPts val="640"/>
              </a:spcBef>
              <a:buNone/>
            </a:pPr>
            <a:r>
              <a:rPr lang="en-US" sz="1400">
                <a:solidFill>
                  <a:schemeClr val="dk1"/>
                </a:solidFill>
              </a:rPr>
              <a:t>Min of Max Time =  09.35 UT</a:t>
            </a:r>
          </a:p>
          <a:p>
            <a:pPr marL="342900" lvl="0" indent="-139700" rtl="0">
              <a:spcBef>
                <a:spcPts val="640"/>
              </a:spcBef>
              <a:buNone/>
            </a:pPr>
            <a:r>
              <a:rPr lang="en-US" sz="1400">
                <a:solidFill>
                  <a:schemeClr val="dk1"/>
                </a:solidFill>
              </a:rPr>
              <a:t>Min of Max Range = 342 km</a:t>
            </a:r>
          </a:p>
          <a:p>
            <a:pPr marL="342900" lvl="0" indent="-139700" rtl="0">
              <a:spcBef>
                <a:spcPts val="640"/>
              </a:spcBef>
              <a:buNone/>
            </a:pPr>
            <a:r>
              <a:rPr lang="en-US" sz="1400">
                <a:solidFill>
                  <a:schemeClr val="dk1"/>
                </a:solidFill>
              </a:rPr>
              <a:t>Min of Max Ne = 12.093 log10 m-3</a:t>
            </a:r>
          </a:p>
          <a:p>
            <a:pPr marL="342900" lvl="0" indent="-139700" rtl="0">
              <a:spcBef>
                <a:spcPts val="640"/>
              </a:spcBef>
              <a:buNone/>
            </a:pPr>
            <a:r>
              <a:rPr lang="en-US" sz="1400">
                <a:solidFill>
                  <a:schemeClr val="dk1"/>
                </a:solidFill>
              </a:rPr>
              <a:t>Min of Max Te = 913 K</a:t>
            </a:r>
          </a:p>
          <a:p>
            <a:pPr marL="342900" lvl="0" indent="-139700" rtl="0">
              <a:spcBef>
                <a:spcPts val="640"/>
              </a:spcBef>
              <a:buNone/>
            </a:pPr>
            <a:r>
              <a:rPr lang="en-US" sz="1400">
                <a:solidFill>
                  <a:schemeClr val="dk1"/>
                </a:solidFill>
              </a:rPr>
              <a:t>Min of Max Ti = 916 K</a:t>
            </a:r>
          </a:p>
          <a:p>
            <a:pPr marL="342900" lvl="0" indent="-139700" rtl="0">
              <a:spcBef>
                <a:spcPts val="640"/>
              </a:spcBef>
              <a:buNone/>
            </a:pPr>
            <a:r>
              <a:rPr lang="en-US" sz="1400">
                <a:solidFill>
                  <a:schemeClr val="dk1"/>
                </a:solidFill>
              </a:rPr>
              <a:t>Mean Te = 991 K</a:t>
            </a:r>
          </a:p>
          <a:p>
            <a:pPr marL="342900" lvl="0" indent="-139700" rtl="0">
              <a:spcBef>
                <a:spcPts val="640"/>
              </a:spcBef>
              <a:buNone/>
            </a:pPr>
            <a:r>
              <a:rPr lang="en-US" sz="1400">
                <a:solidFill>
                  <a:schemeClr val="dk1"/>
                </a:solidFill>
              </a:rPr>
              <a:t>Mean Ti = 986 K</a:t>
            </a:r>
          </a:p>
          <a:p>
            <a:pPr marL="342900" indent="-139700" rtl="0">
              <a:spcBef>
                <a:spcPts val="640"/>
              </a:spcBef>
              <a:buNone/>
            </a:pPr>
            <a:endParaRPr sz="1400">
              <a:solidFill>
                <a:schemeClr val="dk1"/>
              </a:solidFill>
            </a:endParaRPr>
          </a:p>
          <a:p>
            <a:pPr marL="342900" indent="-139700" rtl="0">
              <a:spcBef>
                <a:spcPts val="640"/>
              </a:spcBef>
              <a:buNone/>
            </a:pPr>
            <a:endParaRPr sz="1400">
              <a:solidFill>
                <a:schemeClr val="dk1"/>
              </a:solidFill>
            </a:endParaRPr>
          </a:p>
          <a:p>
            <a:pPr marL="342900" indent="-139700" rtl="0">
              <a:spcBef>
                <a:spcPts val="640"/>
              </a:spcBef>
              <a:buNone/>
            </a:pPr>
            <a:r>
              <a:rPr lang="en-US" sz="1400">
                <a:solidFill>
                  <a:schemeClr val="dk1"/>
                </a:solidFill>
              </a:rPr>
              <a:t>nmf2= number density at the peak of the f2 layer</a:t>
            </a:r>
          </a:p>
          <a:p>
            <a:pPr marL="342900" lvl="0" indent="-139700" rtl="0">
              <a:spcBef>
                <a:spcPts val="640"/>
              </a:spcBef>
              <a:buNone/>
            </a:pPr>
            <a:r>
              <a:rPr lang="en-US" sz="1400">
                <a:solidFill>
                  <a:schemeClr val="dk1"/>
                </a:solidFill>
              </a:rPr>
              <a:t>hmf2=height of the peak of the f2 layer</a:t>
            </a:r>
          </a:p>
          <a:p>
            <a:pPr marL="203200" indent="0" rtl="0">
              <a:spcBef>
                <a:spcPts val="640"/>
              </a:spcBef>
              <a:buNone/>
            </a:pPr>
            <a:endParaRPr sz="1400">
              <a:solidFill>
                <a:schemeClr val="dk1"/>
              </a:solidFill>
            </a:endParaRPr>
          </a:p>
          <a:p>
            <a:pPr marL="203200" lvl="0" indent="0" rtl="0">
              <a:spcBef>
                <a:spcPts val="640"/>
              </a:spcBef>
              <a:buNone/>
            </a:pPr>
            <a:endParaRPr sz="1400">
              <a:solidFill>
                <a:schemeClr val="dk1"/>
              </a:solidFill>
            </a:endParaRPr>
          </a:p>
          <a:p>
            <a:pPr marL="342900" lvl="0" indent="-139700">
              <a:spcBef>
                <a:spcPts val="640"/>
              </a:spcBef>
              <a:buClr>
                <a:schemeClr val="dk1"/>
              </a:buClr>
              <a:buFont typeface="Arial"/>
              <a:buNone/>
            </a:pPr>
            <a:endParaRPr sz="140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6" name="Shape 1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1" name="Shape 2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5" name="Shape 2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1" name="Shape 2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8" name="Shape 2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342900" lvl="0" indent="-139700" rtl="0">
              <a:spcBef>
                <a:spcPts val="640"/>
              </a:spcBef>
              <a:buClr>
                <a:schemeClr val="dk1"/>
              </a:buClr>
              <a:buSzPct val="78571"/>
              <a:buFont typeface="Arial"/>
              <a:buNone/>
            </a:pPr>
            <a:r>
              <a:rPr lang="en-US" sz="1400">
                <a:solidFill>
                  <a:schemeClr val="dk1"/>
                </a:solidFill>
              </a:rPr>
              <a:t>More solar EUV -&gt; greater photoionization -&gt; larger densities, elevated temperatures</a:t>
            </a:r>
          </a:p>
          <a:p>
            <a:pPr marL="342900" lvl="0" indent="-139700">
              <a:spcBef>
                <a:spcPts val="640"/>
              </a:spcBef>
              <a:buClr>
                <a:schemeClr val="dk1"/>
              </a:buClr>
              <a:buSzPct val="78571"/>
              <a:buFont typeface="Arial"/>
              <a:buNone/>
            </a:pPr>
            <a:r>
              <a:rPr lang="en-US" sz="1400">
                <a:solidFill>
                  <a:schemeClr val="dk1"/>
                </a:solidFill>
              </a:rPr>
              <a:t>Less solar EUV -&gt; less photoionization -&gt; smaller densities, cooler temperatures, settled light ions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342900" lvl="0" indent="-139700" rtl="0">
              <a:spcBef>
                <a:spcPts val="640"/>
              </a:spcBef>
              <a:buClr>
                <a:schemeClr val="dk1"/>
              </a:buClr>
              <a:buSzPct val="78571"/>
              <a:buFont typeface="Arial"/>
              <a:buNone/>
            </a:pPr>
            <a:r>
              <a:rPr lang="en-US" sz="1400">
                <a:solidFill>
                  <a:schemeClr val="dk1"/>
                </a:solidFill>
              </a:rPr>
              <a:t>here we should give a quick mention that we have been considering the other possible variations in the ionosphere (seasonal variations, day night variations ) and say that it is very hard to definitively say that the ionosphere looks like a solar min ionosphere with just 2 hours of data!</a:t>
            </a:r>
          </a:p>
          <a:p>
            <a:pPr marL="342900" lvl="0" indent="-139700" rtl="0">
              <a:spcBef>
                <a:spcPts val="640"/>
              </a:spcBef>
              <a:buClr>
                <a:schemeClr val="dk1"/>
              </a:buClr>
              <a:buFont typeface="Arial"/>
              <a:buNone/>
            </a:pPr>
            <a:endParaRPr sz="1400">
              <a:solidFill>
                <a:schemeClr val="dk1"/>
              </a:solidFill>
            </a:endParaRPr>
          </a:p>
          <a:p>
            <a:pPr marL="342900" lvl="0" indent="-139700" rtl="0">
              <a:spcBef>
                <a:spcPts val="640"/>
              </a:spcBef>
              <a:buClr>
                <a:schemeClr val="dk1"/>
              </a:buClr>
              <a:buSzPct val="78571"/>
              <a:buFont typeface="Arial"/>
              <a:buNone/>
            </a:pPr>
            <a:r>
              <a:rPr lang="en-US" sz="1400">
                <a:solidFill>
                  <a:schemeClr val="dk1"/>
                </a:solidFill>
              </a:rPr>
              <a:t>The ionosphere undergoes photoionization in response to solar EUV. This acts to increase local ion densities and temperatures. At night the ionosphere experiences more recombination than photoionization resulting in the ionosphere decreasing in density. This day-night “breathing” is a direct response the influence of the sun.</a:t>
            </a:r>
          </a:p>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Linefeed</a:t>
            </a:r>
            <a:r>
              <a:rPr lang="en-US" baseline="0" dirty="0" smtClean="0"/>
              <a:t> makes a more efficient use of the main dish when pointed vertically and its radiation pattern fills the available aperture</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342900" marR="0" lvl="0" indent="-139700" algn="l" defTabSz="457200" rtl="0" eaLnBrk="1" fontAlgn="auto" latinLnBrk="0" hangingPunct="1">
              <a:lnSpc>
                <a:spcPct val="100000"/>
              </a:lnSpc>
              <a:spcBef>
                <a:spcPts val="640"/>
              </a:spcBef>
              <a:spcAft>
                <a:spcPts val="0"/>
              </a:spcAft>
              <a:buClr>
                <a:schemeClr val="dk1"/>
              </a:buClr>
              <a:buSzPct val="78571"/>
              <a:buFont typeface="Arial"/>
              <a:buNone/>
              <a:tabLst/>
              <a:defRPr/>
            </a:pPr>
            <a:r>
              <a:rPr lang="en-US" sz="1400" baseline="0" dirty="0" err="1" smtClean="0">
                <a:solidFill>
                  <a:schemeClr val="dk1"/>
                </a:solidFill>
              </a:rPr>
              <a:t>Transmittter</a:t>
            </a:r>
            <a:r>
              <a:rPr lang="en-US" sz="1400" baseline="0" dirty="0" smtClean="0">
                <a:solidFill>
                  <a:schemeClr val="dk1"/>
                </a:solidFill>
              </a:rPr>
              <a:t> duty cycle is approximately 3%</a:t>
            </a:r>
            <a:endParaRPr lang="en-US" sz="1400" dirty="0" smtClean="0">
              <a:solidFill>
                <a:schemeClr val="dk1"/>
              </a:solidFill>
            </a:endParaRPr>
          </a:p>
          <a:p>
            <a:pPr marL="342900" lvl="0" indent="-139700" rtl="0">
              <a:spcBef>
                <a:spcPts val="640"/>
              </a:spcBef>
              <a:buClr>
                <a:schemeClr val="dk1"/>
              </a:buClr>
              <a:buSzPct val="78571"/>
              <a:buFont typeface="Arial"/>
              <a:buNone/>
            </a:pPr>
            <a:r>
              <a:rPr lang="en-US" sz="1400" dirty="0" smtClean="0">
                <a:solidFill>
                  <a:schemeClr val="dk1"/>
                </a:solidFill>
              </a:rPr>
              <a:t>Range</a:t>
            </a:r>
            <a:r>
              <a:rPr lang="en-US" sz="1400" baseline="0" dirty="0" smtClean="0">
                <a:solidFill>
                  <a:schemeClr val="dk1"/>
                </a:solidFill>
              </a:rPr>
              <a:t> gates calculated  every 38 km but fundamental range resolution as determined by the transmitted pulse is 46km</a:t>
            </a:r>
          </a:p>
          <a:p>
            <a:pPr marL="342900" lvl="0" indent="-139700" rtl="0">
              <a:spcBef>
                <a:spcPts val="640"/>
              </a:spcBef>
              <a:buClr>
                <a:schemeClr val="dk1"/>
              </a:buClr>
              <a:buSzPct val="78571"/>
              <a:buFont typeface="Arial"/>
              <a:buNone/>
            </a:pPr>
            <a:r>
              <a:rPr lang="en-US" sz="1400" baseline="0" dirty="0" smtClean="0">
                <a:solidFill>
                  <a:schemeClr val="dk1"/>
                </a:solidFill>
              </a:rPr>
              <a:t>7 </a:t>
            </a:r>
            <a:r>
              <a:rPr lang="en-US" sz="1400" baseline="0" dirty="0" err="1" smtClean="0">
                <a:solidFill>
                  <a:schemeClr val="dk1"/>
                </a:solidFill>
              </a:rPr>
              <a:t>freqs</a:t>
            </a:r>
            <a:r>
              <a:rPr lang="en-US" sz="1400" baseline="0" dirty="0" smtClean="0">
                <a:solidFill>
                  <a:schemeClr val="dk1"/>
                </a:solidFill>
              </a:rPr>
              <a:t> to exploit the large SNR</a:t>
            </a:r>
          </a:p>
          <a:p>
            <a:pPr marL="342900" lvl="0" indent="-139700" rtl="0">
              <a:spcBef>
                <a:spcPts val="640"/>
              </a:spcBef>
              <a:buClr>
                <a:schemeClr val="dk1"/>
              </a:buClr>
              <a:buSzPct val="78571"/>
              <a:buFont typeface="Arial"/>
              <a:buNone/>
            </a:pPr>
            <a:r>
              <a:rPr lang="en-US" sz="1400" baseline="0" dirty="0" smtClean="0">
                <a:solidFill>
                  <a:schemeClr val="dk1"/>
                </a:solidFill>
              </a:rPr>
              <a:t>MRACF gathers ion line data for use in computing </a:t>
            </a:r>
            <a:r>
              <a:rPr lang="en-US" sz="1400" baseline="0" dirty="0" err="1" smtClean="0">
                <a:solidFill>
                  <a:schemeClr val="dk1"/>
                </a:solidFill>
              </a:rPr>
              <a:t>ionospheric</a:t>
            </a:r>
            <a:r>
              <a:rPr lang="en-US" sz="1400" baseline="0" dirty="0" smtClean="0">
                <a:solidFill>
                  <a:schemeClr val="dk1"/>
                </a:solidFill>
              </a:rPr>
              <a:t> plasma parameters</a:t>
            </a:r>
          </a:p>
          <a:p>
            <a:pPr marL="342900" lvl="0" indent="-139700" rtl="0">
              <a:spcBef>
                <a:spcPts val="640"/>
              </a:spcBef>
              <a:buClr>
                <a:schemeClr val="dk1"/>
              </a:buClr>
              <a:buSzPct val="78571"/>
              <a:buFont typeface="Arial"/>
              <a:buNone/>
            </a:pPr>
            <a:r>
              <a:rPr lang="en-US" sz="1400" baseline="0" dirty="0" smtClean="0">
                <a:solidFill>
                  <a:schemeClr val="dk1"/>
                </a:solidFill>
              </a:rPr>
              <a:t>As altitude increases SNR becomes comparable to 1 and the advantage of 7 </a:t>
            </a:r>
            <a:r>
              <a:rPr lang="en-US" sz="1400" baseline="0" dirty="0" err="1" smtClean="0">
                <a:solidFill>
                  <a:schemeClr val="dk1"/>
                </a:solidFill>
              </a:rPr>
              <a:t>freqs</a:t>
            </a:r>
            <a:r>
              <a:rPr lang="en-US" sz="1400" baseline="0" dirty="0" smtClean="0">
                <a:solidFill>
                  <a:schemeClr val="dk1"/>
                </a:solidFill>
              </a:rPr>
              <a:t> is lost</a:t>
            </a:r>
          </a:p>
          <a:p>
            <a:pPr marL="342900" lvl="0" indent="-139700" rtl="0">
              <a:spcBef>
                <a:spcPts val="640"/>
              </a:spcBef>
              <a:buClr>
                <a:schemeClr val="dk1"/>
              </a:buClr>
              <a:buSzPct val="78571"/>
              <a:buFont typeface="Arial"/>
              <a:buNone/>
            </a:pPr>
            <a:r>
              <a:rPr lang="en-US" sz="1400" baseline="0" dirty="0" smtClean="0">
                <a:solidFill>
                  <a:schemeClr val="dk1"/>
                </a:solidFill>
              </a:rPr>
              <a:t>By dividing the </a:t>
            </a:r>
            <a:r>
              <a:rPr lang="en-US" sz="1400" baseline="0" dirty="0" err="1" smtClean="0">
                <a:solidFill>
                  <a:schemeClr val="dk1"/>
                </a:solidFill>
              </a:rPr>
              <a:t>tx</a:t>
            </a:r>
            <a:r>
              <a:rPr lang="en-US" sz="1400" baseline="0" dirty="0" smtClean="0">
                <a:solidFill>
                  <a:schemeClr val="dk1"/>
                </a:solidFill>
              </a:rPr>
              <a:t> power on several channels, the signal can be used to obtain statistically independent samples which can be averaged to improve statistical errors by a factor equal to the square root of the relative increase in the number of independent samples</a:t>
            </a:r>
            <a:endParaRPr lang="en-US" sz="1400" dirty="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Calibri"/>
              <a:buNone/>
              <a:defRPr/>
            </a:lvl1pPr>
            <a:lvl2pPr marL="457200" marR="0" indent="0" algn="ctr" rtl="0">
              <a:spcBef>
                <a:spcPts val="560"/>
              </a:spcBef>
              <a:buClr>
                <a:srgbClr val="888888"/>
              </a:buClr>
              <a:buFont typeface="Calibri"/>
              <a:buNone/>
              <a:defRPr/>
            </a:lvl2pPr>
            <a:lvl3pPr marL="914400" marR="0" indent="0" algn="ctr" rtl="0">
              <a:spcBef>
                <a:spcPts val="480"/>
              </a:spcBef>
              <a:buClr>
                <a:srgbClr val="888888"/>
              </a:buClr>
              <a:buFont typeface="Calibri"/>
              <a:buNone/>
              <a:defRPr/>
            </a:lvl3pPr>
            <a:lvl4pPr marL="1371600" marR="0" indent="0" algn="ctr" rtl="0">
              <a:spcBef>
                <a:spcPts val="400"/>
              </a:spcBef>
              <a:buClr>
                <a:srgbClr val="888888"/>
              </a:buClr>
              <a:buFont typeface="Calibri"/>
              <a:buNone/>
              <a:defRPr/>
            </a:lvl4pPr>
            <a:lvl5pPr marL="1828800" marR="0" indent="0" algn="ctr" rtl="0">
              <a:spcBef>
                <a:spcPts val="400"/>
              </a:spcBef>
              <a:buClr>
                <a:srgbClr val="888888"/>
              </a:buClr>
              <a:buFont typeface="Calibri"/>
              <a:buNone/>
              <a:defRPr/>
            </a:lvl5pPr>
            <a:lvl6pPr marL="2286000" marR="0" indent="0" algn="ctr" rtl="0">
              <a:spcBef>
                <a:spcPts val="400"/>
              </a:spcBef>
              <a:buClr>
                <a:srgbClr val="888888"/>
              </a:buClr>
              <a:buFont typeface="Calibri"/>
              <a:buNone/>
              <a:defRPr/>
            </a:lvl6pPr>
            <a:lvl7pPr marL="2743200" marR="0" indent="0" algn="ctr" rtl="0">
              <a:spcBef>
                <a:spcPts val="400"/>
              </a:spcBef>
              <a:buClr>
                <a:srgbClr val="888888"/>
              </a:buClr>
              <a:buFont typeface="Calibri"/>
              <a:buNone/>
              <a:defRPr/>
            </a:lvl7pPr>
            <a:lvl8pPr marL="3200400" marR="0" indent="0" algn="ctr" rtl="0">
              <a:spcBef>
                <a:spcPts val="400"/>
              </a:spcBef>
              <a:buClr>
                <a:srgbClr val="888888"/>
              </a:buClr>
              <a:buFont typeface="Calibri"/>
              <a:buNone/>
              <a:defRPr/>
            </a:lvl8pPr>
            <a:lvl9pPr marL="3657600" marR="0" indent="0" algn="ctr" rtl="0">
              <a:spcBef>
                <a:spcPts val="400"/>
              </a:spcBef>
              <a:buClr>
                <a:srgbClr val="888888"/>
              </a:buClr>
              <a:buFont typeface="Calibri"/>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Calibri"/>
              <a:buChar char="•"/>
              <a:defRPr/>
            </a:lvl1pPr>
            <a:lvl2pPr marL="742950" indent="-1079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101600" algn="l" rtl="0">
              <a:spcBef>
                <a:spcPts val="400"/>
              </a:spcBef>
              <a:buClr>
                <a:schemeClr val="dk1"/>
              </a:buClr>
              <a:buFont typeface="Calibri"/>
              <a:buChar char="–"/>
              <a:defRPr/>
            </a:lvl4pPr>
            <a:lvl5pPr marL="2057400" indent="-101600" algn="l" rtl="0">
              <a:spcBef>
                <a:spcPts val="400"/>
              </a:spcBef>
              <a:buClr>
                <a:schemeClr val="dk1"/>
              </a:buClr>
              <a:buFont typeface="Calibri"/>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Calibri"/>
              <a:buChar char="•"/>
              <a:defRPr/>
            </a:lvl1pPr>
            <a:lvl2pPr marL="742950" indent="-1079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101600" algn="l" rtl="0">
              <a:spcBef>
                <a:spcPts val="400"/>
              </a:spcBef>
              <a:buClr>
                <a:schemeClr val="dk1"/>
              </a:buClr>
              <a:buFont typeface="Calibri"/>
              <a:buChar char="–"/>
              <a:defRPr/>
            </a:lvl4pPr>
            <a:lvl5pPr marL="2057400" indent="-101600" algn="l" rtl="0">
              <a:spcBef>
                <a:spcPts val="400"/>
              </a:spcBef>
              <a:buClr>
                <a:schemeClr val="dk1"/>
              </a:buClr>
              <a:buFont typeface="Calibri"/>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Calibri"/>
              <a:buChar char="•"/>
              <a:defRPr/>
            </a:lvl1pPr>
            <a:lvl2pPr marL="742950" indent="-1079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101600" algn="l" rtl="0">
              <a:spcBef>
                <a:spcPts val="400"/>
              </a:spcBef>
              <a:buClr>
                <a:schemeClr val="dk1"/>
              </a:buClr>
              <a:buFont typeface="Calibri"/>
              <a:buChar char="–"/>
              <a:defRPr/>
            </a:lvl4pPr>
            <a:lvl5pPr marL="2057400" indent="-101600" algn="l" rtl="0">
              <a:spcBef>
                <a:spcPts val="400"/>
              </a:spcBef>
              <a:buClr>
                <a:schemeClr val="dk1"/>
              </a:buClr>
              <a:buFont typeface="Calibri"/>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Calibri"/>
              <a:buChar char="•"/>
              <a:defRPr/>
            </a:lvl1pPr>
            <a:lvl2pPr marL="742950" marR="0" indent="-107950" algn="l" rtl="0">
              <a:spcBef>
                <a:spcPts val="560"/>
              </a:spcBef>
              <a:buClr>
                <a:schemeClr val="dk1"/>
              </a:buClr>
              <a:buFont typeface="Calibri"/>
              <a:buChar char="–"/>
              <a:defRPr/>
            </a:lvl2pPr>
            <a:lvl3pPr marL="1143000" marR="0" indent="-76200" algn="l" rtl="0">
              <a:spcBef>
                <a:spcPts val="480"/>
              </a:spcBef>
              <a:buClr>
                <a:schemeClr val="dk1"/>
              </a:buClr>
              <a:buFont typeface="Calibri"/>
              <a:buChar char="•"/>
              <a:defRPr/>
            </a:lvl3pPr>
            <a:lvl4pPr marL="1600200" marR="0" indent="-101600" algn="l" rtl="0">
              <a:spcBef>
                <a:spcPts val="400"/>
              </a:spcBef>
              <a:buClr>
                <a:schemeClr val="dk1"/>
              </a:buClr>
              <a:buFont typeface="Calibri"/>
              <a:buChar char="–"/>
              <a:defRPr/>
            </a:lvl4pPr>
            <a:lvl5pPr marL="2057400" marR="0" indent="-101600" algn="l" rtl="0">
              <a:spcBef>
                <a:spcPts val="400"/>
              </a:spcBef>
              <a:buClr>
                <a:schemeClr val="dk1"/>
              </a:buClr>
              <a:buFont typeface="Calibri"/>
              <a:buChar char="»"/>
              <a:defRPr/>
            </a:lvl5pPr>
            <a:lvl6pPr marL="2514600" marR="0" indent="-101600" algn="l" rtl="0">
              <a:spcBef>
                <a:spcPts val="400"/>
              </a:spcBef>
              <a:buClr>
                <a:schemeClr val="dk1"/>
              </a:buClr>
              <a:buFont typeface="Calibri"/>
              <a:buChar char="•"/>
              <a:defRPr/>
            </a:lvl6pPr>
            <a:lvl7pPr marL="2971800" marR="0" indent="-101600" algn="l" rtl="0">
              <a:spcBef>
                <a:spcPts val="400"/>
              </a:spcBef>
              <a:buClr>
                <a:schemeClr val="dk1"/>
              </a:buClr>
              <a:buFont typeface="Calibri"/>
              <a:buChar char="•"/>
              <a:defRPr/>
            </a:lvl7pPr>
            <a:lvl8pPr marL="3429000" marR="0" indent="-101600" algn="l" rtl="0">
              <a:spcBef>
                <a:spcPts val="400"/>
              </a:spcBef>
              <a:buClr>
                <a:schemeClr val="dk1"/>
              </a:buClr>
              <a:buFont typeface="Calibri"/>
              <a:buChar char="•"/>
              <a:defRPr/>
            </a:lvl8pPr>
            <a:lvl9pPr marL="3886200" marR="0" indent="-101600" algn="l" rtl="0">
              <a:spcBef>
                <a:spcPts val="400"/>
              </a:spcBef>
              <a:buClr>
                <a:schemeClr val="dk1"/>
              </a:buClr>
              <a:buFont typeface="Calibri"/>
              <a:buChar char="•"/>
              <a:defRPr/>
            </a:lvl9pPr>
          </a:lstStyle>
          <a:p>
            <a:endParaRPr/>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hyperlink" Target="http://dx.doi.org/10.1029/1999JA900315" TargetMode="External"/><Relationship Id="rId4" Type="http://schemas.openxmlformats.org/officeDocument/2006/relationships/hyperlink" Target="http://dx.doi.org/10.1029/2004RS003106" TargetMode="External"/><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9"/>
        <p:cNvGrpSpPr/>
        <p:nvPr/>
      </p:nvGrpSpPr>
      <p:grpSpPr>
        <a:xfrm>
          <a:off x="0" y="0"/>
          <a:ext cx="0" cy="0"/>
          <a:chOff x="0" y="0"/>
          <a:chExt cx="0" cy="0"/>
        </a:xfrm>
      </p:grpSpPr>
      <p:sp>
        <p:nvSpPr>
          <p:cNvPr id="81" name="Shape 81"/>
          <p:cNvSpPr txBox="1">
            <a:spLocks noGrp="1"/>
          </p:cNvSpPr>
          <p:nvPr>
            <p:ph type="subTitle" idx="1"/>
          </p:nvPr>
        </p:nvSpPr>
        <p:spPr>
          <a:xfrm>
            <a:off x="1528578" y="5080067"/>
            <a:ext cx="6400799" cy="1752600"/>
          </a:xfrm>
          <a:prstGeom prst="rect">
            <a:avLst/>
          </a:prstGeom>
          <a:noFill/>
          <a:ln>
            <a:noFill/>
          </a:ln>
        </p:spPr>
        <p:txBody>
          <a:bodyPr lIns="91425" tIns="45700" rIns="91425" bIns="45700" anchor="t" anchorCtr="0">
            <a:noAutofit/>
          </a:bodyPr>
          <a:lstStyle/>
          <a:p>
            <a:pPr marL="0" marR="0" lvl="0" indent="0" algn="ctr" rtl="0">
              <a:lnSpc>
                <a:spcPct val="80000"/>
              </a:lnSpc>
              <a:spcBef>
                <a:spcPts val="0"/>
              </a:spcBef>
              <a:buClr>
                <a:srgbClr val="888888"/>
              </a:buClr>
              <a:buSzPct val="25000"/>
              <a:buFont typeface="Calibri"/>
              <a:buNone/>
            </a:pPr>
            <a:r>
              <a:rPr lang="en-US" sz="1750" b="0" i="0" u="none" strike="noStrike" cap="none" baseline="0" dirty="0" err="1">
                <a:solidFill>
                  <a:srgbClr val="FFFFFF"/>
                </a:solidFill>
                <a:latin typeface="Calibri"/>
                <a:ea typeface="Calibri"/>
                <a:cs typeface="Calibri"/>
                <a:sym typeface="Calibri"/>
              </a:rPr>
              <a:t>Yoli</a:t>
            </a:r>
            <a:r>
              <a:rPr lang="en-US" sz="1750" dirty="0" err="1">
                <a:solidFill>
                  <a:srgbClr val="FFFFFF"/>
                </a:solidFill>
                <a:latin typeface="Calibri"/>
                <a:ea typeface="Calibri"/>
                <a:cs typeface="Calibri"/>
                <a:sym typeface="Calibri"/>
              </a:rPr>
              <a:t>á</a:t>
            </a:r>
            <a:r>
              <a:rPr lang="en-US" sz="1750" b="0" i="0" u="none" strike="noStrike" cap="none" baseline="0" dirty="0" err="1">
                <a:solidFill>
                  <a:srgbClr val="FFFFFF"/>
                </a:solidFill>
                <a:latin typeface="Calibri"/>
                <a:ea typeface="Calibri"/>
                <a:cs typeface="Calibri"/>
                <a:sym typeface="Calibri"/>
              </a:rPr>
              <a:t>n</a:t>
            </a:r>
            <a:r>
              <a:rPr lang="en-US" sz="1750" b="0" i="0" u="none" strike="noStrike" cap="none" baseline="0" dirty="0">
                <a:solidFill>
                  <a:srgbClr val="FFFFFF"/>
                </a:solidFill>
                <a:latin typeface="Calibri"/>
                <a:ea typeface="Calibri"/>
                <a:cs typeface="Calibri"/>
                <a:sym typeface="Calibri"/>
              </a:rPr>
              <a:t> </a:t>
            </a:r>
            <a:r>
              <a:rPr lang="en-US" sz="1750" b="0" i="0" u="none" strike="noStrike" cap="none" baseline="0" dirty="0" err="1">
                <a:solidFill>
                  <a:srgbClr val="FFFFFF"/>
                </a:solidFill>
                <a:latin typeface="Calibri"/>
                <a:ea typeface="Calibri"/>
                <a:cs typeface="Calibri"/>
                <a:sym typeface="Calibri"/>
              </a:rPr>
              <a:t>Amaro</a:t>
            </a:r>
            <a:r>
              <a:rPr lang="en-US" sz="1750" dirty="0">
                <a:solidFill>
                  <a:srgbClr val="FFFFFF"/>
                </a:solidFill>
                <a:latin typeface="Calibri"/>
                <a:ea typeface="Calibri"/>
                <a:cs typeface="Calibri"/>
                <a:sym typeface="Calibri"/>
              </a:rPr>
              <a:t>-</a:t>
            </a:r>
            <a:r>
              <a:rPr lang="en-US" sz="1750" b="0" i="0" u="none" strike="noStrike" cap="none" baseline="0" dirty="0">
                <a:solidFill>
                  <a:srgbClr val="FFFFFF"/>
                </a:solidFill>
                <a:latin typeface="Calibri"/>
                <a:ea typeface="Calibri"/>
                <a:cs typeface="Calibri"/>
                <a:sym typeface="Calibri"/>
              </a:rPr>
              <a:t>Rivera</a:t>
            </a:r>
          </a:p>
          <a:p>
            <a:pPr marL="0" marR="0" lvl="0" indent="0" algn="ctr" rtl="0">
              <a:lnSpc>
                <a:spcPct val="80000"/>
              </a:lnSpc>
              <a:spcBef>
                <a:spcPts val="350"/>
              </a:spcBef>
              <a:buClr>
                <a:srgbClr val="888888"/>
              </a:buClr>
              <a:buSzPct val="25000"/>
              <a:buFont typeface="Calibri"/>
              <a:buNone/>
            </a:pPr>
            <a:r>
              <a:rPr lang="en-US" sz="1750" b="0" i="0" u="none" strike="noStrike" cap="none" baseline="0" dirty="0">
                <a:solidFill>
                  <a:srgbClr val="FFFFFF"/>
                </a:solidFill>
                <a:latin typeface="Calibri"/>
                <a:ea typeface="Calibri"/>
                <a:cs typeface="Calibri"/>
                <a:sym typeface="Calibri"/>
              </a:rPr>
              <a:t>Meghan Burleigh</a:t>
            </a:r>
          </a:p>
          <a:p>
            <a:pPr marL="0" marR="0" lvl="0" indent="0" algn="ctr" rtl="0">
              <a:lnSpc>
                <a:spcPct val="80000"/>
              </a:lnSpc>
              <a:spcBef>
                <a:spcPts val="350"/>
              </a:spcBef>
              <a:buClr>
                <a:srgbClr val="888888"/>
              </a:buClr>
              <a:buSzPct val="25000"/>
              <a:buFont typeface="Calibri"/>
              <a:buNone/>
            </a:pPr>
            <a:r>
              <a:rPr lang="en-US" sz="1750" b="0" i="0" u="none" strike="noStrike" cap="none" baseline="0" dirty="0">
                <a:solidFill>
                  <a:srgbClr val="FFFFFF"/>
                </a:solidFill>
                <a:latin typeface="Calibri"/>
                <a:ea typeface="Calibri"/>
                <a:cs typeface="Calibri"/>
                <a:sym typeface="Calibri"/>
              </a:rPr>
              <a:t>Roberto </a:t>
            </a:r>
            <a:r>
              <a:rPr lang="en-US" sz="1750" b="0" i="0" u="none" strike="noStrike" cap="none" baseline="0" dirty="0" smtClean="0">
                <a:solidFill>
                  <a:srgbClr val="FFFFFF"/>
                </a:solidFill>
                <a:latin typeface="Calibri"/>
                <a:ea typeface="Calibri"/>
                <a:cs typeface="Calibri"/>
                <a:sym typeface="Calibri"/>
              </a:rPr>
              <a:t>Colón </a:t>
            </a:r>
            <a:r>
              <a:rPr lang="en-US" sz="1750" b="0" i="0" u="none" strike="noStrike" cap="none" baseline="0" dirty="0" err="1" smtClean="0">
                <a:solidFill>
                  <a:srgbClr val="FFFFFF"/>
                </a:solidFill>
                <a:latin typeface="Calibri"/>
                <a:ea typeface="Calibri"/>
                <a:cs typeface="Calibri"/>
                <a:sym typeface="Calibri"/>
              </a:rPr>
              <a:t>Quiñones</a:t>
            </a:r>
            <a:endParaRPr lang="en-US" sz="1750" b="0" i="0" u="none" strike="noStrike" cap="none" baseline="0" dirty="0">
              <a:solidFill>
                <a:srgbClr val="FFFFFF"/>
              </a:solidFill>
              <a:latin typeface="Calibri"/>
              <a:ea typeface="Calibri"/>
              <a:cs typeface="Calibri"/>
              <a:sym typeface="Calibri"/>
            </a:endParaRPr>
          </a:p>
          <a:p>
            <a:pPr marL="0" marR="0" lvl="0" indent="0" algn="ctr" rtl="0">
              <a:lnSpc>
                <a:spcPct val="80000"/>
              </a:lnSpc>
              <a:spcBef>
                <a:spcPts val="350"/>
              </a:spcBef>
              <a:buClr>
                <a:srgbClr val="888888"/>
              </a:buClr>
              <a:buSzPct val="25000"/>
              <a:buFont typeface="Calibri"/>
              <a:buNone/>
            </a:pPr>
            <a:r>
              <a:rPr lang="en-US" sz="1750" b="0" i="0" u="none" strike="noStrike" cap="none" baseline="0" dirty="0">
                <a:solidFill>
                  <a:srgbClr val="FFFFFF"/>
                </a:solidFill>
                <a:latin typeface="Calibri"/>
                <a:ea typeface="Calibri"/>
                <a:cs typeface="Calibri"/>
                <a:sym typeface="Calibri"/>
              </a:rPr>
              <a:t>Joseph Jensen</a:t>
            </a:r>
          </a:p>
          <a:p>
            <a:pPr marL="0" marR="0" lvl="0" indent="0" algn="ctr" rtl="0">
              <a:lnSpc>
                <a:spcPct val="80000"/>
              </a:lnSpc>
              <a:spcBef>
                <a:spcPts val="350"/>
              </a:spcBef>
              <a:buClr>
                <a:srgbClr val="888888"/>
              </a:buClr>
              <a:buSzPct val="25000"/>
              <a:buFont typeface="Calibri"/>
              <a:buNone/>
            </a:pPr>
            <a:r>
              <a:rPr lang="en-US" sz="1750" b="0" i="0" u="none" strike="noStrike" cap="none" baseline="0" dirty="0">
                <a:solidFill>
                  <a:srgbClr val="FFFFFF"/>
                </a:solidFill>
                <a:latin typeface="Calibri"/>
                <a:ea typeface="Calibri"/>
                <a:cs typeface="Calibri"/>
                <a:sym typeface="Calibri"/>
              </a:rPr>
              <a:t>Robert </a:t>
            </a:r>
            <a:r>
              <a:rPr lang="en-US" sz="1750" b="0" i="0" u="none" strike="noStrike" cap="none" baseline="0" dirty="0" err="1">
                <a:solidFill>
                  <a:srgbClr val="FFFFFF"/>
                </a:solidFill>
                <a:latin typeface="Calibri"/>
                <a:ea typeface="Calibri"/>
                <a:cs typeface="Calibri"/>
                <a:sym typeface="Calibri"/>
              </a:rPr>
              <a:t>Sorbello</a:t>
            </a:r>
            <a:endParaRPr lang="en-US" sz="1750" b="0" i="0" u="none" strike="noStrike" cap="none" baseline="0" dirty="0">
              <a:solidFill>
                <a:srgbClr val="FFFFFF"/>
              </a:solidFill>
              <a:latin typeface="Calibri"/>
              <a:ea typeface="Calibri"/>
              <a:cs typeface="Calibri"/>
              <a:sym typeface="Calibri"/>
            </a:endParaRPr>
          </a:p>
          <a:p>
            <a:pPr marL="0" marR="0" lvl="0" indent="0" algn="ctr" rtl="0">
              <a:lnSpc>
                <a:spcPct val="80000"/>
              </a:lnSpc>
              <a:spcBef>
                <a:spcPts val="350"/>
              </a:spcBef>
              <a:buClr>
                <a:srgbClr val="888888"/>
              </a:buClr>
              <a:buSzPct val="25000"/>
              <a:buFont typeface="Calibri"/>
              <a:buNone/>
            </a:pPr>
            <a:r>
              <a:rPr lang="en-US" sz="1750" b="0" i="0" u="none" strike="noStrike" cap="none" baseline="0" dirty="0">
                <a:solidFill>
                  <a:srgbClr val="FFFFFF"/>
                </a:solidFill>
                <a:latin typeface="Calibri"/>
                <a:ea typeface="Calibri"/>
                <a:cs typeface="Calibri"/>
                <a:sym typeface="Calibri"/>
              </a:rPr>
              <a:t>Travis Swenson </a:t>
            </a:r>
          </a:p>
        </p:txBody>
      </p:sp>
      <p:sp>
        <p:nvSpPr>
          <p:cNvPr id="6" name="Rectangle 5"/>
          <p:cNvSpPr/>
          <p:nvPr/>
        </p:nvSpPr>
        <p:spPr>
          <a:xfrm>
            <a:off x="0" y="2135684"/>
            <a:ext cx="9144000" cy="2727327"/>
          </a:xfrm>
          <a:prstGeom prst="rect">
            <a:avLst/>
          </a:prstGeom>
          <a:solidFill>
            <a:schemeClr val="tx1">
              <a:lumMod val="75000"/>
              <a:lumOff val="25000"/>
              <a:alpha val="58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Shape 80"/>
          <p:cNvSpPr txBox="1">
            <a:spLocks noGrp="1"/>
          </p:cNvSpPr>
          <p:nvPr>
            <p:ph type="ctrTitle"/>
          </p:nvPr>
        </p:nvSpPr>
        <p:spPr>
          <a:xfrm>
            <a:off x="0" y="2135684"/>
            <a:ext cx="9144000" cy="2727327"/>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1" i="0" u="none" strike="noStrike" cap="none" baseline="0" dirty="0">
                <a:solidFill>
                  <a:schemeClr val="bg1"/>
                </a:solidFill>
                <a:effectLst>
                  <a:outerShdw blurRad="50800" dist="38100" dir="2700000" algn="tl" rotWithShape="0">
                    <a:prstClr val="black">
                      <a:alpha val="40000"/>
                    </a:prstClr>
                  </a:outerShdw>
                </a:effectLst>
                <a:latin typeface="Calibri"/>
                <a:ea typeface="Calibri"/>
                <a:cs typeface="Calibri"/>
                <a:sym typeface="Calibri"/>
              </a:rPr>
              <a:t>Exploring </a:t>
            </a:r>
            <a:r>
              <a:rPr lang="en-US" sz="3950" b="1" i="0" u="none" strike="noStrike" cap="none" baseline="0" dirty="0" err="1">
                <a:solidFill>
                  <a:schemeClr val="bg1"/>
                </a:solidFill>
                <a:effectLst>
                  <a:outerShdw blurRad="50800" dist="38100" dir="2700000" algn="tl" rotWithShape="0">
                    <a:prstClr val="black">
                      <a:alpha val="40000"/>
                    </a:prstClr>
                  </a:outerShdw>
                </a:effectLst>
                <a:latin typeface="Calibri"/>
                <a:ea typeface="Calibri"/>
                <a:cs typeface="Calibri"/>
                <a:sym typeface="Calibri"/>
              </a:rPr>
              <a:t>Ionospheric</a:t>
            </a:r>
            <a:r>
              <a:rPr lang="en-US" sz="3950" b="1" i="0" u="none" strike="noStrike" cap="none" baseline="0" dirty="0">
                <a:solidFill>
                  <a:schemeClr val="bg1"/>
                </a:solidFill>
                <a:effectLst>
                  <a:outerShdw blurRad="50800" dist="38100" dir="2700000" algn="tl" rotWithShape="0">
                    <a:prstClr val="black">
                      <a:alpha val="40000"/>
                    </a:prstClr>
                  </a:outerShdw>
                </a:effectLst>
                <a:latin typeface="Calibri"/>
                <a:ea typeface="Calibri"/>
                <a:cs typeface="Calibri"/>
                <a:sym typeface="Calibri"/>
              </a:rPr>
              <a:t> Response to a Sudden Decrease in Solar Activity</a:t>
            </a:r>
          </a:p>
        </p:txBody>
      </p:sp>
      <p:sp>
        <p:nvSpPr>
          <p:cNvPr id="3" name="Rectangle 2"/>
          <p:cNvSpPr/>
          <p:nvPr/>
        </p:nvSpPr>
        <p:spPr>
          <a:xfrm>
            <a:off x="3300019" y="183816"/>
            <a:ext cx="2543961" cy="707886"/>
          </a:xfrm>
          <a:prstGeom prst="rect">
            <a:avLst/>
          </a:prstGeom>
        </p:spPr>
        <p:txBody>
          <a:bodyPr wrap="none">
            <a:spAutoFit/>
          </a:bodyPr>
          <a:lstStyle/>
          <a:p>
            <a:pPr algn="ctr"/>
            <a:r>
              <a:rPr lang="en-US" sz="2000" b="1" dirty="0" smtClean="0">
                <a:solidFill>
                  <a:schemeClr val="bg1"/>
                </a:solidFill>
                <a:effectLst>
                  <a:outerShdw blurRad="50800" dist="38100" dir="2700000" algn="tl" rotWithShape="0">
                    <a:prstClr val="black">
                      <a:alpha val="40000"/>
                    </a:prstClr>
                  </a:outerShdw>
                </a:effectLst>
                <a:latin typeface="Calibri"/>
                <a:cs typeface="Calibri"/>
              </a:rPr>
              <a:t>ISR </a:t>
            </a:r>
            <a:r>
              <a:rPr lang="en-US" sz="2000" b="1" dirty="0">
                <a:solidFill>
                  <a:schemeClr val="bg1"/>
                </a:solidFill>
                <a:effectLst>
                  <a:outerShdw blurRad="50800" dist="38100" dir="2700000" algn="tl" rotWithShape="0">
                    <a:prstClr val="black">
                      <a:alpha val="40000"/>
                    </a:prstClr>
                  </a:outerShdw>
                </a:effectLst>
                <a:latin typeface="Calibri"/>
                <a:cs typeface="Calibri"/>
              </a:rPr>
              <a:t>Radar School </a:t>
            </a:r>
            <a:r>
              <a:rPr lang="en-US" sz="2000" b="1" dirty="0" smtClean="0">
                <a:solidFill>
                  <a:schemeClr val="bg1"/>
                </a:solidFill>
                <a:effectLst>
                  <a:outerShdw blurRad="50800" dist="38100" dir="2700000" algn="tl" rotWithShape="0">
                    <a:prstClr val="black">
                      <a:alpha val="40000"/>
                    </a:prstClr>
                  </a:outerShdw>
                </a:effectLst>
                <a:latin typeface="Calibri"/>
                <a:cs typeface="Calibri"/>
              </a:rPr>
              <a:t>2014</a:t>
            </a:r>
          </a:p>
          <a:p>
            <a:pPr algn="ctr"/>
            <a:r>
              <a:rPr lang="en-US" sz="2000" b="1" dirty="0" smtClean="0">
                <a:solidFill>
                  <a:schemeClr val="bg1"/>
                </a:solidFill>
                <a:effectLst>
                  <a:outerShdw blurRad="50800" dist="38100" dir="2700000" algn="tl" rotWithShape="0">
                    <a:prstClr val="black">
                      <a:alpha val="40000"/>
                    </a:prstClr>
                  </a:outerShdw>
                </a:effectLst>
                <a:latin typeface="Calibri"/>
                <a:cs typeface="Calibri"/>
              </a:rPr>
              <a:t>Arecibo, Puerto Rico</a:t>
            </a:r>
            <a:endParaRPr lang="en-US" sz="2000" b="1" dirty="0">
              <a:solidFill>
                <a:schemeClr val="bg1"/>
              </a:solidFill>
              <a:effectLst>
                <a:outerShdw blurRad="50800" dist="38100" dir="2700000" algn="tl" rotWithShape="0">
                  <a:prstClr val="black">
                    <a:alpha val="40000"/>
                  </a:prstClr>
                </a:outerShdw>
              </a:effectLst>
              <a:latin typeface="Calibri"/>
              <a:cs typeface="Calibri"/>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6" name="Shape 146"/>
          <p:cNvSpPr txBox="1">
            <a:spLocks noGrp="1"/>
          </p:cNvSpPr>
          <p:nvPr>
            <p:ph type="body" idx="1"/>
          </p:nvPr>
        </p:nvSpPr>
        <p:spPr>
          <a:xfrm>
            <a:off x="457200" y="4572000"/>
            <a:ext cx="8229600" cy="13580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Calibri"/>
              <a:buChar char="•"/>
            </a:pPr>
            <a:r>
              <a:rPr lang="en-US" sz="2400" dirty="0"/>
              <a:t>Average night time ionosphere parameters </a:t>
            </a:r>
          </a:p>
          <a:p>
            <a:pPr marL="457200" lvl="0" indent="-381000" rtl="0">
              <a:lnSpc>
                <a:spcPct val="150000"/>
              </a:lnSpc>
              <a:spcBef>
                <a:spcPts val="0"/>
              </a:spcBef>
              <a:buClr>
                <a:schemeClr val="dk1"/>
              </a:buClr>
              <a:buSzPct val="100000"/>
              <a:buFont typeface="Calibri"/>
              <a:buChar char="•"/>
            </a:pPr>
            <a:r>
              <a:rPr lang="en-US" sz="2400" dirty="0"/>
              <a:t>Used to characterize current state of ionosphere</a:t>
            </a:r>
          </a:p>
        </p:txBody>
      </p:sp>
      <p:graphicFrame>
        <p:nvGraphicFramePr>
          <p:cNvPr id="147" name="Shape 147"/>
          <p:cNvGraphicFramePr/>
          <p:nvPr>
            <p:extLst>
              <p:ext uri="{D42A27DB-BD31-4B8C-83A1-F6EECF244321}">
                <p14:modId xmlns:p14="http://schemas.microsoft.com/office/powerpoint/2010/main" val="2927224625"/>
              </p:ext>
            </p:extLst>
          </p:nvPr>
        </p:nvGraphicFramePr>
        <p:xfrm>
          <a:off x="457200" y="1654287"/>
          <a:ext cx="8107224" cy="2743050"/>
        </p:xfrm>
        <a:graphic>
          <a:graphicData uri="http://schemas.openxmlformats.org/drawingml/2006/table">
            <a:tbl>
              <a:tblPr>
                <a:tableStyleId>{8A107856-5554-42FB-B03E-39F5DBC370BA}</a:tableStyleId>
              </a:tblPr>
              <a:tblGrid>
                <a:gridCol w="2702408"/>
                <a:gridCol w="2702408"/>
                <a:gridCol w="2702408"/>
              </a:tblGrid>
              <a:tr h="433250">
                <a:tc>
                  <a:txBody>
                    <a:bodyPr/>
                    <a:lstStyle/>
                    <a:p>
                      <a:pPr>
                        <a:spcBef>
                          <a:spcPts val="0"/>
                        </a:spcBef>
                        <a:buNone/>
                      </a:pPr>
                      <a:endParaRPr sz="2400" dirty="0"/>
                    </a:p>
                  </a:txBody>
                  <a:tcPr marL="91425" marR="91425" marT="91425" marB="91425"/>
                </a:tc>
                <a:tc>
                  <a:txBody>
                    <a:bodyPr/>
                    <a:lstStyle/>
                    <a:p>
                      <a:pPr algn="ctr">
                        <a:spcBef>
                          <a:spcPts val="0"/>
                        </a:spcBef>
                        <a:buNone/>
                      </a:pPr>
                      <a:r>
                        <a:rPr lang="en-US" sz="2400" b="1" dirty="0"/>
                        <a:t>Solar Max </a:t>
                      </a:r>
                    </a:p>
                  </a:txBody>
                  <a:tcPr marL="91425" marR="91425" marT="91425" marB="91425"/>
                </a:tc>
                <a:tc>
                  <a:txBody>
                    <a:bodyPr/>
                    <a:lstStyle/>
                    <a:p>
                      <a:pPr algn="ctr">
                        <a:spcBef>
                          <a:spcPts val="0"/>
                        </a:spcBef>
                        <a:buNone/>
                      </a:pPr>
                      <a:r>
                        <a:rPr lang="en-US" sz="2400" b="1" dirty="0"/>
                        <a:t>Solar Min </a:t>
                      </a:r>
                    </a:p>
                  </a:txBody>
                  <a:tcPr marL="91425" marR="91425" marT="91425" marB="91425"/>
                </a:tc>
              </a:tr>
              <a:tr h="447525">
                <a:tc>
                  <a:txBody>
                    <a:bodyPr/>
                    <a:lstStyle/>
                    <a:p>
                      <a:pPr>
                        <a:spcBef>
                          <a:spcPts val="0"/>
                        </a:spcBef>
                        <a:buNone/>
                      </a:pPr>
                      <a:r>
                        <a:rPr lang="en-US" sz="2400"/>
                        <a:t>Te</a:t>
                      </a:r>
                    </a:p>
                  </a:txBody>
                  <a:tcPr marL="91425" marR="91425" marT="91425" marB="91425"/>
                </a:tc>
                <a:tc>
                  <a:txBody>
                    <a:bodyPr/>
                    <a:lstStyle/>
                    <a:p>
                      <a:pPr algn="ctr">
                        <a:spcBef>
                          <a:spcPts val="0"/>
                        </a:spcBef>
                        <a:buNone/>
                      </a:pPr>
                      <a:r>
                        <a:rPr lang="en-US" sz="2400" dirty="0"/>
                        <a:t>1083 K </a:t>
                      </a:r>
                    </a:p>
                  </a:txBody>
                  <a:tcPr marL="91425" marR="91425" marT="91425" marB="91425"/>
                </a:tc>
                <a:tc>
                  <a:txBody>
                    <a:bodyPr/>
                    <a:lstStyle/>
                    <a:p>
                      <a:pPr algn="ctr">
                        <a:spcBef>
                          <a:spcPts val="0"/>
                        </a:spcBef>
                        <a:buNone/>
                      </a:pPr>
                      <a:r>
                        <a:rPr lang="en-US" sz="2400" dirty="0"/>
                        <a:t>753 K </a:t>
                      </a:r>
                    </a:p>
                  </a:txBody>
                  <a:tcPr marL="91425" marR="91425" marT="91425" marB="91425"/>
                </a:tc>
              </a:tr>
              <a:tr h="447525">
                <a:tc>
                  <a:txBody>
                    <a:bodyPr/>
                    <a:lstStyle/>
                    <a:p>
                      <a:pPr>
                        <a:spcBef>
                          <a:spcPts val="0"/>
                        </a:spcBef>
                        <a:buNone/>
                      </a:pPr>
                      <a:r>
                        <a:rPr lang="en-US" sz="2400"/>
                        <a:t>Ti</a:t>
                      </a:r>
                    </a:p>
                  </a:txBody>
                  <a:tcPr marL="91425" marR="91425" marT="91425" marB="91425"/>
                </a:tc>
                <a:tc>
                  <a:txBody>
                    <a:bodyPr/>
                    <a:lstStyle/>
                    <a:p>
                      <a:pPr algn="ctr">
                        <a:spcBef>
                          <a:spcPts val="0"/>
                        </a:spcBef>
                        <a:buNone/>
                      </a:pPr>
                      <a:r>
                        <a:rPr lang="en-US" sz="2400"/>
                        <a:t>977 K </a:t>
                      </a:r>
                    </a:p>
                  </a:txBody>
                  <a:tcPr marL="91425" marR="91425" marT="91425" marB="91425"/>
                </a:tc>
                <a:tc>
                  <a:txBody>
                    <a:bodyPr/>
                    <a:lstStyle/>
                    <a:p>
                      <a:pPr algn="ctr">
                        <a:spcBef>
                          <a:spcPts val="0"/>
                        </a:spcBef>
                        <a:buNone/>
                      </a:pPr>
                      <a:r>
                        <a:rPr lang="en-US" sz="2400" dirty="0"/>
                        <a:t>636 K  </a:t>
                      </a:r>
                    </a:p>
                  </a:txBody>
                  <a:tcPr marL="91425" marR="91425" marT="91425" marB="91425"/>
                </a:tc>
              </a:tr>
              <a:tr h="447525">
                <a:tc>
                  <a:txBody>
                    <a:bodyPr/>
                    <a:lstStyle/>
                    <a:p>
                      <a:pPr rtl="0">
                        <a:spcBef>
                          <a:spcPts val="0"/>
                        </a:spcBef>
                        <a:buNone/>
                      </a:pPr>
                      <a:r>
                        <a:rPr lang="en-US" sz="2400" dirty="0"/>
                        <a:t>h</a:t>
                      </a:r>
                      <a:r>
                        <a:rPr lang="en-US" sz="2400" baseline="-25000" dirty="0" smtClean="0"/>
                        <a:t>m</a:t>
                      </a:r>
                      <a:r>
                        <a:rPr lang="en-US" sz="2400" dirty="0" smtClean="0"/>
                        <a:t>f2 </a:t>
                      </a:r>
                      <a:endParaRPr lang="en-US" sz="2400" dirty="0"/>
                    </a:p>
                  </a:txBody>
                  <a:tcPr marL="91425" marR="91425" marT="91425" marB="91425"/>
                </a:tc>
                <a:tc>
                  <a:txBody>
                    <a:bodyPr/>
                    <a:lstStyle/>
                    <a:p>
                      <a:pPr algn="ctr" rtl="0">
                        <a:spcBef>
                          <a:spcPts val="0"/>
                        </a:spcBef>
                        <a:buNone/>
                      </a:pPr>
                      <a:r>
                        <a:rPr lang="en-US" sz="2400"/>
                        <a:t>350 km</a:t>
                      </a:r>
                    </a:p>
                  </a:txBody>
                  <a:tcPr marL="91425" marR="91425" marT="91425" marB="91425"/>
                </a:tc>
                <a:tc>
                  <a:txBody>
                    <a:bodyPr/>
                    <a:lstStyle/>
                    <a:p>
                      <a:pPr algn="ctr" rtl="0">
                        <a:spcBef>
                          <a:spcPts val="0"/>
                        </a:spcBef>
                        <a:buNone/>
                      </a:pPr>
                      <a:r>
                        <a:rPr lang="en-US" sz="2400" dirty="0"/>
                        <a:t>300 km</a:t>
                      </a:r>
                    </a:p>
                  </a:txBody>
                  <a:tcPr marL="91425" marR="91425" marT="91425" marB="91425"/>
                </a:tc>
              </a:tr>
              <a:tr h="447525">
                <a:tc>
                  <a:txBody>
                    <a:bodyPr/>
                    <a:lstStyle/>
                    <a:p>
                      <a:pPr rtl="0">
                        <a:spcBef>
                          <a:spcPts val="0"/>
                        </a:spcBef>
                        <a:buNone/>
                      </a:pPr>
                      <a:r>
                        <a:rPr lang="en-US" sz="2400" dirty="0"/>
                        <a:t>N</a:t>
                      </a:r>
                      <a:r>
                        <a:rPr lang="en-US" sz="2400" baseline="-25000" dirty="0" smtClean="0"/>
                        <a:t>m</a:t>
                      </a:r>
                      <a:r>
                        <a:rPr lang="en-US" sz="2400" dirty="0" smtClean="0"/>
                        <a:t>f2 </a:t>
                      </a:r>
                      <a:endParaRPr lang="en-US" sz="2400" dirty="0"/>
                    </a:p>
                  </a:txBody>
                  <a:tcPr marL="91425" marR="91425" marT="91425" marB="91425"/>
                </a:tc>
                <a:tc>
                  <a:txBody>
                    <a:bodyPr/>
                    <a:lstStyle/>
                    <a:p>
                      <a:pPr algn="ctr" rtl="0">
                        <a:spcBef>
                          <a:spcPts val="0"/>
                        </a:spcBef>
                        <a:buNone/>
                      </a:pPr>
                      <a:r>
                        <a:rPr lang="en-US" sz="2400"/>
                        <a:t>11.54 </a:t>
                      </a:r>
                    </a:p>
                  </a:txBody>
                  <a:tcPr marL="91425" marR="91425" marT="91425" marB="91425"/>
                </a:tc>
                <a:tc>
                  <a:txBody>
                    <a:bodyPr/>
                    <a:lstStyle/>
                    <a:p>
                      <a:pPr algn="ctr" rtl="0">
                        <a:spcBef>
                          <a:spcPts val="0"/>
                        </a:spcBef>
                        <a:buNone/>
                      </a:pPr>
                      <a:r>
                        <a:rPr lang="en-US" sz="2400" dirty="0"/>
                        <a:t>11.0</a:t>
                      </a:r>
                    </a:p>
                  </a:txBody>
                  <a:tcPr marL="91425" marR="91425" marT="91425" marB="91425"/>
                </a:tc>
              </a:tr>
            </a:tbl>
          </a:graphicData>
        </a:graphic>
      </p:graphicFrame>
      <p:sp>
        <p:nvSpPr>
          <p:cNvPr id="148" name="Shape 148"/>
          <p:cNvSpPr txBox="1"/>
          <p:nvPr/>
        </p:nvSpPr>
        <p:spPr>
          <a:xfrm>
            <a:off x="4059375" y="6262250"/>
            <a:ext cx="4973699" cy="471000"/>
          </a:xfrm>
          <a:prstGeom prst="rect">
            <a:avLst/>
          </a:prstGeom>
          <a:noFill/>
          <a:ln>
            <a:noFill/>
          </a:ln>
        </p:spPr>
        <p:txBody>
          <a:bodyPr lIns="91425" tIns="91425" rIns="91425" bIns="91425" anchor="t" anchorCtr="0">
            <a:noAutofit/>
          </a:bodyPr>
          <a:lstStyle/>
          <a:p>
            <a:pPr>
              <a:spcBef>
                <a:spcPts val="0"/>
              </a:spcBef>
              <a:buNone/>
            </a:pPr>
            <a:endParaRPr/>
          </a:p>
        </p:txBody>
      </p:sp>
      <p:sp>
        <p:nvSpPr>
          <p:cNvPr id="149" name="Shape 149"/>
          <p:cNvSpPr txBox="1"/>
          <p:nvPr/>
        </p:nvSpPr>
        <p:spPr>
          <a:xfrm>
            <a:off x="5663275" y="6192975"/>
            <a:ext cx="3259200" cy="471000"/>
          </a:xfrm>
          <a:prstGeom prst="rect">
            <a:avLst/>
          </a:prstGeom>
          <a:noFill/>
          <a:ln>
            <a:noFill/>
          </a:ln>
        </p:spPr>
        <p:txBody>
          <a:bodyPr lIns="91425" tIns="91425" rIns="91425" bIns="91425" anchor="t" anchorCtr="0">
            <a:noAutofit/>
          </a:bodyPr>
          <a:lstStyle/>
          <a:p>
            <a:pPr>
              <a:spcBef>
                <a:spcPts val="0"/>
              </a:spcBef>
              <a:buNone/>
            </a:pPr>
            <a:r>
              <a:rPr lang="en-US"/>
              <a:t>Sharma et. al (2008) Lei et.al (2005)</a:t>
            </a:r>
          </a:p>
        </p:txBody>
      </p:sp>
      <p:sp>
        <p:nvSpPr>
          <p:cNvPr id="9" name="Title 1"/>
          <p:cNvSpPr txBox="1">
            <a:spLocks/>
          </p:cNvSpPr>
          <p:nvPr/>
        </p:nvSpPr>
        <p:spPr>
          <a:xfrm>
            <a:off x="221494" y="169778"/>
            <a:ext cx="8700981" cy="1307046"/>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Solar max/min night time </a:t>
            </a:r>
            <a:r>
              <a:rPr lang="en-US" sz="3800" dirty="0">
                <a:solidFill>
                  <a:srgbClr val="000090"/>
                </a:solidFill>
                <a:latin typeface="Arial Rounded MT Bold"/>
                <a:cs typeface="Arial Rounded MT Bold"/>
              </a:rPr>
              <a:t>i</a:t>
            </a:r>
            <a:r>
              <a:rPr lang="en-US" sz="3800" dirty="0" smtClean="0">
                <a:solidFill>
                  <a:srgbClr val="000090"/>
                </a:solidFill>
                <a:latin typeface="Arial Rounded MT Bold"/>
                <a:cs typeface="Arial Rounded MT Bold"/>
              </a:rPr>
              <a:t>onosphere</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5" name="Shape 155"/>
          <p:cNvPicPr preferRelativeResize="0"/>
          <p:nvPr/>
        </p:nvPicPr>
        <p:blipFill rotWithShape="1">
          <a:blip r:embed="rId3"/>
          <a:srcRect l="8262" t="2444" r="12673" b="8325"/>
          <a:stretch/>
        </p:blipFill>
        <p:spPr>
          <a:xfrm>
            <a:off x="0" y="1017915"/>
            <a:ext cx="9144000" cy="5651908"/>
          </a:xfrm>
          <a:prstGeom prst="rect">
            <a:avLst/>
          </a:prstGeom>
          <a:noFill/>
          <a:ln>
            <a:noFill/>
          </a:ln>
        </p:spPr>
      </p:pic>
      <p:sp>
        <p:nvSpPr>
          <p:cNvPr id="6"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Solar minimum (May 13, 2009)</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Shape 160"/>
          <p:cNvPicPr preferRelativeResize="0"/>
          <p:nvPr/>
        </p:nvPicPr>
        <p:blipFill rotWithShape="1">
          <a:blip r:embed="rId3"/>
          <a:srcRect l="8074"/>
          <a:stretch/>
        </p:blipFill>
        <p:spPr>
          <a:xfrm>
            <a:off x="738312" y="940875"/>
            <a:ext cx="8405688" cy="5917124"/>
          </a:xfrm>
          <a:prstGeom prst="rect">
            <a:avLst/>
          </a:prstGeom>
          <a:noFill/>
          <a:ln>
            <a:noFill/>
          </a:ln>
        </p:spPr>
      </p:pic>
      <p:sp>
        <p:nvSpPr>
          <p:cNvPr id="5"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Solar maximum (April 6, 2014)</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7" name="Shape 167"/>
          <p:cNvSpPr txBox="1"/>
          <p:nvPr/>
        </p:nvSpPr>
        <p:spPr>
          <a:xfrm>
            <a:off x="9353175" y="1045875"/>
            <a:ext cx="3000000" cy="3000000"/>
          </a:xfrm>
          <a:prstGeom prst="rect">
            <a:avLst/>
          </a:prstGeom>
          <a:noFill/>
          <a:ln>
            <a:noFill/>
          </a:ln>
        </p:spPr>
        <p:txBody>
          <a:bodyPr lIns="91425" tIns="91425" rIns="91425" bIns="91425" anchor="ctr" anchorCtr="0">
            <a:noAutofit/>
          </a:bodyPr>
          <a:lstStyle/>
          <a:p>
            <a:pPr lvl="0" rtl="0">
              <a:spcBef>
                <a:spcPts val="0"/>
              </a:spcBef>
              <a:buNone/>
            </a:pPr>
            <a:endParaRPr/>
          </a:p>
        </p:txBody>
      </p:sp>
      <p:pic>
        <p:nvPicPr>
          <p:cNvPr id="168" name="Shape 168"/>
          <p:cNvPicPr preferRelativeResize="0"/>
          <p:nvPr/>
        </p:nvPicPr>
        <p:blipFill>
          <a:blip r:embed="rId3"/>
          <a:stretch>
            <a:fillRect/>
          </a:stretch>
        </p:blipFill>
        <p:spPr>
          <a:xfrm>
            <a:off x="0" y="1828147"/>
            <a:ext cx="9143998" cy="2938752"/>
          </a:xfrm>
          <a:prstGeom prst="rect">
            <a:avLst/>
          </a:prstGeom>
          <a:noFill/>
          <a:ln>
            <a:noFill/>
          </a:ln>
        </p:spPr>
      </p:pic>
      <p:sp>
        <p:nvSpPr>
          <p:cNvPr id="6"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Experimental data (Jul 23, 2014)</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Shape 173"/>
          <p:cNvPicPr preferRelativeResize="0"/>
          <p:nvPr/>
        </p:nvPicPr>
        <p:blipFill rotWithShape="1">
          <a:blip r:embed="rId3"/>
          <a:srcRect t="8624" b="4168"/>
          <a:stretch/>
        </p:blipFill>
        <p:spPr>
          <a:xfrm>
            <a:off x="758400" y="3463625"/>
            <a:ext cx="7874773" cy="3532899"/>
          </a:xfrm>
          <a:prstGeom prst="rect">
            <a:avLst/>
          </a:prstGeom>
          <a:noFill/>
          <a:ln>
            <a:noFill/>
          </a:ln>
        </p:spPr>
      </p:pic>
      <p:pic>
        <p:nvPicPr>
          <p:cNvPr id="174" name="Shape 174"/>
          <p:cNvPicPr preferRelativeResize="0"/>
          <p:nvPr/>
        </p:nvPicPr>
        <p:blipFill rotWithShape="1">
          <a:blip r:embed="rId4"/>
          <a:srcRect t="7450" b="9493"/>
          <a:stretch/>
        </p:blipFill>
        <p:spPr>
          <a:xfrm>
            <a:off x="503700" y="0"/>
            <a:ext cx="8226450" cy="3463625"/>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graphicFrame>
        <p:nvGraphicFramePr>
          <p:cNvPr id="179" name="Shape 179"/>
          <p:cNvGraphicFramePr/>
          <p:nvPr>
            <p:extLst>
              <p:ext uri="{D42A27DB-BD31-4B8C-83A1-F6EECF244321}">
                <p14:modId xmlns:p14="http://schemas.microsoft.com/office/powerpoint/2010/main" val="543478341"/>
              </p:ext>
            </p:extLst>
          </p:nvPr>
        </p:nvGraphicFramePr>
        <p:xfrm>
          <a:off x="339622" y="2128437"/>
          <a:ext cx="8582852" cy="3528900"/>
        </p:xfrm>
        <a:graphic>
          <a:graphicData uri="http://schemas.openxmlformats.org/drawingml/2006/table">
            <a:tbl>
              <a:tblPr>
                <a:tableStyleId>{8A107856-5554-42FB-B03E-39F5DBC370BA}</a:tableStyleId>
              </a:tblPr>
              <a:tblGrid>
                <a:gridCol w="2145713"/>
                <a:gridCol w="2145713"/>
                <a:gridCol w="2145713"/>
                <a:gridCol w="2145713"/>
              </a:tblGrid>
              <a:tr h="631200">
                <a:tc>
                  <a:txBody>
                    <a:bodyPr/>
                    <a:lstStyle/>
                    <a:p>
                      <a:pPr>
                        <a:spcBef>
                          <a:spcPts val="0"/>
                        </a:spcBef>
                        <a:buNone/>
                      </a:pPr>
                      <a:endParaRPr sz="2000" dirty="0"/>
                    </a:p>
                  </a:txBody>
                  <a:tcPr marL="91425" marR="91425" marT="91425" marB="91425"/>
                </a:tc>
                <a:tc>
                  <a:txBody>
                    <a:bodyPr/>
                    <a:lstStyle/>
                    <a:p>
                      <a:pPr>
                        <a:spcBef>
                          <a:spcPts val="0"/>
                        </a:spcBef>
                        <a:buNone/>
                      </a:pPr>
                      <a:r>
                        <a:rPr lang="en-US" sz="2000" b="1" dirty="0"/>
                        <a:t>Solar </a:t>
                      </a:r>
                      <a:r>
                        <a:rPr lang="en-US" sz="2000" b="1" dirty="0" smtClean="0"/>
                        <a:t>min  (</a:t>
                      </a:r>
                      <a:r>
                        <a:rPr lang="en-US" sz="2000" b="1" dirty="0"/>
                        <a:t>2009)</a:t>
                      </a:r>
                    </a:p>
                  </a:txBody>
                  <a:tcPr marL="91425" marR="91425" marT="91425" marB="91425"/>
                </a:tc>
                <a:tc>
                  <a:txBody>
                    <a:bodyPr/>
                    <a:lstStyle/>
                    <a:p>
                      <a:pPr>
                        <a:spcBef>
                          <a:spcPts val="0"/>
                        </a:spcBef>
                        <a:buNone/>
                      </a:pPr>
                      <a:r>
                        <a:rPr lang="en-US" sz="2000" b="1" dirty="0"/>
                        <a:t>Arecibo </a:t>
                      </a:r>
                      <a:r>
                        <a:rPr lang="en-US" sz="2000" b="1" dirty="0" smtClean="0"/>
                        <a:t>         (</a:t>
                      </a:r>
                      <a:r>
                        <a:rPr lang="en-US" sz="2000" b="1" dirty="0"/>
                        <a:t>22 July)</a:t>
                      </a:r>
                    </a:p>
                  </a:txBody>
                  <a:tcPr marL="91425" marR="91425" marT="91425" marB="91425"/>
                </a:tc>
                <a:tc>
                  <a:txBody>
                    <a:bodyPr/>
                    <a:lstStyle/>
                    <a:p>
                      <a:pPr>
                        <a:spcBef>
                          <a:spcPts val="0"/>
                        </a:spcBef>
                        <a:buNone/>
                      </a:pPr>
                      <a:r>
                        <a:rPr lang="en-US" sz="2000" b="1" dirty="0"/>
                        <a:t>Solar </a:t>
                      </a:r>
                      <a:r>
                        <a:rPr lang="en-US" sz="2000" b="1" dirty="0" smtClean="0"/>
                        <a:t>max (</a:t>
                      </a:r>
                      <a:r>
                        <a:rPr lang="en-US" sz="2000" b="1" dirty="0"/>
                        <a:t>2014)</a:t>
                      </a:r>
                    </a:p>
                  </a:txBody>
                  <a:tcPr marL="91425" marR="91425" marT="91425" marB="91425"/>
                </a:tc>
              </a:tr>
              <a:tr h="631200">
                <a:tc>
                  <a:txBody>
                    <a:bodyPr/>
                    <a:lstStyle/>
                    <a:p>
                      <a:pPr>
                        <a:spcBef>
                          <a:spcPts val="0"/>
                        </a:spcBef>
                        <a:buNone/>
                      </a:pPr>
                      <a:r>
                        <a:rPr lang="en-US" sz="2000"/>
                        <a:t>Te (K)</a:t>
                      </a:r>
                    </a:p>
                  </a:txBody>
                  <a:tcPr marL="91425" marR="91425" marT="91425" marB="91425"/>
                </a:tc>
                <a:tc>
                  <a:txBody>
                    <a:bodyPr/>
                    <a:lstStyle/>
                    <a:p>
                      <a:pPr>
                        <a:spcBef>
                          <a:spcPts val="0"/>
                        </a:spcBef>
                        <a:buNone/>
                      </a:pPr>
                      <a:r>
                        <a:rPr lang="en-US" sz="2000" dirty="0"/>
                        <a:t>680</a:t>
                      </a:r>
                    </a:p>
                  </a:txBody>
                  <a:tcPr marL="91425" marR="91425" marT="91425" marB="91425"/>
                </a:tc>
                <a:tc>
                  <a:txBody>
                    <a:bodyPr/>
                    <a:lstStyle/>
                    <a:p>
                      <a:pPr>
                        <a:spcBef>
                          <a:spcPts val="0"/>
                        </a:spcBef>
                        <a:buNone/>
                      </a:pPr>
                      <a:r>
                        <a:rPr lang="en-US" sz="2000" dirty="0"/>
                        <a:t>704.3</a:t>
                      </a:r>
                    </a:p>
                  </a:txBody>
                  <a:tcPr marL="91425" marR="91425" marT="91425" marB="91425"/>
                </a:tc>
                <a:tc>
                  <a:txBody>
                    <a:bodyPr/>
                    <a:lstStyle/>
                    <a:p>
                      <a:pPr>
                        <a:spcBef>
                          <a:spcPts val="0"/>
                        </a:spcBef>
                        <a:buNone/>
                      </a:pPr>
                      <a:r>
                        <a:rPr lang="en-US" sz="2000"/>
                        <a:t>991</a:t>
                      </a:r>
                    </a:p>
                  </a:txBody>
                  <a:tcPr marL="91425" marR="91425" marT="91425" marB="91425"/>
                </a:tc>
              </a:tr>
              <a:tr h="656400">
                <a:tc>
                  <a:txBody>
                    <a:bodyPr/>
                    <a:lstStyle/>
                    <a:p>
                      <a:pPr>
                        <a:spcBef>
                          <a:spcPts val="0"/>
                        </a:spcBef>
                        <a:buNone/>
                      </a:pPr>
                      <a:r>
                        <a:rPr lang="en-US" sz="2000"/>
                        <a:t>Ti (K)</a:t>
                      </a:r>
                    </a:p>
                  </a:txBody>
                  <a:tcPr marL="91425" marR="91425" marT="91425" marB="91425"/>
                </a:tc>
                <a:tc>
                  <a:txBody>
                    <a:bodyPr/>
                    <a:lstStyle/>
                    <a:p>
                      <a:pPr>
                        <a:spcBef>
                          <a:spcPts val="0"/>
                        </a:spcBef>
                        <a:buNone/>
                      </a:pPr>
                      <a:r>
                        <a:rPr lang="en-US" sz="2000"/>
                        <a:t>623</a:t>
                      </a:r>
                    </a:p>
                  </a:txBody>
                  <a:tcPr marL="91425" marR="91425" marT="91425" marB="91425"/>
                </a:tc>
                <a:tc>
                  <a:txBody>
                    <a:bodyPr/>
                    <a:lstStyle/>
                    <a:p>
                      <a:pPr>
                        <a:spcBef>
                          <a:spcPts val="0"/>
                        </a:spcBef>
                        <a:buNone/>
                      </a:pPr>
                      <a:r>
                        <a:rPr lang="en-US" sz="2000" dirty="0"/>
                        <a:t>682.4</a:t>
                      </a:r>
                    </a:p>
                  </a:txBody>
                  <a:tcPr marL="91425" marR="91425" marT="91425" marB="91425"/>
                </a:tc>
                <a:tc>
                  <a:txBody>
                    <a:bodyPr/>
                    <a:lstStyle/>
                    <a:p>
                      <a:pPr>
                        <a:spcBef>
                          <a:spcPts val="0"/>
                        </a:spcBef>
                        <a:buNone/>
                      </a:pPr>
                      <a:r>
                        <a:rPr lang="en-US" sz="2000" dirty="0"/>
                        <a:t>986</a:t>
                      </a:r>
                    </a:p>
                  </a:txBody>
                  <a:tcPr marL="91425" marR="91425" marT="91425" marB="91425"/>
                </a:tc>
              </a:tr>
              <a:tr h="656400">
                <a:tc>
                  <a:txBody>
                    <a:bodyPr/>
                    <a:lstStyle/>
                    <a:p>
                      <a:pPr>
                        <a:spcBef>
                          <a:spcPts val="0"/>
                        </a:spcBef>
                        <a:buNone/>
                      </a:pPr>
                      <a:r>
                        <a:rPr lang="en-US" sz="2000" dirty="0"/>
                        <a:t>N</a:t>
                      </a:r>
                      <a:r>
                        <a:rPr lang="en-US" sz="2000" baseline="-25000" dirty="0" smtClean="0"/>
                        <a:t>m</a:t>
                      </a:r>
                      <a:r>
                        <a:rPr lang="en-US" sz="2000" dirty="0" smtClean="0"/>
                        <a:t>f2 </a:t>
                      </a:r>
                      <a:r>
                        <a:rPr lang="en-US" sz="2000" dirty="0"/>
                        <a:t>(log10(m-3))</a:t>
                      </a:r>
                    </a:p>
                  </a:txBody>
                  <a:tcPr marL="91425" marR="91425" marT="91425" marB="91425"/>
                </a:tc>
                <a:tc>
                  <a:txBody>
                    <a:bodyPr/>
                    <a:lstStyle/>
                    <a:p>
                      <a:pPr rtl="0">
                        <a:spcBef>
                          <a:spcPts val="0"/>
                        </a:spcBef>
                        <a:buNone/>
                      </a:pPr>
                      <a:r>
                        <a:rPr lang="en-US" sz="2000"/>
                        <a:t>10.533 </a:t>
                      </a:r>
                    </a:p>
                  </a:txBody>
                  <a:tcPr marL="91425" marR="91425" marT="91425" marB="91425"/>
                </a:tc>
                <a:tc>
                  <a:txBody>
                    <a:bodyPr/>
                    <a:lstStyle/>
                    <a:p>
                      <a:pPr>
                        <a:spcBef>
                          <a:spcPts val="0"/>
                        </a:spcBef>
                        <a:buNone/>
                      </a:pPr>
                      <a:r>
                        <a:rPr lang="en-US" sz="2000" dirty="0"/>
                        <a:t>11.431</a:t>
                      </a:r>
                    </a:p>
                  </a:txBody>
                  <a:tcPr marL="91425" marR="91425" marT="91425" marB="91425"/>
                </a:tc>
                <a:tc>
                  <a:txBody>
                    <a:bodyPr/>
                    <a:lstStyle/>
                    <a:p>
                      <a:pPr>
                        <a:spcBef>
                          <a:spcPts val="0"/>
                        </a:spcBef>
                        <a:buNone/>
                      </a:pPr>
                      <a:r>
                        <a:rPr lang="en-US" sz="2000"/>
                        <a:t>12.093</a:t>
                      </a:r>
                    </a:p>
                  </a:txBody>
                  <a:tcPr marL="91425" marR="91425" marT="91425" marB="91425"/>
                </a:tc>
              </a:tr>
              <a:tr h="656400">
                <a:tc>
                  <a:txBody>
                    <a:bodyPr/>
                    <a:lstStyle/>
                    <a:p>
                      <a:pPr rtl="0">
                        <a:spcBef>
                          <a:spcPts val="0"/>
                        </a:spcBef>
                        <a:buNone/>
                      </a:pPr>
                      <a:r>
                        <a:rPr lang="en-US" sz="2000" dirty="0"/>
                        <a:t>h</a:t>
                      </a:r>
                      <a:r>
                        <a:rPr lang="en-US" sz="2000" baseline="-25000" dirty="0"/>
                        <a:t>m</a:t>
                      </a:r>
                      <a:r>
                        <a:rPr lang="en-US" sz="2000" dirty="0"/>
                        <a:t>f2 (km)</a:t>
                      </a:r>
                    </a:p>
                  </a:txBody>
                  <a:tcPr marL="91425" marR="91425" marT="91425" marB="91425"/>
                </a:tc>
                <a:tc>
                  <a:txBody>
                    <a:bodyPr/>
                    <a:lstStyle/>
                    <a:p>
                      <a:pPr rtl="0">
                        <a:spcBef>
                          <a:spcPts val="0"/>
                        </a:spcBef>
                        <a:buNone/>
                      </a:pPr>
                      <a:r>
                        <a:rPr lang="en-US" sz="2000"/>
                        <a:t>380.4</a:t>
                      </a:r>
                    </a:p>
                  </a:txBody>
                  <a:tcPr marL="91425" marR="91425" marT="91425" marB="91425"/>
                </a:tc>
                <a:tc>
                  <a:txBody>
                    <a:bodyPr/>
                    <a:lstStyle/>
                    <a:p>
                      <a:pPr>
                        <a:spcBef>
                          <a:spcPts val="0"/>
                        </a:spcBef>
                        <a:buNone/>
                      </a:pPr>
                      <a:r>
                        <a:rPr lang="en-US" sz="2000"/>
                        <a:t>342</a:t>
                      </a:r>
                    </a:p>
                  </a:txBody>
                  <a:tcPr marL="91425" marR="91425" marT="91425" marB="91425"/>
                </a:tc>
                <a:tc>
                  <a:txBody>
                    <a:bodyPr/>
                    <a:lstStyle/>
                    <a:p>
                      <a:pPr rtl="0">
                        <a:spcBef>
                          <a:spcPts val="0"/>
                        </a:spcBef>
                        <a:buNone/>
                      </a:pPr>
                      <a:r>
                        <a:rPr lang="en-US" sz="2000" dirty="0"/>
                        <a:t>342</a:t>
                      </a:r>
                    </a:p>
                  </a:txBody>
                  <a:tcPr marL="91425" marR="91425" marT="91425" marB="91425"/>
                </a:tc>
              </a:tr>
            </a:tbl>
          </a:graphicData>
        </a:graphic>
      </p:graphicFrame>
      <p:sp>
        <p:nvSpPr>
          <p:cNvPr id="4"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Comparison of our data</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6" name="Shape 186"/>
          <p:cNvSpPr txBox="1">
            <a:spLocks noGrp="1"/>
          </p:cNvSpPr>
          <p:nvPr>
            <p:ph type="body" idx="1"/>
          </p:nvPr>
        </p:nvSpPr>
        <p:spPr>
          <a:xfrm>
            <a:off x="457200" y="1752600"/>
            <a:ext cx="8229600" cy="4526100"/>
          </a:xfrm>
          <a:prstGeom prst="rect">
            <a:avLst/>
          </a:prstGeom>
        </p:spPr>
        <p:txBody>
          <a:bodyPr lIns="91425" tIns="91425" rIns="91425" bIns="91425" anchor="t" anchorCtr="0">
            <a:noAutofit/>
          </a:bodyPr>
          <a:lstStyle/>
          <a:p>
            <a:pPr algn="ctr" rtl="0">
              <a:spcBef>
                <a:spcPts val="0"/>
              </a:spcBef>
              <a:buNone/>
            </a:pPr>
            <a:r>
              <a:rPr lang="en-US" sz="2400" dirty="0"/>
              <a:t>yes, the ionosphere looks exactly like a </a:t>
            </a:r>
            <a:r>
              <a:rPr lang="en-US" sz="2400" dirty="0" smtClean="0"/>
              <a:t>min</a:t>
            </a:r>
            <a:endParaRPr lang="en-US" sz="2400" dirty="0"/>
          </a:p>
          <a:p>
            <a:pPr algn="ctr" rtl="0">
              <a:spcBef>
                <a:spcPts val="0"/>
              </a:spcBef>
              <a:buNone/>
            </a:pPr>
            <a:endParaRPr sz="2400" dirty="0"/>
          </a:p>
          <a:p>
            <a:pPr algn="ctr" rtl="0">
              <a:spcBef>
                <a:spcPts val="0"/>
              </a:spcBef>
              <a:buNone/>
            </a:pPr>
            <a:r>
              <a:rPr lang="en-US" sz="2400" dirty="0" smtClean="0"/>
              <a:t>or</a:t>
            </a:r>
            <a:endParaRPr lang="en-US" sz="2400" dirty="0"/>
          </a:p>
          <a:p>
            <a:pPr algn="ctr" rtl="0">
              <a:spcBef>
                <a:spcPts val="0"/>
              </a:spcBef>
              <a:buNone/>
            </a:pPr>
            <a:endParaRPr sz="2400" dirty="0"/>
          </a:p>
          <a:p>
            <a:pPr algn="ctr" rtl="0">
              <a:spcBef>
                <a:spcPts val="0"/>
              </a:spcBef>
              <a:buNone/>
            </a:pPr>
            <a:r>
              <a:rPr lang="en-US" sz="2400" dirty="0"/>
              <a:t>nope, the ionosphere is still very </a:t>
            </a:r>
            <a:r>
              <a:rPr lang="en-US" sz="2400" dirty="0" err="1" smtClean="0"/>
              <a:t>maxy</a:t>
            </a:r>
            <a:endParaRPr lang="en-US" sz="2400" dirty="0" smtClean="0"/>
          </a:p>
          <a:p>
            <a:pPr algn="ctr" rtl="0">
              <a:spcBef>
                <a:spcPts val="0"/>
              </a:spcBef>
              <a:buNone/>
            </a:pPr>
            <a:endParaRPr sz="2400" dirty="0"/>
          </a:p>
          <a:p>
            <a:pPr algn="ctr" rtl="0">
              <a:spcBef>
                <a:spcPts val="0"/>
              </a:spcBef>
              <a:buNone/>
            </a:pPr>
            <a:r>
              <a:rPr lang="en-US" sz="2400" dirty="0"/>
              <a:t>or</a:t>
            </a:r>
          </a:p>
          <a:p>
            <a:pPr algn="ctr" rtl="0">
              <a:spcBef>
                <a:spcPts val="0"/>
              </a:spcBef>
              <a:buNone/>
            </a:pPr>
            <a:endParaRPr lang="en-US" sz="2400" dirty="0" smtClean="0"/>
          </a:p>
          <a:p>
            <a:pPr algn="ctr" rtl="0">
              <a:spcBef>
                <a:spcPts val="0"/>
              </a:spcBef>
              <a:buNone/>
            </a:pPr>
            <a:endParaRPr sz="2400" dirty="0"/>
          </a:p>
          <a:p>
            <a:pPr algn="ctr">
              <a:spcBef>
                <a:spcPts val="0"/>
              </a:spcBef>
              <a:buNone/>
            </a:pPr>
            <a:r>
              <a:rPr lang="en-US" sz="2400" b="1" dirty="0"/>
              <a:t>it is somewhere in between and </a:t>
            </a:r>
            <a:r>
              <a:rPr lang="en-US" sz="2400" b="1" dirty="0" smtClean="0"/>
              <a:t>inconclusive!</a:t>
            </a:r>
            <a:endParaRPr lang="en-US" sz="2400" b="1" dirty="0"/>
          </a:p>
        </p:txBody>
      </p:sp>
      <p:sp>
        <p:nvSpPr>
          <p:cNvPr id="187" name="Shape 187"/>
          <p:cNvSpPr/>
          <p:nvPr/>
        </p:nvSpPr>
        <p:spPr>
          <a:xfrm>
            <a:off x="1048404" y="4843982"/>
            <a:ext cx="7191163" cy="945167"/>
          </a:xfrm>
          <a:prstGeom prst="ellipse">
            <a:avLst/>
          </a:prstGeom>
          <a:noFill/>
          <a:ln w="19050" cap="flat">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Discussion &amp; conclusion</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3" name="Shape 193"/>
          <p:cNvSpPr txBox="1">
            <a:spLocks noGrp="1"/>
          </p:cNvSpPr>
          <p:nvPr>
            <p:ph type="body" idx="1"/>
          </p:nvPr>
        </p:nvSpPr>
        <p:spPr>
          <a:xfrm>
            <a:off x="457200" y="1417650"/>
            <a:ext cx="8229600" cy="4526100"/>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Calibri"/>
              <a:buChar char="•"/>
            </a:pPr>
            <a:r>
              <a:rPr lang="en-US" sz="3000" dirty="0">
                <a:solidFill>
                  <a:schemeClr val="dk1"/>
                </a:solidFill>
              </a:rPr>
              <a:t>MORE DATA !!!</a:t>
            </a:r>
            <a:r>
              <a:rPr lang="en-US" sz="3000" dirty="0" smtClean="0">
                <a:solidFill>
                  <a:schemeClr val="dk1"/>
                </a:solidFill>
              </a:rPr>
              <a:t>!</a:t>
            </a:r>
          </a:p>
          <a:p>
            <a:pPr marL="457200" lvl="0" indent="-419100" rtl="0">
              <a:spcBef>
                <a:spcPts val="0"/>
              </a:spcBef>
              <a:buClr>
                <a:schemeClr val="dk1"/>
              </a:buClr>
              <a:buSzPct val="100000"/>
              <a:buFont typeface="Calibri"/>
              <a:buChar char="•"/>
            </a:pPr>
            <a:endParaRPr lang="en-US" sz="3000" dirty="0">
              <a:solidFill>
                <a:schemeClr val="dk1"/>
              </a:solidFill>
            </a:endParaRPr>
          </a:p>
          <a:p>
            <a:pPr marL="457200" lvl="0" indent="-419100" rtl="0">
              <a:spcBef>
                <a:spcPts val="0"/>
              </a:spcBef>
              <a:buClr>
                <a:schemeClr val="dk1"/>
              </a:buClr>
              <a:buSzPct val="100000"/>
              <a:buFont typeface="Calibri"/>
              <a:buChar char="•"/>
            </a:pPr>
            <a:r>
              <a:rPr lang="en-US" sz="3000" dirty="0">
                <a:solidFill>
                  <a:schemeClr val="dk1"/>
                </a:solidFill>
              </a:rPr>
              <a:t>Use the other ISR data to get a better global snapshot of the ionosphere </a:t>
            </a:r>
          </a:p>
          <a:p>
            <a:pPr marL="0" lvl="0" indent="0">
              <a:spcBef>
                <a:spcPts val="0"/>
              </a:spcBef>
              <a:buNone/>
            </a:pPr>
            <a:endParaRPr sz="3000" dirty="0">
              <a:solidFill>
                <a:schemeClr val="dk1"/>
              </a:solidFill>
            </a:endParaRPr>
          </a:p>
        </p:txBody>
      </p:sp>
      <p:sp>
        <p:nvSpPr>
          <p:cNvPr id="5"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Future work</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5"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Summary</a:t>
            </a:r>
            <a:endParaRPr lang="en-US" sz="3800" dirty="0">
              <a:solidFill>
                <a:srgbClr val="000090"/>
              </a:solidFill>
              <a:latin typeface="Arial Rounded MT Bold"/>
              <a:cs typeface="Arial Rounded MT Bold"/>
            </a:endParaRPr>
          </a:p>
        </p:txBody>
      </p:sp>
      <p:graphicFrame>
        <p:nvGraphicFramePr>
          <p:cNvPr id="6" name="Diagram 5"/>
          <p:cNvGraphicFramePr/>
          <p:nvPr>
            <p:extLst>
              <p:ext uri="{D42A27DB-BD31-4B8C-83A1-F6EECF244321}">
                <p14:modId xmlns:p14="http://schemas.microsoft.com/office/powerpoint/2010/main" val="1321223645"/>
              </p:ext>
            </p:extLst>
          </p:nvPr>
        </p:nvGraphicFramePr>
        <p:xfrm>
          <a:off x="303055" y="1354183"/>
          <a:ext cx="8599645"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5"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4000" dirty="0" smtClean="0">
                <a:solidFill>
                  <a:srgbClr val="000090"/>
                </a:solidFill>
                <a:latin typeface="Arial Rounded MT Bold"/>
                <a:cs typeface="Arial Rounded MT Bold"/>
              </a:rPr>
              <a:t>Questions?</a:t>
            </a:r>
            <a:endParaRPr lang="en-US" sz="40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835076342"/>
              </p:ext>
            </p:extLst>
          </p:nvPr>
        </p:nvGraphicFramePr>
        <p:xfrm>
          <a:off x="371581" y="1274200"/>
          <a:ext cx="8229599" cy="52085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txBox="1">
            <a:spLocks/>
          </p:cNvSpPr>
          <p:nvPr/>
        </p:nvSpPr>
        <p:spPr>
          <a:xfrm>
            <a:off x="371581" y="169778"/>
            <a:ext cx="8335977"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400" dirty="0" smtClean="0">
                <a:solidFill>
                  <a:srgbClr val="000090"/>
                </a:solidFill>
                <a:latin typeface="Arial Rounded MT Bold"/>
                <a:cs typeface="Arial Rounded MT Bold"/>
              </a:rPr>
              <a:t>Outline</a:t>
            </a:r>
            <a:endParaRPr lang="en-US" sz="4400" dirty="0">
              <a:solidFill>
                <a:srgbClr val="000090"/>
              </a:solidFill>
              <a:latin typeface="Arial Rounded MT Bold"/>
              <a:cs typeface="Arial Rounded MT Bold"/>
            </a:endParaRPr>
          </a:p>
        </p:txBody>
      </p:sp>
      <p:sp>
        <p:nvSpPr>
          <p:cNvPr id="8" name="TextBox 7"/>
          <p:cNvSpPr txBox="1"/>
          <p:nvPr/>
        </p:nvSpPr>
        <p:spPr>
          <a:xfrm>
            <a:off x="1170204" y="1134052"/>
            <a:ext cx="7430976" cy="702756"/>
          </a:xfrm>
          <a:prstGeom prst="rect">
            <a:avLst/>
          </a:prstGeom>
          <a:noFill/>
        </p:spPr>
        <p:txBody>
          <a:bodyPr wrap="square" rtlCol="0">
            <a:spAutoFit/>
          </a:bodyPr>
          <a:lstStyle/>
          <a:p>
            <a:pPr marL="38100" lvl="0">
              <a:lnSpc>
                <a:spcPct val="150000"/>
              </a:lnSpc>
              <a:buClr>
                <a:schemeClr val="dk1"/>
              </a:buClr>
              <a:buSzPct val="100000"/>
            </a:pPr>
            <a:r>
              <a:rPr lang="en-US" sz="2800" dirty="0">
                <a:solidFill>
                  <a:schemeClr val="dk1"/>
                </a:solidFill>
              </a:rPr>
              <a:t>Solar activity and our unique window</a:t>
            </a:r>
          </a:p>
        </p:txBody>
      </p:sp>
      <p:sp>
        <p:nvSpPr>
          <p:cNvPr id="3" name="TextBox 2"/>
          <p:cNvSpPr txBox="1"/>
          <p:nvPr/>
        </p:nvSpPr>
        <p:spPr>
          <a:xfrm>
            <a:off x="1170204" y="2165556"/>
            <a:ext cx="3158762" cy="738664"/>
          </a:xfrm>
          <a:prstGeom prst="rect">
            <a:avLst/>
          </a:prstGeom>
          <a:noFill/>
        </p:spPr>
        <p:txBody>
          <a:bodyPr wrap="none" rtlCol="0">
            <a:spAutoFit/>
          </a:bodyPr>
          <a:lstStyle/>
          <a:p>
            <a:pPr lvl="0"/>
            <a:r>
              <a:rPr lang="en-US" sz="2800" dirty="0">
                <a:solidFill>
                  <a:schemeClr val="dk1"/>
                </a:solidFill>
              </a:rPr>
              <a:t>Ionosphere </a:t>
            </a:r>
            <a:r>
              <a:rPr lang="en-US" sz="2800" dirty="0" smtClean="0">
                <a:solidFill>
                  <a:schemeClr val="dk1"/>
                </a:solidFill>
              </a:rPr>
              <a:t>impact</a:t>
            </a:r>
            <a:endParaRPr lang="en-US" sz="2800" dirty="0">
              <a:solidFill>
                <a:schemeClr val="dk1"/>
              </a:solidFill>
            </a:endParaRPr>
          </a:p>
          <a:p>
            <a:endParaRPr lang="en-US" dirty="0"/>
          </a:p>
        </p:txBody>
      </p:sp>
      <p:sp>
        <p:nvSpPr>
          <p:cNvPr id="10" name="TextBox 9"/>
          <p:cNvSpPr txBox="1"/>
          <p:nvPr/>
        </p:nvSpPr>
        <p:spPr>
          <a:xfrm>
            <a:off x="1170204" y="3056620"/>
            <a:ext cx="3258349" cy="738664"/>
          </a:xfrm>
          <a:prstGeom prst="rect">
            <a:avLst/>
          </a:prstGeom>
          <a:noFill/>
        </p:spPr>
        <p:txBody>
          <a:bodyPr wrap="none" rtlCol="0">
            <a:spAutoFit/>
          </a:bodyPr>
          <a:lstStyle/>
          <a:p>
            <a:pPr lvl="0"/>
            <a:r>
              <a:rPr lang="en-US" sz="2800" dirty="0" smtClean="0">
                <a:solidFill>
                  <a:schemeClr val="dk1"/>
                </a:solidFill>
              </a:rPr>
              <a:t>Experimental setup</a:t>
            </a:r>
            <a:endParaRPr lang="en-US" sz="2800" dirty="0">
              <a:solidFill>
                <a:schemeClr val="dk1"/>
              </a:solidFill>
            </a:endParaRPr>
          </a:p>
          <a:p>
            <a:endParaRPr lang="en-US" dirty="0"/>
          </a:p>
        </p:txBody>
      </p:sp>
      <p:sp>
        <p:nvSpPr>
          <p:cNvPr id="11" name="TextBox 10"/>
          <p:cNvSpPr txBox="1"/>
          <p:nvPr/>
        </p:nvSpPr>
        <p:spPr>
          <a:xfrm>
            <a:off x="1170204" y="3869422"/>
            <a:ext cx="5054063" cy="738664"/>
          </a:xfrm>
          <a:prstGeom prst="rect">
            <a:avLst/>
          </a:prstGeom>
          <a:noFill/>
        </p:spPr>
        <p:txBody>
          <a:bodyPr wrap="none" rtlCol="0">
            <a:spAutoFit/>
          </a:bodyPr>
          <a:lstStyle/>
          <a:p>
            <a:pPr lvl="0"/>
            <a:r>
              <a:rPr lang="en-US" sz="2800" dirty="0" smtClean="0">
                <a:solidFill>
                  <a:schemeClr val="dk1"/>
                </a:solidFill>
              </a:rPr>
              <a:t>Previous </a:t>
            </a:r>
            <a:r>
              <a:rPr lang="en-US" sz="2800" dirty="0">
                <a:solidFill>
                  <a:schemeClr val="dk1"/>
                </a:solidFill>
              </a:rPr>
              <a:t>s</a:t>
            </a:r>
            <a:r>
              <a:rPr lang="en-US" sz="2800" dirty="0" smtClean="0">
                <a:solidFill>
                  <a:schemeClr val="dk1"/>
                </a:solidFill>
              </a:rPr>
              <a:t>olar max &amp; </a:t>
            </a:r>
            <a:r>
              <a:rPr lang="en-US" sz="2800" dirty="0">
                <a:solidFill>
                  <a:schemeClr val="dk1"/>
                </a:solidFill>
              </a:rPr>
              <a:t>m</a:t>
            </a:r>
            <a:r>
              <a:rPr lang="en-US" sz="2800" dirty="0" smtClean="0">
                <a:solidFill>
                  <a:schemeClr val="dk1"/>
                </a:solidFill>
              </a:rPr>
              <a:t>in data</a:t>
            </a:r>
            <a:endParaRPr lang="en-US" sz="2800" dirty="0">
              <a:solidFill>
                <a:schemeClr val="dk1"/>
              </a:solidFill>
            </a:endParaRPr>
          </a:p>
          <a:p>
            <a:endParaRPr lang="en-US" dirty="0"/>
          </a:p>
        </p:txBody>
      </p:sp>
      <p:sp>
        <p:nvSpPr>
          <p:cNvPr id="12" name="TextBox 11"/>
          <p:cNvSpPr txBox="1"/>
          <p:nvPr/>
        </p:nvSpPr>
        <p:spPr>
          <a:xfrm>
            <a:off x="1170204" y="4741000"/>
            <a:ext cx="1381984" cy="738664"/>
          </a:xfrm>
          <a:prstGeom prst="rect">
            <a:avLst/>
          </a:prstGeom>
          <a:noFill/>
        </p:spPr>
        <p:txBody>
          <a:bodyPr wrap="none" rtlCol="0">
            <a:spAutoFit/>
          </a:bodyPr>
          <a:lstStyle/>
          <a:p>
            <a:pPr lvl="0"/>
            <a:r>
              <a:rPr lang="en-US" sz="2800" dirty="0" smtClean="0">
                <a:solidFill>
                  <a:schemeClr val="dk1"/>
                </a:solidFill>
              </a:rPr>
              <a:t>Results</a:t>
            </a:r>
            <a:endParaRPr lang="en-US" sz="2800" dirty="0">
              <a:solidFill>
                <a:schemeClr val="dk1"/>
              </a:solidFill>
            </a:endParaRPr>
          </a:p>
          <a:p>
            <a:endParaRPr lang="en-US" dirty="0"/>
          </a:p>
        </p:txBody>
      </p:sp>
      <p:sp>
        <p:nvSpPr>
          <p:cNvPr id="13" name="TextBox 12"/>
          <p:cNvSpPr txBox="1"/>
          <p:nvPr/>
        </p:nvSpPr>
        <p:spPr>
          <a:xfrm>
            <a:off x="1170204" y="5597810"/>
            <a:ext cx="4256143" cy="738664"/>
          </a:xfrm>
          <a:prstGeom prst="rect">
            <a:avLst/>
          </a:prstGeom>
          <a:noFill/>
        </p:spPr>
        <p:txBody>
          <a:bodyPr wrap="none" rtlCol="0">
            <a:spAutoFit/>
          </a:bodyPr>
          <a:lstStyle/>
          <a:p>
            <a:pPr lvl="0"/>
            <a:r>
              <a:rPr lang="en-US" sz="2800" dirty="0" smtClean="0">
                <a:solidFill>
                  <a:schemeClr val="dk1"/>
                </a:solidFill>
              </a:rPr>
              <a:t>Conclusions &amp; discussion</a:t>
            </a:r>
            <a:endParaRPr lang="en-US" sz="2800" dirty="0">
              <a:solidFill>
                <a:schemeClr val="dk1"/>
              </a:solidFill>
            </a:endParaRPr>
          </a:p>
          <a:p>
            <a:endParaRPr lang="en-US" dirty="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1" name="Shape 211"/>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lvl="0" rtl="0">
              <a:spcBef>
                <a:spcPts val="0"/>
              </a:spcBef>
              <a:buClr>
                <a:schemeClr val="dk1"/>
              </a:buClr>
              <a:buSzPct val="91666"/>
              <a:buFont typeface="Arial"/>
              <a:buNone/>
            </a:pPr>
            <a:r>
              <a:rPr lang="en-US" sz="1200" dirty="0" err="1">
                <a:solidFill>
                  <a:schemeClr val="dk1"/>
                </a:solidFill>
              </a:rPr>
              <a:t>Isham</a:t>
            </a:r>
            <a:r>
              <a:rPr lang="en-US" sz="1200" dirty="0">
                <a:solidFill>
                  <a:schemeClr val="dk1"/>
                </a:solidFill>
              </a:rPr>
              <a:t>, B., C. A. </a:t>
            </a:r>
            <a:r>
              <a:rPr lang="en-US" sz="1200" dirty="0" err="1">
                <a:solidFill>
                  <a:schemeClr val="dk1"/>
                </a:solidFill>
              </a:rPr>
              <a:t>Tepley</a:t>
            </a:r>
            <a:r>
              <a:rPr lang="en-US" sz="1200" dirty="0">
                <a:solidFill>
                  <a:schemeClr val="dk1"/>
                </a:solidFill>
              </a:rPr>
              <a:t>, M. P. </a:t>
            </a:r>
            <a:r>
              <a:rPr lang="en-US" sz="1200" dirty="0" err="1">
                <a:solidFill>
                  <a:schemeClr val="dk1"/>
                </a:solidFill>
              </a:rPr>
              <a:t>Sulzer</a:t>
            </a:r>
            <a:r>
              <a:rPr lang="en-US" sz="1200" dirty="0">
                <a:solidFill>
                  <a:schemeClr val="dk1"/>
                </a:solidFill>
              </a:rPr>
              <a:t>, Q. H. Zhou, M. C. Kelley, J. S. Friedman, and S. A. González (2000), Upper atmospheric observations at the Arecibo Observatory: Examples obtained using new capabilities, J. </a:t>
            </a:r>
            <a:r>
              <a:rPr lang="en-US" sz="1200" dirty="0" err="1">
                <a:solidFill>
                  <a:schemeClr val="dk1"/>
                </a:solidFill>
              </a:rPr>
              <a:t>Geophys</a:t>
            </a:r>
            <a:r>
              <a:rPr lang="en-US" sz="1200" dirty="0">
                <a:solidFill>
                  <a:schemeClr val="dk1"/>
                </a:solidFill>
              </a:rPr>
              <a:t>. Res., 105(A8), 18609–18637, doi:</a:t>
            </a:r>
            <a:r>
              <a:rPr lang="en-US" sz="1200" u="sng" dirty="0">
                <a:solidFill>
                  <a:schemeClr val="hlink"/>
                </a:solidFill>
                <a:hlinkClick r:id="rId3"/>
              </a:rPr>
              <a:t>10.1029/1999JA900315</a:t>
            </a:r>
            <a:r>
              <a:rPr lang="en-US" sz="1200" dirty="0">
                <a:solidFill>
                  <a:schemeClr val="dk1"/>
                </a:solidFill>
              </a:rPr>
              <a:t>.</a:t>
            </a:r>
          </a:p>
          <a:p>
            <a:pPr lvl="0" rtl="0">
              <a:spcBef>
                <a:spcPts val="0"/>
              </a:spcBef>
              <a:buClr>
                <a:schemeClr val="dk1"/>
              </a:buClr>
              <a:buSzPct val="91666"/>
              <a:buFont typeface="Arial"/>
              <a:buNone/>
            </a:pPr>
            <a:r>
              <a:rPr lang="en-US" sz="1200" dirty="0">
                <a:solidFill>
                  <a:schemeClr val="dk1"/>
                </a:solidFill>
              </a:rPr>
              <a:t>Sharma (effect of solar activity on </a:t>
            </a:r>
            <a:r>
              <a:rPr lang="en-US" sz="1200" dirty="0" err="1">
                <a:solidFill>
                  <a:schemeClr val="dk1"/>
                </a:solidFill>
              </a:rPr>
              <a:t>ionospheric</a:t>
            </a:r>
            <a:r>
              <a:rPr lang="en-US" sz="1200" dirty="0">
                <a:solidFill>
                  <a:schemeClr val="dk1"/>
                </a:solidFill>
              </a:rPr>
              <a:t> temperature in F2 region) 2008 </a:t>
            </a:r>
            <a:r>
              <a:rPr lang="en-US" sz="1200" dirty="0" err="1">
                <a:solidFill>
                  <a:schemeClr val="dk1"/>
                </a:solidFill>
              </a:rPr>
              <a:t>indian</a:t>
            </a:r>
            <a:r>
              <a:rPr lang="en-US" sz="1200" dirty="0">
                <a:solidFill>
                  <a:schemeClr val="dk1"/>
                </a:solidFill>
              </a:rPr>
              <a:t> radar and space science (</a:t>
            </a:r>
            <a:r>
              <a:rPr lang="en-US" sz="1200" dirty="0" err="1">
                <a:solidFill>
                  <a:schemeClr val="dk1"/>
                </a:solidFill>
              </a:rPr>
              <a:t>Te</a:t>
            </a:r>
            <a:r>
              <a:rPr lang="en-US" sz="1200" dirty="0">
                <a:solidFill>
                  <a:schemeClr val="dk1"/>
                </a:solidFill>
              </a:rPr>
              <a:t> and Ti  satellite data)</a:t>
            </a:r>
          </a:p>
          <a:p>
            <a:pPr lvl="0" rtl="0">
              <a:spcBef>
                <a:spcPts val="0"/>
              </a:spcBef>
              <a:buClr>
                <a:schemeClr val="dk1"/>
              </a:buClr>
              <a:buSzPct val="91666"/>
              <a:buFont typeface="Arial"/>
              <a:buNone/>
            </a:pPr>
            <a:r>
              <a:rPr lang="en-US" sz="1200" dirty="0">
                <a:solidFill>
                  <a:schemeClr val="dk1"/>
                </a:solidFill>
              </a:rPr>
              <a:t>Lei, J., L. Liu, W. Wan, and S.-R. Zhang (2005), Variations of electron density based on long-term incoherent scatter radar and </a:t>
            </a:r>
            <a:r>
              <a:rPr lang="en-US" sz="1200" dirty="0" err="1">
                <a:solidFill>
                  <a:schemeClr val="dk1"/>
                </a:solidFill>
              </a:rPr>
              <a:t>ionosonde</a:t>
            </a:r>
            <a:r>
              <a:rPr lang="en-US" sz="1200" dirty="0">
                <a:solidFill>
                  <a:schemeClr val="dk1"/>
                </a:solidFill>
              </a:rPr>
              <a:t> measurements over Millstone Hill, Radio Sci., 40, RS2008, doi:</a:t>
            </a:r>
            <a:r>
              <a:rPr lang="en-US" sz="1200" dirty="0">
                <a:solidFill>
                  <a:srgbClr val="007E8A"/>
                </a:solidFill>
                <a:hlinkClick r:id="rId4"/>
              </a:rPr>
              <a:t>10.1029/2004RS003106</a:t>
            </a:r>
            <a:r>
              <a:rPr lang="en-US" sz="1200" dirty="0">
                <a:solidFill>
                  <a:schemeClr val="dk1"/>
                </a:solidFill>
              </a:rPr>
              <a:t>.</a:t>
            </a:r>
          </a:p>
          <a:p>
            <a:pPr marL="203200" lvl="0" rtl="0">
              <a:spcBef>
                <a:spcPts val="0"/>
              </a:spcBef>
              <a:buClr>
                <a:schemeClr val="dk1"/>
              </a:buClr>
              <a:buSzPct val="91666"/>
              <a:buFont typeface="Arial"/>
              <a:buNone/>
            </a:pPr>
            <a:r>
              <a:rPr lang="en-US" sz="1200" dirty="0">
                <a:solidFill>
                  <a:schemeClr val="dk1"/>
                </a:solidFill>
              </a:rPr>
              <a:t>J. </a:t>
            </a:r>
            <a:r>
              <a:rPr lang="en-US" sz="1200" dirty="0" err="1">
                <a:solidFill>
                  <a:schemeClr val="dk1"/>
                </a:solidFill>
              </a:rPr>
              <a:t>Klenzing</a:t>
            </a:r>
            <a:r>
              <a:rPr lang="en-US" sz="1200" dirty="0">
                <a:solidFill>
                  <a:schemeClr val="dk1"/>
                </a:solidFill>
              </a:rPr>
              <a:t> et. al. (2011) Topside equatorial </a:t>
            </a:r>
            <a:r>
              <a:rPr lang="en-US" sz="1200" dirty="0" err="1">
                <a:solidFill>
                  <a:schemeClr val="dk1"/>
                </a:solidFill>
              </a:rPr>
              <a:t>ionospheric</a:t>
            </a:r>
            <a:r>
              <a:rPr lang="en-US" sz="1200" dirty="0">
                <a:solidFill>
                  <a:schemeClr val="dk1"/>
                </a:solidFill>
              </a:rPr>
              <a:t> density and composition during and after extreme solar        minimum (solar min scale height)</a:t>
            </a:r>
          </a:p>
          <a:p>
            <a:pPr lvl="0" rtl="0">
              <a:spcBef>
                <a:spcPts val="0"/>
              </a:spcBef>
              <a:buClr>
                <a:schemeClr val="dk1"/>
              </a:buClr>
              <a:buSzPct val="91666"/>
              <a:buFont typeface="Arial"/>
              <a:buNone/>
            </a:pPr>
            <a:r>
              <a:rPr lang="en-US" sz="1200" dirty="0">
                <a:solidFill>
                  <a:schemeClr val="dk1"/>
                </a:solidFill>
              </a:rPr>
              <a:t>http://</a:t>
            </a:r>
            <a:r>
              <a:rPr lang="en-US" sz="1200" dirty="0" err="1">
                <a:solidFill>
                  <a:schemeClr val="dk1"/>
                </a:solidFill>
              </a:rPr>
              <a:t>www.solen.info</a:t>
            </a:r>
            <a:r>
              <a:rPr lang="en-US" sz="1200" dirty="0">
                <a:solidFill>
                  <a:schemeClr val="dk1"/>
                </a:solidFill>
              </a:rPr>
              <a:t>/solar</a:t>
            </a:r>
          </a:p>
          <a:p>
            <a:pPr marL="203200" lvl="0" rtl="0">
              <a:spcBef>
                <a:spcPts val="0"/>
              </a:spcBef>
              <a:buClr>
                <a:schemeClr val="dk1"/>
              </a:buClr>
              <a:buFont typeface="Arial"/>
              <a:buNone/>
            </a:pPr>
            <a:endParaRPr sz="1200" dirty="0">
              <a:solidFill>
                <a:schemeClr val="dk1"/>
              </a:solidFill>
            </a:endParaRPr>
          </a:p>
          <a:p>
            <a:pPr marL="203200" lvl="0" rtl="0">
              <a:spcBef>
                <a:spcPts val="0"/>
              </a:spcBef>
              <a:buClr>
                <a:schemeClr val="dk1"/>
              </a:buClr>
              <a:buFont typeface="Arial"/>
              <a:buNone/>
            </a:pPr>
            <a:endParaRPr sz="1200" dirty="0">
              <a:solidFill>
                <a:schemeClr val="dk1"/>
              </a:solidFill>
            </a:endParaRPr>
          </a:p>
          <a:p>
            <a:pPr rtl="0">
              <a:spcBef>
                <a:spcPts val="0"/>
              </a:spcBef>
              <a:buNone/>
            </a:pPr>
            <a:r>
              <a:rPr lang="en-US" sz="1200" dirty="0"/>
              <a:t> </a:t>
            </a:r>
          </a:p>
        </p:txBody>
      </p:sp>
      <p:sp>
        <p:nvSpPr>
          <p:cNvPr id="6" name="Title 1"/>
          <p:cNvSpPr txBox="1">
            <a:spLocks/>
          </p:cNvSpPr>
          <p:nvPr/>
        </p:nvSpPr>
        <p:spPr>
          <a:xfrm>
            <a:off x="221494" y="169778"/>
            <a:ext cx="8700981" cy="1070754"/>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3800" dirty="0" smtClean="0">
                <a:solidFill>
                  <a:srgbClr val="000090"/>
                </a:solidFill>
                <a:latin typeface="Arial Rounded MT Bold"/>
                <a:cs typeface="Arial Rounded MT Bold"/>
              </a:rPr>
              <a:t>References</a:t>
            </a:r>
            <a:endParaRPr lang="en-US" sz="38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289587"/>
            <a:ext cx="8229600" cy="5913072"/>
          </a:xfrm>
          <a:prstGeom prst="rect">
            <a:avLst/>
          </a:prstGeom>
        </p:spPr>
        <p:txBody>
          <a:bodyPr lIns="91425" tIns="91425" rIns="91425" bIns="91425" anchor="ctr" anchorCtr="0">
            <a:noAutofit/>
          </a:bodyPr>
          <a:lstStyle/>
          <a:p>
            <a:pPr>
              <a:spcBef>
                <a:spcPts val="0"/>
              </a:spcBef>
              <a:buNone/>
            </a:pPr>
            <a:r>
              <a:rPr lang="en-US" sz="4800" dirty="0"/>
              <a:t>BACKUP Slides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457200" y="274643"/>
            <a:ext cx="8229600" cy="523800"/>
          </a:xfrm>
          <a:prstGeom prst="rect">
            <a:avLst/>
          </a:prstGeom>
        </p:spPr>
        <p:txBody>
          <a:bodyPr lIns="91425" tIns="91425" rIns="91425" bIns="91425" anchor="ctr" anchorCtr="0">
            <a:noAutofit/>
          </a:bodyPr>
          <a:lstStyle/>
          <a:p>
            <a:pPr>
              <a:spcBef>
                <a:spcPts val="0"/>
              </a:spcBef>
              <a:buNone/>
            </a:pPr>
            <a:r>
              <a:rPr lang="en-US"/>
              <a:t>Our Data</a:t>
            </a:r>
          </a:p>
        </p:txBody>
      </p:sp>
      <p:pic>
        <p:nvPicPr>
          <p:cNvPr id="224" name="Shape 224"/>
          <p:cNvPicPr preferRelativeResize="0"/>
          <p:nvPr/>
        </p:nvPicPr>
        <p:blipFill>
          <a:blip r:embed="rId3"/>
          <a:stretch>
            <a:fillRect/>
          </a:stretch>
        </p:blipFill>
        <p:spPr>
          <a:xfrm>
            <a:off x="194650" y="698625"/>
            <a:ext cx="9144000" cy="685800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Shape 229"/>
          <p:cNvPicPr preferRelativeResize="0"/>
          <p:nvPr/>
        </p:nvPicPr>
        <p:blipFill rotWithShape="1">
          <a:blip r:embed="rId3"/>
          <a:srcRect r="13374"/>
          <a:stretch/>
        </p:blipFill>
        <p:spPr>
          <a:xfrm>
            <a:off x="730925" y="103375"/>
            <a:ext cx="7682150" cy="665125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rtl="0">
              <a:spcBef>
                <a:spcPts val="0"/>
              </a:spcBef>
              <a:buNone/>
            </a:pPr>
            <a:r>
              <a:rPr lang="en-US">
                <a:solidFill>
                  <a:schemeClr val="dk1"/>
                </a:solidFill>
              </a:rPr>
              <a:t>here are some examples of previous solar maxes </a:t>
            </a:r>
            <a:r>
              <a:rPr lang="en-US"/>
              <a:t>(Apr 11 - Apr 13, 2000)</a:t>
            </a:r>
          </a:p>
          <a:p>
            <a:pPr>
              <a:spcBef>
                <a:spcPts val="0"/>
              </a:spcBef>
              <a:buNone/>
            </a:pPr>
            <a:r>
              <a:rPr lang="en-US"/>
              <a:t>15:37:30 - 22:51:40</a:t>
            </a:r>
          </a:p>
        </p:txBody>
      </p:sp>
      <p:pic>
        <p:nvPicPr>
          <p:cNvPr id="235" name="Shape 235"/>
          <p:cNvPicPr preferRelativeResize="0"/>
          <p:nvPr/>
        </p:nvPicPr>
        <p:blipFill>
          <a:blip r:embed="rId3"/>
          <a:stretch>
            <a:fillRect/>
          </a:stretch>
        </p:blipFill>
        <p:spPr>
          <a:xfrm>
            <a:off x="1265187" y="1303800"/>
            <a:ext cx="6613625" cy="4960225"/>
          </a:xfrm>
          <a:prstGeom prst="rect">
            <a:avLst/>
          </a:prstGeom>
          <a:noFill/>
          <a:ln>
            <a:noFill/>
          </a:ln>
        </p:spPr>
      </p:pic>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457200" y="-95305"/>
            <a:ext cx="8229600" cy="579899"/>
          </a:xfrm>
          <a:prstGeom prst="rect">
            <a:avLst/>
          </a:prstGeom>
        </p:spPr>
        <p:txBody>
          <a:bodyPr lIns="91425" tIns="91425" rIns="91425" bIns="91425" anchor="ctr" anchorCtr="0">
            <a:noAutofit/>
          </a:bodyPr>
          <a:lstStyle/>
          <a:p>
            <a:pPr algn="l">
              <a:spcBef>
                <a:spcPts val="0"/>
              </a:spcBef>
              <a:buNone/>
            </a:pPr>
            <a:r>
              <a:rPr lang="en-US"/>
              <a:t>ONE YEAR AGO AT ARECIBO</a:t>
            </a:r>
          </a:p>
        </p:txBody>
      </p:sp>
      <p:pic>
        <p:nvPicPr>
          <p:cNvPr id="241" name="Shape 241"/>
          <p:cNvPicPr preferRelativeResize="0"/>
          <p:nvPr/>
        </p:nvPicPr>
        <p:blipFill>
          <a:blip r:embed="rId3"/>
          <a:stretch>
            <a:fillRect/>
          </a:stretch>
        </p:blipFill>
        <p:spPr>
          <a:xfrm>
            <a:off x="0" y="399225"/>
            <a:ext cx="8611699" cy="6458774"/>
          </a:xfrm>
          <a:prstGeom prst="rect">
            <a:avLst/>
          </a:prstGeom>
          <a:noFill/>
          <a:ln>
            <a:noFill/>
          </a:ln>
        </p:spPr>
      </p:pic>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457200" y="-8"/>
            <a:ext cx="8229600" cy="352800"/>
          </a:xfrm>
          <a:prstGeom prst="rect">
            <a:avLst/>
          </a:prstGeom>
        </p:spPr>
        <p:txBody>
          <a:bodyPr lIns="91425" tIns="91425" rIns="91425" bIns="91425" anchor="ctr" anchorCtr="0">
            <a:noAutofit/>
          </a:bodyPr>
          <a:lstStyle/>
          <a:p>
            <a:pPr>
              <a:spcBef>
                <a:spcPts val="0"/>
              </a:spcBef>
              <a:buNone/>
            </a:pPr>
            <a:r>
              <a:rPr lang="en-US"/>
              <a:t>Poker Flat Electron Density</a:t>
            </a:r>
          </a:p>
        </p:txBody>
      </p:sp>
      <p:sp>
        <p:nvSpPr>
          <p:cNvPr id="247" name="Shape 247"/>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a:spcBef>
                <a:spcPts val="0"/>
              </a:spcBef>
              <a:buNone/>
            </a:pPr>
            <a:endParaRPr/>
          </a:p>
        </p:txBody>
      </p:sp>
      <p:pic>
        <p:nvPicPr>
          <p:cNvPr id="248" name="Shape 248"/>
          <p:cNvPicPr preferRelativeResize="0"/>
          <p:nvPr/>
        </p:nvPicPr>
        <p:blipFill>
          <a:blip r:embed="rId3"/>
          <a:stretch>
            <a:fillRect/>
          </a:stretch>
        </p:blipFill>
        <p:spPr>
          <a:xfrm>
            <a:off x="927348" y="456249"/>
            <a:ext cx="7289300" cy="6401749"/>
          </a:xfrm>
          <a:prstGeom prst="rect">
            <a:avLst/>
          </a:prstGeom>
          <a:noFill/>
          <a:ln>
            <a:noFill/>
          </a:ln>
        </p:spPr>
      </p:pic>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57200" y="-6"/>
            <a:ext cx="8229600" cy="523800"/>
          </a:xfrm>
          <a:prstGeom prst="rect">
            <a:avLst/>
          </a:prstGeom>
        </p:spPr>
        <p:txBody>
          <a:bodyPr lIns="91425" tIns="91425" rIns="91425" bIns="91425" anchor="ctr" anchorCtr="0">
            <a:noAutofit/>
          </a:bodyPr>
          <a:lstStyle/>
          <a:p>
            <a:pPr>
              <a:spcBef>
                <a:spcPts val="0"/>
              </a:spcBef>
              <a:buNone/>
            </a:pPr>
            <a:r>
              <a:rPr lang="en-US"/>
              <a:t>Poker Flat Electron Temperature</a:t>
            </a:r>
          </a:p>
        </p:txBody>
      </p:sp>
      <p:sp>
        <p:nvSpPr>
          <p:cNvPr id="254" name="Shape 254"/>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a:spcBef>
                <a:spcPts val="0"/>
              </a:spcBef>
              <a:buNone/>
            </a:pPr>
            <a:endParaRPr/>
          </a:p>
        </p:txBody>
      </p:sp>
      <p:pic>
        <p:nvPicPr>
          <p:cNvPr id="255" name="Shape 255"/>
          <p:cNvPicPr preferRelativeResize="0"/>
          <p:nvPr/>
        </p:nvPicPr>
        <p:blipFill>
          <a:blip r:embed="rId3"/>
          <a:stretch>
            <a:fillRect/>
          </a:stretch>
        </p:blipFill>
        <p:spPr>
          <a:xfrm>
            <a:off x="1023971" y="731803"/>
            <a:ext cx="7250299" cy="6126196"/>
          </a:xfrm>
          <a:prstGeom prst="rect">
            <a:avLst/>
          </a:prstGeom>
          <a:noFill/>
          <a:ln>
            <a:noFill/>
          </a:ln>
        </p:spPr>
      </p:pic>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457200" y="-6"/>
            <a:ext cx="8229600" cy="480900"/>
          </a:xfrm>
          <a:prstGeom prst="rect">
            <a:avLst/>
          </a:prstGeom>
        </p:spPr>
        <p:txBody>
          <a:bodyPr lIns="91425" tIns="91425" rIns="91425" bIns="91425" anchor="ctr" anchorCtr="0">
            <a:noAutofit/>
          </a:bodyPr>
          <a:lstStyle/>
          <a:p>
            <a:pPr>
              <a:spcBef>
                <a:spcPts val="0"/>
              </a:spcBef>
              <a:buNone/>
            </a:pPr>
            <a:r>
              <a:rPr lang="en-US"/>
              <a:t>Poker Flat Ion Temperature</a:t>
            </a:r>
          </a:p>
        </p:txBody>
      </p:sp>
      <p:sp>
        <p:nvSpPr>
          <p:cNvPr id="261" name="Shape 261"/>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a:spcBef>
                <a:spcPts val="0"/>
              </a:spcBef>
              <a:buNone/>
            </a:pPr>
            <a:endParaRPr/>
          </a:p>
        </p:txBody>
      </p:sp>
      <p:pic>
        <p:nvPicPr>
          <p:cNvPr id="262" name="Shape 262"/>
          <p:cNvPicPr preferRelativeResize="0"/>
          <p:nvPr/>
        </p:nvPicPr>
        <p:blipFill>
          <a:blip r:embed="rId3"/>
          <a:stretch>
            <a:fillRect/>
          </a:stretch>
        </p:blipFill>
        <p:spPr>
          <a:xfrm>
            <a:off x="526023" y="731700"/>
            <a:ext cx="7479105" cy="6126300"/>
          </a:xfrm>
          <a:prstGeom prst="rect">
            <a:avLst/>
          </a:prstGeom>
          <a:noFill/>
          <a:ln>
            <a:noFill/>
          </a:ln>
        </p:spPr>
      </p:pic>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457200" y="-6"/>
            <a:ext cx="8229600" cy="480900"/>
          </a:xfrm>
          <a:prstGeom prst="rect">
            <a:avLst/>
          </a:prstGeom>
        </p:spPr>
        <p:txBody>
          <a:bodyPr lIns="91425" tIns="91425" rIns="91425" bIns="91425" anchor="ctr" anchorCtr="0">
            <a:noAutofit/>
          </a:bodyPr>
          <a:lstStyle/>
          <a:p>
            <a:pPr>
              <a:spcBef>
                <a:spcPts val="0"/>
              </a:spcBef>
              <a:buNone/>
            </a:pPr>
            <a:r>
              <a:rPr lang="en-US"/>
              <a:t>Sondrestrom</a:t>
            </a:r>
          </a:p>
        </p:txBody>
      </p:sp>
      <p:pic>
        <p:nvPicPr>
          <p:cNvPr id="268" name="Shape 268"/>
          <p:cNvPicPr preferRelativeResize="0"/>
          <p:nvPr/>
        </p:nvPicPr>
        <p:blipFill>
          <a:blip r:embed="rId3"/>
          <a:stretch>
            <a:fillRect/>
          </a:stretch>
        </p:blipFill>
        <p:spPr>
          <a:xfrm>
            <a:off x="1869225" y="480900"/>
            <a:ext cx="5405524" cy="6329401"/>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4" name="Shape 94"/>
          <p:cNvSpPr txBox="1">
            <a:spLocks noGrp="1"/>
          </p:cNvSpPr>
          <p:nvPr>
            <p:ph type="body" idx="1"/>
          </p:nvPr>
        </p:nvSpPr>
        <p:spPr>
          <a:xfrm>
            <a:off x="76200" y="2524150"/>
            <a:ext cx="1952700" cy="3289500"/>
          </a:xfrm>
          <a:prstGeom prst="rect">
            <a:avLst/>
          </a:prstGeom>
          <a:noFill/>
          <a:ln>
            <a:noFill/>
          </a:ln>
        </p:spPr>
        <p:txBody>
          <a:bodyPr lIns="91425" tIns="45700" rIns="91425" bIns="45700" anchor="t" anchorCtr="0">
            <a:noAutofit/>
          </a:bodyPr>
          <a:lstStyle/>
          <a:p>
            <a:pPr marL="203200" marR="0" lvl="0" indent="0" algn="l" rtl="0">
              <a:spcBef>
                <a:spcPts val="0"/>
              </a:spcBef>
              <a:buClr>
                <a:schemeClr val="dk1"/>
              </a:buClr>
              <a:buSzPct val="133333"/>
              <a:buFont typeface="Calibri"/>
              <a:buNone/>
            </a:pPr>
            <a:r>
              <a:rPr lang="en-US" sz="2400">
                <a:solidFill>
                  <a:schemeClr val="dk1"/>
                </a:solidFill>
                <a:latin typeface="Calibri"/>
                <a:ea typeface="Calibri"/>
                <a:cs typeface="Calibri"/>
                <a:sym typeface="Calibri"/>
              </a:rPr>
              <a:t>The sun, and its cycle(s), directly affects the earth's ionosphere. </a:t>
            </a:r>
          </a:p>
          <a:p>
            <a:pPr marL="203200" marR="0" lvl="0" indent="0" algn="l" rtl="0">
              <a:spcBef>
                <a:spcPts val="0"/>
              </a:spcBef>
              <a:buClr>
                <a:schemeClr val="dk1"/>
              </a:buClr>
              <a:buFont typeface="Calibri"/>
              <a:buNone/>
            </a:pPr>
            <a:endParaRPr sz="2400">
              <a:solidFill>
                <a:schemeClr val="dk1"/>
              </a:solidFill>
              <a:latin typeface="Calibri"/>
              <a:ea typeface="Calibri"/>
              <a:cs typeface="Calibri"/>
              <a:sym typeface="Calibri"/>
            </a:endParaRPr>
          </a:p>
          <a:p>
            <a:pPr marL="203200" marR="0" lvl="0" indent="0" algn="l" rtl="0">
              <a:spcBef>
                <a:spcPts val="0"/>
              </a:spcBef>
              <a:buClr>
                <a:schemeClr val="dk1"/>
              </a:buClr>
              <a:buSzPct val="133333"/>
              <a:buFont typeface="Calibri"/>
              <a:buNone/>
            </a:pPr>
            <a:r>
              <a:rPr lang="en-US" sz="2400">
                <a:solidFill>
                  <a:schemeClr val="dk1"/>
                </a:solidFill>
                <a:latin typeface="Calibri"/>
                <a:ea typeface="Calibri"/>
                <a:cs typeface="Calibri"/>
                <a:sym typeface="Calibri"/>
              </a:rPr>
              <a:t>What if it behaves oddly?  </a:t>
            </a:r>
          </a:p>
          <a:p>
            <a:pPr marL="203200" marR="0" lvl="0" indent="0" algn="l" rtl="0">
              <a:spcBef>
                <a:spcPts val="0"/>
              </a:spcBef>
              <a:buClr>
                <a:schemeClr val="dk1"/>
              </a:buClr>
              <a:buFont typeface="Calibri"/>
              <a:buNone/>
            </a:pPr>
            <a:endParaRPr sz="240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2400">
              <a:solidFill>
                <a:schemeClr val="dk1"/>
              </a:solidFill>
              <a:latin typeface="Calibri"/>
              <a:ea typeface="Calibri"/>
              <a:cs typeface="Calibri"/>
              <a:sym typeface="Calibri"/>
            </a:endParaRPr>
          </a:p>
        </p:txBody>
      </p:sp>
      <p:pic>
        <p:nvPicPr>
          <p:cNvPr id="95" name="Shape 95"/>
          <p:cNvPicPr preferRelativeResize="0"/>
          <p:nvPr/>
        </p:nvPicPr>
        <p:blipFill>
          <a:blip r:embed="rId3"/>
          <a:stretch>
            <a:fillRect/>
          </a:stretch>
        </p:blipFill>
        <p:spPr>
          <a:xfrm>
            <a:off x="303425" y="138425"/>
            <a:ext cx="3328800" cy="2337224"/>
          </a:xfrm>
          <a:prstGeom prst="rect">
            <a:avLst/>
          </a:prstGeom>
          <a:noFill/>
          <a:ln>
            <a:noFill/>
          </a:ln>
        </p:spPr>
      </p:pic>
      <p:pic>
        <p:nvPicPr>
          <p:cNvPr id="96" name="Shape 96"/>
          <p:cNvPicPr preferRelativeResize="0"/>
          <p:nvPr/>
        </p:nvPicPr>
        <p:blipFill>
          <a:blip r:embed="rId4"/>
          <a:stretch>
            <a:fillRect/>
          </a:stretch>
        </p:blipFill>
        <p:spPr>
          <a:xfrm>
            <a:off x="1971662" y="1733550"/>
            <a:ext cx="7172325" cy="5048250"/>
          </a:xfrm>
          <a:prstGeom prst="rect">
            <a:avLst/>
          </a:prstGeom>
          <a:noFill/>
          <a:ln>
            <a:noFill/>
          </a:ln>
        </p:spPr>
      </p:pic>
      <p:sp>
        <p:nvSpPr>
          <p:cNvPr id="6" name="Title 1"/>
          <p:cNvSpPr txBox="1">
            <a:spLocks/>
          </p:cNvSpPr>
          <p:nvPr/>
        </p:nvSpPr>
        <p:spPr>
          <a:xfrm>
            <a:off x="4282212" y="465143"/>
            <a:ext cx="4203852"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400" dirty="0" smtClean="0">
                <a:solidFill>
                  <a:srgbClr val="000090"/>
                </a:solidFill>
                <a:latin typeface="Arial Rounded MT Bold"/>
                <a:cs typeface="Arial Rounded MT Bold"/>
              </a:rPr>
              <a:t>Solar Activity</a:t>
            </a:r>
            <a:endParaRPr lang="en-US" sz="44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Shape 273"/>
          <p:cNvSpPr txBox="1">
            <a:spLocks noGrp="1"/>
          </p:cNvSpPr>
          <p:nvPr>
            <p:ph type="title"/>
          </p:nvPr>
        </p:nvSpPr>
        <p:spPr>
          <a:xfrm>
            <a:off x="457200" y="-6"/>
            <a:ext cx="8229600" cy="541800"/>
          </a:xfrm>
          <a:prstGeom prst="rect">
            <a:avLst/>
          </a:prstGeom>
        </p:spPr>
        <p:txBody>
          <a:bodyPr lIns="91425" tIns="91425" rIns="91425" bIns="91425" anchor="ctr" anchorCtr="0">
            <a:noAutofit/>
          </a:bodyPr>
          <a:lstStyle/>
          <a:p>
            <a:pPr>
              <a:spcBef>
                <a:spcPts val="0"/>
              </a:spcBef>
              <a:buNone/>
            </a:pPr>
            <a:r>
              <a:rPr lang="en-US"/>
              <a:t>EISCAT </a:t>
            </a:r>
          </a:p>
        </p:txBody>
      </p:sp>
      <p:pic>
        <p:nvPicPr>
          <p:cNvPr id="274" name="Shape 274"/>
          <p:cNvPicPr preferRelativeResize="0"/>
          <p:nvPr/>
        </p:nvPicPr>
        <p:blipFill>
          <a:blip r:embed="rId3"/>
          <a:stretch>
            <a:fillRect/>
          </a:stretch>
        </p:blipFill>
        <p:spPr>
          <a:xfrm>
            <a:off x="161325" y="541755"/>
            <a:ext cx="4467574" cy="6316244"/>
          </a:xfrm>
          <a:prstGeom prst="rect">
            <a:avLst/>
          </a:prstGeom>
          <a:noFill/>
          <a:ln>
            <a:noFill/>
          </a:ln>
        </p:spPr>
      </p:pic>
      <p:pic>
        <p:nvPicPr>
          <p:cNvPr id="275" name="Shape 275"/>
          <p:cNvPicPr preferRelativeResize="0"/>
          <p:nvPr/>
        </p:nvPicPr>
        <p:blipFill>
          <a:blip r:embed="rId4"/>
          <a:stretch>
            <a:fillRect/>
          </a:stretch>
        </p:blipFill>
        <p:spPr>
          <a:xfrm>
            <a:off x="4676431" y="541800"/>
            <a:ext cx="4467567" cy="6316199"/>
          </a:xfrm>
          <a:prstGeom prst="rect">
            <a:avLst/>
          </a:prstGeom>
          <a:noFill/>
          <a:ln>
            <a:noFill/>
          </a:ln>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2" name="Shape 102"/>
          <p:cNvSpPr txBox="1">
            <a:spLocks noGrp="1"/>
          </p:cNvSpPr>
          <p:nvPr>
            <p:ph type="body" idx="1"/>
          </p:nvPr>
        </p:nvSpPr>
        <p:spPr>
          <a:xfrm>
            <a:off x="990575" y="5164625"/>
            <a:ext cx="7534199" cy="1241699"/>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n-US" sz="2800">
                <a:solidFill>
                  <a:schemeClr val="dk1"/>
                </a:solidFill>
                <a:latin typeface="Calibri"/>
                <a:ea typeface="Calibri"/>
                <a:cs typeface="Calibri"/>
                <a:sym typeface="Calibri"/>
              </a:rPr>
              <a:t>Very large d</a:t>
            </a:r>
            <a:r>
              <a:rPr lang="en-US" sz="2800" b="0" i="0" u="none" strike="noStrike" cap="none" baseline="0">
                <a:solidFill>
                  <a:schemeClr val="dk1"/>
                </a:solidFill>
                <a:latin typeface="Calibri"/>
                <a:ea typeface="Calibri"/>
                <a:cs typeface="Calibri"/>
                <a:sym typeface="Calibri"/>
              </a:rPr>
              <a:t>ip in solar activity during solar max</a:t>
            </a:r>
          </a:p>
          <a:p>
            <a:pPr marL="342900" marR="0" lvl="0" indent="-342900" algn="l" rtl="0">
              <a:spcBef>
                <a:spcPts val="560"/>
              </a:spcBef>
              <a:buClr>
                <a:schemeClr val="dk1"/>
              </a:buClr>
              <a:buSzPct val="100000"/>
              <a:buFont typeface="Calibri"/>
              <a:buChar char="•"/>
            </a:pPr>
            <a:r>
              <a:rPr lang="en-US" sz="2800">
                <a:solidFill>
                  <a:schemeClr val="dk1"/>
                </a:solidFill>
                <a:latin typeface="Calibri"/>
                <a:ea typeface="Calibri"/>
                <a:cs typeface="Calibri"/>
                <a:sym typeface="Calibri"/>
              </a:rPr>
              <a:t>What is the</a:t>
            </a:r>
            <a:r>
              <a:rPr lang="en-US" sz="2800" b="0" i="0" u="none" strike="noStrike" cap="none" baseline="0">
                <a:solidFill>
                  <a:schemeClr val="dk1"/>
                </a:solidFill>
                <a:latin typeface="Calibri"/>
                <a:ea typeface="Calibri"/>
                <a:cs typeface="Calibri"/>
                <a:sym typeface="Calibri"/>
              </a:rPr>
              <a:t> ionospher</a:t>
            </a:r>
            <a:r>
              <a:rPr lang="en-US" sz="2800">
                <a:solidFill>
                  <a:schemeClr val="dk1"/>
                </a:solidFill>
                <a:latin typeface="Calibri"/>
                <a:ea typeface="Calibri"/>
                <a:cs typeface="Calibri"/>
                <a:sym typeface="Calibri"/>
              </a:rPr>
              <a:t>ic</a:t>
            </a:r>
            <a:r>
              <a:rPr lang="en-US" sz="2800" b="0" i="0" u="none" strike="noStrike" cap="none" baseline="0">
                <a:solidFill>
                  <a:schemeClr val="dk1"/>
                </a:solidFill>
                <a:latin typeface="Calibri"/>
                <a:ea typeface="Calibri"/>
                <a:cs typeface="Calibri"/>
                <a:sym typeface="Calibri"/>
              </a:rPr>
              <a:t> response?</a:t>
            </a:r>
          </a:p>
        </p:txBody>
      </p:sp>
      <p:pic>
        <p:nvPicPr>
          <p:cNvPr id="103" name="Shape 103"/>
          <p:cNvPicPr preferRelativeResize="0"/>
          <p:nvPr/>
        </p:nvPicPr>
        <p:blipFill rotWithShape="1">
          <a:blip r:embed="rId3"/>
          <a:srcRect l="6961" r="7217"/>
          <a:stretch/>
        </p:blipFill>
        <p:spPr>
          <a:xfrm>
            <a:off x="1461859" y="1522211"/>
            <a:ext cx="6201824" cy="3295199"/>
          </a:xfrm>
          <a:prstGeom prst="rect">
            <a:avLst/>
          </a:prstGeom>
          <a:noFill/>
          <a:ln>
            <a:noFill/>
          </a:ln>
        </p:spPr>
      </p:pic>
      <p:sp>
        <p:nvSpPr>
          <p:cNvPr id="6" name="Title 1"/>
          <p:cNvSpPr txBox="1">
            <a:spLocks/>
          </p:cNvSpPr>
          <p:nvPr/>
        </p:nvSpPr>
        <p:spPr>
          <a:xfrm>
            <a:off x="371581" y="169778"/>
            <a:ext cx="8335977"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400" dirty="0" smtClean="0">
                <a:solidFill>
                  <a:srgbClr val="000090"/>
                </a:solidFill>
                <a:latin typeface="Arial Rounded MT Bold"/>
                <a:cs typeface="Arial Rounded MT Bold"/>
              </a:rPr>
              <a:t>Dip in recent solar activity</a:t>
            </a:r>
            <a:endParaRPr lang="en-US" sz="44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le 1"/>
          <p:cNvSpPr txBox="1">
            <a:spLocks/>
          </p:cNvSpPr>
          <p:nvPr/>
        </p:nvSpPr>
        <p:spPr>
          <a:xfrm>
            <a:off x="371581" y="169778"/>
            <a:ext cx="8335977"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000" dirty="0" smtClean="0">
                <a:solidFill>
                  <a:srgbClr val="000090"/>
                </a:solidFill>
                <a:latin typeface="Arial Rounded MT Bold"/>
                <a:cs typeface="Arial Rounded MT Bold"/>
              </a:rPr>
              <a:t>EUV Radiation: July 7 </a:t>
            </a:r>
            <a:r>
              <a:rPr lang="en-US" sz="4000" dirty="0" err="1" smtClean="0">
                <a:solidFill>
                  <a:srgbClr val="000090"/>
                </a:solidFill>
                <a:latin typeface="Arial Rounded MT Bold"/>
                <a:cs typeface="Arial Rounded MT Bold"/>
              </a:rPr>
              <a:t>vs</a:t>
            </a:r>
            <a:r>
              <a:rPr lang="en-US" sz="4000" dirty="0" smtClean="0">
                <a:solidFill>
                  <a:srgbClr val="000090"/>
                </a:solidFill>
                <a:latin typeface="Arial Rounded MT Bold"/>
                <a:cs typeface="Arial Rounded MT Bold"/>
              </a:rPr>
              <a:t> July 22</a:t>
            </a:r>
            <a:endParaRPr lang="en-US" sz="4000" dirty="0">
              <a:solidFill>
                <a:srgbClr val="000090"/>
              </a:solidFill>
              <a:latin typeface="Arial Rounded MT Bold"/>
              <a:cs typeface="Arial Rounded MT Bold"/>
            </a:endParaRPr>
          </a:p>
        </p:txBody>
      </p:sp>
      <p:pic>
        <p:nvPicPr>
          <p:cNvPr id="116" name="Shape 116"/>
          <p:cNvPicPr preferRelativeResize="0"/>
          <p:nvPr/>
        </p:nvPicPr>
        <p:blipFill rotWithShape="1">
          <a:blip r:embed="rId3"/>
          <a:srcRect b="48038"/>
          <a:stretch/>
        </p:blipFill>
        <p:spPr>
          <a:xfrm>
            <a:off x="105538" y="1553912"/>
            <a:ext cx="8932912" cy="3481212"/>
          </a:xfrm>
          <a:prstGeom prst="rect">
            <a:avLst/>
          </a:prstGeom>
          <a:noFill/>
          <a:ln>
            <a:noFill/>
          </a:ln>
        </p:spPr>
      </p:pic>
      <p:sp>
        <p:nvSpPr>
          <p:cNvPr id="118" name="Shape 118"/>
          <p:cNvSpPr txBox="1">
            <a:spLocks noGrp="1"/>
          </p:cNvSpPr>
          <p:nvPr>
            <p:ph type="body" idx="1"/>
          </p:nvPr>
        </p:nvSpPr>
        <p:spPr>
          <a:xfrm>
            <a:off x="1200900" y="5342625"/>
            <a:ext cx="6742200" cy="887400"/>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Calibri"/>
              <a:buChar char="•"/>
            </a:pPr>
            <a:r>
              <a:rPr lang="en-US" sz="2400"/>
              <a:t>Decreased solar EUV radiation on July 22nd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4" name="Shape 124"/>
          <p:cNvPicPr preferRelativeResize="0"/>
          <p:nvPr/>
        </p:nvPicPr>
        <p:blipFill rotWithShape="1">
          <a:blip r:embed="rId3"/>
          <a:srcRect t="51371"/>
          <a:stretch/>
        </p:blipFill>
        <p:spPr>
          <a:xfrm>
            <a:off x="228600" y="1511768"/>
            <a:ext cx="8686799" cy="3168130"/>
          </a:xfrm>
          <a:prstGeom prst="rect">
            <a:avLst/>
          </a:prstGeom>
          <a:noFill/>
          <a:ln>
            <a:noFill/>
          </a:ln>
        </p:spPr>
      </p:pic>
      <p:sp>
        <p:nvSpPr>
          <p:cNvPr id="125" name="Shape 125"/>
          <p:cNvSpPr txBox="1">
            <a:spLocks noGrp="1"/>
          </p:cNvSpPr>
          <p:nvPr>
            <p:ph type="body" idx="1"/>
          </p:nvPr>
        </p:nvSpPr>
        <p:spPr>
          <a:xfrm>
            <a:off x="964800" y="5389200"/>
            <a:ext cx="7214399" cy="887400"/>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Calibri"/>
              <a:buChar char="•"/>
            </a:pPr>
            <a:r>
              <a:rPr lang="en-US" sz="2400"/>
              <a:t>EUV radiation is about 70 to 80% of July 22nd’s  </a:t>
            </a:r>
          </a:p>
        </p:txBody>
      </p:sp>
      <p:sp>
        <p:nvSpPr>
          <p:cNvPr id="7" name="Title 1"/>
          <p:cNvSpPr txBox="1">
            <a:spLocks/>
          </p:cNvSpPr>
          <p:nvPr/>
        </p:nvSpPr>
        <p:spPr>
          <a:xfrm>
            <a:off x="371581" y="169778"/>
            <a:ext cx="8335977"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400" dirty="0" smtClean="0">
                <a:solidFill>
                  <a:srgbClr val="000090"/>
                </a:solidFill>
                <a:latin typeface="Arial Rounded MT Bold"/>
                <a:cs typeface="Arial Rounded MT Bold"/>
              </a:rPr>
              <a:t>EUV Radiation Ratio</a:t>
            </a:r>
            <a:endParaRPr lang="en-US" sz="44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9" name="Shape 109"/>
          <p:cNvSpPr txBox="1">
            <a:spLocks noGrp="1"/>
          </p:cNvSpPr>
          <p:nvPr>
            <p:ph type="body" idx="1"/>
          </p:nvPr>
        </p:nvSpPr>
        <p:spPr>
          <a:xfrm>
            <a:off x="268217" y="1654043"/>
            <a:ext cx="4245900" cy="2702586"/>
          </a:xfrm>
          <a:prstGeom prst="rect">
            <a:avLst/>
          </a:prstGeom>
        </p:spPr>
        <p:txBody>
          <a:bodyPr lIns="91425" tIns="91425" rIns="91425" bIns="91425" anchor="t" anchorCtr="0">
            <a:noAutofit/>
          </a:bodyPr>
          <a:lstStyle/>
          <a:p>
            <a:pPr rtl="0">
              <a:spcBef>
                <a:spcPts val="0"/>
              </a:spcBef>
              <a:buNone/>
            </a:pPr>
            <a:endParaRPr sz="2400" dirty="0"/>
          </a:p>
          <a:p>
            <a:pPr rtl="0">
              <a:spcBef>
                <a:spcPts val="0"/>
              </a:spcBef>
              <a:buNone/>
            </a:pPr>
            <a:r>
              <a:rPr lang="en-US" sz="2400" b="1" dirty="0"/>
              <a:t>Parameters of Interest</a:t>
            </a:r>
          </a:p>
          <a:p>
            <a:pPr marL="457200" lvl="0" indent="-342900" rtl="0">
              <a:spcBef>
                <a:spcPts val="0"/>
              </a:spcBef>
              <a:buClr>
                <a:schemeClr val="dk1"/>
              </a:buClr>
              <a:buSzPct val="100000"/>
              <a:buFont typeface="Calibri"/>
              <a:buChar char="•"/>
            </a:pPr>
            <a:r>
              <a:rPr lang="en-US" sz="2400" dirty="0"/>
              <a:t>Electron Temperature (</a:t>
            </a:r>
            <a:r>
              <a:rPr lang="en-US" sz="2400" dirty="0" err="1"/>
              <a:t>Te</a:t>
            </a:r>
            <a:r>
              <a:rPr lang="en-US" sz="2400" dirty="0"/>
              <a:t>)</a:t>
            </a:r>
          </a:p>
          <a:p>
            <a:pPr marL="457200" lvl="0" indent="-342900" rtl="0">
              <a:spcBef>
                <a:spcPts val="0"/>
              </a:spcBef>
              <a:buClr>
                <a:schemeClr val="dk1"/>
              </a:buClr>
              <a:buSzPct val="100000"/>
              <a:buFont typeface="Calibri"/>
              <a:buChar char="•"/>
            </a:pPr>
            <a:r>
              <a:rPr lang="en-US" sz="2400" dirty="0"/>
              <a:t>Ion Temperature (Ti)</a:t>
            </a:r>
          </a:p>
          <a:p>
            <a:pPr marL="457200" lvl="0" indent="-342900" rtl="0">
              <a:spcBef>
                <a:spcPts val="0"/>
              </a:spcBef>
              <a:buClr>
                <a:schemeClr val="dk1"/>
              </a:buClr>
              <a:buSzPct val="100000"/>
              <a:buFont typeface="Calibri"/>
              <a:buChar char="•"/>
            </a:pPr>
            <a:r>
              <a:rPr lang="en-US" sz="2400" dirty="0"/>
              <a:t>Electron Density (Ne)</a:t>
            </a:r>
          </a:p>
          <a:p>
            <a:pPr marL="457200" lvl="0" indent="-342900" rtl="0">
              <a:spcBef>
                <a:spcPts val="0"/>
              </a:spcBef>
              <a:buClr>
                <a:schemeClr val="dk1"/>
              </a:buClr>
              <a:buSzPct val="100000"/>
              <a:buFont typeface="Calibri"/>
              <a:buChar char="•"/>
            </a:pPr>
            <a:r>
              <a:rPr lang="en-US" sz="2400" dirty="0"/>
              <a:t>Ion Composition (H+)</a:t>
            </a:r>
          </a:p>
          <a:p>
            <a:pPr rtl="0">
              <a:spcBef>
                <a:spcPts val="0"/>
              </a:spcBef>
              <a:buNone/>
            </a:pPr>
            <a:endParaRPr sz="2400" dirty="0">
              <a:solidFill>
                <a:schemeClr val="dk1"/>
              </a:solidFill>
            </a:endParaRPr>
          </a:p>
          <a:p>
            <a:pPr rtl="0">
              <a:spcBef>
                <a:spcPts val="0"/>
              </a:spcBef>
              <a:buNone/>
            </a:pPr>
            <a:endParaRPr sz="2400" dirty="0">
              <a:solidFill>
                <a:schemeClr val="dk1"/>
              </a:solidFill>
            </a:endParaRPr>
          </a:p>
          <a:p>
            <a:pPr rtl="0">
              <a:spcBef>
                <a:spcPts val="0"/>
              </a:spcBef>
              <a:buNone/>
            </a:pPr>
            <a:endParaRPr sz="2400" dirty="0"/>
          </a:p>
        </p:txBody>
      </p:sp>
      <p:pic>
        <p:nvPicPr>
          <p:cNvPr id="110" name="Shape 110"/>
          <p:cNvPicPr preferRelativeResize="0"/>
          <p:nvPr/>
        </p:nvPicPr>
        <p:blipFill rotWithShape="1">
          <a:blip r:embed="rId3"/>
          <a:srcRect b="11182"/>
          <a:stretch/>
        </p:blipFill>
        <p:spPr>
          <a:xfrm>
            <a:off x="4514117" y="1417650"/>
            <a:ext cx="4245900" cy="5133768"/>
          </a:xfrm>
          <a:prstGeom prst="rect">
            <a:avLst/>
          </a:prstGeom>
          <a:noFill/>
          <a:ln>
            <a:noFill/>
          </a:ln>
        </p:spPr>
      </p:pic>
      <p:sp>
        <p:nvSpPr>
          <p:cNvPr id="111" name="Shape 111"/>
          <p:cNvSpPr txBox="1">
            <a:spLocks noGrp="1"/>
          </p:cNvSpPr>
          <p:nvPr>
            <p:ph type="body" idx="2"/>
          </p:nvPr>
        </p:nvSpPr>
        <p:spPr>
          <a:xfrm>
            <a:off x="268217" y="4489542"/>
            <a:ext cx="4031740" cy="1693899"/>
          </a:xfrm>
          <a:prstGeom prst="rect">
            <a:avLst/>
          </a:prstGeom>
        </p:spPr>
        <p:txBody>
          <a:bodyPr lIns="91425" tIns="91425" rIns="91425" bIns="91425" anchor="t" anchorCtr="0">
            <a:noAutofit/>
          </a:bodyPr>
          <a:lstStyle/>
          <a:p>
            <a:pPr rtl="0">
              <a:spcBef>
                <a:spcPts val="0"/>
              </a:spcBef>
              <a:buNone/>
            </a:pPr>
            <a:r>
              <a:rPr lang="en-US" sz="2400" b="1" dirty="0"/>
              <a:t>Possible Other Variations</a:t>
            </a:r>
          </a:p>
          <a:p>
            <a:pPr marL="457200" lvl="0" indent="-342900" rtl="0">
              <a:spcBef>
                <a:spcPts val="0"/>
              </a:spcBef>
              <a:buClr>
                <a:schemeClr val="dk1"/>
              </a:buClr>
              <a:buSzPct val="100000"/>
              <a:buFont typeface="Calibri"/>
              <a:buChar char="•"/>
            </a:pPr>
            <a:r>
              <a:rPr lang="en-US" sz="2400" dirty="0"/>
              <a:t>Seasonal</a:t>
            </a:r>
          </a:p>
          <a:p>
            <a:pPr marL="457200" lvl="0" indent="-342900" rtl="0">
              <a:spcBef>
                <a:spcPts val="0"/>
              </a:spcBef>
              <a:buClr>
                <a:schemeClr val="dk1"/>
              </a:buClr>
              <a:buSzPct val="100000"/>
              <a:buFont typeface="Calibri"/>
              <a:buChar char="•"/>
            </a:pPr>
            <a:r>
              <a:rPr lang="en-US" sz="2400" dirty="0"/>
              <a:t>Day-night</a:t>
            </a:r>
          </a:p>
          <a:p>
            <a:pPr marL="457200" lvl="0" indent="-342900" rtl="0">
              <a:spcBef>
                <a:spcPts val="0"/>
              </a:spcBef>
              <a:buClr>
                <a:schemeClr val="dk1"/>
              </a:buClr>
              <a:buSzPct val="100000"/>
              <a:buFont typeface="Calibri"/>
              <a:buChar char="•"/>
            </a:pPr>
            <a:r>
              <a:rPr lang="en-US" sz="2400" dirty="0"/>
              <a:t>Spatial</a:t>
            </a:r>
          </a:p>
          <a:p>
            <a:pPr marL="0" indent="0" rtl="0">
              <a:spcBef>
                <a:spcPts val="0"/>
              </a:spcBef>
              <a:buNone/>
            </a:pPr>
            <a:endParaRPr sz="2400" dirty="0"/>
          </a:p>
          <a:p>
            <a:pPr marL="0" lvl="0" indent="0" rtl="0">
              <a:spcBef>
                <a:spcPts val="0"/>
              </a:spcBef>
              <a:buNone/>
            </a:pPr>
            <a:endParaRPr sz="2400" dirty="0"/>
          </a:p>
        </p:txBody>
      </p:sp>
      <p:sp>
        <p:nvSpPr>
          <p:cNvPr id="7" name="Title 1"/>
          <p:cNvSpPr txBox="1">
            <a:spLocks/>
          </p:cNvSpPr>
          <p:nvPr/>
        </p:nvSpPr>
        <p:spPr>
          <a:xfrm>
            <a:off x="371581" y="169778"/>
            <a:ext cx="8335977" cy="1247872"/>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000" dirty="0" err="1" smtClean="0">
                <a:solidFill>
                  <a:srgbClr val="000090"/>
                </a:solidFill>
                <a:latin typeface="Arial Rounded MT Bold"/>
                <a:cs typeface="Arial Rounded MT Bold"/>
              </a:rPr>
              <a:t>Ionospheric</a:t>
            </a:r>
            <a:r>
              <a:rPr lang="en-US" sz="4000" dirty="0" smtClean="0">
                <a:solidFill>
                  <a:srgbClr val="000090"/>
                </a:solidFill>
                <a:latin typeface="Arial Rounded MT Bold"/>
                <a:cs typeface="Arial Rounded MT Bold"/>
              </a:rPr>
              <a:t> response to solar cycle</a:t>
            </a:r>
            <a:endParaRPr lang="en-US" sz="40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1" name="Shape 131"/>
          <p:cNvSpPr txBox="1">
            <a:spLocks noGrp="1"/>
          </p:cNvSpPr>
          <p:nvPr>
            <p:ph type="body" idx="1"/>
          </p:nvPr>
        </p:nvSpPr>
        <p:spPr>
          <a:xfrm>
            <a:off x="4880174" y="1219200"/>
            <a:ext cx="4263826" cy="2852700"/>
          </a:xfrm>
          <a:prstGeom prst="rect">
            <a:avLst/>
          </a:prstGeom>
        </p:spPr>
        <p:txBody>
          <a:bodyPr lIns="91425" tIns="91425" rIns="91425" bIns="91425" anchor="t" anchorCtr="0">
            <a:noAutofit/>
          </a:bodyPr>
          <a:lstStyle/>
          <a:p>
            <a:pPr marL="457200" lvl="0" indent="-330200" rtl="0">
              <a:spcBef>
                <a:spcPts val="0"/>
              </a:spcBef>
              <a:buClr>
                <a:schemeClr val="dk1"/>
              </a:buClr>
              <a:buSzPct val="100000"/>
              <a:buFont typeface="Calibri"/>
              <a:buChar char="•"/>
            </a:pPr>
            <a:r>
              <a:rPr lang="en-US" sz="2000" dirty="0"/>
              <a:t>1:00-3:00 LT  (5:00-7:00 UT</a:t>
            </a:r>
            <a:r>
              <a:rPr lang="en-US" sz="2000" dirty="0" smtClean="0"/>
              <a:t>)</a:t>
            </a:r>
          </a:p>
          <a:p>
            <a:pPr marL="457200" lvl="0" indent="-330200" rtl="0">
              <a:spcBef>
                <a:spcPts val="0"/>
              </a:spcBef>
              <a:buClr>
                <a:schemeClr val="dk1"/>
              </a:buClr>
              <a:buSzPct val="100000"/>
              <a:buFont typeface="Calibri"/>
              <a:buChar char="•"/>
            </a:pPr>
            <a:endParaRPr lang="en-US" sz="2000" dirty="0" smtClean="0"/>
          </a:p>
          <a:p>
            <a:pPr marL="457200" lvl="0" indent="-330200" rtl="0">
              <a:spcBef>
                <a:spcPts val="0"/>
              </a:spcBef>
              <a:buClr>
                <a:schemeClr val="dk1"/>
              </a:buClr>
              <a:buSzPct val="100000"/>
              <a:buFont typeface="Calibri"/>
              <a:buChar char="•"/>
            </a:pPr>
            <a:r>
              <a:rPr lang="en-US" sz="2000" dirty="0" smtClean="0"/>
              <a:t>Linefeed </a:t>
            </a:r>
            <a:r>
              <a:rPr lang="en-US" sz="2000" dirty="0"/>
              <a:t>only  (90 </a:t>
            </a:r>
            <a:r>
              <a:rPr lang="en-US" sz="2000" dirty="0" err="1"/>
              <a:t>elv</a:t>
            </a:r>
            <a:r>
              <a:rPr lang="en-US" sz="2000" dirty="0"/>
              <a:t> </a:t>
            </a:r>
            <a:r>
              <a:rPr lang="en-US" sz="2000" dirty="0" smtClean="0"/>
              <a:t>– </a:t>
            </a:r>
            <a:r>
              <a:rPr lang="en-US" sz="2000" dirty="0"/>
              <a:t>constant</a:t>
            </a:r>
            <a:r>
              <a:rPr lang="en-US" sz="2000" dirty="0" smtClean="0"/>
              <a:t>)</a:t>
            </a:r>
          </a:p>
          <a:p>
            <a:pPr marL="457200" lvl="0" indent="-330200" rtl="0">
              <a:spcBef>
                <a:spcPts val="0"/>
              </a:spcBef>
              <a:buClr>
                <a:schemeClr val="dk1"/>
              </a:buClr>
              <a:buSzPct val="100000"/>
              <a:buFont typeface="Calibri"/>
              <a:buChar char="•"/>
            </a:pPr>
            <a:endParaRPr lang="en-US" sz="2000" dirty="0" smtClean="0"/>
          </a:p>
          <a:p>
            <a:pPr marL="457200" lvl="0" indent="-330200" rtl="0">
              <a:spcBef>
                <a:spcPts val="0"/>
              </a:spcBef>
              <a:buClr>
                <a:schemeClr val="dk1"/>
              </a:buClr>
              <a:buSzPct val="100000"/>
              <a:buFont typeface="Calibri"/>
              <a:buChar char="•"/>
            </a:pPr>
            <a:r>
              <a:rPr lang="en-US" sz="2000" dirty="0" smtClean="0"/>
              <a:t>MRACF</a:t>
            </a:r>
            <a:endParaRPr lang="en-US" sz="2000" dirty="0"/>
          </a:p>
          <a:p>
            <a:pPr marL="457200" lvl="0" indent="-330200" rtl="0">
              <a:spcBef>
                <a:spcPts val="0"/>
              </a:spcBef>
              <a:buClr>
                <a:schemeClr val="dk1"/>
              </a:buClr>
              <a:buSzPct val="100000"/>
              <a:buFont typeface="Calibri"/>
              <a:buChar char="•"/>
            </a:pPr>
            <a:endParaRPr lang="en-US" sz="2000" dirty="0" smtClean="0"/>
          </a:p>
          <a:p>
            <a:pPr marL="457200" lvl="0" indent="-330200" rtl="0">
              <a:spcBef>
                <a:spcPts val="0"/>
              </a:spcBef>
              <a:buClr>
                <a:schemeClr val="dk1"/>
              </a:buClr>
              <a:buSzPct val="100000"/>
              <a:buFont typeface="Calibri"/>
              <a:buChar char="•"/>
            </a:pPr>
            <a:r>
              <a:rPr lang="en-US" sz="2000" dirty="0" smtClean="0"/>
              <a:t>40 </a:t>
            </a:r>
            <a:r>
              <a:rPr lang="en-US" sz="2000" dirty="0"/>
              <a:t>second integration time </a:t>
            </a:r>
          </a:p>
        </p:txBody>
      </p:sp>
      <p:pic>
        <p:nvPicPr>
          <p:cNvPr id="132" name="Shape 132"/>
          <p:cNvPicPr preferRelativeResize="0"/>
          <p:nvPr/>
        </p:nvPicPr>
        <p:blipFill>
          <a:blip r:embed="rId3"/>
          <a:stretch>
            <a:fillRect/>
          </a:stretch>
        </p:blipFill>
        <p:spPr>
          <a:xfrm>
            <a:off x="457199" y="479974"/>
            <a:ext cx="4422975" cy="5898052"/>
          </a:xfrm>
          <a:prstGeom prst="rect">
            <a:avLst/>
          </a:prstGeom>
          <a:noFill/>
          <a:ln>
            <a:noFill/>
          </a:ln>
        </p:spPr>
      </p:pic>
      <p:pic>
        <p:nvPicPr>
          <p:cNvPr id="133" name="Shape 133"/>
          <p:cNvPicPr preferRelativeResize="0"/>
          <p:nvPr/>
        </p:nvPicPr>
        <p:blipFill>
          <a:blip r:embed="rId4"/>
          <a:stretch>
            <a:fillRect/>
          </a:stretch>
        </p:blipFill>
        <p:spPr>
          <a:xfrm>
            <a:off x="5370300" y="4071900"/>
            <a:ext cx="3046358" cy="2306124"/>
          </a:xfrm>
          <a:prstGeom prst="rect">
            <a:avLst/>
          </a:prstGeom>
          <a:noFill/>
          <a:ln>
            <a:noFill/>
          </a:ln>
        </p:spPr>
      </p:pic>
      <p:sp>
        <p:nvSpPr>
          <p:cNvPr id="7" name="Title 1"/>
          <p:cNvSpPr txBox="1">
            <a:spLocks/>
          </p:cNvSpPr>
          <p:nvPr/>
        </p:nvSpPr>
        <p:spPr>
          <a:xfrm>
            <a:off x="5256785" y="169778"/>
            <a:ext cx="3450773"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000" dirty="0" smtClean="0">
                <a:solidFill>
                  <a:srgbClr val="000090"/>
                </a:solidFill>
                <a:latin typeface="Arial Rounded MT Bold"/>
                <a:cs typeface="Arial Rounded MT Bold"/>
              </a:rPr>
              <a:t>Radar Setup</a:t>
            </a:r>
            <a:endParaRPr lang="en-US" sz="40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9" name="Shape 139"/>
          <p:cNvSpPr txBox="1">
            <a:spLocks noGrp="1"/>
          </p:cNvSpPr>
          <p:nvPr>
            <p:ph type="body" idx="1"/>
          </p:nvPr>
        </p:nvSpPr>
        <p:spPr>
          <a:xfrm>
            <a:off x="457200" y="1594970"/>
            <a:ext cx="8229600" cy="453117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Calibri"/>
              <a:buChar char="•"/>
            </a:pPr>
            <a:r>
              <a:rPr lang="en-US" sz="2400" dirty="0"/>
              <a:t>Transmits 7 frequencies simultaneously within a 250 kHz bandwidth and a 30 kHz spacing between each frequency</a:t>
            </a:r>
          </a:p>
          <a:p>
            <a:pPr marL="0" lvl="0" indent="0" rtl="0">
              <a:spcBef>
                <a:spcPts val="0"/>
              </a:spcBef>
              <a:buNone/>
            </a:pPr>
            <a:endParaRPr sz="2400" dirty="0"/>
          </a:p>
          <a:p>
            <a:pPr marL="457200" lvl="0" indent="-381000" rtl="0">
              <a:spcBef>
                <a:spcPts val="0"/>
              </a:spcBef>
              <a:buClr>
                <a:schemeClr val="dk1"/>
              </a:buClr>
              <a:buSzPct val="100000"/>
              <a:buFont typeface="Calibri"/>
              <a:buChar char="•"/>
            </a:pPr>
            <a:r>
              <a:rPr lang="en-US" sz="2400" dirty="0"/>
              <a:t>Normally, MRACF altitude range extends from 140 to 680 km</a:t>
            </a:r>
          </a:p>
          <a:p>
            <a:pPr marL="0" lvl="0" indent="0" rtl="0">
              <a:spcBef>
                <a:spcPts val="0"/>
              </a:spcBef>
              <a:buNone/>
            </a:pPr>
            <a:endParaRPr sz="2400" dirty="0"/>
          </a:p>
          <a:p>
            <a:pPr marL="457200" lvl="0" indent="-381000" rtl="0">
              <a:spcBef>
                <a:spcPts val="0"/>
              </a:spcBef>
              <a:buClr>
                <a:schemeClr val="dk1"/>
              </a:buClr>
              <a:buSzPct val="100000"/>
              <a:buFont typeface="Calibri"/>
              <a:buChar char="•"/>
            </a:pPr>
            <a:r>
              <a:rPr lang="en-US" sz="2400" dirty="0">
                <a:solidFill>
                  <a:schemeClr val="dk1"/>
                </a:solidFill>
              </a:rPr>
              <a:t>Electron densities and ion compositions can normally be obtained with accuracies of 1 or 2%</a:t>
            </a:r>
          </a:p>
          <a:p>
            <a:pPr marL="0" lvl="0" indent="0" rtl="0">
              <a:spcBef>
                <a:spcPts val="0"/>
              </a:spcBef>
              <a:buNone/>
            </a:pPr>
            <a:endParaRPr sz="2400" dirty="0">
              <a:solidFill>
                <a:schemeClr val="dk1"/>
              </a:solidFill>
            </a:endParaRPr>
          </a:p>
          <a:p>
            <a:pPr marL="457200" lvl="0" indent="-381000">
              <a:spcBef>
                <a:spcPts val="0"/>
              </a:spcBef>
              <a:buSzPct val="100000"/>
            </a:pPr>
            <a:r>
              <a:rPr lang="en-US" sz="2400" dirty="0" smtClean="0">
                <a:solidFill>
                  <a:schemeClr val="dk1"/>
                </a:solidFill>
              </a:rPr>
              <a:t>308</a:t>
            </a:r>
            <a:r>
              <a:rPr lang="el-GR" sz="2400" dirty="0"/>
              <a:t>μs</a:t>
            </a:r>
            <a:r>
              <a:rPr lang="en-US" sz="2400" dirty="0" smtClean="0">
                <a:solidFill>
                  <a:schemeClr val="dk1"/>
                </a:solidFill>
              </a:rPr>
              <a:t> </a:t>
            </a:r>
            <a:r>
              <a:rPr lang="en-US" sz="2400" dirty="0">
                <a:solidFill>
                  <a:schemeClr val="dk1"/>
                </a:solidFill>
              </a:rPr>
              <a:t>pulse transmitted every 10ms &amp; the backscatter is sampled every </a:t>
            </a:r>
            <a:r>
              <a:rPr lang="en-US" sz="2400" dirty="0" smtClean="0">
                <a:solidFill>
                  <a:schemeClr val="dk1"/>
                </a:solidFill>
              </a:rPr>
              <a:t>4</a:t>
            </a:r>
            <a:r>
              <a:rPr lang="el-GR" sz="2400" dirty="0"/>
              <a:t>μs</a:t>
            </a:r>
            <a:endParaRPr lang="en-US" sz="2400" dirty="0">
              <a:solidFill>
                <a:schemeClr val="dk1"/>
              </a:solidFill>
            </a:endParaRPr>
          </a:p>
        </p:txBody>
      </p:sp>
      <p:pic>
        <p:nvPicPr>
          <p:cNvPr id="140" name="Shape 140"/>
          <p:cNvPicPr preferRelativeResize="0"/>
          <p:nvPr/>
        </p:nvPicPr>
        <p:blipFill>
          <a:blip r:embed="rId3"/>
          <a:stretch>
            <a:fillRect/>
          </a:stretch>
        </p:blipFill>
        <p:spPr>
          <a:xfrm>
            <a:off x="7480091" y="5572125"/>
            <a:ext cx="1914525" cy="1285875"/>
          </a:xfrm>
          <a:prstGeom prst="rect">
            <a:avLst/>
          </a:prstGeom>
          <a:noFill/>
          <a:ln>
            <a:noFill/>
          </a:ln>
        </p:spPr>
      </p:pic>
      <p:sp>
        <p:nvSpPr>
          <p:cNvPr id="7" name="Title 1"/>
          <p:cNvSpPr txBox="1">
            <a:spLocks/>
          </p:cNvSpPr>
          <p:nvPr/>
        </p:nvSpPr>
        <p:spPr>
          <a:xfrm>
            <a:off x="371581" y="346997"/>
            <a:ext cx="8335977" cy="907189"/>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r>
              <a:rPr lang="en-US" sz="4000" dirty="0" smtClean="0">
                <a:solidFill>
                  <a:srgbClr val="000090"/>
                </a:solidFill>
                <a:latin typeface="Arial Rounded MT Bold"/>
                <a:cs typeface="Arial Rounded MT Bold"/>
              </a:rPr>
              <a:t>Multiple Radar Autocorrelation Function (MRACF)</a:t>
            </a:r>
            <a:endParaRPr lang="en-US" sz="4000" dirty="0">
              <a:solidFill>
                <a:srgbClr val="000090"/>
              </a:solidFill>
              <a:latin typeface="Arial Rounded MT Bold"/>
              <a:cs typeface="Arial Rounded MT Bold"/>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1140</Words>
  <Application>Microsoft Macintosh PowerPoint</Application>
  <PresentationFormat>On-screen Show (4:3)</PresentationFormat>
  <Paragraphs>171</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Exploring Ionospheric Response to a Sudden Decrease in Solar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BACKUP Slides</vt:lpstr>
      <vt:lpstr>Our Data</vt:lpstr>
      <vt:lpstr>PowerPoint Presentation</vt:lpstr>
      <vt:lpstr>here are some examples of previous solar maxes (Apr 11 - Apr 13, 2000) 15:37:30 - 22:51:40</vt:lpstr>
      <vt:lpstr>ONE YEAR AGO AT ARECIBO</vt:lpstr>
      <vt:lpstr>Poker Flat Electron Density</vt:lpstr>
      <vt:lpstr>Poker Flat Electron Temperature</vt:lpstr>
      <vt:lpstr>Poker Flat Ion Temperature</vt:lpstr>
      <vt:lpstr>Sondrestrom</vt:lpstr>
      <vt:lpstr>EISCAT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Ionospheric Response to a Sudden Decrease in Solar Activity</dc:title>
  <cp:lastModifiedBy>Bill Rideout</cp:lastModifiedBy>
  <cp:revision>22</cp:revision>
  <dcterms:modified xsi:type="dcterms:W3CDTF">2014-07-26T22:49:43Z</dcterms:modified>
</cp:coreProperties>
</file>