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4"/>
  </p:notesMasterIdLst>
  <p:sldIdLst>
    <p:sldId id="314" r:id="rId2"/>
    <p:sldId id="315" r:id="rId3"/>
    <p:sldId id="316" r:id="rId4"/>
    <p:sldId id="317" r:id="rId5"/>
    <p:sldId id="318" r:id="rId6"/>
    <p:sldId id="319" r:id="rId7"/>
    <p:sldId id="320" r:id="rId8"/>
    <p:sldId id="321" r:id="rId9"/>
    <p:sldId id="274" r:id="rId10"/>
    <p:sldId id="275" r:id="rId11"/>
    <p:sldId id="276" r:id="rId12"/>
    <p:sldId id="294" r:id="rId13"/>
    <p:sldId id="295" r:id="rId14"/>
    <p:sldId id="296" r:id="rId15"/>
    <p:sldId id="297" r:id="rId16"/>
    <p:sldId id="278" r:id="rId17"/>
    <p:sldId id="279" r:id="rId18"/>
    <p:sldId id="280" r:id="rId19"/>
    <p:sldId id="298" r:id="rId20"/>
    <p:sldId id="310" r:id="rId21"/>
    <p:sldId id="311" r:id="rId22"/>
    <p:sldId id="312" r:id="rId23"/>
    <p:sldId id="305" r:id="rId24"/>
    <p:sldId id="306" r:id="rId25"/>
    <p:sldId id="307" r:id="rId26"/>
    <p:sldId id="308" r:id="rId27"/>
    <p:sldId id="309" r:id="rId28"/>
    <p:sldId id="302" r:id="rId29"/>
    <p:sldId id="300" r:id="rId30"/>
    <p:sldId id="301" r:id="rId31"/>
    <p:sldId id="313" r:id="rId32"/>
    <p:sldId id="304" r:id="rId33"/>
    <p:sldId id="285" r:id="rId34"/>
    <p:sldId id="284" r:id="rId35"/>
    <p:sldId id="286" r:id="rId36"/>
    <p:sldId id="264" r:id="rId37"/>
    <p:sldId id="282" r:id="rId38"/>
    <p:sldId id="283" r:id="rId39"/>
    <p:sldId id="287" r:id="rId40"/>
    <p:sldId id="288" r:id="rId41"/>
    <p:sldId id="289" r:id="rId42"/>
    <p:sldId id="266" r:id="rId43"/>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921" autoAdjust="0"/>
    <p:restoredTop sz="77228" autoAdjust="0"/>
  </p:normalViewPr>
  <p:slideViewPr>
    <p:cSldViewPr snapToGrid="0">
      <p:cViewPr>
        <p:scale>
          <a:sx n="62" d="100"/>
          <a:sy n="62" d="100"/>
        </p:scale>
        <p:origin x="-1410" y="-7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0A6AA35-6D51-4E4C-9C05-91EE3B82A7F9}" type="datetimeFigureOut">
              <a:rPr kumimoji="1" lang="ja-JP" altLang="en-US" smtClean="0"/>
              <a:t>2014/7/26</a:t>
            </a:fld>
            <a:endParaRPr kumimoji="1" lang="ja-JP" altLang="en-US"/>
          </a:p>
        </p:txBody>
      </p:sp>
      <p:sp>
        <p:nvSpPr>
          <p:cNvPr id="4" name="スライド イメージ プレースホルダー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1376DF5-C5C1-4C2A-B0F1-987B33B4D47A}" type="slidenum">
              <a:rPr kumimoji="1" lang="ja-JP" altLang="en-US" smtClean="0"/>
              <a:t>‹#›</a:t>
            </a:fld>
            <a:endParaRPr kumimoji="1" lang="ja-JP" altLang="en-US"/>
          </a:p>
        </p:txBody>
      </p:sp>
    </p:spTree>
    <p:extLst>
      <p:ext uri="{BB962C8B-B14F-4D97-AF65-F5344CB8AC3E}">
        <p14:creationId xmlns:p14="http://schemas.microsoft.com/office/powerpoint/2010/main" val="1474678451"/>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ja-JP" dirty="0" smtClean="0"/>
              <a:t>The</a:t>
            </a:r>
            <a:r>
              <a:rPr lang="en-US" altLang="ja-JP" baseline="0" dirty="0" smtClean="0"/>
              <a:t> pre-reversal enhancement is an enhancement in the zonal electric field in the evening.  The vertical drifts are a direct measure of the zonal  electric field based on the E x B equation.  This equation is valid in the topside. This is a plot of observed </a:t>
            </a:r>
            <a:r>
              <a:rPr lang="en-US" altLang="ja-JP" baseline="0" dirty="0" err="1" smtClean="0"/>
              <a:t>Jicamarca</a:t>
            </a:r>
            <a:r>
              <a:rPr lang="en-US" altLang="ja-JP" baseline="0" dirty="0" smtClean="0"/>
              <a:t> vertical drifts organized by season and solar flux conditions and every day they had in the data set was plotted one on top of the other. So the drifts are normally upwards during the day (corresponding to an eastward E field), and downward at night (corresponding to a westward E field). But before the drifts reverse downwards around sunset, there is an enhancement which is called the PRE.  I should enforce that the PRE is an equatorial effect.</a:t>
            </a:r>
            <a:endParaRPr lang="en-US" altLang="ja-JP"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ja-JP" dirty="0" smtClean="0"/>
          </a:p>
        </p:txBody>
      </p:sp>
      <p:sp>
        <p:nvSpPr>
          <p:cNvPr id="4" name="スライド番号プレースホルダー 3"/>
          <p:cNvSpPr>
            <a:spLocks noGrp="1"/>
          </p:cNvSpPr>
          <p:nvPr>
            <p:ph type="sldNum" sz="quarter" idx="10"/>
          </p:nvPr>
        </p:nvSpPr>
        <p:spPr/>
        <p:txBody>
          <a:bodyPr/>
          <a:lstStyle/>
          <a:p>
            <a:fld id="{51376DF5-C5C1-4C2A-B0F1-987B33B4D47A}" type="slidenum">
              <a:rPr kumimoji="1" lang="ja-JP" altLang="en-US" smtClean="0"/>
              <a:t>3</a:t>
            </a:fld>
            <a:endParaRPr kumimoji="1" lang="ja-JP" altLang="en-US"/>
          </a:p>
        </p:txBody>
      </p:sp>
    </p:spTree>
    <p:extLst>
      <p:ext uri="{BB962C8B-B14F-4D97-AF65-F5344CB8AC3E}">
        <p14:creationId xmlns:p14="http://schemas.microsoft.com/office/powerpoint/2010/main" val="8199248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 fixed altitude of about 330 km,</a:t>
            </a:r>
            <a:r>
              <a:rPr lang="en-US" baseline="0" dirty="0" smtClean="0"/>
              <a:t> we see some correlation with the azimuth of the </a:t>
            </a:r>
            <a:r>
              <a:rPr lang="en-US" baseline="0" dirty="0" err="1" smtClean="0"/>
              <a:t>gregorian</a:t>
            </a:r>
            <a:r>
              <a:rPr lang="en-US" baseline="0" dirty="0" smtClean="0"/>
              <a:t> before 9 pm.  But after, there is little correlation.  After 9, the experiment was changed, which could have something to do with the change in correlation.</a:t>
            </a:r>
            <a:endParaRPr lang="en-US" dirty="0"/>
          </a:p>
        </p:txBody>
      </p:sp>
      <p:sp>
        <p:nvSpPr>
          <p:cNvPr id="4" name="Slide Number Placeholder 3"/>
          <p:cNvSpPr>
            <a:spLocks noGrp="1"/>
          </p:cNvSpPr>
          <p:nvPr>
            <p:ph type="sldNum" sz="quarter" idx="10"/>
          </p:nvPr>
        </p:nvSpPr>
        <p:spPr/>
        <p:txBody>
          <a:bodyPr/>
          <a:lstStyle/>
          <a:p>
            <a:fld id="{51376DF5-C5C1-4C2A-B0F1-987B33B4D47A}" type="slidenum">
              <a:rPr kumimoji="1" lang="ja-JP" altLang="en-US" smtClean="0"/>
              <a:t>40</a:t>
            </a:fld>
            <a:endParaRPr kumimoji="1" lang="ja-JP" altLang="en-US"/>
          </a:p>
        </p:txBody>
      </p:sp>
    </p:spTree>
    <p:extLst>
      <p:ext uri="{BB962C8B-B14F-4D97-AF65-F5344CB8AC3E}">
        <p14:creationId xmlns:p14="http://schemas.microsoft.com/office/powerpoint/2010/main" val="7829485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1376DF5-C5C1-4C2A-B0F1-987B33B4D47A}" type="slidenum">
              <a:rPr kumimoji="1" lang="ja-JP" altLang="en-US" smtClean="0"/>
              <a:t>41</a:t>
            </a:fld>
            <a:endParaRPr kumimoji="1" lang="ja-JP" altLang="en-US"/>
          </a:p>
        </p:txBody>
      </p:sp>
    </p:spTree>
    <p:extLst>
      <p:ext uri="{BB962C8B-B14F-4D97-AF65-F5344CB8AC3E}">
        <p14:creationId xmlns:p14="http://schemas.microsoft.com/office/powerpoint/2010/main" val="6668432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Say first sentence.</a:t>
            </a:r>
          </a:p>
          <a:p>
            <a:r>
              <a:rPr lang="en-US" dirty="0" smtClean="0"/>
              <a:t>This</a:t>
            </a:r>
            <a:r>
              <a:rPr lang="en-US" baseline="0" dirty="0" smtClean="0"/>
              <a:t> is typically how an equatorial irregularity forms.  The electrodynamics of this phenomenon is very complicated but basically the ionosphere is unstable at night.  The upward density gradient becomes very sharp at night, which in turn makes the ionosphere very susceptible to plasma depletions forming.  </a:t>
            </a:r>
          </a:p>
          <a:p>
            <a:r>
              <a:rPr lang="en-US" baseline="0" dirty="0" smtClean="0"/>
              <a:t>The general term for the signatures of these irregularities are known collectively as equatorial spread F.</a:t>
            </a:r>
          </a:p>
          <a:p>
            <a:r>
              <a:rPr lang="en-US" dirty="0" smtClean="0"/>
              <a:t>These structures</a:t>
            </a:r>
            <a:r>
              <a:rPr lang="en-US" baseline="0" dirty="0" smtClean="0"/>
              <a:t> can cause scintillations in </a:t>
            </a:r>
            <a:r>
              <a:rPr lang="en-US" baseline="0" dirty="0" err="1" smtClean="0"/>
              <a:t>transionospheric</a:t>
            </a:r>
            <a:r>
              <a:rPr lang="en-US" baseline="0" dirty="0" smtClean="0"/>
              <a:t> radio waves and other disturbances.</a:t>
            </a:r>
          </a:p>
          <a:p>
            <a:endParaRPr lang="en-US" dirty="0"/>
          </a:p>
        </p:txBody>
      </p:sp>
      <p:sp>
        <p:nvSpPr>
          <p:cNvPr id="4" name="Slide Number Placeholder 3"/>
          <p:cNvSpPr>
            <a:spLocks noGrp="1"/>
          </p:cNvSpPr>
          <p:nvPr>
            <p:ph type="sldNum" sz="quarter" idx="10"/>
          </p:nvPr>
        </p:nvSpPr>
        <p:spPr/>
        <p:txBody>
          <a:bodyPr/>
          <a:lstStyle/>
          <a:p>
            <a:fld id="{51376DF5-C5C1-4C2A-B0F1-987B33B4D47A}" type="slidenum">
              <a:rPr kumimoji="1" lang="ja-JP" altLang="en-US" smtClean="0"/>
              <a:t>4</a:t>
            </a:fld>
            <a:endParaRPr kumimoji="1" lang="ja-JP" altLang="en-US"/>
          </a:p>
        </p:txBody>
      </p:sp>
    </p:spTree>
    <p:extLst>
      <p:ext uri="{BB962C8B-B14F-4D97-AF65-F5344CB8AC3E}">
        <p14:creationId xmlns:p14="http://schemas.microsoft.com/office/powerpoint/2010/main" val="40531323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ja-JP" dirty="0" smtClean="0"/>
              <a:t>There are three</a:t>
            </a:r>
            <a:r>
              <a:rPr lang="en-US" altLang="ja-JP" baseline="0" dirty="0" smtClean="0"/>
              <a:t> different theories of the PRE. The</a:t>
            </a:r>
            <a:r>
              <a:rPr lang="en-US" altLang="ja-JP" dirty="0" smtClean="0"/>
              <a:t> most cited theory was proposed by Farley et al.</a:t>
            </a:r>
            <a:r>
              <a:rPr lang="en-US" altLang="ja-JP" baseline="0" dirty="0" smtClean="0"/>
              <a:t> in 1986.  </a:t>
            </a:r>
            <a:endParaRPr lang="en-US" altLang="ja-JP" dirty="0" smtClean="0"/>
          </a:p>
        </p:txBody>
      </p:sp>
      <p:sp>
        <p:nvSpPr>
          <p:cNvPr id="4" name="スライド番号プレースホルダー 3"/>
          <p:cNvSpPr>
            <a:spLocks noGrp="1"/>
          </p:cNvSpPr>
          <p:nvPr>
            <p:ph type="sldNum" sz="quarter" idx="10"/>
          </p:nvPr>
        </p:nvSpPr>
        <p:spPr/>
        <p:txBody>
          <a:bodyPr/>
          <a:lstStyle/>
          <a:p>
            <a:fld id="{51376DF5-C5C1-4C2A-B0F1-987B33B4D47A}" type="slidenum">
              <a:rPr kumimoji="1" lang="ja-JP" altLang="en-US" smtClean="0"/>
              <a:t>5</a:t>
            </a:fld>
            <a:endParaRPr kumimoji="1" lang="ja-JP" altLang="en-US"/>
          </a:p>
        </p:txBody>
      </p:sp>
    </p:spTree>
    <p:extLst>
      <p:ext uri="{BB962C8B-B14F-4D97-AF65-F5344CB8AC3E}">
        <p14:creationId xmlns:p14="http://schemas.microsoft.com/office/powerpoint/2010/main" val="7290344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US" altLang="ja-JP" dirty="0" smtClean="0"/>
              <a:t>It’s been found that the better the alignment,</a:t>
            </a:r>
            <a:r>
              <a:rPr lang="en-US" altLang="ja-JP" baseline="0" dirty="0" smtClean="0"/>
              <a:t> the more of a PRE you have.  Reference figure.  So, for the equinoxes and </a:t>
            </a:r>
            <a:r>
              <a:rPr lang="en-US" altLang="ja-JP" baseline="0" dirty="0" err="1" smtClean="0"/>
              <a:t>december</a:t>
            </a:r>
            <a:r>
              <a:rPr lang="en-US" altLang="ja-JP" baseline="0" dirty="0" smtClean="0"/>
              <a:t> solstice, you should have a larger PRE and in </a:t>
            </a:r>
            <a:r>
              <a:rPr lang="en-US" altLang="ja-JP" baseline="0" dirty="0" err="1" smtClean="0"/>
              <a:t>june</a:t>
            </a:r>
            <a:r>
              <a:rPr lang="en-US" altLang="ja-JP" baseline="0" dirty="0" smtClean="0"/>
              <a:t> solstice a smaller PRE.</a:t>
            </a:r>
          </a:p>
          <a:p>
            <a:endParaRPr lang="en-US" altLang="ja-JP" baseline="0" dirty="0" smtClean="0"/>
          </a:p>
          <a:p>
            <a:r>
              <a:rPr lang="en-US" altLang="ja-JP" baseline="0" dirty="0" smtClean="0"/>
              <a:t>So, in other words, as solar activity changes, conductivity gradients change, and thus you have a larger PRE for higher solar flux conditions.  </a:t>
            </a:r>
            <a:endParaRPr lang="en-US" altLang="ja-JP" dirty="0" smtClean="0"/>
          </a:p>
          <a:p>
            <a:endParaRPr lang="en-US" altLang="ja-JP" dirty="0" smtClean="0"/>
          </a:p>
        </p:txBody>
      </p:sp>
      <p:sp>
        <p:nvSpPr>
          <p:cNvPr id="4" name="スライド番号プレースホルダー 3"/>
          <p:cNvSpPr>
            <a:spLocks noGrp="1"/>
          </p:cNvSpPr>
          <p:nvPr>
            <p:ph type="sldNum" sz="quarter" idx="10"/>
          </p:nvPr>
        </p:nvSpPr>
        <p:spPr/>
        <p:txBody>
          <a:bodyPr/>
          <a:lstStyle/>
          <a:p>
            <a:fld id="{51376DF5-C5C1-4C2A-B0F1-987B33B4D47A}" type="slidenum">
              <a:rPr kumimoji="1" lang="ja-JP" altLang="en-US" smtClean="0"/>
              <a:t>6</a:t>
            </a:fld>
            <a:endParaRPr kumimoji="1" lang="ja-JP" altLang="en-US"/>
          </a:p>
        </p:txBody>
      </p:sp>
    </p:spTree>
    <p:extLst>
      <p:ext uri="{BB962C8B-B14F-4D97-AF65-F5344CB8AC3E}">
        <p14:creationId xmlns:p14="http://schemas.microsoft.com/office/powerpoint/2010/main" val="22892549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US" altLang="ja-JP" baseline="0" dirty="0" smtClean="0"/>
              <a:t>Just so you have a visual, here is what the magnetic meridian and sunset terminator look like when perfectly aligned and less than perfectly aligned.</a:t>
            </a:r>
          </a:p>
          <a:p>
            <a:endParaRPr lang="en-US" altLang="ja-JP" dirty="0" smtClean="0"/>
          </a:p>
        </p:txBody>
      </p:sp>
      <p:sp>
        <p:nvSpPr>
          <p:cNvPr id="4" name="スライド番号プレースホルダー 3"/>
          <p:cNvSpPr>
            <a:spLocks noGrp="1"/>
          </p:cNvSpPr>
          <p:nvPr>
            <p:ph type="sldNum" sz="quarter" idx="10"/>
          </p:nvPr>
        </p:nvSpPr>
        <p:spPr/>
        <p:txBody>
          <a:bodyPr/>
          <a:lstStyle/>
          <a:p>
            <a:fld id="{51376DF5-C5C1-4C2A-B0F1-987B33B4D47A}" type="slidenum">
              <a:rPr kumimoji="1" lang="ja-JP" altLang="en-US" smtClean="0"/>
              <a:t>7</a:t>
            </a:fld>
            <a:endParaRPr kumimoji="1" lang="ja-JP" altLang="en-US"/>
          </a:p>
        </p:txBody>
      </p:sp>
    </p:spTree>
    <p:extLst>
      <p:ext uri="{BB962C8B-B14F-4D97-AF65-F5344CB8AC3E}">
        <p14:creationId xmlns:p14="http://schemas.microsoft.com/office/powerpoint/2010/main" val="22892549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US" altLang="ja-JP" baseline="0" dirty="0" smtClean="0"/>
              <a:t>So, in other words, as solar activity increases, conductivity gradients increase (high conductivity/vacuum)(higher conductivity/vacuum), and thus you have a larger PRE for higher solar flux conditions.  </a:t>
            </a:r>
            <a:endParaRPr lang="en-US" altLang="ja-JP" dirty="0" smtClean="0"/>
          </a:p>
          <a:p>
            <a:r>
              <a:rPr lang="en-US" altLang="ja-JP" dirty="0" smtClean="0"/>
              <a:t>Also</a:t>
            </a:r>
            <a:r>
              <a:rPr lang="en-US" altLang="ja-JP" baseline="0" dirty="0" smtClean="0"/>
              <a:t> there is more solar heating, thus creating larger pressure gradients, making the winds larger.  Where the winds induce the currents that generate the localized E x B drift that is the PRE.</a:t>
            </a:r>
            <a:endParaRPr lang="en-US" altLang="ja-JP" dirty="0" smtClean="0"/>
          </a:p>
        </p:txBody>
      </p:sp>
      <p:sp>
        <p:nvSpPr>
          <p:cNvPr id="4" name="スライド番号プレースホルダー 3"/>
          <p:cNvSpPr>
            <a:spLocks noGrp="1"/>
          </p:cNvSpPr>
          <p:nvPr>
            <p:ph type="sldNum" sz="quarter" idx="10"/>
          </p:nvPr>
        </p:nvSpPr>
        <p:spPr/>
        <p:txBody>
          <a:bodyPr/>
          <a:lstStyle/>
          <a:p>
            <a:fld id="{51376DF5-C5C1-4C2A-B0F1-987B33B4D47A}" type="slidenum">
              <a:rPr kumimoji="1" lang="ja-JP" altLang="en-US" smtClean="0"/>
              <a:t>8</a:t>
            </a:fld>
            <a:endParaRPr kumimoji="1" lang="ja-JP" altLang="en-US"/>
          </a:p>
        </p:txBody>
      </p:sp>
    </p:spTree>
    <p:extLst>
      <p:ext uri="{BB962C8B-B14F-4D97-AF65-F5344CB8AC3E}">
        <p14:creationId xmlns:p14="http://schemas.microsoft.com/office/powerpoint/2010/main" val="22892549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We</a:t>
            </a:r>
            <a:r>
              <a:rPr lang="en-US" baseline="0" dirty="0" smtClean="0"/>
              <a:t> thought it would be interesting to look for a PRE at mid-latitudes, especially during this time period. </a:t>
            </a:r>
            <a:endParaRPr lang="en-US" dirty="0" smtClean="0"/>
          </a:p>
          <a:p>
            <a:r>
              <a:rPr lang="en-US" baseline="0" dirty="0" smtClean="0"/>
              <a:t>During summer solstice when the PRE is expected to be small at </a:t>
            </a:r>
            <a:r>
              <a:rPr lang="en-US" baseline="0" dirty="0" err="1" smtClean="0"/>
              <a:t>equitorial</a:t>
            </a:r>
            <a:r>
              <a:rPr lang="en-US" baseline="0" dirty="0" smtClean="0"/>
              <a:t> latitudes, but maybe not too small since we are in solar max period. </a:t>
            </a:r>
          </a:p>
          <a:p>
            <a:r>
              <a:rPr lang="en-US" baseline="0" dirty="0" smtClean="0"/>
              <a:t>At mid-latitudes, we may or may not </a:t>
            </a:r>
            <a:r>
              <a:rPr lang="en-US" baseline="0" dirty="0" err="1" smtClean="0"/>
              <a:t>oberserve</a:t>
            </a:r>
            <a:r>
              <a:rPr lang="en-US" baseline="0" dirty="0" smtClean="0"/>
              <a:t> a tiny PRE.</a:t>
            </a:r>
            <a:endParaRPr lang="en-US" dirty="0"/>
          </a:p>
        </p:txBody>
      </p:sp>
      <p:sp>
        <p:nvSpPr>
          <p:cNvPr id="4" name="Slide Number Placeholder 3"/>
          <p:cNvSpPr>
            <a:spLocks noGrp="1"/>
          </p:cNvSpPr>
          <p:nvPr>
            <p:ph type="sldNum" sz="quarter" idx="10"/>
          </p:nvPr>
        </p:nvSpPr>
        <p:spPr/>
        <p:txBody>
          <a:bodyPr/>
          <a:lstStyle/>
          <a:p>
            <a:fld id="{51376DF5-C5C1-4C2A-B0F1-987B33B4D47A}" type="slidenum">
              <a:rPr kumimoji="1" lang="ja-JP" altLang="en-US" smtClean="0"/>
              <a:t>10</a:t>
            </a:fld>
            <a:endParaRPr kumimoji="1" lang="ja-JP" altLang="en-US"/>
          </a:p>
        </p:txBody>
      </p:sp>
    </p:spTree>
    <p:extLst>
      <p:ext uri="{BB962C8B-B14F-4D97-AF65-F5344CB8AC3E}">
        <p14:creationId xmlns:p14="http://schemas.microsoft.com/office/powerpoint/2010/main" val="28739260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ja-JP" sz="1200" dirty="0" smtClean="0">
                <a:latin typeface="Times New Roman" panose="02020603050405020304" pitchFamily="18" charset="0"/>
                <a:cs typeface="Times New Roman" panose="02020603050405020304" pitchFamily="18" charset="0"/>
              </a:rPr>
              <a:t>Our goal is to obtain an ion velocity vector every 8 minutes.  Because the PRE is believed to occur over a long period of time, about 30 minutes, we believe 8 minutes is a good time resolution. </a:t>
            </a:r>
            <a:endParaRPr lang="en-US" dirty="0"/>
          </a:p>
        </p:txBody>
      </p:sp>
      <p:sp>
        <p:nvSpPr>
          <p:cNvPr id="4" name="Slide Number Placeholder 3"/>
          <p:cNvSpPr>
            <a:spLocks noGrp="1"/>
          </p:cNvSpPr>
          <p:nvPr>
            <p:ph type="sldNum" sz="quarter" idx="10"/>
          </p:nvPr>
        </p:nvSpPr>
        <p:spPr/>
        <p:txBody>
          <a:bodyPr/>
          <a:lstStyle/>
          <a:p>
            <a:fld id="{51376DF5-C5C1-4C2A-B0F1-987B33B4D47A}" type="slidenum">
              <a:rPr kumimoji="1" lang="ja-JP" altLang="en-US" smtClean="0"/>
              <a:t>11</a:t>
            </a:fld>
            <a:endParaRPr kumimoji="1" lang="ja-JP" altLang="en-US"/>
          </a:p>
        </p:txBody>
      </p:sp>
    </p:spTree>
    <p:extLst>
      <p:ext uri="{BB962C8B-B14F-4D97-AF65-F5344CB8AC3E}">
        <p14:creationId xmlns:p14="http://schemas.microsoft.com/office/powerpoint/2010/main" val="10495035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see some kind of wave-like</a:t>
            </a:r>
            <a:r>
              <a:rPr lang="en-US" baseline="0" dirty="0" smtClean="0"/>
              <a:t> in the velocity along magnetic field at almost every altitude.  </a:t>
            </a:r>
            <a:endParaRPr lang="en-US" dirty="0"/>
          </a:p>
        </p:txBody>
      </p:sp>
      <p:sp>
        <p:nvSpPr>
          <p:cNvPr id="4" name="Slide Number Placeholder 3"/>
          <p:cNvSpPr>
            <a:spLocks noGrp="1"/>
          </p:cNvSpPr>
          <p:nvPr>
            <p:ph type="sldNum" sz="quarter" idx="10"/>
          </p:nvPr>
        </p:nvSpPr>
        <p:spPr/>
        <p:txBody>
          <a:bodyPr/>
          <a:lstStyle/>
          <a:p>
            <a:fld id="{51376DF5-C5C1-4C2A-B0F1-987B33B4D47A}" type="slidenum">
              <a:rPr kumimoji="1" lang="ja-JP" altLang="en-US" smtClean="0"/>
              <a:t>39</a:t>
            </a:fld>
            <a:endParaRPr kumimoji="1" lang="ja-JP" altLang="en-US"/>
          </a:p>
        </p:txBody>
      </p:sp>
    </p:spTree>
    <p:extLst>
      <p:ext uri="{BB962C8B-B14F-4D97-AF65-F5344CB8AC3E}">
        <p14:creationId xmlns:p14="http://schemas.microsoft.com/office/powerpoint/2010/main" val="33800035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7762B956-BD59-4A39-97C7-8F7794A30ADE}" type="datetimeFigureOut">
              <a:rPr kumimoji="1" lang="ja-JP" altLang="en-US" smtClean="0"/>
              <a:t>2014/7/26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B3EC096-9D3A-4667-9A46-569BE4554F07}" type="slidenum">
              <a:rPr kumimoji="1" lang="ja-JP" altLang="en-US" smtClean="0"/>
              <a:t>‹#›</a:t>
            </a:fld>
            <a:endParaRPr kumimoji="1" lang="ja-JP" altLang="en-US"/>
          </a:p>
        </p:txBody>
      </p:sp>
    </p:spTree>
    <p:extLst>
      <p:ext uri="{BB962C8B-B14F-4D97-AF65-F5344CB8AC3E}">
        <p14:creationId xmlns:p14="http://schemas.microsoft.com/office/powerpoint/2010/main" val="20314780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7762B956-BD59-4A39-97C7-8F7794A30ADE}" type="datetimeFigureOut">
              <a:rPr kumimoji="1" lang="ja-JP" altLang="en-US" smtClean="0"/>
              <a:t>2014/7/26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B3EC096-9D3A-4667-9A46-569BE4554F07}" type="slidenum">
              <a:rPr kumimoji="1" lang="ja-JP" altLang="en-US" smtClean="0"/>
              <a:t>‹#›</a:t>
            </a:fld>
            <a:endParaRPr kumimoji="1" lang="ja-JP" altLang="en-US"/>
          </a:p>
        </p:txBody>
      </p:sp>
    </p:spTree>
    <p:extLst>
      <p:ext uri="{BB962C8B-B14F-4D97-AF65-F5344CB8AC3E}">
        <p14:creationId xmlns:p14="http://schemas.microsoft.com/office/powerpoint/2010/main" val="21721378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7762B956-BD59-4A39-97C7-8F7794A30ADE}" type="datetimeFigureOut">
              <a:rPr kumimoji="1" lang="ja-JP" altLang="en-US" smtClean="0"/>
              <a:t>2014/7/26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B3EC096-9D3A-4667-9A46-569BE4554F07}" type="slidenum">
              <a:rPr kumimoji="1" lang="ja-JP" altLang="en-US" smtClean="0"/>
              <a:t>‹#›</a:t>
            </a:fld>
            <a:endParaRPr kumimoji="1" lang="ja-JP" altLang="en-US"/>
          </a:p>
        </p:txBody>
      </p:sp>
    </p:spTree>
    <p:extLst>
      <p:ext uri="{BB962C8B-B14F-4D97-AF65-F5344CB8AC3E}">
        <p14:creationId xmlns:p14="http://schemas.microsoft.com/office/powerpoint/2010/main" val="36091063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7762B956-BD59-4A39-97C7-8F7794A30ADE}" type="datetimeFigureOut">
              <a:rPr kumimoji="1" lang="ja-JP" altLang="en-US" smtClean="0"/>
              <a:t>2014/7/26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B3EC096-9D3A-4667-9A46-569BE4554F07}" type="slidenum">
              <a:rPr kumimoji="1" lang="ja-JP" altLang="en-US" smtClean="0"/>
              <a:t>‹#›</a:t>
            </a:fld>
            <a:endParaRPr kumimoji="1" lang="ja-JP" altLang="en-US"/>
          </a:p>
        </p:txBody>
      </p:sp>
    </p:spTree>
    <p:extLst>
      <p:ext uri="{BB962C8B-B14F-4D97-AF65-F5344CB8AC3E}">
        <p14:creationId xmlns:p14="http://schemas.microsoft.com/office/powerpoint/2010/main" val="11574059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7762B956-BD59-4A39-97C7-8F7794A30ADE}" type="datetimeFigureOut">
              <a:rPr kumimoji="1" lang="ja-JP" altLang="en-US" smtClean="0"/>
              <a:t>2014/7/26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B3EC096-9D3A-4667-9A46-569BE4554F07}" type="slidenum">
              <a:rPr kumimoji="1" lang="ja-JP" altLang="en-US" smtClean="0"/>
              <a:t>‹#›</a:t>
            </a:fld>
            <a:endParaRPr kumimoji="1" lang="ja-JP" altLang="en-US"/>
          </a:p>
        </p:txBody>
      </p:sp>
    </p:spTree>
    <p:extLst>
      <p:ext uri="{BB962C8B-B14F-4D97-AF65-F5344CB8AC3E}">
        <p14:creationId xmlns:p14="http://schemas.microsoft.com/office/powerpoint/2010/main" val="21904716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7762B956-BD59-4A39-97C7-8F7794A30ADE}" type="datetimeFigureOut">
              <a:rPr kumimoji="1" lang="ja-JP" altLang="en-US" smtClean="0"/>
              <a:t>2014/7/26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FB3EC096-9D3A-4667-9A46-569BE4554F07}" type="slidenum">
              <a:rPr kumimoji="1" lang="ja-JP" altLang="en-US" smtClean="0"/>
              <a:t>‹#›</a:t>
            </a:fld>
            <a:endParaRPr kumimoji="1" lang="ja-JP" altLang="en-US"/>
          </a:p>
        </p:txBody>
      </p:sp>
    </p:spTree>
    <p:extLst>
      <p:ext uri="{BB962C8B-B14F-4D97-AF65-F5344CB8AC3E}">
        <p14:creationId xmlns:p14="http://schemas.microsoft.com/office/powerpoint/2010/main" val="20509963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7762B956-BD59-4A39-97C7-8F7794A30ADE}" type="datetimeFigureOut">
              <a:rPr kumimoji="1" lang="ja-JP" altLang="en-US" smtClean="0"/>
              <a:t>2014/7/26</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FB3EC096-9D3A-4667-9A46-569BE4554F07}" type="slidenum">
              <a:rPr kumimoji="1" lang="ja-JP" altLang="en-US" smtClean="0"/>
              <a:t>‹#›</a:t>
            </a:fld>
            <a:endParaRPr kumimoji="1" lang="ja-JP" altLang="en-US"/>
          </a:p>
        </p:txBody>
      </p:sp>
    </p:spTree>
    <p:extLst>
      <p:ext uri="{BB962C8B-B14F-4D97-AF65-F5344CB8AC3E}">
        <p14:creationId xmlns:p14="http://schemas.microsoft.com/office/powerpoint/2010/main" val="2758391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7762B956-BD59-4A39-97C7-8F7794A30ADE}" type="datetimeFigureOut">
              <a:rPr kumimoji="1" lang="ja-JP" altLang="en-US" smtClean="0"/>
              <a:t>2014/7/26</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FB3EC096-9D3A-4667-9A46-569BE4554F07}" type="slidenum">
              <a:rPr kumimoji="1" lang="ja-JP" altLang="en-US" smtClean="0"/>
              <a:t>‹#›</a:t>
            </a:fld>
            <a:endParaRPr kumimoji="1" lang="ja-JP" altLang="en-US"/>
          </a:p>
        </p:txBody>
      </p:sp>
    </p:spTree>
    <p:extLst>
      <p:ext uri="{BB962C8B-B14F-4D97-AF65-F5344CB8AC3E}">
        <p14:creationId xmlns:p14="http://schemas.microsoft.com/office/powerpoint/2010/main" val="16082146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762B956-BD59-4A39-97C7-8F7794A30ADE}" type="datetimeFigureOut">
              <a:rPr kumimoji="1" lang="ja-JP" altLang="en-US" smtClean="0"/>
              <a:t>2014/7/26</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FB3EC096-9D3A-4667-9A46-569BE4554F07}" type="slidenum">
              <a:rPr kumimoji="1" lang="ja-JP" altLang="en-US" smtClean="0"/>
              <a:t>‹#›</a:t>
            </a:fld>
            <a:endParaRPr kumimoji="1" lang="ja-JP" altLang="en-US"/>
          </a:p>
        </p:txBody>
      </p:sp>
    </p:spTree>
    <p:extLst>
      <p:ext uri="{BB962C8B-B14F-4D97-AF65-F5344CB8AC3E}">
        <p14:creationId xmlns:p14="http://schemas.microsoft.com/office/powerpoint/2010/main" val="25748108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7762B956-BD59-4A39-97C7-8F7794A30ADE}" type="datetimeFigureOut">
              <a:rPr kumimoji="1" lang="ja-JP" altLang="en-US" smtClean="0"/>
              <a:t>2014/7/26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FB3EC096-9D3A-4667-9A46-569BE4554F07}" type="slidenum">
              <a:rPr kumimoji="1" lang="ja-JP" altLang="en-US" smtClean="0"/>
              <a:t>‹#›</a:t>
            </a:fld>
            <a:endParaRPr kumimoji="1" lang="ja-JP" altLang="en-US"/>
          </a:p>
        </p:txBody>
      </p:sp>
    </p:spTree>
    <p:extLst>
      <p:ext uri="{BB962C8B-B14F-4D97-AF65-F5344CB8AC3E}">
        <p14:creationId xmlns:p14="http://schemas.microsoft.com/office/powerpoint/2010/main" val="7415048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7762B956-BD59-4A39-97C7-8F7794A30ADE}" type="datetimeFigureOut">
              <a:rPr kumimoji="1" lang="ja-JP" altLang="en-US" smtClean="0"/>
              <a:t>2014/7/26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FB3EC096-9D3A-4667-9A46-569BE4554F07}" type="slidenum">
              <a:rPr kumimoji="1" lang="ja-JP" altLang="en-US" smtClean="0"/>
              <a:t>‹#›</a:t>
            </a:fld>
            <a:endParaRPr kumimoji="1" lang="ja-JP" altLang="en-US"/>
          </a:p>
        </p:txBody>
      </p:sp>
    </p:spTree>
    <p:extLst>
      <p:ext uri="{BB962C8B-B14F-4D97-AF65-F5344CB8AC3E}">
        <p14:creationId xmlns:p14="http://schemas.microsoft.com/office/powerpoint/2010/main" val="28453010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762B956-BD59-4A39-97C7-8F7794A30ADE}" type="datetimeFigureOut">
              <a:rPr kumimoji="1" lang="ja-JP" altLang="en-US" smtClean="0"/>
              <a:t>2014/7/26</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B3EC096-9D3A-4667-9A46-569BE4554F07}" type="slidenum">
              <a:rPr kumimoji="1" lang="ja-JP" altLang="en-US" smtClean="0"/>
              <a:t>‹#›</a:t>
            </a:fld>
            <a:endParaRPr kumimoji="1" lang="ja-JP" altLang="en-US"/>
          </a:p>
        </p:txBody>
      </p:sp>
    </p:spTree>
    <p:extLst>
      <p:ext uri="{BB962C8B-B14F-4D97-AF65-F5344CB8AC3E}">
        <p14:creationId xmlns:p14="http://schemas.microsoft.com/office/powerpoint/2010/main" val="293839359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0.emf"/><Relationship Id="rId1" Type="http://schemas.openxmlformats.org/officeDocument/2006/relationships/slideLayout" Target="../slideLayouts/slideLayout2.xml"/><Relationship Id="rId4" Type="http://schemas.openxmlformats.org/officeDocument/2006/relationships/image" Target="../media/image12.em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6.xml"/><Relationship Id="rId4" Type="http://schemas.openxmlformats.org/officeDocument/2006/relationships/image" Target="../media/image15.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3495019"/>
          </a:xfrm>
          <a:solidFill>
            <a:schemeClr val="tx1">
              <a:lumMod val="85000"/>
              <a:lumOff val="15000"/>
            </a:schemeClr>
          </a:solidFill>
        </p:spPr>
        <p:txBody>
          <a:bodyPr anchor="ctr">
            <a:normAutofit/>
          </a:bodyPr>
          <a:lstStyle/>
          <a:p>
            <a:r>
              <a:rPr lang="en-US" sz="4400" b="1" dirty="0" smtClean="0">
                <a:solidFill>
                  <a:schemeClr val="bg1"/>
                </a:solidFill>
                <a:latin typeface="Times New Roman" panose="02020603050405020304" pitchFamily="18" charset="0"/>
                <a:cs typeface="Times New Roman" panose="02020603050405020304" pitchFamily="18" charset="0"/>
              </a:rPr>
              <a:t>Observations of a pre-reversal enhancement in the evening zonal electric field during June solstice at Arecibo</a:t>
            </a:r>
            <a:endParaRPr lang="en-US" sz="4400" b="1" dirty="0">
              <a:solidFill>
                <a:schemeClr val="bg1"/>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3676650" y="4311650"/>
            <a:ext cx="2857500" cy="2425700"/>
          </a:xfrm>
        </p:spPr>
        <p:txBody>
          <a:bodyPr anchor="ctr">
            <a:noAutofit/>
          </a:bodyPr>
          <a:lstStyle/>
          <a:p>
            <a:pPr algn="l"/>
            <a:r>
              <a:rPr lang="en-US" dirty="0" smtClean="0">
                <a:solidFill>
                  <a:schemeClr val="bg1">
                    <a:lumMod val="50000"/>
                  </a:schemeClr>
                </a:solidFill>
                <a:latin typeface="Times New Roman" panose="02020603050405020304" pitchFamily="18" charset="0"/>
                <a:cs typeface="Times New Roman" panose="02020603050405020304" pitchFamily="18" charset="0"/>
              </a:rPr>
              <a:t>Jessica Smith</a:t>
            </a:r>
          </a:p>
          <a:p>
            <a:pPr algn="l"/>
            <a:r>
              <a:rPr lang="en-US" dirty="0" smtClean="0">
                <a:solidFill>
                  <a:schemeClr val="bg1">
                    <a:lumMod val="50000"/>
                  </a:schemeClr>
                </a:solidFill>
                <a:latin typeface="Times New Roman" panose="02020603050405020304" pitchFamily="18" charset="0"/>
                <a:cs typeface="Times New Roman" panose="02020603050405020304" pitchFamily="18" charset="0"/>
              </a:rPr>
              <a:t>Andrew </a:t>
            </a:r>
            <a:r>
              <a:rPr lang="en-US" dirty="0" err="1" smtClean="0">
                <a:solidFill>
                  <a:schemeClr val="bg1">
                    <a:lumMod val="50000"/>
                  </a:schemeClr>
                </a:solidFill>
                <a:latin typeface="Times New Roman" panose="02020603050405020304" pitchFamily="18" charset="0"/>
                <a:cs typeface="Times New Roman" panose="02020603050405020304" pitchFamily="18" charset="0"/>
              </a:rPr>
              <a:t>Kiene</a:t>
            </a:r>
            <a:endParaRPr lang="en-US" dirty="0" smtClean="0">
              <a:solidFill>
                <a:schemeClr val="bg1">
                  <a:lumMod val="50000"/>
                </a:schemeClr>
              </a:solidFill>
              <a:latin typeface="Times New Roman" panose="02020603050405020304" pitchFamily="18" charset="0"/>
              <a:cs typeface="Times New Roman" panose="02020603050405020304" pitchFamily="18" charset="0"/>
            </a:endParaRPr>
          </a:p>
          <a:p>
            <a:pPr algn="l"/>
            <a:r>
              <a:rPr lang="en-US" dirty="0" err="1" smtClean="0">
                <a:solidFill>
                  <a:schemeClr val="bg1">
                    <a:lumMod val="50000"/>
                  </a:schemeClr>
                </a:solidFill>
                <a:latin typeface="Times New Roman" panose="02020603050405020304" pitchFamily="18" charset="0"/>
                <a:cs typeface="Times New Roman" panose="02020603050405020304" pitchFamily="18" charset="0"/>
              </a:rPr>
              <a:t>Tetsuro</a:t>
            </a:r>
            <a:r>
              <a:rPr lang="en-US" dirty="0" smtClean="0">
                <a:solidFill>
                  <a:schemeClr val="bg1">
                    <a:lumMod val="50000"/>
                  </a:schemeClr>
                </a:solidFill>
                <a:latin typeface="Times New Roman" panose="02020603050405020304" pitchFamily="18" charset="0"/>
                <a:cs typeface="Times New Roman" panose="02020603050405020304" pitchFamily="18" charset="0"/>
              </a:rPr>
              <a:t> Ishida</a:t>
            </a:r>
          </a:p>
          <a:p>
            <a:pPr algn="l"/>
            <a:r>
              <a:rPr lang="en-US" dirty="0" err="1" smtClean="0">
                <a:solidFill>
                  <a:schemeClr val="bg1">
                    <a:lumMod val="50000"/>
                  </a:schemeClr>
                </a:solidFill>
                <a:latin typeface="Times New Roman" panose="02020603050405020304" pitchFamily="18" charset="0"/>
                <a:cs typeface="Times New Roman" panose="02020603050405020304" pitchFamily="18" charset="0"/>
              </a:rPr>
              <a:t>Laurianne</a:t>
            </a:r>
            <a:r>
              <a:rPr lang="en-US" dirty="0" smtClean="0">
                <a:solidFill>
                  <a:schemeClr val="bg1">
                    <a:lumMod val="50000"/>
                  </a:schemeClr>
                </a:solidFill>
                <a:latin typeface="Times New Roman" panose="02020603050405020304" pitchFamily="18" charset="0"/>
                <a:cs typeface="Times New Roman" panose="02020603050405020304" pitchFamily="18" charset="0"/>
              </a:rPr>
              <a:t> Palin</a:t>
            </a:r>
          </a:p>
          <a:p>
            <a:pPr algn="l"/>
            <a:r>
              <a:rPr lang="en-US" dirty="0" smtClean="0">
                <a:solidFill>
                  <a:schemeClr val="bg1">
                    <a:lumMod val="50000"/>
                  </a:schemeClr>
                </a:solidFill>
                <a:latin typeface="Times New Roman" panose="02020603050405020304" pitchFamily="18" charset="0"/>
                <a:cs typeface="Times New Roman" panose="02020603050405020304" pitchFamily="18" charset="0"/>
              </a:rPr>
              <a:t>Alexander </a:t>
            </a:r>
            <a:r>
              <a:rPr lang="en-US" dirty="0" err="1" smtClean="0">
                <a:solidFill>
                  <a:schemeClr val="bg1">
                    <a:lumMod val="50000"/>
                  </a:schemeClr>
                </a:solidFill>
                <a:latin typeface="Times New Roman" panose="02020603050405020304" pitchFamily="18" charset="0"/>
                <a:cs typeface="Times New Roman" panose="02020603050405020304" pitchFamily="18" charset="0"/>
              </a:rPr>
              <a:t>Karlsson</a:t>
            </a:r>
            <a:endParaRPr lang="en-US" dirty="0">
              <a:solidFill>
                <a:schemeClr val="bg1">
                  <a:lumMod val="50000"/>
                </a:schemeClr>
              </a:solidFill>
              <a:latin typeface="Times New Roman" panose="02020603050405020304" pitchFamily="18" charset="0"/>
              <a:cs typeface="Times New Roman" panose="02020603050405020304" pitchFamily="18" charset="0"/>
            </a:endParaRPr>
          </a:p>
        </p:txBody>
      </p:sp>
      <p:sp>
        <p:nvSpPr>
          <p:cNvPr id="4" name="テキスト ボックス 3"/>
          <p:cNvSpPr txBox="1"/>
          <p:nvPr/>
        </p:nvSpPr>
        <p:spPr>
          <a:xfrm>
            <a:off x="3931920" y="3689350"/>
            <a:ext cx="1438214" cy="584775"/>
          </a:xfrm>
          <a:prstGeom prst="rect">
            <a:avLst/>
          </a:prstGeom>
          <a:noFill/>
        </p:spPr>
        <p:txBody>
          <a:bodyPr wrap="none" rtlCol="0">
            <a:spAutoFit/>
          </a:bodyPr>
          <a:lstStyle/>
          <a:p>
            <a:r>
              <a:rPr kumimoji="1" lang="en-US" altLang="ja-JP" sz="3200" u="sng" dirty="0" smtClean="0">
                <a:solidFill>
                  <a:schemeClr val="bg1">
                    <a:lumMod val="50000"/>
                  </a:schemeClr>
                </a:solidFill>
                <a:latin typeface="Times New Roman" panose="02020603050405020304" pitchFamily="18" charset="0"/>
                <a:cs typeface="Times New Roman" panose="02020603050405020304" pitchFamily="18" charset="0"/>
              </a:rPr>
              <a:t>Group2</a:t>
            </a:r>
            <a:endParaRPr kumimoji="1" lang="ja-JP" altLang="en-US" sz="3200" u="sng" dirty="0">
              <a:solidFill>
                <a:schemeClr val="bg1">
                  <a:lumMod val="50000"/>
                </a:schemeClr>
              </a:solidFill>
              <a:latin typeface="Times New Roman" panose="02020603050405020304" pitchFamily="18" charset="0"/>
              <a:cs typeface="Times New Roman" panose="02020603050405020304" pitchFamily="18" charset="0"/>
            </a:endParaRPr>
          </a:p>
        </p:txBody>
      </p:sp>
      <p:sp>
        <p:nvSpPr>
          <p:cNvPr id="5" name="テキスト ボックス 4"/>
          <p:cNvSpPr txBox="1"/>
          <p:nvPr/>
        </p:nvSpPr>
        <p:spPr>
          <a:xfrm>
            <a:off x="7658100" y="6329918"/>
            <a:ext cx="1319592" cy="369332"/>
          </a:xfrm>
          <a:prstGeom prst="rect">
            <a:avLst/>
          </a:prstGeom>
          <a:noFill/>
        </p:spPr>
        <p:txBody>
          <a:bodyPr wrap="none" rtlCol="0">
            <a:spAutoFit/>
          </a:bodyPr>
          <a:lstStyle/>
          <a:p>
            <a:r>
              <a:rPr lang="en-US" altLang="ja-JP" dirty="0" smtClean="0">
                <a:solidFill>
                  <a:schemeClr val="bg1">
                    <a:lumMod val="50000"/>
                  </a:schemeClr>
                </a:solidFill>
                <a:latin typeface="Times New Roman" panose="02020603050405020304" pitchFamily="18" charset="0"/>
                <a:cs typeface="Times New Roman" panose="02020603050405020304" pitchFamily="18" charset="0"/>
              </a:rPr>
              <a:t>Jul 26, 2014</a:t>
            </a:r>
            <a:endParaRPr kumimoji="1" lang="ja-JP" altLang="en-US" dirty="0">
              <a:solidFill>
                <a:schemeClr val="bg1">
                  <a:lumMod val="5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0855695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28650" y="2027173"/>
            <a:ext cx="7886700" cy="4149790"/>
          </a:xfrm>
        </p:spPr>
        <p:txBody>
          <a:bodyPr>
            <a:noAutofit/>
          </a:bodyPr>
          <a:lstStyle/>
          <a:p>
            <a:r>
              <a:rPr lang="en-US" sz="3600" dirty="0" smtClean="0">
                <a:latin typeface="Times New Roman" panose="02020603050405020304" pitchFamily="18" charset="0"/>
                <a:cs typeface="Times New Roman" panose="02020603050405020304" pitchFamily="18" charset="0"/>
              </a:rPr>
              <a:t>Can we observe a PRE at mid-latitudes?</a:t>
            </a:r>
          </a:p>
          <a:p>
            <a:pPr lvl="1"/>
            <a:r>
              <a:rPr lang="en-US" sz="3200" dirty="0" smtClean="0">
                <a:latin typeface="Times New Roman" panose="02020603050405020304" pitchFamily="18" charset="0"/>
                <a:cs typeface="Times New Roman" panose="02020603050405020304" pitchFamily="18" charset="0"/>
              </a:rPr>
              <a:t>During summer solstice, the PRE is expected to small at equatorial latitudes.</a:t>
            </a:r>
          </a:p>
          <a:p>
            <a:pPr lvl="1"/>
            <a:r>
              <a:rPr lang="en-US" sz="3200" dirty="0" smtClean="0">
                <a:latin typeface="Times New Roman" panose="02020603050405020304" pitchFamily="18" charset="0"/>
                <a:cs typeface="Times New Roman" panose="02020603050405020304" pitchFamily="18" charset="0"/>
              </a:rPr>
              <a:t>On the other hand, the PRE may not be too small, since we are experiencing solar maximum conditions.</a:t>
            </a:r>
          </a:p>
          <a:p>
            <a:r>
              <a:rPr lang="en-US" sz="3600" dirty="0" smtClean="0">
                <a:latin typeface="Times New Roman" panose="02020603050405020304" pitchFamily="18" charset="0"/>
                <a:cs typeface="Times New Roman" panose="02020603050405020304" pitchFamily="18" charset="0"/>
              </a:rPr>
              <a:t>What will we observe at mid-latitudes?</a:t>
            </a:r>
          </a:p>
        </p:txBody>
      </p:sp>
      <p:sp>
        <p:nvSpPr>
          <p:cNvPr id="5" name="正方形/長方形 4"/>
          <p:cNvSpPr/>
          <p:nvPr/>
        </p:nvSpPr>
        <p:spPr>
          <a:xfrm>
            <a:off x="0" y="0"/>
            <a:ext cx="9144000" cy="1104900"/>
          </a:xfrm>
          <a:prstGeom prst="rect">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4800" dirty="0" smtClean="0">
                <a:latin typeface="Times New Roman" panose="02020603050405020304" pitchFamily="18" charset="0"/>
                <a:cs typeface="Times New Roman" panose="02020603050405020304" pitchFamily="18" charset="0"/>
              </a:rPr>
              <a:t> 2. Motivation</a:t>
            </a:r>
            <a:endParaRPr kumimoji="1" lang="ja-JP" altLang="en-US" sz="4800" dirty="0">
              <a:latin typeface="Times New Roman" panose="02020603050405020304" pitchFamily="18" charset="0"/>
              <a:cs typeface="Times New Roman" panose="02020603050405020304" pitchFamily="18" charset="0"/>
            </a:endParaRPr>
          </a:p>
        </p:txBody>
      </p:sp>
      <p:sp>
        <p:nvSpPr>
          <p:cNvPr id="6" name="Title 1"/>
          <p:cNvSpPr txBox="1">
            <a:spLocks/>
          </p:cNvSpPr>
          <p:nvPr/>
        </p:nvSpPr>
        <p:spPr>
          <a:xfrm>
            <a:off x="267418" y="1263197"/>
            <a:ext cx="7134046" cy="60567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sz="3200" dirty="0" smtClean="0">
                <a:latin typeface="Times New Roman" panose="02020603050405020304" pitchFamily="18" charset="0"/>
                <a:cs typeface="Times New Roman" panose="02020603050405020304" pitchFamily="18" charset="0"/>
              </a:rPr>
              <a:t>Science question</a:t>
            </a:r>
            <a:endParaRPr lang="en-US"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7957486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0" y="0"/>
            <a:ext cx="9144000" cy="1104900"/>
          </a:xfrm>
          <a:prstGeom prst="rect">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4800" dirty="0" smtClean="0">
                <a:latin typeface="Times New Roman" panose="02020603050405020304" pitchFamily="18" charset="0"/>
                <a:cs typeface="Times New Roman" panose="02020603050405020304" pitchFamily="18" charset="0"/>
              </a:rPr>
              <a:t> 3. Observation</a:t>
            </a:r>
            <a:endParaRPr kumimoji="1" lang="ja-JP" altLang="en-US" sz="4800" dirty="0">
              <a:latin typeface="Times New Roman" panose="02020603050405020304" pitchFamily="18" charset="0"/>
              <a:cs typeface="Times New Roman" panose="02020603050405020304" pitchFamily="18" charset="0"/>
            </a:endParaRPr>
          </a:p>
        </p:txBody>
      </p:sp>
      <p:pic>
        <p:nvPicPr>
          <p:cNvPr id="5" name="図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39488" y="1862671"/>
            <a:ext cx="4731984" cy="3750097"/>
          </a:xfrm>
          <a:prstGeom prst="rect">
            <a:avLst/>
          </a:prstGeom>
        </p:spPr>
      </p:pic>
      <p:sp>
        <p:nvSpPr>
          <p:cNvPr id="6" name="正方形/長方形 5"/>
          <p:cNvSpPr/>
          <p:nvPr/>
        </p:nvSpPr>
        <p:spPr>
          <a:xfrm>
            <a:off x="120768" y="1449958"/>
            <a:ext cx="3461351" cy="3170099"/>
          </a:xfrm>
          <a:prstGeom prst="rect">
            <a:avLst/>
          </a:prstGeom>
        </p:spPr>
        <p:txBody>
          <a:bodyPr wrap="square">
            <a:spAutoFit/>
          </a:bodyPr>
          <a:lstStyle/>
          <a:p>
            <a:pPr marL="342900" indent="-342900">
              <a:buFont typeface="Arial"/>
              <a:buChar char="•"/>
            </a:pPr>
            <a:r>
              <a:rPr lang="en-US" altLang="ja-JP" sz="2500" dirty="0" smtClean="0">
                <a:latin typeface="Times New Roman" panose="02020603050405020304" pitchFamily="18" charset="0"/>
                <a:cs typeface="Times New Roman" panose="02020603050405020304" pitchFamily="18" charset="0"/>
              </a:rPr>
              <a:t>What: The enhancement of the eastward electric field.</a:t>
            </a:r>
          </a:p>
          <a:p>
            <a:pPr marL="342900" indent="-342900">
              <a:buFont typeface="Arial"/>
              <a:buChar char="•"/>
            </a:pPr>
            <a:endParaRPr lang="en-US" altLang="ja-JP" sz="2500" dirty="0" smtClean="0">
              <a:latin typeface="Times New Roman" panose="02020603050405020304" pitchFamily="18" charset="0"/>
              <a:cs typeface="Times New Roman" panose="02020603050405020304" pitchFamily="18" charset="0"/>
            </a:endParaRPr>
          </a:p>
          <a:p>
            <a:pPr marL="342900" indent="-342900">
              <a:buFont typeface="Arial"/>
              <a:buChar char="•"/>
            </a:pPr>
            <a:r>
              <a:rPr lang="en-US" altLang="ja-JP" sz="2500" dirty="0" smtClean="0">
                <a:latin typeface="Times New Roman" panose="02020603050405020304" pitchFamily="18" charset="0"/>
                <a:cs typeface="Times New Roman" panose="02020603050405020304" pitchFamily="18" charset="0"/>
              </a:rPr>
              <a:t>How: By observing the E x B drifts, we can determine the electric field.</a:t>
            </a:r>
          </a:p>
        </p:txBody>
      </p:sp>
      <p:sp>
        <p:nvSpPr>
          <p:cNvPr id="7" name="テキスト ボックス 6"/>
          <p:cNvSpPr txBox="1"/>
          <p:nvPr/>
        </p:nvSpPr>
        <p:spPr>
          <a:xfrm>
            <a:off x="4194585" y="5856237"/>
            <a:ext cx="5028018" cy="369332"/>
          </a:xfrm>
          <a:prstGeom prst="rect">
            <a:avLst/>
          </a:prstGeom>
          <a:noFill/>
        </p:spPr>
        <p:txBody>
          <a:bodyPr wrap="square" rtlCol="0">
            <a:spAutoFit/>
          </a:bodyPr>
          <a:lstStyle/>
          <a:p>
            <a:r>
              <a:rPr lang="en-US" altLang="ja-JP" dirty="0" smtClean="0">
                <a:latin typeface="Times New Roman" panose="02020603050405020304" pitchFamily="18" charset="0"/>
                <a:cs typeface="Times New Roman" panose="02020603050405020304" pitchFamily="18" charset="0"/>
              </a:rPr>
              <a:t>Overview </a:t>
            </a:r>
            <a:r>
              <a:rPr lang="en-US" altLang="ja-JP" dirty="0">
                <a:latin typeface="Times New Roman" panose="02020603050405020304" pitchFamily="18" charset="0"/>
                <a:cs typeface="Times New Roman" panose="02020603050405020304" pitchFamily="18" charset="0"/>
              </a:rPr>
              <a:t>of the Arecibo incoherent scatter radar.</a:t>
            </a:r>
            <a:endParaRPr lang="ja-JP" altLang="en-US" dirty="0">
              <a:latin typeface="Times New Roman" panose="02020603050405020304" pitchFamily="18" charset="0"/>
              <a:cs typeface="Times New Roman" panose="02020603050405020304" pitchFamily="18" charset="0"/>
            </a:endParaRPr>
          </a:p>
        </p:txBody>
      </p:sp>
      <p:pic>
        <p:nvPicPr>
          <p:cNvPr id="8" name="Picture 5" descr="daum_equation_1406249979696.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86314" y="4852899"/>
            <a:ext cx="1905000" cy="977900"/>
          </a:xfrm>
          <a:prstGeom prst="rect">
            <a:avLst/>
          </a:prstGeom>
        </p:spPr>
      </p:pic>
    </p:spTree>
    <p:extLst>
      <p:ext uri="{BB962C8B-B14F-4D97-AF65-F5344CB8AC3E}">
        <p14:creationId xmlns:p14="http://schemas.microsoft.com/office/powerpoint/2010/main" val="339067844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0" y="0"/>
            <a:ext cx="9144000" cy="1104900"/>
          </a:xfrm>
          <a:prstGeom prst="rect">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4800" dirty="0" smtClean="0">
                <a:latin typeface="Times New Roman" panose="02020603050405020304" pitchFamily="18" charset="0"/>
                <a:cs typeface="Times New Roman" panose="02020603050405020304" pitchFamily="18" charset="0"/>
              </a:rPr>
              <a:t> 3. Observation</a:t>
            </a:r>
            <a:endParaRPr kumimoji="1" lang="ja-JP" altLang="en-US" sz="4800" dirty="0">
              <a:latin typeface="Times New Roman" panose="02020603050405020304" pitchFamily="18" charset="0"/>
              <a:cs typeface="Times New Roman" panose="02020603050405020304" pitchFamily="18" charset="0"/>
            </a:endParaRPr>
          </a:p>
        </p:txBody>
      </p:sp>
      <p:grpSp>
        <p:nvGrpSpPr>
          <p:cNvPr id="12" name="Group 11"/>
          <p:cNvGrpSpPr/>
          <p:nvPr/>
        </p:nvGrpSpPr>
        <p:grpSpPr>
          <a:xfrm>
            <a:off x="172527" y="1281803"/>
            <a:ext cx="4035831" cy="1680679"/>
            <a:chOff x="172527" y="4030690"/>
            <a:chExt cx="4035831" cy="1680679"/>
          </a:xfrm>
        </p:grpSpPr>
        <p:sp>
          <p:nvSpPr>
            <p:cNvPr id="13" name="テキスト ボックス 5"/>
            <p:cNvSpPr txBox="1"/>
            <p:nvPr/>
          </p:nvSpPr>
          <p:spPr>
            <a:xfrm>
              <a:off x="172527" y="4030690"/>
              <a:ext cx="1089337" cy="584775"/>
            </a:xfrm>
            <a:prstGeom prst="rect">
              <a:avLst/>
            </a:prstGeom>
            <a:noFill/>
          </p:spPr>
          <p:txBody>
            <a:bodyPr wrap="none" rtlCol="0">
              <a:spAutoFit/>
            </a:bodyPr>
            <a:lstStyle/>
            <a:p>
              <a:r>
                <a:rPr lang="en-US" altLang="ja-JP" sz="3200" b="1" u="sng" dirty="0">
                  <a:latin typeface="Times New Roman" panose="02020603050405020304" pitchFamily="18" charset="0"/>
                  <a:cs typeface="Times New Roman" panose="02020603050405020304" pitchFamily="18" charset="0"/>
                </a:rPr>
                <a:t>Time</a:t>
              </a:r>
              <a:endParaRPr lang="ja-JP" altLang="en-US" sz="3200" b="1" u="sng" dirty="0">
                <a:latin typeface="Times New Roman" panose="02020603050405020304" pitchFamily="18" charset="0"/>
                <a:cs typeface="Times New Roman" panose="02020603050405020304" pitchFamily="18" charset="0"/>
              </a:endParaRPr>
            </a:p>
          </p:txBody>
        </p:sp>
        <p:sp>
          <p:nvSpPr>
            <p:cNvPr id="14" name="正方形/長方形 7"/>
            <p:cNvSpPr/>
            <p:nvPr/>
          </p:nvSpPr>
          <p:spPr>
            <a:xfrm>
              <a:off x="172527" y="4757262"/>
              <a:ext cx="4035831" cy="954107"/>
            </a:xfrm>
            <a:prstGeom prst="rect">
              <a:avLst/>
            </a:prstGeom>
          </p:spPr>
          <p:txBody>
            <a:bodyPr wrap="square">
              <a:spAutoFit/>
            </a:bodyPr>
            <a:lstStyle/>
            <a:p>
              <a:pPr marL="457200" indent="-457200">
                <a:buFont typeface="Arial" panose="020B0604020202020204" pitchFamily="34" charset="0"/>
                <a:buChar char="•"/>
              </a:pPr>
              <a:r>
                <a:rPr lang="en-US" altLang="ja-JP" sz="2800" dirty="0" smtClean="0">
                  <a:latin typeface="Times New Roman" panose="02020603050405020304" pitchFamily="18" charset="0"/>
                  <a:cs typeface="Times New Roman" panose="02020603050405020304" pitchFamily="18" charset="0"/>
                </a:rPr>
                <a:t>7pm </a:t>
              </a:r>
              <a:r>
                <a:rPr lang="en-US" altLang="ja-JP" sz="2800" dirty="0">
                  <a:latin typeface="Times New Roman" panose="02020603050405020304" pitchFamily="18" charset="0"/>
                  <a:cs typeface="Times New Roman" panose="02020603050405020304" pitchFamily="18" charset="0"/>
                </a:rPr>
                <a:t>– 9pm LT </a:t>
              </a:r>
              <a:r>
                <a:rPr lang="en-US" altLang="ja-JP" sz="2800" dirty="0" smtClean="0">
                  <a:latin typeface="Times New Roman" panose="02020603050405020304" pitchFamily="18" charset="0"/>
                  <a:cs typeface="Times New Roman" panose="02020603050405020304" pitchFamily="18" charset="0"/>
                </a:rPr>
                <a:t>: </a:t>
              </a:r>
            </a:p>
            <a:p>
              <a:r>
                <a:rPr lang="en-US" altLang="ja-JP" sz="2800" dirty="0">
                  <a:latin typeface="Times New Roman" panose="02020603050405020304" pitchFamily="18" charset="0"/>
                  <a:cs typeface="Times New Roman" panose="02020603050405020304" pitchFamily="18" charset="0"/>
                </a:rPr>
                <a:t>	</a:t>
              </a:r>
              <a:r>
                <a:rPr lang="en-US" altLang="ja-JP" sz="2800" dirty="0" smtClean="0">
                  <a:latin typeface="Times New Roman" panose="02020603050405020304" pitchFamily="18" charset="0"/>
                  <a:cs typeface="Times New Roman" panose="02020603050405020304" pitchFamily="18" charset="0"/>
                </a:rPr>
                <a:t>post-sunset hours</a:t>
              </a:r>
              <a:endParaRPr lang="ja-JP" altLang="en-US" sz="2800" dirty="0">
                <a:latin typeface="Times New Roman" panose="02020603050405020304" pitchFamily="18" charset="0"/>
                <a:cs typeface="Times New Roman" panose="02020603050405020304" pitchFamily="18" charset="0"/>
              </a:endParaRPr>
            </a:p>
          </p:txBody>
        </p:sp>
      </p:grpSp>
    </p:spTree>
    <p:extLst>
      <p:ext uri="{BB962C8B-B14F-4D97-AF65-F5344CB8AC3E}">
        <p14:creationId xmlns:p14="http://schemas.microsoft.com/office/powerpoint/2010/main" val="151037121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0" y="0"/>
            <a:ext cx="9144000" cy="1104900"/>
          </a:xfrm>
          <a:prstGeom prst="rect">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4800" dirty="0" smtClean="0">
                <a:latin typeface="Times New Roman" panose="02020603050405020304" pitchFamily="18" charset="0"/>
                <a:cs typeface="Times New Roman" panose="02020603050405020304" pitchFamily="18" charset="0"/>
              </a:rPr>
              <a:t> 3. Observation</a:t>
            </a:r>
            <a:endParaRPr kumimoji="1" lang="ja-JP" altLang="en-US" sz="4800" dirty="0">
              <a:latin typeface="Times New Roman" panose="02020603050405020304" pitchFamily="18" charset="0"/>
              <a:cs typeface="Times New Roman" panose="02020603050405020304" pitchFamily="18" charset="0"/>
            </a:endParaRPr>
          </a:p>
        </p:txBody>
      </p:sp>
      <p:grpSp>
        <p:nvGrpSpPr>
          <p:cNvPr id="11" name="Group 10"/>
          <p:cNvGrpSpPr/>
          <p:nvPr/>
        </p:nvGrpSpPr>
        <p:grpSpPr>
          <a:xfrm>
            <a:off x="172527" y="1281803"/>
            <a:ext cx="4035831" cy="1680679"/>
            <a:chOff x="172527" y="4030690"/>
            <a:chExt cx="4035831" cy="1680679"/>
          </a:xfrm>
        </p:grpSpPr>
        <p:sp>
          <p:nvSpPr>
            <p:cNvPr id="6" name="テキスト ボックス 5"/>
            <p:cNvSpPr txBox="1"/>
            <p:nvPr/>
          </p:nvSpPr>
          <p:spPr>
            <a:xfrm>
              <a:off x="172527" y="4030690"/>
              <a:ext cx="1089337" cy="584775"/>
            </a:xfrm>
            <a:prstGeom prst="rect">
              <a:avLst/>
            </a:prstGeom>
            <a:noFill/>
          </p:spPr>
          <p:txBody>
            <a:bodyPr wrap="none" rtlCol="0">
              <a:spAutoFit/>
            </a:bodyPr>
            <a:lstStyle/>
            <a:p>
              <a:r>
                <a:rPr lang="en-US" altLang="ja-JP" sz="3200" b="1" u="sng" dirty="0">
                  <a:latin typeface="Times New Roman" panose="02020603050405020304" pitchFamily="18" charset="0"/>
                  <a:cs typeface="Times New Roman" panose="02020603050405020304" pitchFamily="18" charset="0"/>
                </a:rPr>
                <a:t>Time</a:t>
              </a:r>
              <a:endParaRPr lang="ja-JP" altLang="en-US" sz="3200" b="1" u="sng" dirty="0">
                <a:latin typeface="Times New Roman" panose="02020603050405020304" pitchFamily="18" charset="0"/>
                <a:cs typeface="Times New Roman" panose="02020603050405020304" pitchFamily="18" charset="0"/>
              </a:endParaRPr>
            </a:p>
          </p:txBody>
        </p:sp>
        <p:sp>
          <p:nvSpPr>
            <p:cNvPr id="8" name="正方形/長方形 7"/>
            <p:cNvSpPr/>
            <p:nvPr/>
          </p:nvSpPr>
          <p:spPr>
            <a:xfrm>
              <a:off x="172527" y="4757262"/>
              <a:ext cx="4035831" cy="954107"/>
            </a:xfrm>
            <a:prstGeom prst="rect">
              <a:avLst/>
            </a:prstGeom>
          </p:spPr>
          <p:txBody>
            <a:bodyPr wrap="square">
              <a:spAutoFit/>
            </a:bodyPr>
            <a:lstStyle/>
            <a:p>
              <a:pPr marL="457200" indent="-457200">
                <a:buFont typeface="Arial" panose="020B0604020202020204" pitchFamily="34" charset="0"/>
                <a:buChar char="•"/>
              </a:pPr>
              <a:r>
                <a:rPr lang="en-US" altLang="ja-JP" sz="2800" dirty="0" smtClean="0">
                  <a:latin typeface="Times New Roman" panose="02020603050405020304" pitchFamily="18" charset="0"/>
                  <a:cs typeface="Times New Roman" panose="02020603050405020304" pitchFamily="18" charset="0"/>
                </a:rPr>
                <a:t>7pm </a:t>
              </a:r>
              <a:r>
                <a:rPr lang="en-US" altLang="ja-JP" sz="2800" dirty="0">
                  <a:latin typeface="Times New Roman" panose="02020603050405020304" pitchFamily="18" charset="0"/>
                  <a:cs typeface="Times New Roman" panose="02020603050405020304" pitchFamily="18" charset="0"/>
                </a:rPr>
                <a:t>– 9pm LT </a:t>
              </a:r>
              <a:r>
                <a:rPr lang="en-US" altLang="ja-JP" sz="2800" dirty="0" smtClean="0">
                  <a:latin typeface="Times New Roman" panose="02020603050405020304" pitchFamily="18" charset="0"/>
                  <a:cs typeface="Times New Roman" panose="02020603050405020304" pitchFamily="18" charset="0"/>
                </a:rPr>
                <a:t>: </a:t>
              </a:r>
            </a:p>
            <a:p>
              <a:r>
                <a:rPr lang="en-US" altLang="ja-JP" sz="2800" dirty="0">
                  <a:latin typeface="Times New Roman" panose="02020603050405020304" pitchFamily="18" charset="0"/>
                  <a:cs typeface="Times New Roman" panose="02020603050405020304" pitchFamily="18" charset="0"/>
                </a:rPr>
                <a:t>	</a:t>
              </a:r>
              <a:r>
                <a:rPr lang="en-US" altLang="ja-JP" sz="2800" dirty="0" smtClean="0">
                  <a:latin typeface="Times New Roman" panose="02020603050405020304" pitchFamily="18" charset="0"/>
                  <a:cs typeface="Times New Roman" panose="02020603050405020304" pitchFamily="18" charset="0"/>
                </a:rPr>
                <a:t>post-sunset hours</a:t>
              </a:r>
              <a:endParaRPr lang="ja-JP" altLang="en-US" sz="2800" dirty="0">
                <a:latin typeface="Times New Roman" panose="02020603050405020304" pitchFamily="18" charset="0"/>
                <a:cs typeface="Times New Roman" panose="02020603050405020304" pitchFamily="18" charset="0"/>
              </a:endParaRPr>
            </a:p>
          </p:txBody>
        </p:sp>
      </p:grpSp>
      <p:grpSp>
        <p:nvGrpSpPr>
          <p:cNvPr id="3" name="Group 2"/>
          <p:cNvGrpSpPr/>
          <p:nvPr/>
        </p:nvGrpSpPr>
        <p:grpSpPr>
          <a:xfrm>
            <a:off x="4137941" y="1298456"/>
            <a:ext cx="5006059" cy="5027943"/>
            <a:chOff x="4137941" y="1298456"/>
            <a:chExt cx="5006059" cy="5027943"/>
          </a:xfrm>
        </p:grpSpPr>
        <p:sp>
          <p:nvSpPr>
            <p:cNvPr id="9" name="正方形/長方形 8"/>
            <p:cNvSpPr/>
            <p:nvPr/>
          </p:nvSpPr>
          <p:spPr>
            <a:xfrm>
              <a:off x="4137941" y="1986749"/>
              <a:ext cx="5006059" cy="4339650"/>
            </a:xfrm>
            <a:prstGeom prst="rect">
              <a:avLst/>
            </a:prstGeom>
          </p:spPr>
          <p:txBody>
            <a:bodyPr wrap="square">
              <a:spAutoFit/>
            </a:bodyPr>
            <a:lstStyle/>
            <a:p>
              <a:pPr marL="342900" indent="-342900" eaLnBrk="0" fontAlgn="base" hangingPunct="0">
                <a:spcBef>
                  <a:spcPct val="0"/>
                </a:spcBef>
                <a:spcAft>
                  <a:spcPct val="0"/>
                </a:spcAft>
                <a:buFont typeface="Arial" panose="020B0604020202020204" pitchFamily="34" charset="0"/>
                <a:buChar char="•"/>
              </a:pPr>
              <a:r>
                <a:rPr kumimoji="0" lang="fr-FR" altLang="ja-JP" sz="2800" i="1" u="sng" dirty="0">
                  <a:latin typeface="Times New Roman" panose="02020603050405020304" pitchFamily="18" charset="0"/>
                  <a:cs typeface="Times New Roman" panose="02020603050405020304" pitchFamily="18" charset="0"/>
                </a:rPr>
                <a:t>Multi-frequency</a:t>
              </a:r>
              <a:r>
                <a:rPr kumimoji="0" lang="fr-FR" altLang="ja-JP" sz="2800" dirty="0">
                  <a:latin typeface="Times New Roman" panose="02020603050405020304" pitchFamily="18" charset="0"/>
                  <a:cs typeface="Times New Roman" panose="02020603050405020304" pitchFamily="18" charset="0"/>
                </a:rPr>
                <a:t> mode (multiple radar autocorrelation function: MRACF)</a:t>
              </a:r>
            </a:p>
            <a:p>
              <a:pPr marL="914400" lvl="1" indent="-457200" eaLnBrk="0" fontAlgn="base" hangingPunct="0">
                <a:spcBef>
                  <a:spcPct val="0"/>
                </a:spcBef>
                <a:spcAft>
                  <a:spcPct val="0"/>
                </a:spcAft>
                <a:buFont typeface="Wingdings" panose="05000000000000000000" pitchFamily="2" charset="2"/>
                <a:buChar char="Ø"/>
              </a:pPr>
              <a:r>
                <a:rPr kumimoji="0" lang="ja-JP" altLang="ja-JP" sz="2400" dirty="0">
                  <a:latin typeface="Times New Roman" panose="02020603050405020304" pitchFamily="18" charset="0"/>
                  <a:cs typeface="Times New Roman" panose="02020603050405020304" pitchFamily="18" charset="0"/>
                </a:rPr>
                <a:t>H+ Concentrations</a:t>
              </a:r>
              <a:endParaRPr kumimoji="0" lang="en-US" altLang="ja-JP" sz="2400" dirty="0">
                <a:latin typeface="Times New Roman" panose="02020603050405020304" pitchFamily="18" charset="0"/>
                <a:cs typeface="Times New Roman" panose="02020603050405020304" pitchFamily="18" charset="0"/>
              </a:endParaRPr>
            </a:p>
            <a:p>
              <a:pPr marL="914400" lvl="1" indent="-457200" eaLnBrk="0" fontAlgn="base" hangingPunct="0">
                <a:spcBef>
                  <a:spcPct val="0"/>
                </a:spcBef>
                <a:spcAft>
                  <a:spcPct val="0"/>
                </a:spcAft>
                <a:buFont typeface="Wingdings" panose="05000000000000000000" pitchFamily="2" charset="2"/>
                <a:buChar char="Ø"/>
              </a:pPr>
              <a:r>
                <a:rPr kumimoji="0" lang="ja-JP" altLang="ja-JP" sz="2400" dirty="0">
                  <a:latin typeface="Times New Roman" panose="02020603050405020304" pitchFamily="18" charset="0"/>
                  <a:cs typeface="Times New Roman" panose="02020603050405020304" pitchFamily="18" charset="0"/>
                </a:rPr>
                <a:t>He+ Concentrations</a:t>
              </a:r>
              <a:endParaRPr kumimoji="0" lang="en-US" altLang="ja-JP" sz="2400" dirty="0">
                <a:latin typeface="Times New Roman" panose="02020603050405020304" pitchFamily="18" charset="0"/>
                <a:cs typeface="Times New Roman" panose="02020603050405020304" pitchFamily="18" charset="0"/>
              </a:endParaRPr>
            </a:p>
            <a:p>
              <a:pPr marL="914400" lvl="1" indent="-457200" eaLnBrk="0" fontAlgn="base" hangingPunct="0">
                <a:spcBef>
                  <a:spcPct val="0"/>
                </a:spcBef>
                <a:spcAft>
                  <a:spcPct val="0"/>
                </a:spcAft>
                <a:buFont typeface="Wingdings" panose="05000000000000000000" pitchFamily="2" charset="2"/>
                <a:buChar char="Ø"/>
              </a:pPr>
              <a:r>
                <a:rPr kumimoji="0" lang="ja-JP" altLang="ja-JP" sz="2400" dirty="0">
                  <a:latin typeface="Times New Roman" panose="02020603050405020304" pitchFamily="18" charset="0"/>
                  <a:cs typeface="Times New Roman" panose="02020603050405020304" pitchFamily="18" charset="0"/>
                </a:rPr>
                <a:t>Electron Densities</a:t>
              </a:r>
              <a:endParaRPr kumimoji="0" lang="en-US" altLang="ja-JP" sz="2400" dirty="0">
                <a:latin typeface="Times New Roman" panose="02020603050405020304" pitchFamily="18" charset="0"/>
                <a:cs typeface="Times New Roman" panose="02020603050405020304" pitchFamily="18" charset="0"/>
              </a:endParaRPr>
            </a:p>
            <a:p>
              <a:pPr marL="914400" lvl="1" indent="-457200" eaLnBrk="0" fontAlgn="base" hangingPunct="0">
                <a:spcBef>
                  <a:spcPct val="0"/>
                </a:spcBef>
                <a:spcAft>
                  <a:spcPct val="0"/>
                </a:spcAft>
                <a:buFont typeface="Wingdings" panose="05000000000000000000" pitchFamily="2" charset="2"/>
                <a:buChar char="Ø"/>
              </a:pPr>
              <a:r>
                <a:rPr kumimoji="0" lang="ja-JP" altLang="ja-JP" sz="2400" dirty="0">
                  <a:latin typeface="Times New Roman" panose="02020603050405020304" pitchFamily="18" charset="0"/>
                  <a:cs typeface="Times New Roman" panose="02020603050405020304" pitchFamily="18" charset="0"/>
                </a:rPr>
                <a:t>Ion Temperatures</a:t>
              </a:r>
              <a:endParaRPr kumimoji="0" lang="en-US" altLang="ja-JP" sz="2400" dirty="0">
                <a:latin typeface="Times New Roman" panose="02020603050405020304" pitchFamily="18" charset="0"/>
                <a:cs typeface="Times New Roman" panose="02020603050405020304" pitchFamily="18" charset="0"/>
              </a:endParaRPr>
            </a:p>
            <a:p>
              <a:pPr marL="914400" lvl="1" indent="-457200" eaLnBrk="0" fontAlgn="base" hangingPunct="0">
                <a:spcBef>
                  <a:spcPct val="0"/>
                </a:spcBef>
                <a:spcAft>
                  <a:spcPct val="0"/>
                </a:spcAft>
                <a:buFont typeface="Wingdings" panose="05000000000000000000" pitchFamily="2" charset="2"/>
                <a:buChar char="Ø"/>
              </a:pPr>
              <a:r>
                <a:rPr kumimoji="0" lang="ja-JP" altLang="ja-JP" sz="2400" dirty="0">
                  <a:latin typeface="Times New Roman" panose="02020603050405020304" pitchFamily="18" charset="0"/>
                  <a:cs typeface="Times New Roman" panose="02020603050405020304" pitchFamily="18" charset="0"/>
                </a:rPr>
                <a:t>Electron Temperatures</a:t>
              </a:r>
              <a:endParaRPr kumimoji="0" lang="en-US" altLang="ja-JP" sz="2400" dirty="0">
                <a:latin typeface="Times New Roman" panose="02020603050405020304" pitchFamily="18" charset="0"/>
                <a:cs typeface="Times New Roman" panose="02020603050405020304" pitchFamily="18" charset="0"/>
              </a:endParaRPr>
            </a:p>
            <a:p>
              <a:pPr marL="914400" lvl="1" indent="-457200" eaLnBrk="0" fontAlgn="base" hangingPunct="0">
                <a:spcBef>
                  <a:spcPct val="0"/>
                </a:spcBef>
                <a:spcAft>
                  <a:spcPct val="0"/>
                </a:spcAft>
                <a:buFont typeface="Wingdings" panose="05000000000000000000" pitchFamily="2" charset="2"/>
                <a:buChar char="Ø"/>
              </a:pPr>
              <a:r>
                <a:rPr kumimoji="0" lang="ja-JP" altLang="ja-JP" sz="2400" dirty="0">
                  <a:latin typeface="Times New Roman" panose="02020603050405020304" pitchFamily="18" charset="0"/>
                  <a:cs typeface="Times New Roman" panose="02020603050405020304" pitchFamily="18" charset="0"/>
                </a:rPr>
                <a:t>Line of Sight Velocities</a:t>
              </a:r>
              <a:endParaRPr kumimoji="0" lang="en-US" altLang="ja-JP" sz="2400" dirty="0">
                <a:latin typeface="Times New Roman" panose="02020603050405020304" pitchFamily="18" charset="0"/>
                <a:cs typeface="Times New Roman" panose="02020603050405020304" pitchFamily="18" charset="0"/>
              </a:endParaRPr>
            </a:p>
            <a:p>
              <a:pPr marL="914400" lvl="1" indent="-457200" eaLnBrk="0" fontAlgn="base" hangingPunct="0">
                <a:spcBef>
                  <a:spcPct val="0"/>
                </a:spcBef>
                <a:spcAft>
                  <a:spcPct val="0"/>
                </a:spcAft>
                <a:buFont typeface="Wingdings" panose="05000000000000000000" pitchFamily="2" charset="2"/>
                <a:buChar char="Ø"/>
              </a:pPr>
              <a:r>
                <a:rPr kumimoji="0" lang="ja-JP" altLang="ja-JP" sz="2400" dirty="0">
                  <a:latin typeface="Times New Roman" panose="02020603050405020304" pitchFamily="18" charset="0"/>
                  <a:cs typeface="Times New Roman" panose="02020603050405020304" pitchFamily="18" charset="0"/>
                </a:rPr>
                <a:t>Vector Velocities (Geographic and Geomagnetic coordinates) </a:t>
              </a:r>
            </a:p>
          </p:txBody>
        </p:sp>
        <p:sp>
          <p:nvSpPr>
            <p:cNvPr id="10" name="テキスト ボックス 9"/>
            <p:cNvSpPr txBox="1"/>
            <p:nvPr/>
          </p:nvSpPr>
          <p:spPr>
            <a:xfrm>
              <a:off x="4258923" y="1298456"/>
              <a:ext cx="1191352" cy="584775"/>
            </a:xfrm>
            <a:prstGeom prst="rect">
              <a:avLst/>
            </a:prstGeom>
            <a:noFill/>
          </p:spPr>
          <p:txBody>
            <a:bodyPr wrap="none" rtlCol="0">
              <a:spAutoFit/>
            </a:bodyPr>
            <a:lstStyle/>
            <a:p>
              <a:r>
                <a:rPr lang="en-US" altLang="ja-JP" sz="3200" b="1" u="sng" dirty="0">
                  <a:latin typeface="Times New Roman" panose="02020603050405020304" pitchFamily="18" charset="0"/>
                  <a:cs typeface="Times New Roman" panose="02020603050405020304" pitchFamily="18" charset="0"/>
                </a:rPr>
                <a:t>Mode</a:t>
              </a:r>
              <a:endParaRPr lang="ja-JP" altLang="en-US" sz="3200" b="1" u="sng" dirty="0">
                <a:latin typeface="Times New Roman" panose="02020603050405020304" pitchFamily="18" charset="0"/>
                <a:cs typeface="Times New Roman" panose="02020603050405020304" pitchFamily="18" charset="0"/>
              </a:endParaRPr>
            </a:p>
          </p:txBody>
        </p:sp>
      </p:grpSp>
    </p:spTree>
    <p:extLst>
      <p:ext uri="{BB962C8B-B14F-4D97-AF65-F5344CB8AC3E}">
        <p14:creationId xmlns:p14="http://schemas.microsoft.com/office/powerpoint/2010/main" val="200496934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5721977" y="961241"/>
            <a:ext cx="2437286" cy="523220"/>
          </a:xfrm>
          <a:prstGeom prst="rect">
            <a:avLst/>
          </a:prstGeom>
          <a:noFill/>
        </p:spPr>
        <p:txBody>
          <a:bodyPr wrap="none" rtlCol="0">
            <a:spAutoFit/>
          </a:bodyPr>
          <a:lstStyle/>
          <a:p>
            <a:r>
              <a:rPr kumimoji="1" lang="en-US" altLang="ja-JP" sz="2800" b="1" u="sng" dirty="0" smtClean="0"/>
              <a:t>In</a:t>
            </a:r>
            <a:r>
              <a:rPr kumimoji="1" lang="ja-JP" altLang="en-US" sz="2800" b="1" u="sng" dirty="0" smtClean="0"/>
              <a:t> </a:t>
            </a:r>
            <a:r>
              <a:rPr kumimoji="1" lang="en-US" altLang="ja-JP" sz="2800" b="1" u="sng" dirty="0" err="1" smtClean="0"/>
              <a:t>Freq</a:t>
            </a:r>
            <a:r>
              <a:rPr kumimoji="1" lang="en-US" altLang="ja-JP" sz="2800" b="1" u="sng" dirty="0" smtClean="0"/>
              <a:t> domain</a:t>
            </a:r>
            <a:endParaRPr kumimoji="1" lang="ja-JP" altLang="en-US" sz="2800" b="1" u="sng" dirty="0"/>
          </a:p>
        </p:txBody>
      </p:sp>
      <p:sp>
        <p:nvSpPr>
          <p:cNvPr id="6" name="テキスト ボックス 5"/>
          <p:cNvSpPr txBox="1"/>
          <p:nvPr/>
        </p:nvSpPr>
        <p:spPr>
          <a:xfrm>
            <a:off x="173055" y="3114088"/>
            <a:ext cx="2510222" cy="523220"/>
          </a:xfrm>
          <a:prstGeom prst="rect">
            <a:avLst/>
          </a:prstGeom>
          <a:noFill/>
        </p:spPr>
        <p:txBody>
          <a:bodyPr wrap="none" rtlCol="0">
            <a:spAutoFit/>
          </a:bodyPr>
          <a:lstStyle/>
          <a:p>
            <a:r>
              <a:rPr kumimoji="1" lang="en-US" altLang="ja-JP" sz="2800" b="1" u="sng" dirty="0" smtClean="0"/>
              <a:t>In</a:t>
            </a:r>
            <a:r>
              <a:rPr kumimoji="1" lang="ja-JP" altLang="en-US" sz="2800" b="1" u="sng" dirty="0" smtClean="0"/>
              <a:t> </a:t>
            </a:r>
            <a:r>
              <a:rPr kumimoji="1" lang="en-US" altLang="ja-JP" sz="2800" b="1" u="sng" dirty="0" smtClean="0"/>
              <a:t>Time domain</a:t>
            </a:r>
            <a:endParaRPr kumimoji="1" lang="ja-JP" altLang="en-US" sz="2800" b="1" u="sng" dirty="0"/>
          </a:p>
        </p:txBody>
      </p:sp>
      <p:pic>
        <p:nvPicPr>
          <p:cNvPr id="7" name="図 6"/>
          <p:cNvPicPr>
            <a:picLocks noChangeAspect="1"/>
          </p:cNvPicPr>
          <p:nvPr/>
        </p:nvPicPr>
        <p:blipFill>
          <a:blip r:embed="rId2"/>
          <a:stretch>
            <a:fillRect/>
          </a:stretch>
        </p:blipFill>
        <p:spPr>
          <a:xfrm>
            <a:off x="7064537" y="4775906"/>
            <a:ext cx="1752984" cy="1968985"/>
          </a:xfrm>
          <a:prstGeom prst="rect">
            <a:avLst/>
          </a:prstGeom>
        </p:spPr>
      </p:pic>
      <p:sp>
        <p:nvSpPr>
          <p:cNvPr id="15" name="右矢印 14"/>
          <p:cNvSpPr/>
          <p:nvPr/>
        </p:nvSpPr>
        <p:spPr>
          <a:xfrm>
            <a:off x="5675722" y="5430474"/>
            <a:ext cx="1123950" cy="672555"/>
          </a:xfrm>
          <a:prstGeom prst="rightArrow">
            <a:avLst/>
          </a:prstGeom>
          <a:solidFill>
            <a:srgbClr val="3333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テキスト ボックス 15"/>
          <p:cNvSpPr txBox="1"/>
          <p:nvPr/>
        </p:nvSpPr>
        <p:spPr>
          <a:xfrm>
            <a:off x="3751384" y="3204102"/>
            <a:ext cx="5392615" cy="1569660"/>
          </a:xfrm>
          <a:prstGeom prst="rect">
            <a:avLst/>
          </a:prstGeom>
          <a:noFill/>
        </p:spPr>
        <p:txBody>
          <a:bodyPr wrap="square" rtlCol="0">
            <a:spAutoFit/>
          </a:bodyPr>
          <a:lstStyle/>
          <a:p>
            <a:r>
              <a:rPr kumimoji="1" lang="en-US" altLang="ja-JP" sz="2400" dirty="0" smtClean="0"/>
              <a:t>Decreasing noise by integrating seven ACFs in time domain</a:t>
            </a:r>
          </a:p>
          <a:p>
            <a:r>
              <a:rPr kumimoji="1" lang="en-US" altLang="ja-JP" sz="2400" dirty="0" smtClean="0"/>
              <a:t>(= Increasing the accuracy </a:t>
            </a:r>
            <a:r>
              <a:rPr lang="en-US" altLang="ja-JP" sz="2400" dirty="0" smtClean="0"/>
              <a:t>of the IS spectrum in </a:t>
            </a:r>
            <a:r>
              <a:rPr lang="en-US" altLang="ja-JP" sz="2400" dirty="0" err="1" smtClean="0"/>
              <a:t>freq</a:t>
            </a:r>
            <a:r>
              <a:rPr lang="en-US" altLang="ja-JP" sz="2400" dirty="0" smtClean="0"/>
              <a:t> domain</a:t>
            </a:r>
            <a:r>
              <a:rPr kumimoji="1" lang="en-US" altLang="ja-JP" sz="2400" dirty="0" smtClean="0"/>
              <a:t>)</a:t>
            </a:r>
            <a:endParaRPr kumimoji="1" lang="ja-JP" altLang="en-US" sz="2400" dirty="0"/>
          </a:p>
        </p:txBody>
      </p:sp>
      <p:grpSp>
        <p:nvGrpSpPr>
          <p:cNvPr id="33" name="グループ化 32"/>
          <p:cNvGrpSpPr/>
          <p:nvPr/>
        </p:nvGrpSpPr>
        <p:grpSpPr>
          <a:xfrm>
            <a:off x="256845" y="3688750"/>
            <a:ext cx="1791092" cy="1968985"/>
            <a:chOff x="355338" y="3562107"/>
            <a:chExt cx="2388123" cy="1968985"/>
          </a:xfrm>
        </p:grpSpPr>
        <p:pic>
          <p:nvPicPr>
            <p:cNvPr id="4" name="図 3"/>
            <p:cNvPicPr>
              <a:picLocks noChangeAspect="1"/>
            </p:cNvPicPr>
            <p:nvPr/>
          </p:nvPicPr>
          <p:blipFill>
            <a:blip r:embed="rId3"/>
            <a:stretch>
              <a:fillRect/>
            </a:stretch>
          </p:blipFill>
          <p:spPr>
            <a:xfrm>
              <a:off x="355338" y="3562107"/>
              <a:ext cx="2388123" cy="1968985"/>
            </a:xfrm>
            <a:prstGeom prst="rect">
              <a:avLst/>
            </a:prstGeom>
          </p:spPr>
        </p:pic>
        <p:sp>
          <p:nvSpPr>
            <p:cNvPr id="25" name="テキスト ボックス 24"/>
            <p:cNvSpPr txBox="1"/>
            <p:nvPr/>
          </p:nvSpPr>
          <p:spPr>
            <a:xfrm>
              <a:off x="596871" y="3687713"/>
              <a:ext cx="402213" cy="369332"/>
            </a:xfrm>
            <a:prstGeom prst="rect">
              <a:avLst/>
            </a:prstGeom>
            <a:noFill/>
          </p:spPr>
          <p:txBody>
            <a:bodyPr wrap="none" rtlCol="0">
              <a:spAutoFit/>
            </a:bodyPr>
            <a:lstStyle/>
            <a:p>
              <a:r>
                <a:rPr kumimoji="1" lang="en-US" altLang="ja-JP" b="1" dirty="0" smtClean="0"/>
                <a:t>1</a:t>
              </a:r>
              <a:endParaRPr kumimoji="1" lang="ja-JP" altLang="en-US" b="1" dirty="0"/>
            </a:p>
          </p:txBody>
        </p:sp>
      </p:grpSp>
      <p:grpSp>
        <p:nvGrpSpPr>
          <p:cNvPr id="32" name="グループ化 31"/>
          <p:cNvGrpSpPr/>
          <p:nvPr/>
        </p:nvGrpSpPr>
        <p:grpSpPr>
          <a:xfrm>
            <a:off x="818231" y="3847498"/>
            <a:ext cx="1791092" cy="1968985"/>
            <a:chOff x="1141953" y="3739905"/>
            <a:chExt cx="2388123" cy="1968985"/>
          </a:xfrm>
        </p:grpSpPr>
        <p:pic>
          <p:nvPicPr>
            <p:cNvPr id="9" name="図 8"/>
            <p:cNvPicPr>
              <a:picLocks noChangeAspect="1"/>
            </p:cNvPicPr>
            <p:nvPr/>
          </p:nvPicPr>
          <p:blipFill>
            <a:blip r:embed="rId3"/>
            <a:stretch>
              <a:fillRect/>
            </a:stretch>
          </p:blipFill>
          <p:spPr>
            <a:xfrm>
              <a:off x="1141953" y="3739905"/>
              <a:ext cx="2388123" cy="1968985"/>
            </a:xfrm>
            <a:prstGeom prst="rect">
              <a:avLst/>
            </a:prstGeom>
          </p:spPr>
        </p:pic>
        <p:sp>
          <p:nvSpPr>
            <p:cNvPr id="26" name="テキスト ボックス 25"/>
            <p:cNvSpPr txBox="1"/>
            <p:nvPr/>
          </p:nvSpPr>
          <p:spPr>
            <a:xfrm>
              <a:off x="1397172" y="3849305"/>
              <a:ext cx="402213" cy="369332"/>
            </a:xfrm>
            <a:prstGeom prst="rect">
              <a:avLst/>
            </a:prstGeom>
            <a:noFill/>
          </p:spPr>
          <p:txBody>
            <a:bodyPr wrap="none" rtlCol="0">
              <a:spAutoFit/>
            </a:bodyPr>
            <a:lstStyle/>
            <a:p>
              <a:r>
                <a:rPr kumimoji="1" lang="en-US" altLang="ja-JP" b="1" dirty="0" smtClean="0"/>
                <a:t>2</a:t>
              </a:r>
              <a:endParaRPr kumimoji="1" lang="ja-JP" altLang="en-US" b="1" dirty="0"/>
            </a:p>
          </p:txBody>
        </p:sp>
      </p:grpSp>
      <p:grpSp>
        <p:nvGrpSpPr>
          <p:cNvPr id="34" name="グループ化 33"/>
          <p:cNvGrpSpPr/>
          <p:nvPr/>
        </p:nvGrpSpPr>
        <p:grpSpPr>
          <a:xfrm>
            <a:off x="1408192" y="4006243"/>
            <a:ext cx="1791092" cy="1968985"/>
            <a:chOff x="1966668" y="3917700"/>
            <a:chExt cx="2388123" cy="1968985"/>
          </a:xfrm>
        </p:grpSpPr>
        <p:pic>
          <p:nvPicPr>
            <p:cNvPr id="10" name="図 9"/>
            <p:cNvPicPr>
              <a:picLocks noChangeAspect="1"/>
            </p:cNvPicPr>
            <p:nvPr/>
          </p:nvPicPr>
          <p:blipFill>
            <a:blip r:embed="rId3"/>
            <a:stretch>
              <a:fillRect/>
            </a:stretch>
          </p:blipFill>
          <p:spPr>
            <a:xfrm>
              <a:off x="1966668" y="3917700"/>
              <a:ext cx="2388123" cy="1968985"/>
            </a:xfrm>
            <a:prstGeom prst="rect">
              <a:avLst/>
            </a:prstGeom>
          </p:spPr>
        </p:pic>
        <p:sp>
          <p:nvSpPr>
            <p:cNvPr id="27" name="テキスト ボックス 26"/>
            <p:cNvSpPr txBox="1"/>
            <p:nvPr/>
          </p:nvSpPr>
          <p:spPr>
            <a:xfrm>
              <a:off x="2234653" y="4037837"/>
              <a:ext cx="402213" cy="369332"/>
            </a:xfrm>
            <a:prstGeom prst="rect">
              <a:avLst/>
            </a:prstGeom>
            <a:noFill/>
          </p:spPr>
          <p:txBody>
            <a:bodyPr wrap="none" rtlCol="0">
              <a:spAutoFit/>
            </a:bodyPr>
            <a:lstStyle/>
            <a:p>
              <a:r>
                <a:rPr lang="en-US" altLang="ja-JP" b="1" dirty="0"/>
                <a:t>3</a:t>
              </a:r>
              <a:endParaRPr kumimoji="1" lang="ja-JP" altLang="en-US" b="1" dirty="0"/>
            </a:p>
          </p:txBody>
        </p:sp>
      </p:grpSp>
      <p:grpSp>
        <p:nvGrpSpPr>
          <p:cNvPr id="35" name="グループ化 34"/>
          <p:cNvGrpSpPr/>
          <p:nvPr/>
        </p:nvGrpSpPr>
        <p:grpSpPr>
          <a:xfrm>
            <a:off x="1876064" y="4373530"/>
            <a:ext cx="1791092" cy="1968985"/>
            <a:chOff x="2767422" y="4095500"/>
            <a:chExt cx="2388123" cy="1968985"/>
          </a:xfrm>
        </p:grpSpPr>
        <p:pic>
          <p:nvPicPr>
            <p:cNvPr id="11" name="図 10"/>
            <p:cNvPicPr>
              <a:picLocks noChangeAspect="1"/>
            </p:cNvPicPr>
            <p:nvPr/>
          </p:nvPicPr>
          <p:blipFill>
            <a:blip r:embed="rId3"/>
            <a:stretch>
              <a:fillRect/>
            </a:stretch>
          </p:blipFill>
          <p:spPr>
            <a:xfrm>
              <a:off x="2767422" y="4095500"/>
              <a:ext cx="2388123" cy="1968985"/>
            </a:xfrm>
            <a:prstGeom prst="rect">
              <a:avLst/>
            </a:prstGeom>
          </p:spPr>
        </p:pic>
        <p:sp>
          <p:nvSpPr>
            <p:cNvPr id="28" name="テキスト ボックス 27"/>
            <p:cNvSpPr txBox="1"/>
            <p:nvPr/>
          </p:nvSpPr>
          <p:spPr>
            <a:xfrm>
              <a:off x="3024026" y="4205937"/>
              <a:ext cx="402213" cy="369332"/>
            </a:xfrm>
            <a:prstGeom prst="rect">
              <a:avLst/>
            </a:prstGeom>
            <a:noFill/>
          </p:spPr>
          <p:txBody>
            <a:bodyPr wrap="none" rtlCol="0">
              <a:spAutoFit/>
            </a:bodyPr>
            <a:lstStyle/>
            <a:p>
              <a:r>
                <a:rPr kumimoji="1" lang="en-US" altLang="ja-JP" b="1" dirty="0" smtClean="0"/>
                <a:t>4</a:t>
              </a:r>
              <a:endParaRPr kumimoji="1" lang="ja-JP" altLang="en-US" b="1" dirty="0"/>
            </a:p>
          </p:txBody>
        </p:sp>
      </p:grpSp>
      <p:grpSp>
        <p:nvGrpSpPr>
          <p:cNvPr id="36" name="グループ化 35"/>
          <p:cNvGrpSpPr/>
          <p:nvPr/>
        </p:nvGrpSpPr>
        <p:grpSpPr>
          <a:xfrm>
            <a:off x="2553347" y="4721953"/>
            <a:ext cx="1791092" cy="1968985"/>
            <a:chOff x="3493415" y="4273303"/>
            <a:chExt cx="2388123" cy="1968985"/>
          </a:xfrm>
        </p:grpSpPr>
        <p:pic>
          <p:nvPicPr>
            <p:cNvPr id="12" name="図 11"/>
            <p:cNvPicPr>
              <a:picLocks noChangeAspect="1"/>
            </p:cNvPicPr>
            <p:nvPr/>
          </p:nvPicPr>
          <p:blipFill>
            <a:blip r:embed="rId3"/>
            <a:stretch>
              <a:fillRect/>
            </a:stretch>
          </p:blipFill>
          <p:spPr>
            <a:xfrm>
              <a:off x="3493415" y="4273303"/>
              <a:ext cx="2388123" cy="1968985"/>
            </a:xfrm>
            <a:prstGeom prst="rect">
              <a:avLst/>
            </a:prstGeom>
          </p:spPr>
        </p:pic>
        <p:sp>
          <p:nvSpPr>
            <p:cNvPr id="29" name="テキスト ボックス 28"/>
            <p:cNvSpPr txBox="1"/>
            <p:nvPr/>
          </p:nvSpPr>
          <p:spPr>
            <a:xfrm>
              <a:off x="3760624" y="4399269"/>
              <a:ext cx="402213" cy="369332"/>
            </a:xfrm>
            <a:prstGeom prst="rect">
              <a:avLst/>
            </a:prstGeom>
            <a:noFill/>
          </p:spPr>
          <p:txBody>
            <a:bodyPr wrap="none" rtlCol="0">
              <a:spAutoFit/>
            </a:bodyPr>
            <a:lstStyle/>
            <a:p>
              <a:r>
                <a:rPr kumimoji="1" lang="en-US" altLang="ja-JP" b="1" dirty="0" smtClean="0"/>
                <a:t>5</a:t>
              </a:r>
              <a:endParaRPr kumimoji="1" lang="ja-JP" altLang="en-US" b="1" dirty="0"/>
            </a:p>
          </p:txBody>
        </p:sp>
      </p:grpSp>
      <p:grpSp>
        <p:nvGrpSpPr>
          <p:cNvPr id="37" name="グループ化 36"/>
          <p:cNvGrpSpPr/>
          <p:nvPr/>
        </p:nvGrpSpPr>
        <p:grpSpPr>
          <a:xfrm>
            <a:off x="3078791" y="4889015"/>
            <a:ext cx="1791092" cy="1968985"/>
            <a:chOff x="4206708" y="4489200"/>
            <a:chExt cx="2388123" cy="1968985"/>
          </a:xfrm>
        </p:grpSpPr>
        <p:pic>
          <p:nvPicPr>
            <p:cNvPr id="13" name="図 12"/>
            <p:cNvPicPr>
              <a:picLocks noChangeAspect="1"/>
            </p:cNvPicPr>
            <p:nvPr/>
          </p:nvPicPr>
          <p:blipFill>
            <a:blip r:embed="rId3"/>
            <a:stretch>
              <a:fillRect/>
            </a:stretch>
          </p:blipFill>
          <p:spPr>
            <a:xfrm>
              <a:off x="4206708" y="4489200"/>
              <a:ext cx="2388123" cy="1968985"/>
            </a:xfrm>
            <a:prstGeom prst="rect">
              <a:avLst/>
            </a:prstGeom>
          </p:spPr>
        </p:pic>
        <p:sp>
          <p:nvSpPr>
            <p:cNvPr id="30" name="テキスト ボックス 29"/>
            <p:cNvSpPr txBox="1"/>
            <p:nvPr/>
          </p:nvSpPr>
          <p:spPr>
            <a:xfrm>
              <a:off x="4458671" y="4614812"/>
              <a:ext cx="402213" cy="369332"/>
            </a:xfrm>
            <a:prstGeom prst="rect">
              <a:avLst/>
            </a:prstGeom>
            <a:noFill/>
          </p:spPr>
          <p:txBody>
            <a:bodyPr wrap="none" rtlCol="0">
              <a:spAutoFit/>
            </a:bodyPr>
            <a:lstStyle/>
            <a:p>
              <a:r>
                <a:rPr kumimoji="1" lang="en-US" altLang="ja-JP" b="1" dirty="0" smtClean="0"/>
                <a:t>6</a:t>
              </a:r>
              <a:endParaRPr kumimoji="1" lang="ja-JP" altLang="en-US" b="1" dirty="0"/>
            </a:p>
          </p:txBody>
        </p:sp>
      </p:grpSp>
      <p:grpSp>
        <p:nvGrpSpPr>
          <p:cNvPr id="38" name="グループ化 37"/>
          <p:cNvGrpSpPr/>
          <p:nvPr/>
        </p:nvGrpSpPr>
        <p:grpSpPr>
          <a:xfrm>
            <a:off x="3737705" y="4889015"/>
            <a:ext cx="1791092" cy="1968985"/>
            <a:chOff x="4958885" y="4717801"/>
            <a:chExt cx="2388123" cy="1968985"/>
          </a:xfrm>
        </p:grpSpPr>
        <p:pic>
          <p:nvPicPr>
            <p:cNvPr id="14" name="図 13"/>
            <p:cNvPicPr>
              <a:picLocks noChangeAspect="1"/>
            </p:cNvPicPr>
            <p:nvPr/>
          </p:nvPicPr>
          <p:blipFill>
            <a:blip r:embed="rId3"/>
            <a:stretch>
              <a:fillRect/>
            </a:stretch>
          </p:blipFill>
          <p:spPr>
            <a:xfrm>
              <a:off x="4958885" y="4717801"/>
              <a:ext cx="2388123" cy="1968985"/>
            </a:xfrm>
            <a:prstGeom prst="rect">
              <a:avLst/>
            </a:prstGeom>
          </p:spPr>
        </p:pic>
        <p:sp>
          <p:nvSpPr>
            <p:cNvPr id="31" name="テキスト ボックス 30"/>
            <p:cNvSpPr txBox="1"/>
            <p:nvPr/>
          </p:nvSpPr>
          <p:spPr>
            <a:xfrm>
              <a:off x="5216854" y="4844798"/>
              <a:ext cx="402213" cy="369332"/>
            </a:xfrm>
            <a:prstGeom prst="rect">
              <a:avLst/>
            </a:prstGeom>
            <a:noFill/>
          </p:spPr>
          <p:txBody>
            <a:bodyPr wrap="none" rtlCol="0">
              <a:spAutoFit/>
            </a:bodyPr>
            <a:lstStyle/>
            <a:p>
              <a:r>
                <a:rPr kumimoji="1" lang="en-US" altLang="ja-JP" b="1" dirty="0" smtClean="0"/>
                <a:t>7</a:t>
              </a:r>
              <a:endParaRPr kumimoji="1" lang="ja-JP" altLang="en-US" b="1" dirty="0"/>
            </a:p>
          </p:txBody>
        </p:sp>
      </p:grpSp>
      <p:sp>
        <p:nvSpPr>
          <p:cNvPr id="39" name="テキスト ボックス 38"/>
          <p:cNvSpPr txBox="1"/>
          <p:nvPr/>
        </p:nvSpPr>
        <p:spPr>
          <a:xfrm>
            <a:off x="5717838" y="5582085"/>
            <a:ext cx="1227582" cy="369332"/>
          </a:xfrm>
          <a:prstGeom prst="rect">
            <a:avLst/>
          </a:prstGeom>
          <a:noFill/>
        </p:spPr>
        <p:txBody>
          <a:bodyPr wrap="none" rtlCol="0">
            <a:spAutoFit/>
          </a:bodyPr>
          <a:lstStyle/>
          <a:p>
            <a:r>
              <a:rPr kumimoji="1" lang="en-US" altLang="ja-JP" dirty="0" smtClean="0">
                <a:solidFill>
                  <a:schemeClr val="bg1"/>
                </a:solidFill>
              </a:rPr>
              <a:t>Integration</a:t>
            </a:r>
            <a:endParaRPr kumimoji="1" lang="ja-JP" altLang="en-US" dirty="0">
              <a:solidFill>
                <a:schemeClr val="bg1"/>
              </a:solidFill>
            </a:endParaRPr>
          </a:p>
        </p:txBody>
      </p:sp>
      <p:grpSp>
        <p:nvGrpSpPr>
          <p:cNvPr id="8" name="グループ化 7"/>
          <p:cNvGrpSpPr/>
          <p:nvPr/>
        </p:nvGrpSpPr>
        <p:grpSpPr>
          <a:xfrm>
            <a:off x="818231" y="1390214"/>
            <a:ext cx="7525669" cy="1676836"/>
            <a:chOff x="1090974" y="1390214"/>
            <a:chExt cx="10034225" cy="1676836"/>
          </a:xfrm>
        </p:grpSpPr>
        <p:pic>
          <p:nvPicPr>
            <p:cNvPr id="43" name="図 42"/>
            <p:cNvPicPr>
              <a:picLocks noChangeAspect="1"/>
            </p:cNvPicPr>
            <p:nvPr/>
          </p:nvPicPr>
          <p:blipFill>
            <a:blip r:embed="rId4"/>
            <a:stretch>
              <a:fillRect/>
            </a:stretch>
          </p:blipFill>
          <p:spPr>
            <a:xfrm>
              <a:off x="1090974" y="1390214"/>
              <a:ext cx="10034225" cy="1676836"/>
            </a:xfrm>
            <a:prstGeom prst="rect">
              <a:avLst/>
            </a:prstGeom>
          </p:spPr>
        </p:pic>
        <p:sp>
          <p:nvSpPr>
            <p:cNvPr id="45" name="テキスト ボックス 44"/>
            <p:cNvSpPr txBox="1"/>
            <p:nvPr/>
          </p:nvSpPr>
          <p:spPr>
            <a:xfrm>
              <a:off x="2831714" y="2228632"/>
              <a:ext cx="402213" cy="369332"/>
            </a:xfrm>
            <a:prstGeom prst="rect">
              <a:avLst/>
            </a:prstGeom>
            <a:noFill/>
          </p:spPr>
          <p:txBody>
            <a:bodyPr wrap="none" rtlCol="0">
              <a:spAutoFit/>
            </a:bodyPr>
            <a:lstStyle/>
            <a:p>
              <a:r>
                <a:rPr kumimoji="1" lang="en-US" altLang="ja-JP" b="1" dirty="0" smtClean="0"/>
                <a:t>1</a:t>
              </a:r>
              <a:endParaRPr kumimoji="1" lang="ja-JP" altLang="en-US" b="1" dirty="0"/>
            </a:p>
          </p:txBody>
        </p:sp>
        <p:sp>
          <p:nvSpPr>
            <p:cNvPr id="46" name="テキスト ボックス 45"/>
            <p:cNvSpPr txBox="1"/>
            <p:nvPr/>
          </p:nvSpPr>
          <p:spPr>
            <a:xfrm>
              <a:off x="3886529" y="2228632"/>
              <a:ext cx="402213" cy="369332"/>
            </a:xfrm>
            <a:prstGeom prst="rect">
              <a:avLst/>
            </a:prstGeom>
            <a:noFill/>
          </p:spPr>
          <p:txBody>
            <a:bodyPr wrap="none" rtlCol="0">
              <a:spAutoFit/>
            </a:bodyPr>
            <a:lstStyle/>
            <a:p>
              <a:r>
                <a:rPr kumimoji="1" lang="en-US" altLang="ja-JP" b="1" dirty="0" smtClean="0"/>
                <a:t>2</a:t>
              </a:r>
              <a:endParaRPr kumimoji="1" lang="ja-JP" altLang="en-US" b="1" dirty="0"/>
            </a:p>
          </p:txBody>
        </p:sp>
        <p:sp>
          <p:nvSpPr>
            <p:cNvPr id="47" name="テキスト ボックス 46"/>
            <p:cNvSpPr txBox="1"/>
            <p:nvPr/>
          </p:nvSpPr>
          <p:spPr>
            <a:xfrm>
              <a:off x="5022705" y="2230240"/>
              <a:ext cx="402213" cy="369332"/>
            </a:xfrm>
            <a:prstGeom prst="rect">
              <a:avLst/>
            </a:prstGeom>
            <a:noFill/>
          </p:spPr>
          <p:txBody>
            <a:bodyPr wrap="none" rtlCol="0">
              <a:spAutoFit/>
            </a:bodyPr>
            <a:lstStyle/>
            <a:p>
              <a:r>
                <a:rPr kumimoji="1" lang="en-US" altLang="ja-JP" b="1" dirty="0" smtClean="0"/>
                <a:t>3</a:t>
              </a:r>
              <a:endParaRPr kumimoji="1" lang="ja-JP" altLang="en-US" b="1" dirty="0"/>
            </a:p>
          </p:txBody>
        </p:sp>
        <p:sp>
          <p:nvSpPr>
            <p:cNvPr id="48" name="テキスト ボックス 47"/>
            <p:cNvSpPr txBox="1"/>
            <p:nvPr/>
          </p:nvSpPr>
          <p:spPr>
            <a:xfrm>
              <a:off x="6127364" y="2228632"/>
              <a:ext cx="402213" cy="369332"/>
            </a:xfrm>
            <a:prstGeom prst="rect">
              <a:avLst/>
            </a:prstGeom>
            <a:noFill/>
          </p:spPr>
          <p:txBody>
            <a:bodyPr wrap="none" rtlCol="0">
              <a:spAutoFit/>
            </a:bodyPr>
            <a:lstStyle/>
            <a:p>
              <a:r>
                <a:rPr kumimoji="1" lang="en-US" altLang="ja-JP" b="1" dirty="0" smtClean="0"/>
                <a:t>4</a:t>
              </a:r>
              <a:endParaRPr kumimoji="1" lang="ja-JP" altLang="en-US" b="1" dirty="0"/>
            </a:p>
          </p:txBody>
        </p:sp>
        <p:sp>
          <p:nvSpPr>
            <p:cNvPr id="49" name="テキスト ボックス 48"/>
            <p:cNvSpPr txBox="1"/>
            <p:nvPr/>
          </p:nvSpPr>
          <p:spPr>
            <a:xfrm>
              <a:off x="7182179" y="2228632"/>
              <a:ext cx="402213" cy="369332"/>
            </a:xfrm>
            <a:prstGeom prst="rect">
              <a:avLst/>
            </a:prstGeom>
            <a:noFill/>
          </p:spPr>
          <p:txBody>
            <a:bodyPr wrap="none" rtlCol="0">
              <a:spAutoFit/>
            </a:bodyPr>
            <a:lstStyle/>
            <a:p>
              <a:r>
                <a:rPr kumimoji="1" lang="en-US" altLang="ja-JP" b="1" dirty="0" smtClean="0"/>
                <a:t>5</a:t>
              </a:r>
              <a:endParaRPr kumimoji="1" lang="ja-JP" altLang="en-US" b="1" dirty="0"/>
            </a:p>
          </p:txBody>
        </p:sp>
        <p:sp>
          <p:nvSpPr>
            <p:cNvPr id="50" name="テキスト ボックス 49"/>
            <p:cNvSpPr txBox="1"/>
            <p:nvPr/>
          </p:nvSpPr>
          <p:spPr>
            <a:xfrm>
              <a:off x="8318354" y="2230240"/>
              <a:ext cx="402213" cy="369332"/>
            </a:xfrm>
            <a:prstGeom prst="rect">
              <a:avLst/>
            </a:prstGeom>
            <a:noFill/>
          </p:spPr>
          <p:txBody>
            <a:bodyPr wrap="none" rtlCol="0">
              <a:spAutoFit/>
            </a:bodyPr>
            <a:lstStyle/>
            <a:p>
              <a:r>
                <a:rPr kumimoji="1" lang="en-US" altLang="ja-JP" b="1" dirty="0" smtClean="0"/>
                <a:t>6</a:t>
              </a:r>
              <a:endParaRPr kumimoji="1" lang="ja-JP" altLang="en-US" b="1" dirty="0"/>
            </a:p>
          </p:txBody>
        </p:sp>
        <p:sp>
          <p:nvSpPr>
            <p:cNvPr id="51" name="テキスト ボックス 50"/>
            <p:cNvSpPr txBox="1"/>
            <p:nvPr/>
          </p:nvSpPr>
          <p:spPr>
            <a:xfrm>
              <a:off x="9420090" y="2228632"/>
              <a:ext cx="402213" cy="369332"/>
            </a:xfrm>
            <a:prstGeom prst="rect">
              <a:avLst/>
            </a:prstGeom>
            <a:noFill/>
          </p:spPr>
          <p:txBody>
            <a:bodyPr wrap="none" rtlCol="0">
              <a:spAutoFit/>
            </a:bodyPr>
            <a:lstStyle/>
            <a:p>
              <a:r>
                <a:rPr kumimoji="1" lang="en-US" altLang="ja-JP" b="1" dirty="0" smtClean="0"/>
                <a:t>7</a:t>
              </a:r>
              <a:endParaRPr kumimoji="1" lang="ja-JP" altLang="en-US" b="1" dirty="0"/>
            </a:p>
          </p:txBody>
        </p:sp>
      </p:grpSp>
      <p:sp>
        <p:nvSpPr>
          <p:cNvPr id="40" name="テキスト ボックス 39"/>
          <p:cNvSpPr txBox="1"/>
          <p:nvPr/>
        </p:nvSpPr>
        <p:spPr>
          <a:xfrm>
            <a:off x="1" y="978881"/>
            <a:ext cx="4337538" cy="584776"/>
          </a:xfrm>
          <a:prstGeom prst="rect">
            <a:avLst/>
          </a:prstGeom>
          <a:noFill/>
        </p:spPr>
        <p:txBody>
          <a:bodyPr wrap="square" rtlCol="0">
            <a:spAutoFit/>
          </a:bodyPr>
          <a:lstStyle/>
          <a:p>
            <a:r>
              <a:rPr lang="en-US" altLang="ja-JP" sz="3200" dirty="0" smtClean="0"/>
              <a:t>Operation - MRACF</a:t>
            </a:r>
            <a:endParaRPr lang="ja-JP" altLang="en-US" sz="3200" dirty="0"/>
          </a:p>
        </p:txBody>
      </p:sp>
      <p:sp>
        <p:nvSpPr>
          <p:cNvPr id="41" name="正方形/長方形 3"/>
          <p:cNvSpPr/>
          <p:nvPr/>
        </p:nvSpPr>
        <p:spPr>
          <a:xfrm>
            <a:off x="0" y="0"/>
            <a:ext cx="9144000" cy="1104900"/>
          </a:xfrm>
          <a:prstGeom prst="rect">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4800" dirty="0" smtClean="0">
                <a:latin typeface="Times New Roman" panose="02020603050405020304" pitchFamily="18" charset="0"/>
                <a:cs typeface="Times New Roman" panose="02020603050405020304" pitchFamily="18" charset="0"/>
              </a:rPr>
              <a:t> 3. Observation </a:t>
            </a:r>
            <a:endParaRPr kumimoji="1" lang="ja-JP" altLang="en-US" sz="4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1416295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0" y="0"/>
            <a:ext cx="9144000" cy="1104900"/>
          </a:xfrm>
          <a:prstGeom prst="rect">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4800" dirty="0" smtClean="0">
                <a:latin typeface="Times New Roman" panose="02020603050405020304" pitchFamily="18" charset="0"/>
                <a:cs typeface="Times New Roman" panose="02020603050405020304" pitchFamily="18" charset="0"/>
              </a:rPr>
              <a:t> 3. Observation</a:t>
            </a:r>
            <a:endParaRPr kumimoji="1" lang="ja-JP" altLang="en-US" sz="4800" dirty="0">
              <a:latin typeface="Times New Roman" panose="02020603050405020304" pitchFamily="18" charset="0"/>
              <a:cs typeface="Times New Roman" panose="02020603050405020304" pitchFamily="18" charset="0"/>
            </a:endParaRPr>
          </a:p>
        </p:txBody>
      </p:sp>
      <p:grpSp>
        <p:nvGrpSpPr>
          <p:cNvPr id="2" name="Group 1"/>
          <p:cNvGrpSpPr/>
          <p:nvPr/>
        </p:nvGrpSpPr>
        <p:grpSpPr>
          <a:xfrm>
            <a:off x="229396" y="3857765"/>
            <a:ext cx="3965415" cy="2504175"/>
            <a:chOff x="172527" y="1298456"/>
            <a:chExt cx="3965415" cy="2504175"/>
          </a:xfrm>
        </p:grpSpPr>
        <p:sp>
          <p:nvSpPr>
            <p:cNvPr id="5" name="テキスト ボックス 4"/>
            <p:cNvSpPr txBox="1"/>
            <p:nvPr/>
          </p:nvSpPr>
          <p:spPr>
            <a:xfrm>
              <a:off x="172527" y="1298456"/>
              <a:ext cx="3331938" cy="584775"/>
            </a:xfrm>
            <a:prstGeom prst="rect">
              <a:avLst/>
            </a:prstGeom>
            <a:noFill/>
          </p:spPr>
          <p:txBody>
            <a:bodyPr wrap="none" rtlCol="0">
              <a:spAutoFit/>
            </a:bodyPr>
            <a:lstStyle/>
            <a:p>
              <a:r>
                <a:rPr lang="en-US" altLang="ja-JP" sz="3200" b="1" u="sng" dirty="0">
                  <a:latin typeface="Times New Roman" panose="02020603050405020304" pitchFamily="18" charset="0"/>
                  <a:cs typeface="Times New Roman" panose="02020603050405020304" pitchFamily="18" charset="0"/>
                </a:rPr>
                <a:t>Pointing direction</a:t>
              </a:r>
              <a:endParaRPr lang="ja-JP" altLang="en-US" sz="3200" b="1" u="sng" dirty="0">
                <a:latin typeface="Times New Roman" panose="02020603050405020304" pitchFamily="18" charset="0"/>
                <a:cs typeface="Times New Roman" panose="02020603050405020304" pitchFamily="18" charset="0"/>
              </a:endParaRPr>
            </a:p>
          </p:txBody>
        </p:sp>
        <p:sp>
          <p:nvSpPr>
            <p:cNvPr id="7" name="正方形/長方形 6"/>
            <p:cNvSpPr/>
            <p:nvPr/>
          </p:nvSpPr>
          <p:spPr>
            <a:xfrm>
              <a:off x="172528" y="1986749"/>
              <a:ext cx="3965414" cy="1815882"/>
            </a:xfrm>
            <a:prstGeom prst="rect">
              <a:avLst/>
            </a:prstGeom>
          </p:spPr>
          <p:txBody>
            <a:bodyPr wrap="square">
              <a:spAutoFit/>
            </a:bodyPr>
            <a:lstStyle/>
            <a:p>
              <a:pPr marL="457200" indent="-457200">
                <a:buFont typeface="Arial" panose="020B0604020202020204" pitchFamily="34" charset="0"/>
                <a:buChar char="•"/>
              </a:pPr>
              <a:r>
                <a:rPr lang="en-US" altLang="ja-JP" sz="2800" dirty="0">
                  <a:latin typeface="Times New Roman" panose="02020603050405020304" pitchFamily="18" charset="0"/>
                  <a:ea typeface="ＭＳ 明朝" panose="02020609040205080304" pitchFamily="17" charset="-128"/>
                  <a:cs typeface="Times New Roman" panose="02020603050405020304" pitchFamily="18" charset="0"/>
                </a:rPr>
                <a:t>Gregorian at 15 degrees off-zenith</a:t>
              </a:r>
            </a:p>
            <a:p>
              <a:pPr marL="457200" indent="-457200">
                <a:buFont typeface="Arial" panose="020B0604020202020204" pitchFamily="34" charset="0"/>
                <a:buChar char="•"/>
              </a:pPr>
              <a:r>
                <a:rPr lang="en-US" altLang="ja-JP" sz="2800" dirty="0">
                  <a:latin typeface="Times New Roman" panose="02020603050405020304" pitchFamily="18" charset="0"/>
                  <a:ea typeface="ＭＳ 明朝" panose="02020609040205080304" pitchFamily="17" charset="-128"/>
                  <a:cs typeface="Times New Roman" panose="02020603050405020304" pitchFamily="18" charset="0"/>
                </a:rPr>
                <a:t>Azimuthal 360 degrees – constant rotation</a:t>
              </a:r>
              <a:endParaRPr lang="ja-JP" altLang="en-US" sz="2800" dirty="0">
                <a:latin typeface="Times New Roman" panose="02020603050405020304" pitchFamily="18" charset="0"/>
                <a:cs typeface="Times New Roman" panose="02020603050405020304" pitchFamily="18" charset="0"/>
              </a:endParaRPr>
            </a:p>
          </p:txBody>
        </p:sp>
      </p:grpSp>
      <p:grpSp>
        <p:nvGrpSpPr>
          <p:cNvPr id="3" name="Group 2"/>
          <p:cNvGrpSpPr/>
          <p:nvPr/>
        </p:nvGrpSpPr>
        <p:grpSpPr>
          <a:xfrm>
            <a:off x="4137941" y="1298456"/>
            <a:ext cx="5006059" cy="5027943"/>
            <a:chOff x="4137941" y="1298456"/>
            <a:chExt cx="5006059" cy="5027943"/>
          </a:xfrm>
        </p:grpSpPr>
        <p:sp>
          <p:nvSpPr>
            <p:cNvPr id="9" name="正方形/長方形 8"/>
            <p:cNvSpPr/>
            <p:nvPr/>
          </p:nvSpPr>
          <p:spPr>
            <a:xfrm>
              <a:off x="4137941" y="1986749"/>
              <a:ext cx="5006059" cy="4339650"/>
            </a:xfrm>
            <a:prstGeom prst="rect">
              <a:avLst/>
            </a:prstGeom>
          </p:spPr>
          <p:txBody>
            <a:bodyPr wrap="square">
              <a:spAutoFit/>
            </a:bodyPr>
            <a:lstStyle/>
            <a:p>
              <a:pPr marL="342900" indent="-342900" eaLnBrk="0" fontAlgn="base" hangingPunct="0">
                <a:spcBef>
                  <a:spcPct val="0"/>
                </a:spcBef>
                <a:spcAft>
                  <a:spcPct val="0"/>
                </a:spcAft>
                <a:buFont typeface="Arial" panose="020B0604020202020204" pitchFamily="34" charset="0"/>
                <a:buChar char="•"/>
              </a:pPr>
              <a:r>
                <a:rPr kumimoji="0" lang="fr-FR" altLang="ja-JP" sz="2800" i="1" u="sng" dirty="0">
                  <a:latin typeface="Times New Roman" panose="02020603050405020304" pitchFamily="18" charset="0"/>
                  <a:cs typeface="Times New Roman" panose="02020603050405020304" pitchFamily="18" charset="0"/>
                </a:rPr>
                <a:t>Multi-frequency</a:t>
              </a:r>
              <a:r>
                <a:rPr kumimoji="0" lang="fr-FR" altLang="ja-JP" sz="2800" dirty="0">
                  <a:latin typeface="Times New Roman" panose="02020603050405020304" pitchFamily="18" charset="0"/>
                  <a:cs typeface="Times New Roman" panose="02020603050405020304" pitchFamily="18" charset="0"/>
                </a:rPr>
                <a:t> mode (multiple radar autocorrelation function: MRACF)</a:t>
              </a:r>
            </a:p>
            <a:p>
              <a:pPr marL="914400" lvl="1" indent="-457200" eaLnBrk="0" fontAlgn="base" hangingPunct="0">
                <a:spcBef>
                  <a:spcPct val="0"/>
                </a:spcBef>
                <a:spcAft>
                  <a:spcPct val="0"/>
                </a:spcAft>
                <a:buFont typeface="Wingdings" panose="05000000000000000000" pitchFamily="2" charset="2"/>
                <a:buChar char="Ø"/>
              </a:pPr>
              <a:r>
                <a:rPr kumimoji="0" lang="ja-JP" altLang="ja-JP" sz="2400" dirty="0">
                  <a:latin typeface="Times New Roman" panose="02020603050405020304" pitchFamily="18" charset="0"/>
                  <a:cs typeface="Times New Roman" panose="02020603050405020304" pitchFamily="18" charset="0"/>
                </a:rPr>
                <a:t>H+ Concentrations</a:t>
              </a:r>
              <a:endParaRPr kumimoji="0" lang="en-US" altLang="ja-JP" sz="2400" dirty="0">
                <a:latin typeface="Times New Roman" panose="02020603050405020304" pitchFamily="18" charset="0"/>
                <a:cs typeface="Times New Roman" panose="02020603050405020304" pitchFamily="18" charset="0"/>
              </a:endParaRPr>
            </a:p>
            <a:p>
              <a:pPr marL="914400" lvl="1" indent="-457200" eaLnBrk="0" fontAlgn="base" hangingPunct="0">
                <a:spcBef>
                  <a:spcPct val="0"/>
                </a:spcBef>
                <a:spcAft>
                  <a:spcPct val="0"/>
                </a:spcAft>
                <a:buFont typeface="Wingdings" panose="05000000000000000000" pitchFamily="2" charset="2"/>
                <a:buChar char="Ø"/>
              </a:pPr>
              <a:r>
                <a:rPr kumimoji="0" lang="ja-JP" altLang="ja-JP" sz="2400" dirty="0">
                  <a:latin typeface="Times New Roman" panose="02020603050405020304" pitchFamily="18" charset="0"/>
                  <a:cs typeface="Times New Roman" panose="02020603050405020304" pitchFamily="18" charset="0"/>
                </a:rPr>
                <a:t>He+ Concentrations</a:t>
              </a:r>
              <a:endParaRPr kumimoji="0" lang="en-US" altLang="ja-JP" sz="2400" dirty="0">
                <a:latin typeface="Times New Roman" panose="02020603050405020304" pitchFamily="18" charset="0"/>
                <a:cs typeface="Times New Roman" panose="02020603050405020304" pitchFamily="18" charset="0"/>
              </a:endParaRPr>
            </a:p>
            <a:p>
              <a:pPr marL="914400" lvl="1" indent="-457200" eaLnBrk="0" fontAlgn="base" hangingPunct="0">
                <a:spcBef>
                  <a:spcPct val="0"/>
                </a:spcBef>
                <a:spcAft>
                  <a:spcPct val="0"/>
                </a:spcAft>
                <a:buFont typeface="Wingdings" panose="05000000000000000000" pitchFamily="2" charset="2"/>
                <a:buChar char="Ø"/>
              </a:pPr>
              <a:r>
                <a:rPr kumimoji="0" lang="ja-JP" altLang="ja-JP" sz="2400" dirty="0">
                  <a:latin typeface="Times New Roman" panose="02020603050405020304" pitchFamily="18" charset="0"/>
                  <a:cs typeface="Times New Roman" panose="02020603050405020304" pitchFamily="18" charset="0"/>
                </a:rPr>
                <a:t>Electron Densities</a:t>
              </a:r>
              <a:endParaRPr kumimoji="0" lang="en-US" altLang="ja-JP" sz="2400" dirty="0">
                <a:latin typeface="Times New Roman" panose="02020603050405020304" pitchFamily="18" charset="0"/>
                <a:cs typeface="Times New Roman" panose="02020603050405020304" pitchFamily="18" charset="0"/>
              </a:endParaRPr>
            </a:p>
            <a:p>
              <a:pPr marL="914400" lvl="1" indent="-457200" eaLnBrk="0" fontAlgn="base" hangingPunct="0">
                <a:spcBef>
                  <a:spcPct val="0"/>
                </a:spcBef>
                <a:spcAft>
                  <a:spcPct val="0"/>
                </a:spcAft>
                <a:buFont typeface="Wingdings" panose="05000000000000000000" pitchFamily="2" charset="2"/>
                <a:buChar char="Ø"/>
              </a:pPr>
              <a:r>
                <a:rPr kumimoji="0" lang="ja-JP" altLang="ja-JP" sz="2400" dirty="0">
                  <a:latin typeface="Times New Roman" panose="02020603050405020304" pitchFamily="18" charset="0"/>
                  <a:cs typeface="Times New Roman" panose="02020603050405020304" pitchFamily="18" charset="0"/>
                </a:rPr>
                <a:t>Ion Temperatures</a:t>
              </a:r>
              <a:endParaRPr kumimoji="0" lang="en-US" altLang="ja-JP" sz="2400" dirty="0">
                <a:latin typeface="Times New Roman" panose="02020603050405020304" pitchFamily="18" charset="0"/>
                <a:cs typeface="Times New Roman" panose="02020603050405020304" pitchFamily="18" charset="0"/>
              </a:endParaRPr>
            </a:p>
            <a:p>
              <a:pPr marL="914400" lvl="1" indent="-457200" eaLnBrk="0" fontAlgn="base" hangingPunct="0">
                <a:spcBef>
                  <a:spcPct val="0"/>
                </a:spcBef>
                <a:spcAft>
                  <a:spcPct val="0"/>
                </a:spcAft>
                <a:buFont typeface="Wingdings" panose="05000000000000000000" pitchFamily="2" charset="2"/>
                <a:buChar char="Ø"/>
              </a:pPr>
              <a:r>
                <a:rPr kumimoji="0" lang="ja-JP" altLang="ja-JP" sz="2400" dirty="0">
                  <a:latin typeface="Times New Roman" panose="02020603050405020304" pitchFamily="18" charset="0"/>
                  <a:cs typeface="Times New Roman" panose="02020603050405020304" pitchFamily="18" charset="0"/>
                </a:rPr>
                <a:t>Electron Temperatures</a:t>
              </a:r>
              <a:endParaRPr kumimoji="0" lang="en-US" altLang="ja-JP" sz="2400" dirty="0">
                <a:latin typeface="Times New Roman" panose="02020603050405020304" pitchFamily="18" charset="0"/>
                <a:cs typeface="Times New Roman" panose="02020603050405020304" pitchFamily="18" charset="0"/>
              </a:endParaRPr>
            </a:p>
            <a:p>
              <a:pPr marL="914400" lvl="1" indent="-457200" eaLnBrk="0" fontAlgn="base" hangingPunct="0">
                <a:spcBef>
                  <a:spcPct val="0"/>
                </a:spcBef>
                <a:spcAft>
                  <a:spcPct val="0"/>
                </a:spcAft>
                <a:buFont typeface="Wingdings" panose="05000000000000000000" pitchFamily="2" charset="2"/>
                <a:buChar char="Ø"/>
              </a:pPr>
              <a:r>
                <a:rPr kumimoji="0" lang="ja-JP" altLang="ja-JP" sz="2400" dirty="0">
                  <a:latin typeface="Times New Roman" panose="02020603050405020304" pitchFamily="18" charset="0"/>
                  <a:cs typeface="Times New Roman" panose="02020603050405020304" pitchFamily="18" charset="0"/>
                </a:rPr>
                <a:t>Line of Sight Velocities</a:t>
              </a:r>
              <a:endParaRPr kumimoji="0" lang="en-US" altLang="ja-JP" sz="2400" dirty="0">
                <a:latin typeface="Times New Roman" panose="02020603050405020304" pitchFamily="18" charset="0"/>
                <a:cs typeface="Times New Roman" panose="02020603050405020304" pitchFamily="18" charset="0"/>
              </a:endParaRPr>
            </a:p>
            <a:p>
              <a:pPr marL="914400" lvl="1" indent="-457200" eaLnBrk="0" fontAlgn="base" hangingPunct="0">
                <a:spcBef>
                  <a:spcPct val="0"/>
                </a:spcBef>
                <a:spcAft>
                  <a:spcPct val="0"/>
                </a:spcAft>
                <a:buFont typeface="Wingdings" panose="05000000000000000000" pitchFamily="2" charset="2"/>
                <a:buChar char="Ø"/>
              </a:pPr>
              <a:r>
                <a:rPr kumimoji="0" lang="ja-JP" altLang="ja-JP" sz="2400" dirty="0">
                  <a:latin typeface="Times New Roman" panose="02020603050405020304" pitchFamily="18" charset="0"/>
                  <a:cs typeface="Times New Roman" panose="02020603050405020304" pitchFamily="18" charset="0"/>
                </a:rPr>
                <a:t>Vector Velocities (Geographic and Geomagnetic coordinates) </a:t>
              </a:r>
            </a:p>
          </p:txBody>
        </p:sp>
        <p:sp>
          <p:nvSpPr>
            <p:cNvPr id="10" name="テキスト ボックス 9"/>
            <p:cNvSpPr txBox="1"/>
            <p:nvPr/>
          </p:nvSpPr>
          <p:spPr>
            <a:xfrm>
              <a:off x="4258923" y="1298456"/>
              <a:ext cx="1191352" cy="584775"/>
            </a:xfrm>
            <a:prstGeom prst="rect">
              <a:avLst/>
            </a:prstGeom>
            <a:noFill/>
          </p:spPr>
          <p:txBody>
            <a:bodyPr wrap="none" rtlCol="0">
              <a:spAutoFit/>
            </a:bodyPr>
            <a:lstStyle/>
            <a:p>
              <a:r>
                <a:rPr lang="en-US" altLang="ja-JP" sz="3200" b="1" u="sng" dirty="0">
                  <a:latin typeface="Times New Roman" panose="02020603050405020304" pitchFamily="18" charset="0"/>
                  <a:cs typeface="Times New Roman" panose="02020603050405020304" pitchFamily="18" charset="0"/>
                </a:rPr>
                <a:t>Mode</a:t>
              </a:r>
              <a:endParaRPr lang="ja-JP" altLang="en-US" sz="3200" b="1" u="sng" dirty="0">
                <a:latin typeface="Times New Roman" panose="02020603050405020304" pitchFamily="18" charset="0"/>
                <a:cs typeface="Times New Roman" panose="02020603050405020304" pitchFamily="18" charset="0"/>
              </a:endParaRPr>
            </a:p>
          </p:txBody>
        </p:sp>
      </p:grpSp>
      <p:grpSp>
        <p:nvGrpSpPr>
          <p:cNvPr id="12" name="Group 11"/>
          <p:cNvGrpSpPr/>
          <p:nvPr/>
        </p:nvGrpSpPr>
        <p:grpSpPr>
          <a:xfrm>
            <a:off x="172527" y="1281803"/>
            <a:ext cx="4035831" cy="1680679"/>
            <a:chOff x="172527" y="4030690"/>
            <a:chExt cx="4035831" cy="1680679"/>
          </a:xfrm>
        </p:grpSpPr>
        <p:sp>
          <p:nvSpPr>
            <p:cNvPr id="13" name="テキスト ボックス 5"/>
            <p:cNvSpPr txBox="1"/>
            <p:nvPr/>
          </p:nvSpPr>
          <p:spPr>
            <a:xfrm>
              <a:off x="172527" y="4030690"/>
              <a:ext cx="1089337" cy="584775"/>
            </a:xfrm>
            <a:prstGeom prst="rect">
              <a:avLst/>
            </a:prstGeom>
            <a:noFill/>
          </p:spPr>
          <p:txBody>
            <a:bodyPr wrap="none" rtlCol="0">
              <a:spAutoFit/>
            </a:bodyPr>
            <a:lstStyle/>
            <a:p>
              <a:r>
                <a:rPr lang="en-US" altLang="ja-JP" sz="3200" b="1" u="sng" dirty="0">
                  <a:latin typeface="Times New Roman" panose="02020603050405020304" pitchFamily="18" charset="0"/>
                  <a:cs typeface="Times New Roman" panose="02020603050405020304" pitchFamily="18" charset="0"/>
                </a:rPr>
                <a:t>Time</a:t>
              </a:r>
              <a:endParaRPr lang="ja-JP" altLang="en-US" sz="3200" b="1" u="sng" dirty="0">
                <a:latin typeface="Times New Roman" panose="02020603050405020304" pitchFamily="18" charset="0"/>
                <a:cs typeface="Times New Roman" panose="02020603050405020304" pitchFamily="18" charset="0"/>
              </a:endParaRPr>
            </a:p>
          </p:txBody>
        </p:sp>
        <p:sp>
          <p:nvSpPr>
            <p:cNvPr id="14" name="正方形/長方形 7"/>
            <p:cNvSpPr/>
            <p:nvPr/>
          </p:nvSpPr>
          <p:spPr>
            <a:xfrm>
              <a:off x="172527" y="4757262"/>
              <a:ext cx="4035831" cy="954107"/>
            </a:xfrm>
            <a:prstGeom prst="rect">
              <a:avLst/>
            </a:prstGeom>
          </p:spPr>
          <p:txBody>
            <a:bodyPr wrap="square">
              <a:spAutoFit/>
            </a:bodyPr>
            <a:lstStyle/>
            <a:p>
              <a:pPr marL="457200" indent="-457200">
                <a:buFont typeface="Arial" panose="020B0604020202020204" pitchFamily="34" charset="0"/>
                <a:buChar char="•"/>
              </a:pPr>
              <a:r>
                <a:rPr lang="en-US" altLang="ja-JP" sz="2800" dirty="0" smtClean="0">
                  <a:latin typeface="Times New Roman" panose="02020603050405020304" pitchFamily="18" charset="0"/>
                  <a:cs typeface="Times New Roman" panose="02020603050405020304" pitchFamily="18" charset="0"/>
                </a:rPr>
                <a:t>7pm </a:t>
              </a:r>
              <a:r>
                <a:rPr lang="en-US" altLang="ja-JP" sz="2800" dirty="0">
                  <a:latin typeface="Times New Roman" panose="02020603050405020304" pitchFamily="18" charset="0"/>
                  <a:cs typeface="Times New Roman" panose="02020603050405020304" pitchFamily="18" charset="0"/>
                </a:rPr>
                <a:t>– 9pm LT </a:t>
              </a:r>
              <a:r>
                <a:rPr lang="en-US" altLang="ja-JP" sz="2800" dirty="0" smtClean="0">
                  <a:latin typeface="Times New Roman" panose="02020603050405020304" pitchFamily="18" charset="0"/>
                  <a:cs typeface="Times New Roman" panose="02020603050405020304" pitchFamily="18" charset="0"/>
                </a:rPr>
                <a:t>: </a:t>
              </a:r>
            </a:p>
            <a:p>
              <a:r>
                <a:rPr lang="en-US" altLang="ja-JP" sz="2800" dirty="0">
                  <a:latin typeface="Times New Roman" panose="02020603050405020304" pitchFamily="18" charset="0"/>
                  <a:cs typeface="Times New Roman" panose="02020603050405020304" pitchFamily="18" charset="0"/>
                </a:rPr>
                <a:t>	</a:t>
              </a:r>
              <a:r>
                <a:rPr lang="en-US" altLang="ja-JP" sz="2800" dirty="0" smtClean="0">
                  <a:latin typeface="Times New Roman" panose="02020603050405020304" pitchFamily="18" charset="0"/>
                  <a:cs typeface="Times New Roman" panose="02020603050405020304" pitchFamily="18" charset="0"/>
                </a:rPr>
                <a:t>post-sunset hours</a:t>
              </a:r>
              <a:endParaRPr lang="ja-JP" altLang="en-US" sz="2800" dirty="0">
                <a:latin typeface="Times New Roman" panose="02020603050405020304" pitchFamily="18" charset="0"/>
                <a:cs typeface="Times New Roman" panose="02020603050405020304" pitchFamily="18" charset="0"/>
              </a:endParaRPr>
            </a:p>
          </p:txBody>
        </p:sp>
      </p:grpSp>
    </p:spTree>
    <p:extLst>
      <p:ext uri="{BB962C8B-B14F-4D97-AF65-F5344CB8AC3E}">
        <p14:creationId xmlns:p14="http://schemas.microsoft.com/office/powerpoint/2010/main" val="308190466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0" y="0"/>
            <a:ext cx="9144000" cy="1104900"/>
          </a:xfrm>
          <a:prstGeom prst="rect">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4800" dirty="0" smtClean="0">
                <a:latin typeface="Times New Roman" panose="02020603050405020304" pitchFamily="18" charset="0"/>
                <a:cs typeface="Times New Roman" panose="02020603050405020304" pitchFamily="18" charset="0"/>
              </a:rPr>
              <a:t> 3. Observation</a:t>
            </a:r>
            <a:endParaRPr kumimoji="1" lang="ja-JP" altLang="en-US" sz="4800" dirty="0">
              <a:latin typeface="Times New Roman" panose="02020603050405020304" pitchFamily="18" charset="0"/>
              <a:cs typeface="Times New Roman" panose="02020603050405020304" pitchFamily="18" charset="0"/>
            </a:endParaRPr>
          </a:p>
        </p:txBody>
      </p:sp>
      <p:grpSp>
        <p:nvGrpSpPr>
          <p:cNvPr id="5" name="Group 14"/>
          <p:cNvGrpSpPr>
            <a:grpSpLocks noChangeAspect="1"/>
          </p:cNvGrpSpPr>
          <p:nvPr/>
        </p:nvGrpSpPr>
        <p:grpSpPr>
          <a:xfrm>
            <a:off x="132608" y="955494"/>
            <a:ext cx="4498230" cy="5692356"/>
            <a:chOff x="268416" y="-453345"/>
            <a:chExt cx="5345950" cy="6765118"/>
          </a:xfrm>
        </p:grpSpPr>
        <p:grpSp>
          <p:nvGrpSpPr>
            <p:cNvPr id="6" name="Group 1"/>
            <p:cNvGrpSpPr/>
            <p:nvPr/>
          </p:nvGrpSpPr>
          <p:grpSpPr>
            <a:xfrm>
              <a:off x="655610" y="-453345"/>
              <a:ext cx="3490303" cy="6765118"/>
              <a:chOff x="655610" y="-453345"/>
              <a:chExt cx="3490303" cy="6765118"/>
            </a:xfrm>
          </p:grpSpPr>
          <p:grpSp>
            <p:nvGrpSpPr>
              <p:cNvPr id="10" name="Group 3"/>
              <p:cNvGrpSpPr/>
              <p:nvPr/>
            </p:nvGrpSpPr>
            <p:grpSpPr>
              <a:xfrm>
                <a:off x="655610" y="4316747"/>
                <a:ext cx="2047463" cy="1995026"/>
                <a:chOff x="4142748" y="1849473"/>
                <a:chExt cx="2047463" cy="1995026"/>
              </a:xfrm>
            </p:grpSpPr>
            <p:sp>
              <p:nvSpPr>
                <p:cNvPr id="16" name="Isosceles Triangle 4"/>
                <p:cNvSpPr/>
                <p:nvPr/>
              </p:nvSpPr>
              <p:spPr>
                <a:xfrm>
                  <a:off x="4538754" y="2793352"/>
                  <a:ext cx="875897" cy="1051147"/>
                </a:xfrm>
                <a:prstGeom prst="triangle">
                  <a:avLst/>
                </a:prstGeom>
                <a:solidFill>
                  <a:srgbClr val="000000"/>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7" name="Isosceles Triangle 5"/>
                <p:cNvSpPr/>
                <p:nvPr/>
              </p:nvSpPr>
              <p:spPr>
                <a:xfrm rot="1599471">
                  <a:off x="5023710" y="1935541"/>
                  <a:ext cx="373138" cy="817558"/>
                </a:xfrm>
                <a:prstGeom prst="triangle">
                  <a:avLst/>
                </a:prstGeom>
                <a:solidFill>
                  <a:schemeClr val="tx1"/>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8" name="Chord 6"/>
                <p:cNvSpPr/>
                <p:nvPr/>
              </p:nvSpPr>
              <p:spPr>
                <a:xfrm rot="17254815">
                  <a:off x="4568199" y="1424022"/>
                  <a:ext cx="1196562" cy="2047463"/>
                </a:xfrm>
                <a:prstGeom prst="chord">
                  <a:avLst>
                    <a:gd name="adj1" fmla="val 5479767"/>
                    <a:gd name="adj2" fmla="val 16200000"/>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11" name="Merge 7"/>
              <p:cNvSpPr/>
              <p:nvPr/>
            </p:nvSpPr>
            <p:spPr>
              <a:xfrm rot="1919192">
                <a:off x="2887900" y="-453345"/>
                <a:ext cx="741185" cy="5507409"/>
              </a:xfrm>
              <a:prstGeom prst="flowChartMerg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12" name="Straight Arrow Connector 9"/>
              <p:cNvCxnSpPr/>
              <p:nvPr/>
            </p:nvCxnSpPr>
            <p:spPr>
              <a:xfrm flipH="1" flipV="1">
                <a:off x="2964256" y="1532922"/>
                <a:ext cx="174376" cy="890554"/>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flipV="1">
                <a:off x="3065640" y="875955"/>
                <a:ext cx="1080273" cy="1678913"/>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4" name="Straight Connector 15"/>
              <p:cNvCxnSpPr/>
              <p:nvPr/>
            </p:nvCxnSpPr>
            <p:spPr>
              <a:xfrm flipH="1" flipV="1">
                <a:off x="2964256" y="1532922"/>
                <a:ext cx="496342" cy="262787"/>
              </a:xfrm>
              <a:prstGeom prst="line">
                <a:avLst/>
              </a:prstGeom>
              <a:ln>
                <a:solidFill>
                  <a:srgbClr val="000000"/>
                </a:solidFill>
                <a:prstDash val="sysDash"/>
              </a:ln>
            </p:spPr>
            <p:style>
              <a:lnRef idx="2">
                <a:schemeClr val="accent1"/>
              </a:lnRef>
              <a:fillRef idx="0">
                <a:schemeClr val="accent1"/>
              </a:fillRef>
              <a:effectRef idx="1">
                <a:schemeClr val="accent1"/>
              </a:effectRef>
              <a:fontRef idx="minor">
                <a:schemeClr val="tx1"/>
              </a:fontRef>
            </p:style>
          </p:cxnSp>
          <p:cxnSp>
            <p:nvCxnSpPr>
              <p:cNvPr id="15" name="Straight Arrow Connector 21"/>
              <p:cNvCxnSpPr/>
              <p:nvPr/>
            </p:nvCxnSpPr>
            <p:spPr>
              <a:xfrm flipV="1">
                <a:off x="3138633" y="1795709"/>
                <a:ext cx="395997" cy="627768"/>
              </a:xfrm>
              <a:prstGeom prst="straightConnector1">
                <a:avLst/>
              </a:prstGeom>
              <a:ln>
                <a:solidFill>
                  <a:srgbClr val="00FF00"/>
                </a:solidFill>
                <a:tailEnd type="arrow"/>
              </a:ln>
            </p:spPr>
            <p:style>
              <a:lnRef idx="2">
                <a:schemeClr val="accent1"/>
              </a:lnRef>
              <a:fillRef idx="0">
                <a:schemeClr val="accent1"/>
              </a:fillRef>
              <a:effectRef idx="1">
                <a:schemeClr val="accent1"/>
              </a:effectRef>
              <a:fontRef idx="minor">
                <a:schemeClr val="tx1"/>
              </a:fontRef>
            </p:style>
          </p:cxnSp>
        </p:grpSp>
        <p:sp>
          <p:nvSpPr>
            <p:cNvPr id="7" name="TextBox 2"/>
            <p:cNvSpPr txBox="1"/>
            <p:nvPr/>
          </p:nvSpPr>
          <p:spPr>
            <a:xfrm>
              <a:off x="902619" y="1058284"/>
              <a:ext cx="2441212" cy="438935"/>
            </a:xfrm>
            <a:prstGeom prst="rect">
              <a:avLst/>
            </a:prstGeom>
            <a:noFill/>
          </p:spPr>
          <p:txBody>
            <a:bodyPr wrap="square" rtlCol="0">
              <a:spAutoFit/>
            </a:bodyPr>
            <a:lstStyle/>
            <a:p>
              <a:r>
                <a:rPr lang="fr-FR" b="1" dirty="0">
                  <a:solidFill>
                    <a:srgbClr val="FF0000"/>
                  </a:solidFill>
                  <a:latin typeface="Times New Roman" panose="02020603050405020304" pitchFamily="18" charset="0"/>
                  <a:cs typeface="Times New Roman" panose="02020603050405020304" pitchFamily="18" charset="0"/>
                </a:rPr>
                <a:t>Ion </a:t>
              </a:r>
              <a:r>
                <a:rPr lang="fr-FR" b="1" dirty="0" err="1">
                  <a:solidFill>
                    <a:srgbClr val="FF0000"/>
                  </a:solidFill>
                  <a:latin typeface="Times New Roman" panose="02020603050405020304" pitchFamily="18" charset="0"/>
                  <a:cs typeface="Times New Roman" panose="02020603050405020304" pitchFamily="18" charset="0"/>
                </a:rPr>
                <a:t>velocity</a:t>
              </a:r>
              <a:r>
                <a:rPr lang="fr-FR" b="1" dirty="0">
                  <a:solidFill>
                    <a:srgbClr val="FF0000"/>
                  </a:solidFill>
                  <a:latin typeface="Times New Roman" panose="02020603050405020304" pitchFamily="18" charset="0"/>
                  <a:cs typeface="Times New Roman" panose="02020603050405020304" pitchFamily="18" charset="0"/>
                </a:rPr>
                <a:t> </a:t>
              </a:r>
              <a:r>
                <a:rPr lang="fr-FR" b="1" dirty="0" err="1">
                  <a:solidFill>
                    <a:srgbClr val="FF0000"/>
                  </a:solidFill>
                  <a:latin typeface="Times New Roman" panose="02020603050405020304" pitchFamily="18" charset="0"/>
                  <a:cs typeface="Times New Roman" panose="02020603050405020304" pitchFamily="18" charset="0"/>
                </a:rPr>
                <a:t>vector</a:t>
              </a:r>
              <a:endParaRPr lang="fr-FR" b="1" dirty="0">
                <a:solidFill>
                  <a:srgbClr val="FF0000"/>
                </a:solidFill>
                <a:latin typeface="Times New Roman" panose="02020603050405020304" pitchFamily="18" charset="0"/>
                <a:cs typeface="Times New Roman" panose="02020603050405020304" pitchFamily="18" charset="0"/>
              </a:endParaRPr>
            </a:p>
          </p:txBody>
        </p:sp>
        <p:sp>
          <p:nvSpPr>
            <p:cNvPr id="8" name="TextBox 8"/>
            <p:cNvSpPr txBox="1"/>
            <p:nvPr/>
          </p:nvSpPr>
          <p:spPr>
            <a:xfrm>
              <a:off x="4758595" y="494810"/>
              <a:ext cx="855771" cy="438935"/>
            </a:xfrm>
            <a:prstGeom prst="rect">
              <a:avLst/>
            </a:prstGeom>
            <a:noFill/>
          </p:spPr>
          <p:txBody>
            <a:bodyPr wrap="none" rtlCol="0">
              <a:spAutoFit/>
            </a:bodyPr>
            <a:lstStyle/>
            <a:p>
              <a:r>
                <a:rPr lang="fr-FR" dirty="0" smtClean="0">
                  <a:solidFill>
                    <a:schemeClr val="accent1"/>
                  </a:solidFill>
                  <a:latin typeface="Times New Roman" panose="02020603050405020304" pitchFamily="18" charset="0"/>
                  <a:cs typeface="Times New Roman" panose="02020603050405020304" pitchFamily="18" charset="0"/>
                </a:rPr>
                <a:t>Beam</a:t>
              </a:r>
              <a:endParaRPr lang="fr-FR" dirty="0">
                <a:solidFill>
                  <a:schemeClr val="accent1"/>
                </a:solidFill>
                <a:latin typeface="Times New Roman" panose="02020603050405020304" pitchFamily="18" charset="0"/>
                <a:cs typeface="Times New Roman" panose="02020603050405020304" pitchFamily="18" charset="0"/>
              </a:endParaRPr>
            </a:p>
          </p:txBody>
        </p:sp>
        <p:sp>
          <p:nvSpPr>
            <p:cNvPr id="9" name="TextBox 10"/>
            <p:cNvSpPr txBox="1"/>
            <p:nvPr/>
          </p:nvSpPr>
          <p:spPr>
            <a:xfrm>
              <a:off x="268416" y="2057385"/>
              <a:ext cx="2790209" cy="438935"/>
            </a:xfrm>
            <a:prstGeom prst="rect">
              <a:avLst/>
            </a:prstGeom>
            <a:noFill/>
          </p:spPr>
          <p:txBody>
            <a:bodyPr wrap="none" rtlCol="0">
              <a:spAutoFit/>
            </a:bodyPr>
            <a:lstStyle/>
            <a:p>
              <a:r>
                <a:rPr lang="fr-FR" b="1" dirty="0" err="1">
                  <a:solidFill>
                    <a:srgbClr val="00FF00"/>
                  </a:solidFill>
                  <a:latin typeface="Times New Roman" panose="02020603050405020304" pitchFamily="18" charset="0"/>
                  <a:cs typeface="Times New Roman" panose="02020603050405020304" pitchFamily="18" charset="0"/>
                </a:rPr>
                <a:t>Measured</a:t>
              </a:r>
              <a:r>
                <a:rPr lang="fr-FR" b="1" dirty="0">
                  <a:solidFill>
                    <a:srgbClr val="00FF00"/>
                  </a:solidFill>
                  <a:latin typeface="Times New Roman" panose="02020603050405020304" pitchFamily="18" charset="0"/>
                  <a:cs typeface="Times New Roman" panose="02020603050405020304" pitchFamily="18" charset="0"/>
                </a:rPr>
                <a:t> ion </a:t>
              </a:r>
              <a:r>
                <a:rPr lang="fr-FR" b="1" dirty="0" err="1">
                  <a:solidFill>
                    <a:srgbClr val="00FF00"/>
                  </a:solidFill>
                  <a:latin typeface="Times New Roman" panose="02020603050405020304" pitchFamily="18" charset="0"/>
                  <a:cs typeface="Times New Roman" panose="02020603050405020304" pitchFamily="18" charset="0"/>
                </a:rPr>
                <a:t>velocity</a:t>
              </a:r>
              <a:endParaRPr lang="fr-FR" b="1" dirty="0">
                <a:solidFill>
                  <a:srgbClr val="00FF00"/>
                </a:solidFill>
                <a:latin typeface="Times New Roman" panose="02020603050405020304" pitchFamily="18" charset="0"/>
                <a:cs typeface="Times New Roman" panose="02020603050405020304" pitchFamily="18" charset="0"/>
              </a:endParaRPr>
            </a:p>
          </p:txBody>
        </p:sp>
      </p:grpSp>
      <p:sp>
        <p:nvSpPr>
          <p:cNvPr id="19" name="TextBox 13"/>
          <p:cNvSpPr txBox="1"/>
          <p:nvPr/>
        </p:nvSpPr>
        <p:spPr>
          <a:xfrm>
            <a:off x="3395309" y="2587519"/>
            <a:ext cx="5707929" cy="830997"/>
          </a:xfrm>
          <a:prstGeom prst="rect">
            <a:avLst/>
          </a:prstGeom>
          <a:noFill/>
          <a:ln>
            <a:noFill/>
          </a:ln>
        </p:spPr>
        <p:txBody>
          <a:bodyPr wrap="square" rtlCol="0">
            <a:spAutoFit/>
          </a:bodyPr>
          <a:lstStyle/>
          <a:p>
            <a:r>
              <a:rPr lang="fr-FR" sz="2400" dirty="0" err="1">
                <a:latin typeface="Times New Roman" panose="02020603050405020304" pitchFamily="18" charset="0"/>
                <a:cs typeface="Times New Roman" panose="02020603050405020304" pitchFamily="18" charset="0"/>
              </a:rPr>
              <a:t>Measuring</a:t>
            </a:r>
            <a:r>
              <a:rPr lang="fr-FR" sz="2400" dirty="0">
                <a:latin typeface="Times New Roman" panose="02020603050405020304" pitchFamily="18" charset="0"/>
                <a:cs typeface="Times New Roman" panose="02020603050405020304" pitchFamily="18" charset="0"/>
              </a:rPr>
              <a:t> </a:t>
            </a:r>
            <a:r>
              <a:rPr lang="fr-FR" sz="2400" dirty="0" err="1">
                <a:latin typeface="Times New Roman" panose="02020603050405020304" pitchFamily="18" charset="0"/>
                <a:cs typeface="Times New Roman" panose="02020603050405020304" pitchFamily="18" charset="0"/>
              </a:rPr>
              <a:t>velocity</a:t>
            </a:r>
            <a:r>
              <a:rPr lang="fr-FR" sz="2400" dirty="0">
                <a:latin typeface="Times New Roman" panose="02020603050405020304" pitchFamily="18" charset="0"/>
                <a:cs typeface="Times New Roman" panose="02020603050405020304" pitchFamily="18" charset="0"/>
              </a:rPr>
              <a:t> </a:t>
            </a:r>
            <a:r>
              <a:rPr lang="fr-FR" sz="2400" dirty="0" err="1">
                <a:latin typeface="Times New Roman" panose="02020603050405020304" pitchFamily="18" charset="0"/>
                <a:cs typeface="Times New Roman" panose="02020603050405020304" pitchFamily="18" charset="0"/>
              </a:rPr>
              <a:t>with</a:t>
            </a:r>
            <a:r>
              <a:rPr lang="fr-FR" sz="2400" dirty="0">
                <a:latin typeface="Times New Roman" panose="02020603050405020304" pitchFamily="18" charset="0"/>
                <a:cs typeface="Times New Roman" panose="02020603050405020304" pitchFamily="18" charset="0"/>
              </a:rPr>
              <a:t> a non </a:t>
            </a:r>
            <a:r>
              <a:rPr lang="fr-FR" sz="2400" dirty="0" err="1">
                <a:latin typeface="Times New Roman" panose="02020603050405020304" pitchFamily="18" charset="0"/>
                <a:cs typeface="Times New Roman" panose="02020603050405020304" pitchFamily="18" charset="0"/>
              </a:rPr>
              <a:t>moving</a:t>
            </a:r>
            <a:r>
              <a:rPr lang="fr-FR" sz="2400" dirty="0">
                <a:latin typeface="Times New Roman" panose="02020603050405020304" pitchFamily="18" charset="0"/>
                <a:cs typeface="Times New Roman" panose="02020603050405020304" pitchFamily="18" charset="0"/>
              </a:rPr>
              <a:t> </a:t>
            </a:r>
            <a:r>
              <a:rPr lang="fr-FR" sz="2400" dirty="0" err="1">
                <a:latin typeface="Times New Roman" panose="02020603050405020304" pitchFamily="18" charset="0"/>
                <a:cs typeface="Times New Roman" panose="02020603050405020304" pitchFamily="18" charset="0"/>
              </a:rPr>
              <a:t>dish</a:t>
            </a:r>
            <a:r>
              <a:rPr lang="fr-FR" sz="2400" dirty="0">
                <a:latin typeface="Times New Roman" panose="02020603050405020304" pitchFamily="18" charset="0"/>
                <a:cs typeface="Times New Roman" panose="02020603050405020304" pitchFamily="18" charset="0"/>
              </a:rPr>
              <a:t> :</a:t>
            </a:r>
          </a:p>
          <a:p>
            <a:pPr marL="285750" indent="-285750">
              <a:buFont typeface="Arial"/>
              <a:buChar char="•"/>
            </a:pPr>
            <a:r>
              <a:rPr lang="fr-FR" sz="2400" dirty="0">
                <a:latin typeface="Times New Roman" panose="02020603050405020304" pitchFamily="18" charset="0"/>
                <a:cs typeface="Times New Roman" panose="02020603050405020304" pitchFamily="18" charset="0"/>
              </a:rPr>
              <a:t>You </a:t>
            </a:r>
            <a:r>
              <a:rPr lang="fr-FR" sz="2400" dirty="0" err="1">
                <a:latin typeface="Times New Roman" panose="02020603050405020304" pitchFamily="18" charset="0"/>
                <a:cs typeface="Times New Roman" panose="02020603050405020304" pitchFamily="18" charset="0"/>
              </a:rPr>
              <a:t>can</a:t>
            </a:r>
            <a:r>
              <a:rPr lang="fr-FR" sz="2400" dirty="0">
                <a:latin typeface="Times New Roman" panose="02020603050405020304" pitchFamily="18" charset="0"/>
                <a:cs typeface="Times New Roman" panose="02020603050405020304" pitchFamily="18" charset="0"/>
              </a:rPr>
              <a:t> </a:t>
            </a:r>
            <a:r>
              <a:rPr lang="fr-FR" sz="2400" dirty="0" err="1">
                <a:latin typeface="Times New Roman" panose="02020603050405020304" pitchFamily="18" charset="0"/>
                <a:cs typeface="Times New Roman" panose="02020603050405020304" pitchFamily="18" charset="0"/>
              </a:rPr>
              <a:t>measure</a:t>
            </a:r>
            <a:r>
              <a:rPr lang="fr-FR" sz="2400" dirty="0">
                <a:latin typeface="Times New Roman" panose="02020603050405020304" pitchFamily="18" charset="0"/>
                <a:cs typeface="Times New Roman" panose="02020603050405020304" pitchFamily="18" charset="0"/>
              </a:rPr>
              <a:t> the </a:t>
            </a:r>
            <a:r>
              <a:rPr lang="fr-FR" sz="2400" dirty="0" err="1">
                <a:latin typeface="Times New Roman" panose="02020603050405020304" pitchFamily="18" charset="0"/>
                <a:cs typeface="Times New Roman" panose="02020603050405020304" pitchFamily="18" charset="0"/>
              </a:rPr>
              <a:t>velocity</a:t>
            </a:r>
            <a:r>
              <a:rPr lang="fr-FR" sz="2400" dirty="0">
                <a:latin typeface="Times New Roman" panose="02020603050405020304" pitchFamily="18" charset="0"/>
                <a:cs typeface="Times New Roman" panose="02020603050405020304" pitchFamily="18" charset="0"/>
              </a:rPr>
              <a:t> </a:t>
            </a:r>
            <a:r>
              <a:rPr lang="fr-FR" sz="2400" dirty="0" err="1">
                <a:latin typeface="Times New Roman" panose="02020603050405020304" pitchFamily="18" charset="0"/>
                <a:cs typeface="Times New Roman" panose="02020603050405020304" pitchFamily="18" charset="0"/>
              </a:rPr>
              <a:t>only</a:t>
            </a:r>
            <a:r>
              <a:rPr lang="fr-FR" sz="2400" dirty="0">
                <a:latin typeface="Times New Roman" panose="02020603050405020304" pitchFamily="18" charset="0"/>
                <a:cs typeface="Times New Roman" panose="02020603050405020304" pitchFamily="18" charset="0"/>
              </a:rPr>
              <a:t> in 1D.</a:t>
            </a:r>
          </a:p>
        </p:txBody>
      </p:sp>
      <p:grpSp>
        <p:nvGrpSpPr>
          <p:cNvPr id="20" name="Group 46"/>
          <p:cNvGrpSpPr/>
          <p:nvPr/>
        </p:nvGrpSpPr>
        <p:grpSpPr>
          <a:xfrm>
            <a:off x="5033034" y="4205916"/>
            <a:ext cx="2432359" cy="1678914"/>
            <a:chOff x="5065604" y="338573"/>
            <a:chExt cx="2432359" cy="1678914"/>
          </a:xfrm>
        </p:grpSpPr>
        <p:cxnSp>
          <p:nvCxnSpPr>
            <p:cNvPr id="21" name="Straight Arrow Connector 22"/>
            <p:cNvCxnSpPr/>
            <p:nvPr/>
          </p:nvCxnSpPr>
          <p:spPr>
            <a:xfrm flipH="1" flipV="1">
              <a:off x="6242001" y="1097732"/>
              <a:ext cx="174376" cy="890554"/>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22" name="Straight Arrow Connector 23"/>
            <p:cNvCxnSpPr/>
            <p:nvPr/>
          </p:nvCxnSpPr>
          <p:spPr>
            <a:xfrm flipV="1">
              <a:off x="6417690" y="338573"/>
              <a:ext cx="1080273" cy="1678913"/>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23" name="Straight Arrow Connector 24"/>
            <p:cNvCxnSpPr/>
            <p:nvPr/>
          </p:nvCxnSpPr>
          <p:spPr>
            <a:xfrm flipH="1" flipV="1">
              <a:off x="5065604" y="1085920"/>
              <a:ext cx="1352086" cy="931567"/>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24" name="Straight Arrow Connector 25"/>
            <p:cNvCxnSpPr/>
            <p:nvPr/>
          </p:nvCxnSpPr>
          <p:spPr>
            <a:xfrm flipV="1">
              <a:off x="6416378" y="716588"/>
              <a:ext cx="328029" cy="1271699"/>
            </a:xfrm>
            <a:prstGeom prst="straightConnector1">
              <a:avLst/>
            </a:prstGeom>
            <a:ln>
              <a:solidFill>
                <a:schemeClr val="tx1"/>
              </a:solidFill>
              <a:prstDash val="sysDash"/>
              <a:tailEnd type="arrow"/>
            </a:ln>
          </p:spPr>
          <p:style>
            <a:lnRef idx="2">
              <a:schemeClr val="accent1"/>
            </a:lnRef>
            <a:fillRef idx="0">
              <a:schemeClr val="accent1"/>
            </a:fillRef>
            <a:effectRef idx="1">
              <a:schemeClr val="accent1"/>
            </a:effectRef>
            <a:fontRef idx="minor">
              <a:schemeClr val="tx1"/>
            </a:fontRef>
          </p:style>
        </p:cxnSp>
        <p:cxnSp>
          <p:nvCxnSpPr>
            <p:cNvPr id="25" name="Straight Connector 31"/>
            <p:cNvCxnSpPr/>
            <p:nvPr/>
          </p:nvCxnSpPr>
          <p:spPr>
            <a:xfrm flipH="1">
              <a:off x="5912305" y="1097732"/>
              <a:ext cx="329696" cy="551661"/>
            </a:xfrm>
            <a:prstGeom prst="line">
              <a:avLst/>
            </a:prstGeom>
          </p:spPr>
          <p:style>
            <a:lnRef idx="2">
              <a:schemeClr val="accent1"/>
            </a:lnRef>
            <a:fillRef idx="0">
              <a:schemeClr val="accent1"/>
            </a:fillRef>
            <a:effectRef idx="1">
              <a:schemeClr val="accent1"/>
            </a:effectRef>
            <a:fontRef idx="minor">
              <a:schemeClr val="tx1"/>
            </a:fontRef>
          </p:style>
        </p:cxnSp>
        <p:cxnSp>
          <p:nvCxnSpPr>
            <p:cNvPr id="26" name="Straight Connector 33"/>
            <p:cNvCxnSpPr/>
            <p:nvPr/>
          </p:nvCxnSpPr>
          <p:spPr>
            <a:xfrm>
              <a:off x="6242001" y="1085920"/>
              <a:ext cx="538406" cy="360000"/>
            </a:xfrm>
            <a:prstGeom prst="line">
              <a:avLst/>
            </a:prstGeom>
          </p:spPr>
          <p:style>
            <a:lnRef idx="2">
              <a:schemeClr val="accent1"/>
            </a:lnRef>
            <a:fillRef idx="0">
              <a:schemeClr val="accent1"/>
            </a:fillRef>
            <a:effectRef idx="1">
              <a:schemeClr val="accent1"/>
            </a:effectRef>
            <a:fontRef idx="minor">
              <a:schemeClr val="tx1"/>
            </a:fontRef>
          </p:style>
        </p:cxnSp>
        <p:cxnSp>
          <p:nvCxnSpPr>
            <p:cNvPr id="27" name="Straight Connector 36"/>
            <p:cNvCxnSpPr/>
            <p:nvPr/>
          </p:nvCxnSpPr>
          <p:spPr>
            <a:xfrm>
              <a:off x="6242001" y="1085920"/>
              <a:ext cx="38562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8" name="Straight Arrow Connector 40"/>
            <p:cNvCxnSpPr/>
            <p:nvPr/>
          </p:nvCxnSpPr>
          <p:spPr>
            <a:xfrm flipV="1">
              <a:off x="6417690" y="1431321"/>
              <a:ext cx="367604" cy="556965"/>
            </a:xfrm>
            <a:prstGeom prst="straightConnector1">
              <a:avLst/>
            </a:prstGeom>
            <a:ln>
              <a:solidFill>
                <a:srgbClr val="00FF00"/>
              </a:solidFill>
              <a:tailEnd type="arrow"/>
            </a:ln>
          </p:spPr>
          <p:style>
            <a:lnRef idx="2">
              <a:schemeClr val="accent1"/>
            </a:lnRef>
            <a:fillRef idx="0">
              <a:schemeClr val="accent1"/>
            </a:fillRef>
            <a:effectRef idx="1">
              <a:schemeClr val="accent1"/>
            </a:effectRef>
            <a:fontRef idx="minor">
              <a:schemeClr val="tx1"/>
            </a:fontRef>
          </p:style>
        </p:cxnSp>
        <p:cxnSp>
          <p:nvCxnSpPr>
            <p:cNvPr id="29" name="Straight Arrow Connector 43"/>
            <p:cNvCxnSpPr/>
            <p:nvPr/>
          </p:nvCxnSpPr>
          <p:spPr>
            <a:xfrm flipV="1">
              <a:off x="6416377" y="1097732"/>
              <a:ext cx="211244" cy="890554"/>
            </a:xfrm>
            <a:prstGeom prst="straightConnector1">
              <a:avLst/>
            </a:prstGeom>
            <a:ln>
              <a:solidFill>
                <a:schemeClr val="accent4">
                  <a:lumMod val="75000"/>
                </a:schemeClr>
              </a:solidFill>
              <a:tailEnd type="arrow"/>
            </a:ln>
          </p:spPr>
          <p:style>
            <a:lnRef idx="2">
              <a:schemeClr val="accent1"/>
            </a:lnRef>
            <a:fillRef idx="0">
              <a:schemeClr val="accent1"/>
            </a:fillRef>
            <a:effectRef idx="1">
              <a:schemeClr val="accent1"/>
            </a:effectRef>
            <a:fontRef idx="minor">
              <a:schemeClr val="tx1"/>
            </a:fontRef>
          </p:style>
        </p:cxnSp>
        <p:cxnSp>
          <p:nvCxnSpPr>
            <p:cNvPr id="30" name="Straight Arrow Connector 45"/>
            <p:cNvCxnSpPr/>
            <p:nvPr/>
          </p:nvCxnSpPr>
          <p:spPr>
            <a:xfrm flipH="1" flipV="1">
              <a:off x="5912305" y="1649393"/>
              <a:ext cx="504072" cy="368094"/>
            </a:xfrm>
            <a:prstGeom prst="straightConnector1">
              <a:avLst/>
            </a:prstGeom>
            <a:ln>
              <a:solidFill>
                <a:schemeClr val="accent5"/>
              </a:solidFill>
              <a:tailEnd type="arrow"/>
            </a:ln>
          </p:spPr>
          <p:style>
            <a:lnRef idx="2">
              <a:schemeClr val="accent1"/>
            </a:lnRef>
            <a:fillRef idx="0">
              <a:schemeClr val="accent1"/>
            </a:fillRef>
            <a:effectRef idx="1">
              <a:schemeClr val="accent1"/>
            </a:effectRef>
            <a:fontRef idx="minor">
              <a:schemeClr val="tx1"/>
            </a:fontRef>
          </p:style>
        </p:cxnSp>
      </p:grpSp>
      <p:sp>
        <p:nvSpPr>
          <p:cNvPr id="31" name="TextBox 47"/>
          <p:cNvSpPr txBox="1"/>
          <p:nvPr/>
        </p:nvSpPr>
        <p:spPr>
          <a:xfrm>
            <a:off x="3343550" y="3448742"/>
            <a:ext cx="5622052" cy="523220"/>
          </a:xfrm>
          <a:prstGeom prst="rect">
            <a:avLst/>
          </a:prstGeom>
          <a:noFill/>
        </p:spPr>
        <p:txBody>
          <a:bodyPr wrap="none" rtlCol="0">
            <a:spAutoFit/>
          </a:bodyPr>
          <a:lstStyle/>
          <a:p>
            <a:r>
              <a:rPr lang="fr-FR" sz="2800" dirty="0">
                <a:solidFill>
                  <a:srgbClr val="FF0000"/>
                </a:solidFill>
                <a:latin typeface="Times New Roman" panose="02020603050405020304" pitchFamily="18" charset="0"/>
                <a:cs typeface="Times New Roman" panose="02020603050405020304" pitchFamily="18" charset="0"/>
              </a:rPr>
              <a:t>But </a:t>
            </a:r>
            <a:r>
              <a:rPr lang="fr-FR" sz="2800" dirty="0" err="1">
                <a:solidFill>
                  <a:srgbClr val="FF0000"/>
                </a:solidFill>
                <a:latin typeface="Times New Roman" panose="02020603050405020304" pitchFamily="18" charset="0"/>
                <a:cs typeface="Times New Roman" panose="02020603050405020304" pitchFamily="18" charset="0"/>
              </a:rPr>
              <a:t>velocity</a:t>
            </a:r>
            <a:r>
              <a:rPr lang="fr-FR" sz="2800" dirty="0">
                <a:solidFill>
                  <a:srgbClr val="FF0000"/>
                </a:solidFill>
                <a:latin typeface="Times New Roman" panose="02020603050405020304" pitchFamily="18" charset="0"/>
                <a:cs typeface="Times New Roman" panose="02020603050405020304" pitchFamily="18" charset="0"/>
              </a:rPr>
              <a:t> </a:t>
            </a:r>
            <a:r>
              <a:rPr lang="fr-FR" sz="2800" dirty="0" err="1">
                <a:solidFill>
                  <a:srgbClr val="FF0000"/>
                </a:solidFill>
                <a:latin typeface="Times New Roman" panose="02020603050405020304" pitchFamily="18" charset="0"/>
                <a:cs typeface="Times New Roman" panose="02020603050405020304" pitchFamily="18" charset="0"/>
              </a:rPr>
              <a:t>vector</a:t>
            </a:r>
            <a:r>
              <a:rPr lang="fr-FR" sz="2800" dirty="0">
                <a:solidFill>
                  <a:srgbClr val="FF0000"/>
                </a:solidFill>
                <a:latin typeface="Times New Roman" panose="02020603050405020304" pitchFamily="18" charset="0"/>
                <a:cs typeface="Times New Roman" panose="02020603050405020304" pitchFamily="18" charset="0"/>
              </a:rPr>
              <a:t> </a:t>
            </a:r>
            <a:r>
              <a:rPr lang="fr-FR" sz="2800" dirty="0" err="1">
                <a:solidFill>
                  <a:srgbClr val="FF0000"/>
                </a:solidFill>
                <a:latin typeface="Times New Roman" panose="02020603050405020304" pitchFamily="18" charset="0"/>
                <a:cs typeface="Times New Roman" panose="02020603050405020304" pitchFamily="18" charset="0"/>
              </a:rPr>
              <a:t>is</a:t>
            </a:r>
            <a:r>
              <a:rPr lang="fr-FR" sz="2800" dirty="0">
                <a:solidFill>
                  <a:srgbClr val="FF0000"/>
                </a:solidFill>
                <a:latin typeface="Times New Roman" panose="02020603050405020304" pitchFamily="18" charset="0"/>
                <a:cs typeface="Times New Roman" panose="02020603050405020304" pitchFamily="18" charset="0"/>
              </a:rPr>
              <a:t> </a:t>
            </a:r>
            <a:r>
              <a:rPr lang="fr-FR" sz="2800" dirty="0" err="1">
                <a:solidFill>
                  <a:srgbClr val="FF0000"/>
                </a:solidFill>
                <a:latin typeface="Times New Roman" panose="02020603050405020304" pitchFamily="18" charset="0"/>
                <a:cs typeface="Times New Roman" panose="02020603050405020304" pitchFamily="18" charset="0"/>
              </a:rPr>
              <a:t>described</a:t>
            </a:r>
            <a:r>
              <a:rPr lang="fr-FR" sz="2800" dirty="0">
                <a:solidFill>
                  <a:srgbClr val="FF0000"/>
                </a:solidFill>
                <a:latin typeface="Times New Roman" panose="02020603050405020304" pitchFamily="18" charset="0"/>
                <a:cs typeface="Times New Roman" panose="02020603050405020304" pitchFamily="18" charset="0"/>
              </a:rPr>
              <a:t> in 3D</a:t>
            </a:r>
          </a:p>
        </p:txBody>
      </p:sp>
      <p:grpSp>
        <p:nvGrpSpPr>
          <p:cNvPr id="32" name="Group 50"/>
          <p:cNvGrpSpPr/>
          <p:nvPr/>
        </p:nvGrpSpPr>
        <p:grpSpPr>
          <a:xfrm>
            <a:off x="2955301" y="6083075"/>
            <a:ext cx="6006439" cy="523220"/>
            <a:chOff x="2486914" y="6039528"/>
            <a:chExt cx="6006439" cy="523220"/>
          </a:xfrm>
        </p:grpSpPr>
        <p:sp>
          <p:nvSpPr>
            <p:cNvPr id="33" name="Right Arrow 48"/>
            <p:cNvSpPr/>
            <p:nvPr/>
          </p:nvSpPr>
          <p:spPr>
            <a:xfrm>
              <a:off x="2486914" y="6045550"/>
              <a:ext cx="1162652" cy="517198"/>
            </a:xfrm>
            <a:prstGeom prst="rightArrow">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solidFill>
                  <a:schemeClr val="accent3">
                    <a:lumMod val="75000"/>
                  </a:schemeClr>
                </a:solidFill>
              </a:endParaRPr>
            </a:p>
          </p:txBody>
        </p:sp>
        <p:sp>
          <p:nvSpPr>
            <p:cNvPr id="34" name="TextBox 49"/>
            <p:cNvSpPr txBox="1"/>
            <p:nvPr/>
          </p:nvSpPr>
          <p:spPr>
            <a:xfrm>
              <a:off x="3725766" y="6039528"/>
              <a:ext cx="4767587" cy="523220"/>
            </a:xfrm>
            <a:prstGeom prst="rect">
              <a:avLst/>
            </a:prstGeom>
            <a:noFill/>
          </p:spPr>
          <p:txBody>
            <a:bodyPr wrap="none" rtlCol="0">
              <a:spAutoFit/>
            </a:bodyPr>
            <a:lstStyle/>
            <a:p>
              <a:r>
                <a:rPr lang="fr-FR" sz="2800" b="1" dirty="0">
                  <a:solidFill>
                    <a:srgbClr val="008000"/>
                  </a:solidFill>
                  <a:latin typeface="Times New Roman" panose="02020603050405020304" pitchFamily="18" charset="0"/>
                  <a:cs typeface="Times New Roman" panose="02020603050405020304" pitchFamily="18" charset="0"/>
                </a:rPr>
                <a:t>Rotation to </a:t>
              </a:r>
              <a:r>
                <a:rPr lang="fr-FR" sz="2800" b="1" dirty="0" err="1">
                  <a:solidFill>
                    <a:srgbClr val="008000"/>
                  </a:solidFill>
                  <a:latin typeface="Times New Roman" panose="02020603050405020304" pitchFamily="18" charset="0"/>
                  <a:cs typeface="Times New Roman" panose="02020603050405020304" pitchFamily="18" charset="0"/>
                </a:rPr>
                <a:t>get</a:t>
              </a:r>
              <a:r>
                <a:rPr lang="fr-FR" sz="2800" b="1" dirty="0">
                  <a:solidFill>
                    <a:srgbClr val="008000"/>
                  </a:solidFill>
                  <a:latin typeface="Times New Roman" panose="02020603050405020304" pitchFamily="18" charset="0"/>
                  <a:cs typeface="Times New Roman" panose="02020603050405020304" pitchFamily="18" charset="0"/>
                </a:rPr>
                <a:t> the full </a:t>
              </a:r>
              <a:r>
                <a:rPr lang="fr-FR" sz="2800" b="1" dirty="0" err="1">
                  <a:solidFill>
                    <a:srgbClr val="008000"/>
                  </a:solidFill>
                  <a:latin typeface="Times New Roman" panose="02020603050405020304" pitchFamily="18" charset="0"/>
                  <a:cs typeface="Times New Roman" panose="02020603050405020304" pitchFamily="18" charset="0"/>
                </a:rPr>
                <a:t>vector</a:t>
              </a:r>
              <a:r>
                <a:rPr lang="fr-FR" sz="2800" b="1" dirty="0">
                  <a:solidFill>
                    <a:srgbClr val="008000"/>
                  </a:solidFill>
                  <a:latin typeface="Times New Roman" panose="02020603050405020304" pitchFamily="18" charset="0"/>
                  <a:cs typeface="Times New Roman" panose="02020603050405020304" pitchFamily="18" charset="0"/>
                </a:rPr>
                <a:t> </a:t>
              </a:r>
            </a:p>
          </p:txBody>
        </p:sp>
      </p:grpSp>
    </p:spTree>
    <p:extLst>
      <p:ext uri="{BB962C8B-B14F-4D97-AF65-F5344CB8AC3E}">
        <p14:creationId xmlns:p14="http://schemas.microsoft.com/office/powerpoint/2010/main" val="317431140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0" y="0"/>
            <a:ext cx="9144000" cy="1104900"/>
          </a:xfrm>
          <a:prstGeom prst="rect">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4800" dirty="0" smtClean="0">
                <a:latin typeface="Times New Roman" panose="02020603050405020304" pitchFamily="18" charset="0"/>
                <a:cs typeface="Times New Roman" panose="02020603050405020304" pitchFamily="18" charset="0"/>
              </a:rPr>
              <a:t> 3. Observation</a:t>
            </a:r>
            <a:endParaRPr kumimoji="1" lang="ja-JP" altLang="en-US" sz="4800" dirty="0">
              <a:latin typeface="Times New Roman" panose="02020603050405020304" pitchFamily="18" charset="0"/>
              <a:cs typeface="Times New Roman" panose="02020603050405020304" pitchFamily="18" charset="0"/>
            </a:endParaRPr>
          </a:p>
        </p:txBody>
      </p:sp>
      <p:sp>
        <p:nvSpPr>
          <p:cNvPr id="16" name="TextBox 24"/>
          <p:cNvSpPr txBox="1"/>
          <p:nvPr/>
        </p:nvSpPr>
        <p:spPr>
          <a:xfrm>
            <a:off x="3788915" y="1374732"/>
            <a:ext cx="5217063" cy="5262979"/>
          </a:xfrm>
          <a:prstGeom prst="rect">
            <a:avLst/>
          </a:prstGeom>
          <a:noFill/>
        </p:spPr>
        <p:txBody>
          <a:bodyPr wrap="square" rtlCol="0">
            <a:spAutoFit/>
          </a:bodyPr>
          <a:lstStyle/>
          <a:p>
            <a:r>
              <a:rPr lang="fr-FR" sz="2400" b="1" u="sng" dirty="0" err="1">
                <a:solidFill>
                  <a:schemeClr val="accent2">
                    <a:lumMod val="60000"/>
                    <a:lumOff val="40000"/>
                  </a:schemeClr>
                </a:solidFill>
              </a:rPr>
              <a:t>Linefeed</a:t>
            </a:r>
            <a:r>
              <a:rPr lang="fr-FR" sz="2400" dirty="0">
                <a:solidFill>
                  <a:schemeClr val="accent2">
                    <a:lumMod val="60000"/>
                    <a:lumOff val="40000"/>
                  </a:schemeClr>
                </a:solidFill>
              </a:rPr>
              <a:t> : </a:t>
            </a:r>
          </a:p>
          <a:p>
            <a:pPr marL="342900" indent="-342900">
              <a:buFont typeface="Arial"/>
              <a:buChar char="•"/>
            </a:pPr>
            <a:r>
              <a:rPr lang="fr-FR" sz="2400" dirty="0" err="1">
                <a:solidFill>
                  <a:schemeClr val="accent2">
                    <a:lumMod val="60000"/>
                    <a:lumOff val="40000"/>
                  </a:schemeClr>
                </a:solidFill>
              </a:rPr>
              <a:t>Only</a:t>
            </a:r>
            <a:r>
              <a:rPr lang="fr-FR" sz="2400" dirty="0">
                <a:solidFill>
                  <a:schemeClr val="accent2">
                    <a:lumMod val="60000"/>
                    <a:lumOff val="40000"/>
                  </a:schemeClr>
                </a:solidFill>
              </a:rPr>
              <a:t> vertical </a:t>
            </a:r>
            <a:r>
              <a:rPr lang="fr-FR" sz="2400" dirty="0" err="1">
                <a:solidFill>
                  <a:schemeClr val="accent2">
                    <a:lumMod val="60000"/>
                    <a:lumOff val="40000"/>
                  </a:schemeClr>
                </a:solidFill>
              </a:rPr>
              <a:t>velocity</a:t>
            </a:r>
            <a:endParaRPr lang="fr-FR" sz="2400" dirty="0">
              <a:solidFill>
                <a:schemeClr val="accent2">
                  <a:lumMod val="60000"/>
                  <a:lumOff val="40000"/>
                </a:schemeClr>
              </a:solidFill>
            </a:endParaRPr>
          </a:p>
          <a:p>
            <a:pPr marL="342900" indent="-342900">
              <a:buFont typeface="Arial"/>
              <a:buChar char="•"/>
            </a:pPr>
            <a:r>
              <a:rPr lang="fr-FR" sz="2400" dirty="0" err="1">
                <a:solidFill>
                  <a:schemeClr val="accent2">
                    <a:lumMod val="60000"/>
                    <a:lumOff val="40000"/>
                  </a:schemeClr>
                </a:solidFill>
              </a:rPr>
              <a:t>Very</a:t>
            </a:r>
            <a:r>
              <a:rPr lang="fr-FR" sz="2400" dirty="0">
                <a:solidFill>
                  <a:schemeClr val="accent2">
                    <a:lumMod val="60000"/>
                    <a:lumOff val="40000"/>
                  </a:schemeClr>
                </a:solidFill>
              </a:rPr>
              <a:t> good </a:t>
            </a:r>
            <a:r>
              <a:rPr lang="fr-FR" sz="2400" dirty="0" err="1">
                <a:solidFill>
                  <a:schemeClr val="accent2">
                    <a:lumMod val="60000"/>
                    <a:lumOff val="40000"/>
                  </a:schemeClr>
                </a:solidFill>
              </a:rPr>
              <a:t>resolution</a:t>
            </a:r>
            <a:endParaRPr lang="fr-FR" sz="2400" dirty="0">
              <a:solidFill>
                <a:schemeClr val="accent2">
                  <a:lumMod val="60000"/>
                  <a:lumOff val="40000"/>
                </a:schemeClr>
              </a:solidFill>
            </a:endParaRPr>
          </a:p>
          <a:p>
            <a:pPr marL="342900" indent="-342900">
              <a:buFont typeface="Arial"/>
              <a:buChar char="•"/>
            </a:pPr>
            <a:endParaRPr lang="fr-FR" sz="2400" dirty="0">
              <a:solidFill>
                <a:schemeClr val="accent1"/>
              </a:solidFill>
            </a:endParaRPr>
          </a:p>
          <a:p>
            <a:r>
              <a:rPr lang="fr-FR" sz="2400" b="1" dirty="0" err="1">
                <a:solidFill>
                  <a:schemeClr val="accent1"/>
                </a:solidFill>
              </a:rPr>
              <a:t>Gregorian</a:t>
            </a:r>
            <a:r>
              <a:rPr lang="fr-FR" sz="2400" dirty="0">
                <a:solidFill>
                  <a:schemeClr val="accent1"/>
                </a:solidFill>
              </a:rPr>
              <a:t> : </a:t>
            </a:r>
          </a:p>
          <a:p>
            <a:pPr marL="342900" indent="-342900">
              <a:buFont typeface="Arial"/>
              <a:buChar char="•"/>
            </a:pPr>
            <a:r>
              <a:rPr lang="fr-FR" sz="2400" dirty="0">
                <a:solidFill>
                  <a:schemeClr val="accent1"/>
                </a:solidFill>
              </a:rPr>
              <a:t>Rotation of 360° in 16 min</a:t>
            </a:r>
          </a:p>
          <a:p>
            <a:r>
              <a:rPr lang="fr-FR" sz="2400" dirty="0">
                <a:solidFill>
                  <a:schemeClr val="accent1"/>
                </a:solidFill>
              </a:rPr>
              <a:t>		=&gt; full </a:t>
            </a:r>
            <a:r>
              <a:rPr lang="fr-FR" sz="2400" dirty="0" err="1">
                <a:solidFill>
                  <a:schemeClr val="accent1"/>
                </a:solidFill>
              </a:rPr>
              <a:t>vector</a:t>
            </a:r>
            <a:r>
              <a:rPr lang="fr-FR" sz="2400" dirty="0">
                <a:solidFill>
                  <a:schemeClr val="accent1"/>
                </a:solidFill>
              </a:rPr>
              <a:t> </a:t>
            </a:r>
            <a:r>
              <a:rPr lang="fr-FR" sz="2400" dirty="0" err="1">
                <a:solidFill>
                  <a:schemeClr val="accent1"/>
                </a:solidFill>
              </a:rPr>
              <a:t>every</a:t>
            </a:r>
            <a:r>
              <a:rPr lang="fr-FR" sz="2400" dirty="0">
                <a:solidFill>
                  <a:schemeClr val="accent1"/>
                </a:solidFill>
              </a:rPr>
              <a:t> 4 min</a:t>
            </a:r>
          </a:p>
          <a:p>
            <a:endParaRPr lang="fr-FR" sz="2400" dirty="0"/>
          </a:p>
          <a:p>
            <a:r>
              <a:rPr lang="fr-FR" sz="2400" b="1" dirty="0"/>
              <a:t>Linefeed + Gregorian : </a:t>
            </a:r>
          </a:p>
          <a:p>
            <a:pPr marL="342900" indent="-342900">
              <a:buFont typeface="Arial"/>
              <a:buChar char="•"/>
            </a:pPr>
            <a:r>
              <a:rPr lang="fr-FR" sz="2400" dirty="0" err="1"/>
              <a:t>Assumptions</a:t>
            </a:r>
            <a:r>
              <a:rPr lang="fr-FR" sz="2400" dirty="0"/>
              <a:t> : </a:t>
            </a:r>
          </a:p>
          <a:p>
            <a:pPr marL="800100" lvl="1" indent="-342900">
              <a:buFont typeface="Arial"/>
              <a:buChar char="•"/>
            </a:pPr>
            <a:r>
              <a:rPr lang="fr-FR" sz="2400" dirty="0" err="1"/>
              <a:t>Velocity</a:t>
            </a:r>
            <a:r>
              <a:rPr lang="fr-FR" sz="2400" dirty="0"/>
              <a:t> stable </a:t>
            </a:r>
            <a:r>
              <a:rPr lang="fr-FR" sz="2400" dirty="0" err="1"/>
              <a:t>within</a:t>
            </a:r>
            <a:r>
              <a:rPr lang="fr-FR" sz="2400" dirty="0"/>
              <a:t> 4 min</a:t>
            </a:r>
          </a:p>
          <a:p>
            <a:pPr marL="800100" lvl="1" indent="-342900">
              <a:buFont typeface="Arial"/>
              <a:buChar char="•"/>
            </a:pPr>
            <a:r>
              <a:rPr lang="fr-FR" sz="2400" dirty="0"/>
              <a:t>Wind </a:t>
            </a:r>
            <a:r>
              <a:rPr lang="fr-FR" sz="2400" dirty="0" err="1"/>
              <a:t>doesn’t</a:t>
            </a:r>
            <a:r>
              <a:rPr lang="fr-FR" sz="2400" dirty="0"/>
              <a:t> change </a:t>
            </a:r>
            <a:r>
              <a:rPr lang="fr-FR" sz="2400" dirty="0" err="1"/>
              <a:t>inside</a:t>
            </a:r>
            <a:r>
              <a:rPr lang="fr-FR" sz="2400" dirty="0"/>
              <a:t> </a:t>
            </a:r>
            <a:r>
              <a:rPr lang="fr-FR" sz="2400" dirty="0" err="1"/>
              <a:t>cone</a:t>
            </a:r>
            <a:r>
              <a:rPr lang="fr-FR" sz="2400" dirty="0"/>
              <a:t>. </a:t>
            </a:r>
          </a:p>
          <a:p>
            <a:pPr marL="800100" lvl="1" indent="-342900">
              <a:buFont typeface="Arial"/>
              <a:buChar char="•"/>
            </a:pPr>
            <a:endParaRPr lang="fr-FR" sz="2400" dirty="0"/>
          </a:p>
          <a:p>
            <a:pPr marL="4763" lvl="1"/>
            <a:r>
              <a:rPr lang="fr-FR" sz="2400" b="1" dirty="0"/>
              <a:t>=&gt; </a:t>
            </a:r>
            <a:r>
              <a:rPr lang="fr-FR" sz="2400" b="1" dirty="0" err="1"/>
              <a:t>Velocity</a:t>
            </a:r>
            <a:r>
              <a:rPr lang="fr-FR" sz="2400" b="1" dirty="0"/>
              <a:t> </a:t>
            </a:r>
            <a:r>
              <a:rPr lang="fr-FR" sz="2400" b="1" dirty="0" err="1"/>
              <a:t>vector</a:t>
            </a:r>
            <a:r>
              <a:rPr lang="fr-FR" sz="2400" b="1" dirty="0"/>
              <a:t> </a:t>
            </a:r>
            <a:r>
              <a:rPr lang="fr-FR" sz="2400" b="1" dirty="0" err="1"/>
              <a:t>every</a:t>
            </a:r>
            <a:r>
              <a:rPr lang="fr-FR" sz="2400" b="1" dirty="0"/>
              <a:t> 10 secondes !</a:t>
            </a:r>
          </a:p>
        </p:txBody>
      </p:sp>
      <p:grpSp>
        <p:nvGrpSpPr>
          <p:cNvPr id="47" name="グループ化 46"/>
          <p:cNvGrpSpPr>
            <a:grpSpLocks noChangeAspect="1"/>
          </p:cNvGrpSpPr>
          <p:nvPr/>
        </p:nvGrpSpPr>
        <p:grpSpPr>
          <a:xfrm>
            <a:off x="345929" y="1340225"/>
            <a:ext cx="2549786" cy="5296133"/>
            <a:chOff x="276917" y="408782"/>
            <a:chExt cx="3006530" cy="6244830"/>
          </a:xfrm>
        </p:grpSpPr>
        <p:grpSp>
          <p:nvGrpSpPr>
            <p:cNvPr id="48" name="Group 25"/>
            <p:cNvGrpSpPr/>
            <p:nvPr/>
          </p:nvGrpSpPr>
          <p:grpSpPr>
            <a:xfrm>
              <a:off x="276917" y="510975"/>
              <a:ext cx="3006530" cy="6142637"/>
              <a:chOff x="773709" y="715363"/>
              <a:chExt cx="3006530" cy="6142637"/>
            </a:xfrm>
          </p:grpSpPr>
          <p:sp>
            <p:nvSpPr>
              <p:cNvPr id="50" name="Isosceles Triangle 4"/>
              <p:cNvSpPr/>
              <p:nvPr/>
            </p:nvSpPr>
            <p:spPr>
              <a:xfrm>
                <a:off x="2204341" y="5806853"/>
                <a:ext cx="875897" cy="1051147"/>
              </a:xfrm>
              <a:prstGeom prst="triangle">
                <a:avLst/>
              </a:prstGeom>
              <a:solidFill>
                <a:srgbClr val="000000"/>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51" name="Isosceles Triangle 5"/>
              <p:cNvSpPr/>
              <p:nvPr/>
            </p:nvSpPr>
            <p:spPr>
              <a:xfrm>
                <a:off x="2458930" y="4915034"/>
                <a:ext cx="373138" cy="817558"/>
              </a:xfrm>
              <a:prstGeom prst="triangle">
                <a:avLst/>
              </a:prstGeom>
              <a:solidFill>
                <a:schemeClr val="accent2"/>
              </a:solidFill>
              <a:ln>
                <a:solidFill>
                  <a:schemeClr val="accent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52" name="Isosceles Triangle 6"/>
              <p:cNvSpPr/>
              <p:nvPr/>
            </p:nvSpPr>
            <p:spPr>
              <a:xfrm rot="969759">
                <a:off x="1793825" y="4879256"/>
                <a:ext cx="373138" cy="817558"/>
              </a:xfrm>
              <a:prstGeom prst="triangle">
                <a:avLst/>
              </a:prstGeom>
              <a:solidFill>
                <a:schemeClr val="accent1"/>
              </a:solidFill>
              <a:ln>
                <a:solidFill>
                  <a:schemeClr val="accent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53" name="Chord 3"/>
              <p:cNvSpPr/>
              <p:nvPr/>
            </p:nvSpPr>
            <p:spPr>
              <a:xfrm rot="16200000">
                <a:off x="2023677" y="4418029"/>
                <a:ext cx="1196562" cy="2047463"/>
              </a:xfrm>
              <a:prstGeom prst="chord">
                <a:avLst>
                  <a:gd name="adj1" fmla="val 5479767"/>
                  <a:gd name="adj2" fmla="val 16200000"/>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54" name="Straight Connector 9"/>
              <p:cNvCxnSpPr>
                <a:stCxn id="51" idx="0"/>
              </p:cNvCxnSpPr>
              <p:nvPr/>
            </p:nvCxnSpPr>
            <p:spPr>
              <a:xfrm flipV="1">
                <a:off x="2645499" y="715363"/>
                <a:ext cx="0" cy="4199671"/>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cxnSp>
            <p:nvCxnSpPr>
              <p:cNvPr id="55" name="Straight Connector 12"/>
              <p:cNvCxnSpPr>
                <a:stCxn id="52" idx="0"/>
              </p:cNvCxnSpPr>
              <p:nvPr/>
            </p:nvCxnSpPr>
            <p:spPr>
              <a:xfrm flipV="1">
                <a:off x="2094184" y="715363"/>
                <a:ext cx="1161233" cy="4180050"/>
              </a:xfrm>
              <a:prstGeom prst="line">
                <a:avLst/>
              </a:prstGeom>
            </p:spPr>
            <p:style>
              <a:lnRef idx="2">
                <a:schemeClr val="accent1"/>
              </a:lnRef>
              <a:fillRef idx="0">
                <a:schemeClr val="accent1"/>
              </a:fillRef>
              <a:effectRef idx="1">
                <a:schemeClr val="accent1"/>
              </a:effectRef>
              <a:fontRef idx="minor">
                <a:schemeClr val="tx1"/>
              </a:fontRef>
            </p:style>
          </p:cxnSp>
          <p:sp>
            <p:nvSpPr>
              <p:cNvPr id="56" name="Arc 14"/>
              <p:cNvSpPr/>
              <p:nvPr/>
            </p:nvSpPr>
            <p:spPr>
              <a:xfrm rot="14126351" flipH="1">
                <a:off x="2021832" y="4085433"/>
                <a:ext cx="769645" cy="502986"/>
              </a:xfrm>
              <a:prstGeom prst="arc">
                <a:avLst/>
              </a:prstGeom>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fr-FR"/>
              </a:p>
            </p:txBody>
          </p:sp>
          <p:sp>
            <p:nvSpPr>
              <p:cNvPr id="57" name="TextBox 15"/>
              <p:cNvSpPr txBox="1"/>
              <p:nvPr/>
            </p:nvSpPr>
            <p:spPr>
              <a:xfrm>
                <a:off x="2148623" y="4658813"/>
                <a:ext cx="496876" cy="369332"/>
              </a:xfrm>
              <a:prstGeom prst="rect">
                <a:avLst/>
              </a:prstGeom>
              <a:noFill/>
            </p:spPr>
            <p:txBody>
              <a:bodyPr wrap="none" rtlCol="0">
                <a:spAutoFit/>
              </a:bodyPr>
              <a:lstStyle/>
              <a:p>
                <a:r>
                  <a:rPr lang="fr-FR" dirty="0"/>
                  <a:t>15°</a:t>
                </a:r>
              </a:p>
            </p:txBody>
          </p:sp>
          <p:sp>
            <p:nvSpPr>
              <p:cNvPr id="58" name="TextBox 16"/>
              <p:cNvSpPr txBox="1"/>
              <p:nvPr/>
            </p:nvSpPr>
            <p:spPr>
              <a:xfrm>
                <a:off x="2832068" y="4886815"/>
                <a:ext cx="948171" cy="369332"/>
              </a:xfrm>
              <a:prstGeom prst="rect">
                <a:avLst/>
              </a:prstGeom>
              <a:noFill/>
            </p:spPr>
            <p:txBody>
              <a:bodyPr wrap="none" rtlCol="0">
                <a:spAutoFit/>
              </a:bodyPr>
              <a:lstStyle/>
              <a:p>
                <a:r>
                  <a:rPr lang="fr-FR" dirty="0" err="1">
                    <a:solidFill>
                      <a:schemeClr val="accent2"/>
                    </a:solidFill>
                  </a:rPr>
                  <a:t>linefeed</a:t>
                </a:r>
                <a:endParaRPr lang="fr-FR" dirty="0">
                  <a:solidFill>
                    <a:schemeClr val="accent2"/>
                  </a:solidFill>
                </a:endParaRPr>
              </a:p>
            </p:txBody>
          </p:sp>
          <p:sp>
            <p:nvSpPr>
              <p:cNvPr id="59" name="TextBox 17"/>
              <p:cNvSpPr txBox="1"/>
              <p:nvPr/>
            </p:nvSpPr>
            <p:spPr>
              <a:xfrm>
                <a:off x="773709" y="4872676"/>
                <a:ext cx="1084326" cy="369332"/>
              </a:xfrm>
              <a:prstGeom prst="rect">
                <a:avLst/>
              </a:prstGeom>
              <a:noFill/>
            </p:spPr>
            <p:txBody>
              <a:bodyPr wrap="none" rtlCol="0">
                <a:spAutoFit/>
              </a:bodyPr>
              <a:lstStyle/>
              <a:p>
                <a:r>
                  <a:rPr lang="fr-FR" dirty="0" err="1">
                    <a:solidFill>
                      <a:srgbClr val="4F81BD"/>
                    </a:solidFill>
                  </a:rPr>
                  <a:t>gregorian</a:t>
                </a:r>
                <a:endParaRPr lang="fr-FR" dirty="0">
                  <a:solidFill>
                    <a:srgbClr val="4F81BD"/>
                  </a:solidFill>
                </a:endParaRPr>
              </a:p>
            </p:txBody>
          </p:sp>
        </p:grpSp>
        <p:sp>
          <p:nvSpPr>
            <p:cNvPr id="49" name="Oval 27"/>
            <p:cNvSpPr/>
            <p:nvPr/>
          </p:nvSpPr>
          <p:spPr>
            <a:xfrm>
              <a:off x="1484449" y="408782"/>
              <a:ext cx="1274176" cy="233589"/>
            </a:xfrm>
            <a:prstGeom prst="ellipse">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Tree>
    <p:extLst>
      <p:ext uri="{BB962C8B-B14F-4D97-AF65-F5344CB8AC3E}">
        <p14:creationId xmlns:p14="http://schemas.microsoft.com/office/powerpoint/2010/main" val="399295514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0" y="0"/>
            <a:ext cx="9144000" cy="1104900"/>
          </a:xfrm>
          <a:prstGeom prst="rect">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4800" dirty="0" smtClean="0">
                <a:latin typeface="Times New Roman" panose="02020603050405020304" pitchFamily="18" charset="0"/>
                <a:cs typeface="Times New Roman" panose="02020603050405020304" pitchFamily="18" charset="0"/>
              </a:rPr>
              <a:t> 3. Observation</a:t>
            </a:r>
            <a:endParaRPr kumimoji="1" lang="ja-JP" altLang="en-US" sz="4800" dirty="0">
              <a:latin typeface="Times New Roman" panose="02020603050405020304" pitchFamily="18" charset="0"/>
              <a:cs typeface="Times New Roman" panose="02020603050405020304" pitchFamily="18" charset="0"/>
            </a:endParaRPr>
          </a:p>
        </p:txBody>
      </p:sp>
      <p:sp>
        <p:nvSpPr>
          <p:cNvPr id="30" name="円/楕円 29"/>
          <p:cNvSpPr/>
          <p:nvPr/>
        </p:nvSpPr>
        <p:spPr>
          <a:xfrm>
            <a:off x="2652992" y="1506619"/>
            <a:ext cx="3704538" cy="4814238"/>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31" name="Group 42"/>
          <p:cNvGrpSpPr/>
          <p:nvPr/>
        </p:nvGrpSpPr>
        <p:grpSpPr>
          <a:xfrm>
            <a:off x="804661" y="1957589"/>
            <a:ext cx="7606801" cy="3371362"/>
            <a:chOff x="241925" y="1421112"/>
            <a:chExt cx="7606801" cy="3371362"/>
          </a:xfrm>
        </p:grpSpPr>
        <p:sp>
          <p:nvSpPr>
            <p:cNvPr id="32" name="Oval 3"/>
            <p:cNvSpPr/>
            <p:nvPr/>
          </p:nvSpPr>
          <p:spPr>
            <a:xfrm>
              <a:off x="740895" y="1995604"/>
              <a:ext cx="2782134" cy="279687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33" name="Chord 7"/>
            <p:cNvSpPr/>
            <p:nvPr/>
          </p:nvSpPr>
          <p:spPr>
            <a:xfrm>
              <a:off x="2782135" y="3084116"/>
              <a:ext cx="438488" cy="362837"/>
            </a:xfrm>
            <a:prstGeom prst="chord">
              <a:avLst/>
            </a:prstGeom>
            <a:solidFill>
              <a:schemeClr val="tx1"/>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34" name="Straight Connector 9"/>
            <p:cNvCxnSpPr>
              <a:stCxn id="33" idx="2"/>
            </p:cNvCxnSpPr>
            <p:nvPr/>
          </p:nvCxnSpPr>
          <p:spPr>
            <a:xfrm flipV="1">
              <a:off x="3071265" y="1421112"/>
              <a:ext cx="4685448" cy="1823599"/>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35" name="Straight Arrow Connector 15"/>
            <p:cNvCxnSpPr/>
            <p:nvPr/>
          </p:nvCxnSpPr>
          <p:spPr>
            <a:xfrm flipV="1">
              <a:off x="2056360" y="2645688"/>
              <a:ext cx="0" cy="801265"/>
            </a:xfrm>
            <a:prstGeom prst="straightConnector1">
              <a:avLst/>
            </a:prstGeom>
            <a:ln>
              <a:solidFill>
                <a:schemeClr val="tx2"/>
              </a:solidFill>
              <a:tailEnd type="arrow"/>
            </a:ln>
          </p:spPr>
          <p:style>
            <a:lnRef idx="2">
              <a:schemeClr val="accent1"/>
            </a:lnRef>
            <a:fillRef idx="0">
              <a:schemeClr val="accent1"/>
            </a:fillRef>
            <a:effectRef idx="1">
              <a:schemeClr val="accent1"/>
            </a:effectRef>
            <a:fontRef idx="minor">
              <a:schemeClr val="tx1"/>
            </a:fontRef>
          </p:style>
        </p:cxnSp>
        <p:cxnSp>
          <p:nvCxnSpPr>
            <p:cNvPr id="36" name="Straight Arrow Connector 17"/>
            <p:cNvCxnSpPr/>
            <p:nvPr/>
          </p:nvCxnSpPr>
          <p:spPr>
            <a:xfrm>
              <a:off x="2056360" y="3446953"/>
              <a:ext cx="589692" cy="0"/>
            </a:xfrm>
            <a:prstGeom prst="straightConnector1">
              <a:avLst/>
            </a:prstGeom>
            <a:ln>
              <a:solidFill>
                <a:srgbClr val="1F497D"/>
              </a:solidFill>
              <a:tailEnd type="arrow"/>
            </a:ln>
          </p:spPr>
          <p:style>
            <a:lnRef idx="2">
              <a:schemeClr val="accent1"/>
            </a:lnRef>
            <a:fillRef idx="0">
              <a:schemeClr val="accent1"/>
            </a:fillRef>
            <a:effectRef idx="1">
              <a:schemeClr val="accent1"/>
            </a:effectRef>
            <a:fontRef idx="minor">
              <a:schemeClr val="tx1"/>
            </a:fontRef>
          </p:style>
        </p:cxnSp>
        <p:grpSp>
          <p:nvGrpSpPr>
            <p:cNvPr id="37" name="Group 20"/>
            <p:cNvGrpSpPr/>
            <p:nvPr/>
          </p:nvGrpSpPr>
          <p:grpSpPr>
            <a:xfrm>
              <a:off x="1708593" y="3086968"/>
              <a:ext cx="695534" cy="719969"/>
              <a:chOff x="7469427" y="2524742"/>
              <a:chExt cx="695534" cy="719969"/>
            </a:xfrm>
            <a:solidFill>
              <a:schemeClr val="tx2"/>
            </a:solidFill>
          </p:grpSpPr>
          <p:sp>
            <p:nvSpPr>
              <p:cNvPr id="52" name="Donut 18"/>
              <p:cNvSpPr/>
              <p:nvPr/>
            </p:nvSpPr>
            <p:spPr>
              <a:xfrm>
                <a:off x="7469427" y="2524742"/>
                <a:ext cx="695534" cy="719969"/>
              </a:xfrm>
              <a:prstGeom prst="donut">
                <a:avLst>
                  <a:gd name="adj" fmla="val 14131"/>
                </a:avLst>
              </a:prstGeom>
              <a:grp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solidFill>
                    <a:schemeClr val="tx1"/>
                  </a:solidFill>
                </a:endParaRPr>
              </a:p>
            </p:txBody>
          </p:sp>
          <p:sp>
            <p:nvSpPr>
              <p:cNvPr id="53" name="Oval 19"/>
              <p:cNvSpPr/>
              <p:nvPr/>
            </p:nvSpPr>
            <p:spPr>
              <a:xfrm flipH="1">
                <a:off x="7741593" y="2796870"/>
                <a:ext cx="166323" cy="196537"/>
              </a:xfrm>
              <a:prstGeom prst="ellipse">
                <a:avLst/>
              </a:prstGeom>
              <a:grp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
          <p:nvSpPr>
            <p:cNvPr id="38" name="TextBox 21"/>
            <p:cNvSpPr txBox="1"/>
            <p:nvPr/>
          </p:nvSpPr>
          <p:spPr>
            <a:xfrm>
              <a:off x="1682560" y="2414855"/>
              <a:ext cx="383338" cy="461665"/>
            </a:xfrm>
            <a:prstGeom prst="rect">
              <a:avLst/>
            </a:prstGeom>
            <a:noFill/>
          </p:spPr>
          <p:txBody>
            <a:bodyPr wrap="none" rtlCol="0">
              <a:spAutoFit/>
            </a:bodyPr>
            <a:lstStyle/>
            <a:p>
              <a:r>
                <a:rPr lang="fr-FR" sz="2400" dirty="0">
                  <a:solidFill>
                    <a:schemeClr val="tx2"/>
                  </a:solidFill>
                </a:rPr>
                <a:t>N</a:t>
              </a:r>
            </a:p>
          </p:txBody>
        </p:sp>
        <p:sp>
          <p:nvSpPr>
            <p:cNvPr id="39" name="TextBox 22"/>
            <p:cNvSpPr txBox="1"/>
            <p:nvPr/>
          </p:nvSpPr>
          <p:spPr>
            <a:xfrm>
              <a:off x="2513000" y="3387699"/>
              <a:ext cx="334947" cy="461665"/>
            </a:xfrm>
            <a:prstGeom prst="rect">
              <a:avLst/>
            </a:prstGeom>
            <a:noFill/>
          </p:spPr>
          <p:txBody>
            <a:bodyPr wrap="none" rtlCol="0">
              <a:spAutoFit/>
            </a:bodyPr>
            <a:lstStyle/>
            <a:p>
              <a:r>
                <a:rPr lang="fr-FR" sz="2400" dirty="0">
                  <a:solidFill>
                    <a:schemeClr val="tx2"/>
                  </a:solidFill>
                </a:rPr>
                <a:t>E</a:t>
              </a:r>
            </a:p>
          </p:txBody>
        </p:sp>
        <p:sp>
          <p:nvSpPr>
            <p:cNvPr id="40" name="TextBox 23"/>
            <p:cNvSpPr txBox="1"/>
            <p:nvPr/>
          </p:nvSpPr>
          <p:spPr>
            <a:xfrm>
              <a:off x="1366157" y="3584386"/>
              <a:ext cx="508072" cy="461665"/>
            </a:xfrm>
            <a:prstGeom prst="rect">
              <a:avLst/>
            </a:prstGeom>
            <a:noFill/>
          </p:spPr>
          <p:txBody>
            <a:bodyPr wrap="none" rtlCol="0">
              <a:spAutoFit/>
            </a:bodyPr>
            <a:lstStyle/>
            <a:p>
              <a:r>
                <a:rPr lang="fr-FR" sz="2400" dirty="0">
                  <a:solidFill>
                    <a:schemeClr val="tx2"/>
                  </a:solidFill>
                </a:rPr>
                <a:t>up</a:t>
              </a:r>
            </a:p>
          </p:txBody>
        </p:sp>
        <p:sp>
          <p:nvSpPr>
            <p:cNvPr id="41" name="TextBox 24"/>
            <p:cNvSpPr txBox="1"/>
            <p:nvPr/>
          </p:nvSpPr>
          <p:spPr>
            <a:xfrm>
              <a:off x="1633547" y="1421112"/>
              <a:ext cx="1045479" cy="369332"/>
            </a:xfrm>
            <a:prstGeom prst="rect">
              <a:avLst/>
            </a:prstGeom>
            <a:noFill/>
          </p:spPr>
          <p:txBody>
            <a:bodyPr wrap="none" rtlCol="0">
              <a:spAutoFit/>
            </a:bodyPr>
            <a:lstStyle/>
            <a:p>
              <a:r>
                <a:rPr lang="fr-FR" b="1" dirty="0">
                  <a:solidFill>
                    <a:srgbClr val="008000"/>
                  </a:solidFill>
                </a:rPr>
                <a:t>Field line</a:t>
              </a:r>
            </a:p>
          </p:txBody>
        </p:sp>
        <p:sp>
          <p:nvSpPr>
            <p:cNvPr id="42" name="TextBox 25"/>
            <p:cNvSpPr txBox="1"/>
            <p:nvPr/>
          </p:nvSpPr>
          <p:spPr>
            <a:xfrm>
              <a:off x="241925" y="2276356"/>
              <a:ext cx="687020" cy="369332"/>
            </a:xfrm>
            <a:prstGeom prst="rect">
              <a:avLst/>
            </a:prstGeom>
            <a:noFill/>
          </p:spPr>
          <p:txBody>
            <a:bodyPr wrap="none" rtlCol="0">
              <a:spAutoFit/>
            </a:bodyPr>
            <a:lstStyle/>
            <a:p>
              <a:r>
                <a:rPr lang="fr-FR" b="1" dirty="0" err="1">
                  <a:solidFill>
                    <a:schemeClr val="accent1"/>
                  </a:solidFill>
                </a:rPr>
                <a:t>Earth</a:t>
              </a:r>
              <a:endParaRPr lang="fr-FR" b="1" dirty="0">
                <a:solidFill>
                  <a:schemeClr val="accent1"/>
                </a:solidFill>
              </a:endParaRPr>
            </a:p>
          </p:txBody>
        </p:sp>
        <p:cxnSp>
          <p:nvCxnSpPr>
            <p:cNvPr id="43" name="Straight Arrow Connector 27"/>
            <p:cNvCxnSpPr/>
            <p:nvPr/>
          </p:nvCxnSpPr>
          <p:spPr>
            <a:xfrm flipV="1">
              <a:off x="5488668" y="1711423"/>
              <a:ext cx="1471372" cy="564933"/>
            </a:xfrm>
            <a:prstGeom prst="straightConnector1">
              <a:avLst/>
            </a:prstGeom>
            <a:ln w="5715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grpSp>
          <p:nvGrpSpPr>
            <p:cNvPr id="44" name="Group 30"/>
            <p:cNvGrpSpPr/>
            <p:nvPr/>
          </p:nvGrpSpPr>
          <p:grpSpPr>
            <a:xfrm>
              <a:off x="5215086" y="1904499"/>
              <a:ext cx="695534" cy="719969"/>
              <a:chOff x="7543612" y="2503522"/>
              <a:chExt cx="695534" cy="719969"/>
            </a:xfrm>
            <a:solidFill>
              <a:srgbClr val="FF0000"/>
            </a:solidFill>
          </p:grpSpPr>
          <p:sp>
            <p:nvSpPr>
              <p:cNvPr id="50" name="Donut 31"/>
              <p:cNvSpPr/>
              <p:nvPr/>
            </p:nvSpPr>
            <p:spPr>
              <a:xfrm>
                <a:off x="7543612" y="2503522"/>
                <a:ext cx="695534" cy="719969"/>
              </a:xfrm>
              <a:prstGeom prst="donut">
                <a:avLst>
                  <a:gd name="adj" fmla="val 14131"/>
                </a:avLst>
              </a:prstGeom>
              <a:grp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solidFill>
                    <a:schemeClr val="tx1"/>
                  </a:solidFill>
                </a:endParaRPr>
              </a:p>
            </p:txBody>
          </p:sp>
          <p:sp>
            <p:nvSpPr>
              <p:cNvPr id="51" name="Oval 32"/>
              <p:cNvSpPr/>
              <p:nvPr/>
            </p:nvSpPr>
            <p:spPr>
              <a:xfrm flipH="1">
                <a:off x="7815847" y="2765239"/>
                <a:ext cx="166323" cy="196537"/>
              </a:xfrm>
              <a:prstGeom prst="ellipse">
                <a:avLst/>
              </a:prstGeom>
              <a:grp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cxnSp>
          <p:nvCxnSpPr>
            <p:cNvPr id="45" name="Straight Arrow Connector 37"/>
            <p:cNvCxnSpPr/>
            <p:nvPr/>
          </p:nvCxnSpPr>
          <p:spPr>
            <a:xfrm>
              <a:off x="5551550" y="2233367"/>
              <a:ext cx="625815" cy="1329004"/>
            </a:xfrm>
            <a:prstGeom prst="straightConnector1">
              <a:avLst/>
            </a:prstGeom>
            <a:ln w="5715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46" name="TextBox 38"/>
            <p:cNvSpPr txBox="1"/>
            <p:nvPr/>
          </p:nvSpPr>
          <p:spPr>
            <a:xfrm>
              <a:off x="6481595" y="1988747"/>
              <a:ext cx="1367131" cy="461665"/>
            </a:xfrm>
            <a:prstGeom prst="rect">
              <a:avLst/>
            </a:prstGeom>
            <a:noFill/>
          </p:spPr>
          <p:txBody>
            <a:bodyPr wrap="none" rtlCol="0">
              <a:spAutoFit/>
            </a:bodyPr>
            <a:lstStyle/>
            <a:p>
              <a:r>
                <a:rPr lang="fr-FR" sz="2400" dirty="0">
                  <a:solidFill>
                    <a:srgbClr val="FF0000"/>
                  </a:solidFill>
                </a:rPr>
                <a:t>V</a:t>
              </a:r>
              <a:r>
                <a:rPr lang="fr-FR" sz="2400" baseline="-25000" dirty="0">
                  <a:solidFill>
                    <a:srgbClr val="FF0000"/>
                  </a:solidFill>
                </a:rPr>
                <a:t>⊥</a:t>
              </a:r>
              <a:r>
                <a:rPr lang="fr-FR" sz="2400" dirty="0">
                  <a:solidFill>
                    <a:srgbClr val="FF0000"/>
                  </a:solidFill>
                </a:rPr>
                <a:t> </a:t>
              </a:r>
              <a:r>
                <a:rPr lang="fr-FR" sz="2400" dirty="0" err="1">
                  <a:solidFill>
                    <a:srgbClr val="FF0000"/>
                  </a:solidFill>
                </a:rPr>
                <a:t>North</a:t>
              </a:r>
              <a:endParaRPr lang="fr-FR" sz="2400" dirty="0">
                <a:solidFill>
                  <a:srgbClr val="FF0000"/>
                </a:solidFill>
              </a:endParaRPr>
            </a:p>
          </p:txBody>
        </p:sp>
        <p:sp>
          <p:nvSpPr>
            <p:cNvPr id="47" name="TextBox 39"/>
            <p:cNvSpPr txBox="1"/>
            <p:nvPr/>
          </p:nvSpPr>
          <p:spPr>
            <a:xfrm>
              <a:off x="6104492" y="2967712"/>
              <a:ext cx="1326004" cy="461665"/>
            </a:xfrm>
            <a:prstGeom prst="rect">
              <a:avLst/>
            </a:prstGeom>
            <a:noFill/>
          </p:spPr>
          <p:txBody>
            <a:bodyPr wrap="none" rtlCol="0">
              <a:spAutoFit/>
            </a:bodyPr>
            <a:lstStyle/>
            <a:p>
              <a:r>
                <a:rPr lang="fr-FR" sz="2400" dirty="0">
                  <a:solidFill>
                    <a:srgbClr val="FF0000"/>
                  </a:solidFill>
                </a:rPr>
                <a:t>V </a:t>
              </a:r>
              <a:r>
                <a:rPr lang="fr-FR" sz="2400" dirty="0" err="1">
                  <a:solidFill>
                    <a:srgbClr val="FF0000"/>
                  </a:solidFill>
                </a:rPr>
                <a:t>antipar</a:t>
              </a:r>
              <a:endParaRPr lang="fr-FR" sz="2400" dirty="0">
                <a:solidFill>
                  <a:srgbClr val="FF0000"/>
                </a:solidFill>
              </a:endParaRPr>
            </a:p>
          </p:txBody>
        </p:sp>
        <p:sp>
          <p:nvSpPr>
            <p:cNvPr id="48" name="TextBox 40"/>
            <p:cNvSpPr txBox="1"/>
            <p:nvPr/>
          </p:nvSpPr>
          <p:spPr>
            <a:xfrm>
              <a:off x="4023767" y="1780083"/>
              <a:ext cx="1155234" cy="461665"/>
            </a:xfrm>
            <a:prstGeom prst="rect">
              <a:avLst/>
            </a:prstGeom>
            <a:noFill/>
          </p:spPr>
          <p:txBody>
            <a:bodyPr wrap="none" rtlCol="0">
              <a:spAutoFit/>
            </a:bodyPr>
            <a:lstStyle/>
            <a:p>
              <a:r>
                <a:rPr lang="fr-FR" sz="2400" dirty="0">
                  <a:solidFill>
                    <a:srgbClr val="FF0000"/>
                  </a:solidFill>
                </a:rPr>
                <a:t>V</a:t>
              </a:r>
              <a:r>
                <a:rPr lang="fr-FR" sz="2400" baseline="-25000" dirty="0">
                  <a:solidFill>
                    <a:srgbClr val="FF0000"/>
                  </a:solidFill>
                </a:rPr>
                <a:t>⊥</a:t>
              </a:r>
              <a:r>
                <a:rPr lang="fr-FR" sz="2400" dirty="0">
                  <a:solidFill>
                    <a:srgbClr val="FF0000"/>
                  </a:solidFill>
                </a:rPr>
                <a:t> East</a:t>
              </a:r>
            </a:p>
          </p:txBody>
        </p:sp>
        <p:sp>
          <p:nvSpPr>
            <p:cNvPr id="49" name="Isosceles Triangle 41"/>
            <p:cNvSpPr/>
            <p:nvPr/>
          </p:nvSpPr>
          <p:spPr>
            <a:xfrm>
              <a:off x="2829340" y="3244711"/>
              <a:ext cx="241925" cy="483783"/>
            </a:xfrm>
            <a:prstGeom prst="triangl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spTree>
    <p:extLst>
      <p:ext uri="{BB962C8B-B14F-4D97-AF65-F5344CB8AC3E}">
        <p14:creationId xmlns:p14="http://schemas.microsoft.com/office/powerpoint/2010/main" val="233312643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8752" y="760424"/>
            <a:ext cx="8339504" cy="1325563"/>
          </a:xfrm>
        </p:spPr>
        <p:txBody>
          <a:bodyPr/>
          <a:lstStyle/>
          <a:p>
            <a:r>
              <a:rPr lang="fr-FR" dirty="0" err="1" smtClean="0"/>
              <a:t>linefeed</a:t>
            </a:r>
            <a:endParaRPr lang="fr-FR" dirty="0"/>
          </a:p>
        </p:txBody>
      </p:sp>
      <p:pic>
        <p:nvPicPr>
          <p:cNvPr id="3" name="Picture 2" descr="line_greg_comp.png"/>
          <p:cNvPicPr>
            <a:picLocks noChangeAspect="1"/>
          </p:cNvPicPr>
          <p:nvPr/>
        </p:nvPicPr>
        <p:blipFill rotWithShape="1">
          <a:blip r:embed="rId2">
            <a:extLst>
              <a:ext uri="{28A0092B-C50C-407E-A947-70E740481C1C}">
                <a14:useLocalDpi xmlns:a14="http://schemas.microsoft.com/office/drawing/2010/main" val="0"/>
              </a:ext>
            </a:extLst>
          </a:blip>
          <a:srcRect t="3108" r="51883" b="65896"/>
          <a:stretch/>
        </p:blipFill>
        <p:spPr>
          <a:xfrm>
            <a:off x="0" y="1735183"/>
            <a:ext cx="4399851" cy="1413191"/>
          </a:xfrm>
          <a:prstGeom prst="rect">
            <a:avLst/>
          </a:prstGeom>
        </p:spPr>
      </p:pic>
      <p:sp>
        <p:nvSpPr>
          <p:cNvPr id="4" name="TextBox 3"/>
          <p:cNvSpPr txBox="1"/>
          <p:nvPr/>
        </p:nvSpPr>
        <p:spPr>
          <a:xfrm>
            <a:off x="899993" y="6057703"/>
            <a:ext cx="7786807" cy="461665"/>
          </a:xfrm>
          <a:prstGeom prst="rect">
            <a:avLst/>
          </a:prstGeom>
          <a:noFill/>
        </p:spPr>
        <p:txBody>
          <a:bodyPr wrap="none" rtlCol="0">
            <a:spAutoFit/>
          </a:bodyPr>
          <a:lstStyle/>
          <a:p>
            <a:r>
              <a:rPr lang="fr-FR" sz="2400" dirty="0" err="1" smtClean="0"/>
              <a:t>Same</a:t>
            </a:r>
            <a:r>
              <a:rPr lang="fr-FR" sz="2400" dirty="0" smtClean="0"/>
              <a:t> </a:t>
            </a:r>
            <a:r>
              <a:rPr lang="fr-FR" sz="2400" dirty="0" err="1" smtClean="0"/>
              <a:t>general</a:t>
            </a:r>
            <a:r>
              <a:rPr lang="fr-FR" sz="2400" dirty="0" smtClean="0"/>
              <a:t> trend but Ne </a:t>
            </a:r>
            <a:r>
              <a:rPr lang="fr-FR" sz="2400" dirty="0" err="1" smtClean="0"/>
              <a:t>is</a:t>
            </a:r>
            <a:r>
              <a:rPr lang="fr-FR" sz="2400" dirty="0" smtClean="0"/>
              <a:t> not the </a:t>
            </a:r>
            <a:r>
              <a:rPr lang="fr-FR" sz="2400" dirty="0" err="1" smtClean="0"/>
              <a:t>same</a:t>
            </a:r>
            <a:r>
              <a:rPr lang="fr-FR" sz="2400" dirty="0" smtClean="0"/>
              <a:t> in </a:t>
            </a:r>
            <a:r>
              <a:rPr lang="fr-FR" sz="2400" dirty="0" err="1" smtClean="0"/>
              <a:t>every</a:t>
            </a:r>
            <a:r>
              <a:rPr lang="fr-FR" sz="2400" dirty="0" smtClean="0"/>
              <a:t> direction</a:t>
            </a:r>
            <a:endParaRPr lang="fr-FR" sz="2400" dirty="0"/>
          </a:p>
        </p:txBody>
      </p:sp>
      <p:sp>
        <p:nvSpPr>
          <p:cNvPr id="5" name="正方形/長方形 3"/>
          <p:cNvSpPr/>
          <p:nvPr/>
        </p:nvSpPr>
        <p:spPr>
          <a:xfrm>
            <a:off x="0" y="0"/>
            <a:ext cx="9144000" cy="1104900"/>
          </a:xfrm>
          <a:prstGeom prst="rect">
            <a:avLst/>
          </a:prstGeom>
          <a:solidFill>
            <a:srgbClr val="008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4800" dirty="0" smtClean="0">
                <a:latin typeface="Times New Roman" panose="02020603050405020304" pitchFamily="18" charset="0"/>
                <a:cs typeface="Times New Roman" panose="02020603050405020304" pitchFamily="18" charset="0"/>
              </a:rPr>
              <a:t> 4. </a:t>
            </a:r>
            <a:r>
              <a:rPr lang="en-US" altLang="ja-JP" sz="4800" dirty="0" smtClean="0">
                <a:latin typeface="Times New Roman" panose="02020603050405020304" pitchFamily="18" charset="0"/>
                <a:cs typeface="Times New Roman" panose="02020603050405020304" pitchFamily="18" charset="0"/>
              </a:rPr>
              <a:t>Results</a:t>
            </a:r>
            <a:endParaRPr kumimoji="1" lang="ja-JP" altLang="en-US" sz="4800" dirty="0">
              <a:latin typeface="Times New Roman" panose="02020603050405020304" pitchFamily="18" charset="0"/>
              <a:cs typeface="Times New Roman" panose="02020603050405020304" pitchFamily="18" charset="0"/>
            </a:endParaRPr>
          </a:p>
        </p:txBody>
      </p:sp>
      <p:sp>
        <p:nvSpPr>
          <p:cNvPr id="12" name="TextBox 11"/>
          <p:cNvSpPr txBox="1"/>
          <p:nvPr/>
        </p:nvSpPr>
        <p:spPr>
          <a:xfrm>
            <a:off x="3444494" y="2017826"/>
            <a:ext cx="448523" cy="369332"/>
          </a:xfrm>
          <a:prstGeom prst="rect">
            <a:avLst/>
          </a:prstGeom>
          <a:noFill/>
        </p:spPr>
        <p:txBody>
          <a:bodyPr wrap="none" rtlCol="0">
            <a:spAutoFit/>
          </a:bodyPr>
          <a:lstStyle/>
          <a:p>
            <a:r>
              <a:rPr lang="fr-FR" dirty="0" smtClean="0"/>
              <a:t>Ne</a:t>
            </a:r>
            <a:endParaRPr lang="fr-FR" dirty="0"/>
          </a:p>
        </p:txBody>
      </p:sp>
    </p:spTree>
    <p:extLst>
      <p:ext uri="{BB962C8B-B14F-4D97-AF65-F5344CB8AC3E}">
        <p14:creationId xmlns:p14="http://schemas.microsoft.com/office/powerpoint/2010/main" val="114623548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1031406" y="1709136"/>
            <a:ext cx="3506088" cy="4154984"/>
          </a:xfrm>
          <a:prstGeom prst="rect">
            <a:avLst/>
          </a:prstGeom>
          <a:noFill/>
        </p:spPr>
        <p:txBody>
          <a:bodyPr wrap="none" rtlCol="0">
            <a:spAutoFit/>
          </a:bodyPr>
          <a:lstStyle/>
          <a:p>
            <a:pPr marL="342900" indent="-342900">
              <a:buFont typeface="+mj-lt"/>
              <a:buAutoNum type="arabicPeriod"/>
            </a:pPr>
            <a:r>
              <a:rPr lang="en-US" altLang="ja-JP" sz="4400" dirty="0" smtClean="0">
                <a:latin typeface="Times New Roman" panose="02020603050405020304" pitchFamily="18" charset="0"/>
                <a:cs typeface="Times New Roman" panose="02020603050405020304" pitchFamily="18" charset="0"/>
              </a:rPr>
              <a:t> Background</a:t>
            </a:r>
            <a:endParaRPr lang="en-US" altLang="ja-JP" sz="4400" dirty="0">
              <a:latin typeface="Times New Roman" panose="02020603050405020304" pitchFamily="18" charset="0"/>
              <a:cs typeface="Times New Roman" panose="02020603050405020304" pitchFamily="18" charset="0"/>
            </a:endParaRPr>
          </a:p>
          <a:p>
            <a:pPr marL="342900" indent="-342900">
              <a:buFont typeface="+mj-lt"/>
              <a:buAutoNum type="arabicPeriod"/>
            </a:pPr>
            <a:r>
              <a:rPr lang="en-US" altLang="ja-JP" sz="4400" dirty="0" smtClean="0">
                <a:latin typeface="Times New Roman" panose="02020603050405020304" pitchFamily="18" charset="0"/>
                <a:cs typeface="Times New Roman" panose="02020603050405020304" pitchFamily="18" charset="0"/>
              </a:rPr>
              <a:t> Motivation</a:t>
            </a:r>
            <a:endParaRPr lang="en-US" altLang="ja-JP" sz="4400" dirty="0">
              <a:latin typeface="Times New Roman" panose="02020603050405020304" pitchFamily="18" charset="0"/>
              <a:cs typeface="Times New Roman" panose="02020603050405020304" pitchFamily="18" charset="0"/>
            </a:endParaRPr>
          </a:p>
          <a:p>
            <a:pPr marL="342900" indent="-342900">
              <a:buFont typeface="+mj-lt"/>
              <a:buAutoNum type="arabicPeriod"/>
            </a:pPr>
            <a:r>
              <a:rPr lang="en-US" altLang="ja-JP" sz="4400" dirty="0" smtClean="0">
                <a:latin typeface="Times New Roman" panose="02020603050405020304" pitchFamily="18" charset="0"/>
                <a:cs typeface="Times New Roman" panose="02020603050405020304" pitchFamily="18" charset="0"/>
              </a:rPr>
              <a:t> Observation</a:t>
            </a:r>
            <a:endParaRPr lang="en-US" altLang="ja-JP" sz="4400" dirty="0">
              <a:latin typeface="Times New Roman" panose="02020603050405020304" pitchFamily="18" charset="0"/>
              <a:cs typeface="Times New Roman" panose="02020603050405020304" pitchFamily="18" charset="0"/>
            </a:endParaRPr>
          </a:p>
          <a:p>
            <a:pPr marL="342900" indent="-342900">
              <a:buFont typeface="+mj-lt"/>
              <a:buAutoNum type="arabicPeriod"/>
            </a:pPr>
            <a:r>
              <a:rPr lang="en-US" altLang="ja-JP" sz="4400" dirty="0" smtClean="0">
                <a:latin typeface="Times New Roman" panose="02020603050405020304" pitchFamily="18" charset="0"/>
                <a:cs typeface="Times New Roman" panose="02020603050405020304" pitchFamily="18" charset="0"/>
              </a:rPr>
              <a:t> Result</a:t>
            </a:r>
            <a:endParaRPr lang="en-US" altLang="ja-JP" sz="4400" dirty="0">
              <a:latin typeface="Times New Roman" panose="02020603050405020304" pitchFamily="18" charset="0"/>
              <a:cs typeface="Times New Roman" panose="02020603050405020304" pitchFamily="18" charset="0"/>
            </a:endParaRPr>
          </a:p>
          <a:p>
            <a:pPr marL="342900" indent="-342900">
              <a:buFont typeface="+mj-lt"/>
              <a:buAutoNum type="arabicPeriod"/>
            </a:pPr>
            <a:r>
              <a:rPr lang="en-US" altLang="ja-JP" sz="4400" dirty="0" smtClean="0">
                <a:latin typeface="Times New Roman" panose="02020603050405020304" pitchFamily="18" charset="0"/>
                <a:cs typeface="Times New Roman" panose="02020603050405020304" pitchFamily="18" charset="0"/>
              </a:rPr>
              <a:t> Discussion</a:t>
            </a:r>
            <a:endParaRPr lang="en-US" altLang="ja-JP" sz="4400" dirty="0">
              <a:latin typeface="Times New Roman" panose="02020603050405020304" pitchFamily="18" charset="0"/>
              <a:cs typeface="Times New Roman" panose="02020603050405020304" pitchFamily="18" charset="0"/>
            </a:endParaRPr>
          </a:p>
          <a:p>
            <a:pPr marL="342900" indent="-342900">
              <a:buFont typeface="+mj-lt"/>
              <a:buAutoNum type="arabicPeriod"/>
            </a:pPr>
            <a:r>
              <a:rPr lang="en-US" altLang="ja-JP" sz="4400" dirty="0" smtClean="0">
                <a:latin typeface="Times New Roman" panose="02020603050405020304" pitchFamily="18" charset="0"/>
                <a:cs typeface="Times New Roman" panose="02020603050405020304" pitchFamily="18" charset="0"/>
              </a:rPr>
              <a:t> Summary</a:t>
            </a:r>
            <a:endParaRPr lang="en-US" altLang="ja-JP" sz="4400" dirty="0">
              <a:latin typeface="Times New Roman" panose="02020603050405020304" pitchFamily="18" charset="0"/>
              <a:cs typeface="Times New Roman" panose="02020603050405020304" pitchFamily="18" charset="0"/>
            </a:endParaRPr>
          </a:p>
        </p:txBody>
      </p:sp>
      <p:sp>
        <p:nvSpPr>
          <p:cNvPr id="2" name="正方形/長方形 1"/>
          <p:cNvSpPr/>
          <p:nvPr/>
        </p:nvSpPr>
        <p:spPr>
          <a:xfrm>
            <a:off x="0" y="0"/>
            <a:ext cx="9144000" cy="11049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4800" dirty="0" smtClean="0">
                <a:latin typeface="Times New Roman" panose="02020603050405020304" pitchFamily="18" charset="0"/>
                <a:cs typeface="Times New Roman" panose="02020603050405020304" pitchFamily="18" charset="0"/>
              </a:rPr>
              <a:t> Contents</a:t>
            </a:r>
            <a:endParaRPr kumimoji="1" lang="ja-JP" altLang="en-US" sz="4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3078813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8752" y="760424"/>
            <a:ext cx="8339504" cy="1325563"/>
          </a:xfrm>
        </p:spPr>
        <p:txBody>
          <a:bodyPr/>
          <a:lstStyle/>
          <a:p>
            <a:r>
              <a:rPr lang="fr-FR" dirty="0" err="1" smtClean="0"/>
              <a:t>linefeed</a:t>
            </a:r>
            <a:endParaRPr lang="fr-FR" dirty="0"/>
          </a:p>
        </p:txBody>
      </p:sp>
      <p:pic>
        <p:nvPicPr>
          <p:cNvPr id="3" name="Picture 2" descr="line_greg_comp.png"/>
          <p:cNvPicPr>
            <a:picLocks noChangeAspect="1"/>
          </p:cNvPicPr>
          <p:nvPr/>
        </p:nvPicPr>
        <p:blipFill rotWithShape="1">
          <a:blip r:embed="rId2">
            <a:extLst>
              <a:ext uri="{28A0092B-C50C-407E-A947-70E740481C1C}">
                <a14:useLocalDpi xmlns:a14="http://schemas.microsoft.com/office/drawing/2010/main" val="0"/>
              </a:ext>
            </a:extLst>
          </a:blip>
          <a:srcRect t="3108" r="51883" b="65896"/>
          <a:stretch/>
        </p:blipFill>
        <p:spPr>
          <a:xfrm>
            <a:off x="0" y="1735183"/>
            <a:ext cx="4399851" cy="1413191"/>
          </a:xfrm>
          <a:prstGeom prst="rect">
            <a:avLst/>
          </a:prstGeom>
        </p:spPr>
      </p:pic>
      <p:sp>
        <p:nvSpPr>
          <p:cNvPr id="4" name="TextBox 3"/>
          <p:cNvSpPr txBox="1"/>
          <p:nvPr/>
        </p:nvSpPr>
        <p:spPr>
          <a:xfrm>
            <a:off x="899993" y="6057703"/>
            <a:ext cx="7786807" cy="461665"/>
          </a:xfrm>
          <a:prstGeom prst="rect">
            <a:avLst/>
          </a:prstGeom>
          <a:noFill/>
        </p:spPr>
        <p:txBody>
          <a:bodyPr wrap="none" rtlCol="0">
            <a:spAutoFit/>
          </a:bodyPr>
          <a:lstStyle/>
          <a:p>
            <a:r>
              <a:rPr lang="fr-FR" sz="2400" dirty="0" err="1" smtClean="0"/>
              <a:t>Same</a:t>
            </a:r>
            <a:r>
              <a:rPr lang="fr-FR" sz="2400" dirty="0" smtClean="0"/>
              <a:t> </a:t>
            </a:r>
            <a:r>
              <a:rPr lang="fr-FR" sz="2400" dirty="0" err="1" smtClean="0"/>
              <a:t>general</a:t>
            </a:r>
            <a:r>
              <a:rPr lang="fr-FR" sz="2400" dirty="0" smtClean="0"/>
              <a:t> trend but Ne </a:t>
            </a:r>
            <a:r>
              <a:rPr lang="fr-FR" sz="2400" dirty="0" err="1" smtClean="0"/>
              <a:t>is</a:t>
            </a:r>
            <a:r>
              <a:rPr lang="fr-FR" sz="2400" dirty="0" smtClean="0"/>
              <a:t> not the </a:t>
            </a:r>
            <a:r>
              <a:rPr lang="fr-FR" sz="2400" dirty="0" err="1" smtClean="0"/>
              <a:t>same</a:t>
            </a:r>
            <a:r>
              <a:rPr lang="fr-FR" sz="2400" dirty="0" smtClean="0"/>
              <a:t> in </a:t>
            </a:r>
            <a:r>
              <a:rPr lang="fr-FR" sz="2400" dirty="0" err="1" smtClean="0"/>
              <a:t>every</a:t>
            </a:r>
            <a:r>
              <a:rPr lang="fr-FR" sz="2400" dirty="0" smtClean="0"/>
              <a:t> direction</a:t>
            </a:r>
            <a:endParaRPr lang="fr-FR" sz="2400" dirty="0"/>
          </a:p>
        </p:txBody>
      </p:sp>
      <p:sp>
        <p:nvSpPr>
          <p:cNvPr id="5" name="正方形/長方形 3"/>
          <p:cNvSpPr/>
          <p:nvPr/>
        </p:nvSpPr>
        <p:spPr>
          <a:xfrm>
            <a:off x="0" y="0"/>
            <a:ext cx="9144000" cy="1104900"/>
          </a:xfrm>
          <a:prstGeom prst="rect">
            <a:avLst/>
          </a:prstGeom>
          <a:solidFill>
            <a:srgbClr val="008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4800" dirty="0" smtClean="0">
                <a:latin typeface="Times New Roman" panose="02020603050405020304" pitchFamily="18" charset="0"/>
                <a:cs typeface="Times New Roman" panose="02020603050405020304" pitchFamily="18" charset="0"/>
              </a:rPr>
              <a:t> 4. </a:t>
            </a:r>
            <a:r>
              <a:rPr lang="en-US" altLang="ja-JP" sz="4800" dirty="0" smtClean="0">
                <a:latin typeface="Times New Roman" panose="02020603050405020304" pitchFamily="18" charset="0"/>
                <a:cs typeface="Times New Roman" panose="02020603050405020304" pitchFamily="18" charset="0"/>
              </a:rPr>
              <a:t>Results</a:t>
            </a:r>
            <a:endParaRPr kumimoji="1" lang="ja-JP" altLang="en-US" sz="4800" dirty="0">
              <a:latin typeface="Times New Roman" panose="02020603050405020304" pitchFamily="18" charset="0"/>
              <a:cs typeface="Times New Roman" panose="02020603050405020304" pitchFamily="18" charset="0"/>
            </a:endParaRPr>
          </a:p>
        </p:txBody>
      </p:sp>
      <p:sp>
        <p:nvSpPr>
          <p:cNvPr id="12" name="TextBox 11"/>
          <p:cNvSpPr txBox="1"/>
          <p:nvPr/>
        </p:nvSpPr>
        <p:spPr>
          <a:xfrm>
            <a:off x="3444494" y="2017826"/>
            <a:ext cx="448523" cy="369332"/>
          </a:xfrm>
          <a:prstGeom prst="rect">
            <a:avLst/>
          </a:prstGeom>
          <a:noFill/>
        </p:spPr>
        <p:txBody>
          <a:bodyPr wrap="none" rtlCol="0">
            <a:spAutoFit/>
          </a:bodyPr>
          <a:lstStyle/>
          <a:p>
            <a:r>
              <a:rPr lang="fr-FR" dirty="0" smtClean="0"/>
              <a:t>Ne</a:t>
            </a:r>
            <a:endParaRPr lang="fr-FR" dirty="0"/>
          </a:p>
        </p:txBody>
      </p:sp>
      <p:sp>
        <p:nvSpPr>
          <p:cNvPr id="13" name="Oval 12"/>
          <p:cNvSpPr/>
          <p:nvPr/>
        </p:nvSpPr>
        <p:spPr>
          <a:xfrm>
            <a:off x="1113372" y="2400517"/>
            <a:ext cx="2974790" cy="574037"/>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213112384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8752" y="760424"/>
            <a:ext cx="8339504" cy="1325563"/>
          </a:xfrm>
        </p:spPr>
        <p:txBody>
          <a:bodyPr/>
          <a:lstStyle/>
          <a:p>
            <a:r>
              <a:rPr lang="fr-FR" dirty="0" err="1" smtClean="0"/>
              <a:t>linefeed</a:t>
            </a:r>
            <a:endParaRPr lang="fr-FR" dirty="0"/>
          </a:p>
        </p:txBody>
      </p:sp>
      <p:pic>
        <p:nvPicPr>
          <p:cNvPr id="3" name="Picture 2" descr="line_greg_comp.png"/>
          <p:cNvPicPr>
            <a:picLocks noChangeAspect="1"/>
          </p:cNvPicPr>
          <p:nvPr/>
        </p:nvPicPr>
        <p:blipFill rotWithShape="1">
          <a:blip r:embed="rId2">
            <a:extLst>
              <a:ext uri="{28A0092B-C50C-407E-A947-70E740481C1C}">
                <a14:useLocalDpi xmlns:a14="http://schemas.microsoft.com/office/drawing/2010/main" val="0"/>
              </a:ext>
            </a:extLst>
          </a:blip>
          <a:srcRect t="3108" r="51883" b="65896"/>
          <a:stretch/>
        </p:blipFill>
        <p:spPr>
          <a:xfrm>
            <a:off x="0" y="1735183"/>
            <a:ext cx="4399851" cy="1413191"/>
          </a:xfrm>
          <a:prstGeom prst="rect">
            <a:avLst/>
          </a:prstGeom>
        </p:spPr>
      </p:pic>
      <p:sp>
        <p:nvSpPr>
          <p:cNvPr id="4" name="TextBox 3"/>
          <p:cNvSpPr txBox="1"/>
          <p:nvPr/>
        </p:nvSpPr>
        <p:spPr>
          <a:xfrm>
            <a:off x="899993" y="6057703"/>
            <a:ext cx="7786807" cy="461665"/>
          </a:xfrm>
          <a:prstGeom prst="rect">
            <a:avLst/>
          </a:prstGeom>
          <a:noFill/>
        </p:spPr>
        <p:txBody>
          <a:bodyPr wrap="none" rtlCol="0">
            <a:spAutoFit/>
          </a:bodyPr>
          <a:lstStyle/>
          <a:p>
            <a:r>
              <a:rPr lang="fr-FR" sz="2400" dirty="0" err="1" smtClean="0"/>
              <a:t>Same</a:t>
            </a:r>
            <a:r>
              <a:rPr lang="fr-FR" sz="2400" dirty="0" smtClean="0"/>
              <a:t> </a:t>
            </a:r>
            <a:r>
              <a:rPr lang="fr-FR" sz="2400" dirty="0" err="1" smtClean="0"/>
              <a:t>general</a:t>
            </a:r>
            <a:r>
              <a:rPr lang="fr-FR" sz="2400" dirty="0" smtClean="0"/>
              <a:t> trend but Ne </a:t>
            </a:r>
            <a:r>
              <a:rPr lang="fr-FR" sz="2400" dirty="0" err="1" smtClean="0"/>
              <a:t>is</a:t>
            </a:r>
            <a:r>
              <a:rPr lang="fr-FR" sz="2400" dirty="0" smtClean="0"/>
              <a:t> not the </a:t>
            </a:r>
            <a:r>
              <a:rPr lang="fr-FR" sz="2400" dirty="0" err="1" smtClean="0"/>
              <a:t>same</a:t>
            </a:r>
            <a:r>
              <a:rPr lang="fr-FR" sz="2400" dirty="0" smtClean="0"/>
              <a:t> in </a:t>
            </a:r>
            <a:r>
              <a:rPr lang="fr-FR" sz="2400" dirty="0" err="1" smtClean="0"/>
              <a:t>every</a:t>
            </a:r>
            <a:r>
              <a:rPr lang="fr-FR" sz="2400" dirty="0" smtClean="0"/>
              <a:t> direction</a:t>
            </a:r>
            <a:endParaRPr lang="fr-FR" sz="2400" dirty="0"/>
          </a:p>
        </p:txBody>
      </p:sp>
      <p:sp>
        <p:nvSpPr>
          <p:cNvPr id="5" name="正方形/長方形 3"/>
          <p:cNvSpPr/>
          <p:nvPr/>
        </p:nvSpPr>
        <p:spPr>
          <a:xfrm>
            <a:off x="0" y="0"/>
            <a:ext cx="9144000" cy="1104900"/>
          </a:xfrm>
          <a:prstGeom prst="rect">
            <a:avLst/>
          </a:prstGeom>
          <a:solidFill>
            <a:srgbClr val="008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4800" dirty="0" smtClean="0">
                <a:latin typeface="Times New Roman" panose="02020603050405020304" pitchFamily="18" charset="0"/>
                <a:cs typeface="Times New Roman" panose="02020603050405020304" pitchFamily="18" charset="0"/>
              </a:rPr>
              <a:t> 4. </a:t>
            </a:r>
            <a:r>
              <a:rPr lang="en-US" altLang="ja-JP" sz="4800" dirty="0" smtClean="0">
                <a:latin typeface="Times New Roman" panose="02020603050405020304" pitchFamily="18" charset="0"/>
                <a:cs typeface="Times New Roman" panose="02020603050405020304" pitchFamily="18" charset="0"/>
              </a:rPr>
              <a:t>Results</a:t>
            </a:r>
            <a:endParaRPr kumimoji="1" lang="ja-JP" altLang="en-US" sz="4800" dirty="0">
              <a:latin typeface="Times New Roman" panose="02020603050405020304" pitchFamily="18" charset="0"/>
              <a:cs typeface="Times New Roman" panose="02020603050405020304" pitchFamily="18" charset="0"/>
            </a:endParaRPr>
          </a:p>
        </p:txBody>
      </p:sp>
      <p:sp>
        <p:nvSpPr>
          <p:cNvPr id="12" name="TextBox 11"/>
          <p:cNvSpPr txBox="1"/>
          <p:nvPr/>
        </p:nvSpPr>
        <p:spPr>
          <a:xfrm>
            <a:off x="3444494" y="2017826"/>
            <a:ext cx="448523" cy="369332"/>
          </a:xfrm>
          <a:prstGeom prst="rect">
            <a:avLst/>
          </a:prstGeom>
          <a:noFill/>
        </p:spPr>
        <p:txBody>
          <a:bodyPr wrap="none" rtlCol="0">
            <a:spAutoFit/>
          </a:bodyPr>
          <a:lstStyle/>
          <a:p>
            <a:r>
              <a:rPr lang="fr-FR" dirty="0" smtClean="0"/>
              <a:t>Ne</a:t>
            </a:r>
            <a:endParaRPr lang="fr-FR" dirty="0"/>
          </a:p>
        </p:txBody>
      </p:sp>
      <p:cxnSp>
        <p:nvCxnSpPr>
          <p:cNvPr id="15" name="Straight Arrow Connector 14"/>
          <p:cNvCxnSpPr/>
          <p:nvPr/>
        </p:nvCxnSpPr>
        <p:spPr>
          <a:xfrm flipV="1">
            <a:off x="1130768" y="2296147"/>
            <a:ext cx="556686" cy="852358"/>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13112384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8752" y="760424"/>
            <a:ext cx="8339504" cy="1325563"/>
          </a:xfrm>
        </p:spPr>
        <p:txBody>
          <a:bodyPr/>
          <a:lstStyle/>
          <a:p>
            <a:r>
              <a:rPr lang="fr-FR" dirty="0" err="1" smtClean="0"/>
              <a:t>linefeed</a:t>
            </a:r>
            <a:endParaRPr lang="fr-FR" dirty="0"/>
          </a:p>
        </p:txBody>
      </p:sp>
      <p:pic>
        <p:nvPicPr>
          <p:cNvPr id="3" name="Picture 2" descr="line_greg_comp.png"/>
          <p:cNvPicPr>
            <a:picLocks noChangeAspect="1"/>
          </p:cNvPicPr>
          <p:nvPr/>
        </p:nvPicPr>
        <p:blipFill rotWithShape="1">
          <a:blip r:embed="rId2">
            <a:extLst>
              <a:ext uri="{28A0092B-C50C-407E-A947-70E740481C1C}">
                <a14:useLocalDpi xmlns:a14="http://schemas.microsoft.com/office/drawing/2010/main" val="0"/>
              </a:ext>
            </a:extLst>
          </a:blip>
          <a:srcRect t="3108" r="51883" b="65896"/>
          <a:stretch/>
        </p:blipFill>
        <p:spPr>
          <a:xfrm>
            <a:off x="0" y="1735183"/>
            <a:ext cx="4399851" cy="1413191"/>
          </a:xfrm>
          <a:prstGeom prst="rect">
            <a:avLst/>
          </a:prstGeom>
        </p:spPr>
      </p:pic>
      <p:sp>
        <p:nvSpPr>
          <p:cNvPr id="4" name="TextBox 3"/>
          <p:cNvSpPr txBox="1"/>
          <p:nvPr/>
        </p:nvSpPr>
        <p:spPr>
          <a:xfrm>
            <a:off x="899993" y="6057703"/>
            <a:ext cx="7786807" cy="461665"/>
          </a:xfrm>
          <a:prstGeom prst="rect">
            <a:avLst/>
          </a:prstGeom>
          <a:noFill/>
        </p:spPr>
        <p:txBody>
          <a:bodyPr wrap="none" rtlCol="0">
            <a:spAutoFit/>
          </a:bodyPr>
          <a:lstStyle/>
          <a:p>
            <a:r>
              <a:rPr lang="fr-FR" sz="2400" dirty="0" err="1" smtClean="0"/>
              <a:t>Same</a:t>
            </a:r>
            <a:r>
              <a:rPr lang="fr-FR" sz="2400" dirty="0" smtClean="0"/>
              <a:t> </a:t>
            </a:r>
            <a:r>
              <a:rPr lang="fr-FR" sz="2400" dirty="0" err="1" smtClean="0"/>
              <a:t>general</a:t>
            </a:r>
            <a:r>
              <a:rPr lang="fr-FR" sz="2400" dirty="0" smtClean="0"/>
              <a:t> trend but Ne </a:t>
            </a:r>
            <a:r>
              <a:rPr lang="fr-FR" sz="2400" dirty="0" err="1" smtClean="0"/>
              <a:t>is</a:t>
            </a:r>
            <a:r>
              <a:rPr lang="fr-FR" sz="2400" dirty="0" smtClean="0"/>
              <a:t> not the </a:t>
            </a:r>
            <a:r>
              <a:rPr lang="fr-FR" sz="2400" dirty="0" err="1" smtClean="0"/>
              <a:t>same</a:t>
            </a:r>
            <a:r>
              <a:rPr lang="fr-FR" sz="2400" dirty="0" smtClean="0"/>
              <a:t> in </a:t>
            </a:r>
            <a:r>
              <a:rPr lang="fr-FR" sz="2400" dirty="0" err="1" smtClean="0"/>
              <a:t>every</a:t>
            </a:r>
            <a:r>
              <a:rPr lang="fr-FR" sz="2400" dirty="0" smtClean="0"/>
              <a:t> direction</a:t>
            </a:r>
            <a:endParaRPr lang="fr-FR" sz="2400" dirty="0"/>
          </a:p>
        </p:txBody>
      </p:sp>
      <p:sp>
        <p:nvSpPr>
          <p:cNvPr id="5" name="正方形/長方形 3"/>
          <p:cNvSpPr/>
          <p:nvPr/>
        </p:nvSpPr>
        <p:spPr>
          <a:xfrm>
            <a:off x="0" y="0"/>
            <a:ext cx="9144000" cy="1104900"/>
          </a:xfrm>
          <a:prstGeom prst="rect">
            <a:avLst/>
          </a:prstGeom>
          <a:solidFill>
            <a:srgbClr val="008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4800" dirty="0" smtClean="0">
                <a:latin typeface="Times New Roman" panose="02020603050405020304" pitchFamily="18" charset="0"/>
                <a:cs typeface="Times New Roman" panose="02020603050405020304" pitchFamily="18" charset="0"/>
              </a:rPr>
              <a:t> 4. </a:t>
            </a:r>
            <a:r>
              <a:rPr lang="en-US" altLang="ja-JP" sz="4800" dirty="0" smtClean="0">
                <a:latin typeface="Times New Roman" panose="02020603050405020304" pitchFamily="18" charset="0"/>
                <a:cs typeface="Times New Roman" panose="02020603050405020304" pitchFamily="18" charset="0"/>
              </a:rPr>
              <a:t>Results</a:t>
            </a:r>
            <a:endParaRPr kumimoji="1" lang="ja-JP" altLang="en-US" sz="4800" dirty="0">
              <a:latin typeface="Times New Roman" panose="02020603050405020304" pitchFamily="18" charset="0"/>
              <a:cs typeface="Times New Roman" panose="02020603050405020304" pitchFamily="18" charset="0"/>
            </a:endParaRPr>
          </a:p>
        </p:txBody>
      </p:sp>
      <p:sp>
        <p:nvSpPr>
          <p:cNvPr id="12" name="TextBox 11"/>
          <p:cNvSpPr txBox="1"/>
          <p:nvPr/>
        </p:nvSpPr>
        <p:spPr>
          <a:xfrm>
            <a:off x="3444494" y="2017826"/>
            <a:ext cx="448523" cy="369332"/>
          </a:xfrm>
          <a:prstGeom prst="rect">
            <a:avLst/>
          </a:prstGeom>
          <a:noFill/>
        </p:spPr>
        <p:txBody>
          <a:bodyPr wrap="none" rtlCol="0">
            <a:spAutoFit/>
          </a:bodyPr>
          <a:lstStyle/>
          <a:p>
            <a:r>
              <a:rPr lang="fr-FR" dirty="0" smtClean="0"/>
              <a:t>Ne</a:t>
            </a:r>
            <a:endParaRPr lang="fr-FR" dirty="0"/>
          </a:p>
        </p:txBody>
      </p:sp>
    </p:spTree>
    <p:extLst>
      <p:ext uri="{BB962C8B-B14F-4D97-AF65-F5344CB8AC3E}">
        <p14:creationId xmlns:p14="http://schemas.microsoft.com/office/powerpoint/2010/main" val="188071018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line_greg_comp.png"/>
          <p:cNvPicPr>
            <a:picLocks noChangeAspect="1"/>
          </p:cNvPicPr>
          <p:nvPr/>
        </p:nvPicPr>
        <p:blipFill rotWithShape="1">
          <a:blip r:embed="rId2">
            <a:extLst>
              <a:ext uri="{28A0092B-C50C-407E-A947-70E740481C1C}">
                <a14:useLocalDpi xmlns:a14="http://schemas.microsoft.com/office/drawing/2010/main" val="0"/>
              </a:ext>
            </a:extLst>
          </a:blip>
          <a:srcRect t="3108" r="51883" b="65896"/>
          <a:stretch/>
        </p:blipFill>
        <p:spPr>
          <a:xfrm>
            <a:off x="0" y="1735183"/>
            <a:ext cx="4399851" cy="1413191"/>
          </a:xfrm>
          <a:prstGeom prst="rect">
            <a:avLst/>
          </a:prstGeom>
        </p:spPr>
      </p:pic>
      <p:sp>
        <p:nvSpPr>
          <p:cNvPr id="4" name="TextBox 3"/>
          <p:cNvSpPr txBox="1"/>
          <p:nvPr/>
        </p:nvSpPr>
        <p:spPr>
          <a:xfrm>
            <a:off x="899993" y="6057703"/>
            <a:ext cx="7786807" cy="461665"/>
          </a:xfrm>
          <a:prstGeom prst="rect">
            <a:avLst/>
          </a:prstGeom>
          <a:noFill/>
        </p:spPr>
        <p:txBody>
          <a:bodyPr wrap="none" rtlCol="0">
            <a:spAutoFit/>
          </a:bodyPr>
          <a:lstStyle/>
          <a:p>
            <a:r>
              <a:rPr lang="fr-FR" sz="2400" dirty="0" err="1" smtClean="0"/>
              <a:t>Same</a:t>
            </a:r>
            <a:r>
              <a:rPr lang="fr-FR" sz="2400" dirty="0" smtClean="0"/>
              <a:t> </a:t>
            </a:r>
            <a:r>
              <a:rPr lang="fr-FR" sz="2400" dirty="0" err="1" smtClean="0"/>
              <a:t>general</a:t>
            </a:r>
            <a:r>
              <a:rPr lang="fr-FR" sz="2400" dirty="0" smtClean="0"/>
              <a:t> trend but Ne </a:t>
            </a:r>
            <a:r>
              <a:rPr lang="fr-FR" sz="2400" dirty="0" err="1" smtClean="0"/>
              <a:t>is</a:t>
            </a:r>
            <a:r>
              <a:rPr lang="fr-FR" sz="2400" dirty="0" smtClean="0"/>
              <a:t> not the </a:t>
            </a:r>
            <a:r>
              <a:rPr lang="fr-FR" sz="2400" dirty="0" err="1" smtClean="0"/>
              <a:t>same</a:t>
            </a:r>
            <a:r>
              <a:rPr lang="fr-FR" sz="2400" dirty="0" smtClean="0"/>
              <a:t> in </a:t>
            </a:r>
            <a:r>
              <a:rPr lang="fr-FR" sz="2400" dirty="0" err="1" smtClean="0"/>
              <a:t>every</a:t>
            </a:r>
            <a:r>
              <a:rPr lang="fr-FR" sz="2400" dirty="0" smtClean="0"/>
              <a:t> direction</a:t>
            </a:r>
            <a:endParaRPr lang="fr-FR" sz="2400" dirty="0"/>
          </a:p>
        </p:txBody>
      </p:sp>
      <p:sp>
        <p:nvSpPr>
          <p:cNvPr id="5" name="正方形/長方形 3"/>
          <p:cNvSpPr/>
          <p:nvPr/>
        </p:nvSpPr>
        <p:spPr>
          <a:xfrm>
            <a:off x="0" y="0"/>
            <a:ext cx="9144000" cy="1104900"/>
          </a:xfrm>
          <a:prstGeom prst="rect">
            <a:avLst/>
          </a:prstGeom>
          <a:solidFill>
            <a:srgbClr val="008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4800" dirty="0" smtClean="0">
                <a:latin typeface="Times New Roman" panose="02020603050405020304" pitchFamily="18" charset="0"/>
                <a:cs typeface="Times New Roman" panose="02020603050405020304" pitchFamily="18" charset="0"/>
              </a:rPr>
              <a:t> 4. </a:t>
            </a:r>
            <a:r>
              <a:rPr lang="en-US" altLang="ja-JP" sz="4800" dirty="0" smtClean="0">
                <a:latin typeface="Times New Roman" panose="02020603050405020304" pitchFamily="18" charset="0"/>
                <a:cs typeface="Times New Roman" panose="02020603050405020304" pitchFamily="18" charset="0"/>
              </a:rPr>
              <a:t>Results</a:t>
            </a:r>
            <a:endParaRPr kumimoji="1" lang="ja-JP" altLang="en-US" sz="4800" dirty="0">
              <a:latin typeface="Times New Roman" panose="02020603050405020304" pitchFamily="18" charset="0"/>
              <a:cs typeface="Times New Roman" panose="02020603050405020304" pitchFamily="18" charset="0"/>
            </a:endParaRPr>
          </a:p>
        </p:txBody>
      </p:sp>
      <p:pic>
        <p:nvPicPr>
          <p:cNvPr id="11" name="Picture 10" descr="line_greg_comp.png"/>
          <p:cNvPicPr>
            <a:picLocks noChangeAspect="1"/>
          </p:cNvPicPr>
          <p:nvPr/>
        </p:nvPicPr>
        <p:blipFill rotWithShape="1">
          <a:blip r:embed="rId2">
            <a:extLst>
              <a:ext uri="{28A0092B-C50C-407E-A947-70E740481C1C}">
                <a14:useLocalDpi xmlns:a14="http://schemas.microsoft.com/office/drawing/2010/main" val="0"/>
              </a:ext>
            </a:extLst>
          </a:blip>
          <a:srcRect t="34317" r="51296" b="36649"/>
          <a:stretch/>
        </p:blipFill>
        <p:spPr>
          <a:xfrm>
            <a:off x="0" y="3166263"/>
            <a:ext cx="4453508" cy="1323748"/>
          </a:xfrm>
          <a:prstGeom prst="rect">
            <a:avLst/>
          </a:prstGeom>
        </p:spPr>
      </p:pic>
      <p:sp>
        <p:nvSpPr>
          <p:cNvPr id="12" name="Title 1"/>
          <p:cNvSpPr txBox="1">
            <a:spLocks/>
          </p:cNvSpPr>
          <p:nvPr/>
        </p:nvSpPr>
        <p:spPr>
          <a:xfrm>
            <a:off x="208752" y="760424"/>
            <a:ext cx="8339504"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fr-FR" smtClean="0"/>
              <a:t>linefeed</a:t>
            </a:r>
            <a:endParaRPr lang="fr-FR" dirty="0"/>
          </a:p>
        </p:txBody>
      </p:sp>
      <p:sp>
        <p:nvSpPr>
          <p:cNvPr id="13" name="TextBox 12"/>
          <p:cNvSpPr txBox="1"/>
          <p:nvPr/>
        </p:nvSpPr>
        <p:spPr>
          <a:xfrm>
            <a:off x="3444494" y="2017826"/>
            <a:ext cx="448523" cy="369332"/>
          </a:xfrm>
          <a:prstGeom prst="rect">
            <a:avLst/>
          </a:prstGeom>
          <a:noFill/>
        </p:spPr>
        <p:txBody>
          <a:bodyPr wrap="none" rtlCol="0">
            <a:spAutoFit/>
          </a:bodyPr>
          <a:lstStyle/>
          <a:p>
            <a:r>
              <a:rPr lang="fr-FR" dirty="0" smtClean="0"/>
              <a:t>Ne</a:t>
            </a:r>
            <a:endParaRPr lang="fr-FR" dirty="0"/>
          </a:p>
        </p:txBody>
      </p:sp>
      <p:sp>
        <p:nvSpPr>
          <p:cNvPr id="14" name="TextBox 13"/>
          <p:cNvSpPr txBox="1"/>
          <p:nvPr/>
        </p:nvSpPr>
        <p:spPr>
          <a:xfrm>
            <a:off x="3618455" y="3392035"/>
            <a:ext cx="412004" cy="369332"/>
          </a:xfrm>
          <a:prstGeom prst="rect">
            <a:avLst/>
          </a:prstGeom>
          <a:noFill/>
        </p:spPr>
        <p:txBody>
          <a:bodyPr wrap="none" rtlCol="0">
            <a:spAutoFit/>
          </a:bodyPr>
          <a:lstStyle/>
          <a:p>
            <a:r>
              <a:rPr lang="fr-FR" dirty="0" smtClean="0"/>
              <a:t>Te</a:t>
            </a:r>
            <a:endParaRPr lang="fr-FR" dirty="0"/>
          </a:p>
        </p:txBody>
      </p:sp>
    </p:spTree>
    <p:extLst>
      <p:ext uri="{BB962C8B-B14F-4D97-AF65-F5344CB8AC3E}">
        <p14:creationId xmlns:p14="http://schemas.microsoft.com/office/powerpoint/2010/main" val="120351837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line_greg_comp.png"/>
          <p:cNvPicPr>
            <a:picLocks noChangeAspect="1"/>
          </p:cNvPicPr>
          <p:nvPr/>
        </p:nvPicPr>
        <p:blipFill rotWithShape="1">
          <a:blip r:embed="rId2">
            <a:extLst>
              <a:ext uri="{28A0092B-C50C-407E-A947-70E740481C1C}">
                <a14:useLocalDpi xmlns:a14="http://schemas.microsoft.com/office/drawing/2010/main" val="0"/>
              </a:ext>
            </a:extLst>
          </a:blip>
          <a:srcRect t="3108" r="51883" b="65896"/>
          <a:stretch/>
        </p:blipFill>
        <p:spPr>
          <a:xfrm>
            <a:off x="0" y="1735183"/>
            <a:ext cx="4399851" cy="1413191"/>
          </a:xfrm>
          <a:prstGeom prst="rect">
            <a:avLst/>
          </a:prstGeom>
        </p:spPr>
      </p:pic>
      <p:sp>
        <p:nvSpPr>
          <p:cNvPr id="4" name="TextBox 3"/>
          <p:cNvSpPr txBox="1"/>
          <p:nvPr/>
        </p:nvSpPr>
        <p:spPr>
          <a:xfrm>
            <a:off x="899993" y="6057703"/>
            <a:ext cx="7786807" cy="461665"/>
          </a:xfrm>
          <a:prstGeom prst="rect">
            <a:avLst/>
          </a:prstGeom>
          <a:noFill/>
        </p:spPr>
        <p:txBody>
          <a:bodyPr wrap="none" rtlCol="0">
            <a:spAutoFit/>
          </a:bodyPr>
          <a:lstStyle/>
          <a:p>
            <a:r>
              <a:rPr lang="fr-FR" sz="2400" dirty="0" err="1" smtClean="0"/>
              <a:t>Same</a:t>
            </a:r>
            <a:r>
              <a:rPr lang="fr-FR" sz="2400" dirty="0" smtClean="0"/>
              <a:t> </a:t>
            </a:r>
            <a:r>
              <a:rPr lang="fr-FR" sz="2400" dirty="0" err="1" smtClean="0"/>
              <a:t>general</a:t>
            </a:r>
            <a:r>
              <a:rPr lang="fr-FR" sz="2400" dirty="0" smtClean="0"/>
              <a:t> trend but Ne </a:t>
            </a:r>
            <a:r>
              <a:rPr lang="fr-FR" sz="2400" dirty="0" err="1" smtClean="0"/>
              <a:t>is</a:t>
            </a:r>
            <a:r>
              <a:rPr lang="fr-FR" sz="2400" dirty="0" smtClean="0"/>
              <a:t> not the </a:t>
            </a:r>
            <a:r>
              <a:rPr lang="fr-FR" sz="2400" dirty="0" err="1" smtClean="0"/>
              <a:t>same</a:t>
            </a:r>
            <a:r>
              <a:rPr lang="fr-FR" sz="2400" dirty="0" smtClean="0"/>
              <a:t> in </a:t>
            </a:r>
            <a:r>
              <a:rPr lang="fr-FR" sz="2400" dirty="0" err="1" smtClean="0"/>
              <a:t>every</a:t>
            </a:r>
            <a:r>
              <a:rPr lang="fr-FR" sz="2400" dirty="0" smtClean="0"/>
              <a:t> direction</a:t>
            </a:r>
            <a:endParaRPr lang="fr-FR" sz="2400" dirty="0"/>
          </a:p>
        </p:txBody>
      </p:sp>
      <p:sp>
        <p:nvSpPr>
          <p:cNvPr id="5" name="正方形/長方形 3"/>
          <p:cNvSpPr/>
          <p:nvPr/>
        </p:nvSpPr>
        <p:spPr>
          <a:xfrm>
            <a:off x="0" y="0"/>
            <a:ext cx="9144000" cy="1104900"/>
          </a:xfrm>
          <a:prstGeom prst="rect">
            <a:avLst/>
          </a:prstGeom>
          <a:solidFill>
            <a:srgbClr val="008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4800" dirty="0" smtClean="0">
                <a:latin typeface="Times New Roman" panose="02020603050405020304" pitchFamily="18" charset="0"/>
                <a:cs typeface="Times New Roman" panose="02020603050405020304" pitchFamily="18" charset="0"/>
              </a:rPr>
              <a:t> 4. </a:t>
            </a:r>
            <a:r>
              <a:rPr lang="en-US" altLang="ja-JP" sz="4800" dirty="0" smtClean="0">
                <a:latin typeface="Times New Roman" panose="02020603050405020304" pitchFamily="18" charset="0"/>
                <a:cs typeface="Times New Roman" panose="02020603050405020304" pitchFamily="18" charset="0"/>
              </a:rPr>
              <a:t>Results</a:t>
            </a:r>
            <a:endParaRPr kumimoji="1" lang="ja-JP" altLang="en-US" sz="4800" dirty="0">
              <a:latin typeface="Times New Roman" panose="02020603050405020304" pitchFamily="18" charset="0"/>
              <a:cs typeface="Times New Roman" panose="02020603050405020304" pitchFamily="18" charset="0"/>
            </a:endParaRPr>
          </a:p>
        </p:txBody>
      </p:sp>
      <p:pic>
        <p:nvPicPr>
          <p:cNvPr id="10" name="Picture 9" descr="line_greg_comp.png"/>
          <p:cNvPicPr>
            <a:picLocks noChangeAspect="1"/>
          </p:cNvPicPr>
          <p:nvPr/>
        </p:nvPicPr>
        <p:blipFill rotWithShape="1">
          <a:blip r:embed="rId2">
            <a:extLst>
              <a:ext uri="{28A0092B-C50C-407E-A947-70E740481C1C}">
                <a14:useLocalDpi xmlns:a14="http://schemas.microsoft.com/office/drawing/2010/main" val="0"/>
              </a:ext>
            </a:extLst>
          </a:blip>
          <a:srcRect l="-496" t="63947" r="48076"/>
          <a:stretch/>
        </p:blipFill>
        <p:spPr>
          <a:xfrm>
            <a:off x="0" y="4490009"/>
            <a:ext cx="4793334" cy="1643746"/>
          </a:xfrm>
          <a:prstGeom prst="rect">
            <a:avLst/>
          </a:prstGeom>
        </p:spPr>
      </p:pic>
      <p:pic>
        <p:nvPicPr>
          <p:cNvPr id="11" name="Picture 10" descr="line_greg_comp.png"/>
          <p:cNvPicPr>
            <a:picLocks noChangeAspect="1"/>
          </p:cNvPicPr>
          <p:nvPr/>
        </p:nvPicPr>
        <p:blipFill rotWithShape="1">
          <a:blip r:embed="rId2">
            <a:extLst>
              <a:ext uri="{28A0092B-C50C-407E-A947-70E740481C1C}">
                <a14:useLocalDpi xmlns:a14="http://schemas.microsoft.com/office/drawing/2010/main" val="0"/>
              </a:ext>
            </a:extLst>
          </a:blip>
          <a:srcRect t="34317" r="51296" b="36649"/>
          <a:stretch/>
        </p:blipFill>
        <p:spPr>
          <a:xfrm>
            <a:off x="0" y="3166263"/>
            <a:ext cx="4453508" cy="1323748"/>
          </a:xfrm>
          <a:prstGeom prst="rect">
            <a:avLst/>
          </a:prstGeom>
        </p:spPr>
      </p:pic>
      <p:sp>
        <p:nvSpPr>
          <p:cNvPr id="12" name="Title 1"/>
          <p:cNvSpPr txBox="1">
            <a:spLocks/>
          </p:cNvSpPr>
          <p:nvPr/>
        </p:nvSpPr>
        <p:spPr>
          <a:xfrm>
            <a:off x="208752" y="760424"/>
            <a:ext cx="8339504"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fr-FR" smtClean="0"/>
              <a:t>linefeed</a:t>
            </a:r>
            <a:endParaRPr lang="fr-FR" dirty="0"/>
          </a:p>
        </p:txBody>
      </p:sp>
      <p:sp>
        <p:nvSpPr>
          <p:cNvPr id="13" name="TextBox 12"/>
          <p:cNvSpPr txBox="1"/>
          <p:nvPr/>
        </p:nvSpPr>
        <p:spPr>
          <a:xfrm>
            <a:off x="3444494" y="2017826"/>
            <a:ext cx="448523" cy="369332"/>
          </a:xfrm>
          <a:prstGeom prst="rect">
            <a:avLst/>
          </a:prstGeom>
          <a:noFill/>
        </p:spPr>
        <p:txBody>
          <a:bodyPr wrap="none" rtlCol="0">
            <a:spAutoFit/>
          </a:bodyPr>
          <a:lstStyle/>
          <a:p>
            <a:r>
              <a:rPr lang="fr-FR" dirty="0" smtClean="0"/>
              <a:t>Ne</a:t>
            </a:r>
            <a:endParaRPr lang="fr-FR" dirty="0"/>
          </a:p>
        </p:txBody>
      </p:sp>
      <p:sp>
        <p:nvSpPr>
          <p:cNvPr id="16" name="TextBox 15"/>
          <p:cNvSpPr txBox="1"/>
          <p:nvPr/>
        </p:nvSpPr>
        <p:spPr>
          <a:xfrm>
            <a:off x="3618455" y="3392035"/>
            <a:ext cx="412004" cy="369332"/>
          </a:xfrm>
          <a:prstGeom prst="rect">
            <a:avLst/>
          </a:prstGeom>
          <a:noFill/>
        </p:spPr>
        <p:txBody>
          <a:bodyPr wrap="none" rtlCol="0">
            <a:spAutoFit/>
          </a:bodyPr>
          <a:lstStyle/>
          <a:p>
            <a:r>
              <a:rPr lang="fr-FR" dirty="0" smtClean="0"/>
              <a:t>Te</a:t>
            </a:r>
            <a:endParaRPr lang="fr-FR" dirty="0"/>
          </a:p>
        </p:txBody>
      </p:sp>
      <p:sp>
        <p:nvSpPr>
          <p:cNvPr id="17" name="TextBox 16"/>
          <p:cNvSpPr txBox="1"/>
          <p:nvPr/>
        </p:nvSpPr>
        <p:spPr>
          <a:xfrm>
            <a:off x="3666477" y="4692509"/>
            <a:ext cx="350126" cy="369332"/>
          </a:xfrm>
          <a:prstGeom prst="rect">
            <a:avLst/>
          </a:prstGeom>
          <a:noFill/>
        </p:spPr>
        <p:txBody>
          <a:bodyPr wrap="none" rtlCol="0">
            <a:spAutoFit/>
          </a:bodyPr>
          <a:lstStyle/>
          <a:p>
            <a:r>
              <a:rPr lang="fr-FR" dirty="0" smtClean="0"/>
              <a:t>Ti</a:t>
            </a:r>
            <a:endParaRPr lang="fr-FR" dirty="0"/>
          </a:p>
        </p:txBody>
      </p:sp>
    </p:spTree>
    <p:extLst>
      <p:ext uri="{BB962C8B-B14F-4D97-AF65-F5344CB8AC3E}">
        <p14:creationId xmlns:p14="http://schemas.microsoft.com/office/powerpoint/2010/main" val="120351837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line_greg_comp.png"/>
          <p:cNvPicPr>
            <a:picLocks noChangeAspect="1"/>
          </p:cNvPicPr>
          <p:nvPr/>
        </p:nvPicPr>
        <p:blipFill rotWithShape="1">
          <a:blip r:embed="rId2">
            <a:extLst>
              <a:ext uri="{28A0092B-C50C-407E-A947-70E740481C1C}">
                <a14:useLocalDpi xmlns:a14="http://schemas.microsoft.com/office/drawing/2010/main" val="0"/>
              </a:ext>
            </a:extLst>
          </a:blip>
          <a:srcRect t="3108" r="51883" b="65896"/>
          <a:stretch/>
        </p:blipFill>
        <p:spPr>
          <a:xfrm>
            <a:off x="0" y="1735183"/>
            <a:ext cx="4399851" cy="1413191"/>
          </a:xfrm>
          <a:prstGeom prst="rect">
            <a:avLst/>
          </a:prstGeom>
        </p:spPr>
      </p:pic>
      <p:sp>
        <p:nvSpPr>
          <p:cNvPr id="4" name="TextBox 3"/>
          <p:cNvSpPr txBox="1"/>
          <p:nvPr/>
        </p:nvSpPr>
        <p:spPr>
          <a:xfrm>
            <a:off x="899993" y="6057703"/>
            <a:ext cx="7786807" cy="461665"/>
          </a:xfrm>
          <a:prstGeom prst="rect">
            <a:avLst/>
          </a:prstGeom>
          <a:noFill/>
        </p:spPr>
        <p:txBody>
          <a:bodyPr wrap="none" rtlCol="0">
            <a:spAutoFit/>
          </a:bodyPr>
          <a:lstStyle/>
          <a:p>
            <a:r>
              <a:rPr lang="fr-FR" sz="2400" dirty="0" err="1" smtClean="0"/>
              <a:t>Same</a:t>
            </a:r>
            <a:r>
              <a:rPr lang="fr-FR" sz="2400" dirty="0" smtClean="0"/>
              <a:t> </a:t>
            </a:r>
            <a:r>
              <a:rPr lang="fr-FR" sz="2400" dirty="0" err="1" smtClean="0"/>
              <a:t>general</a:t>
            </a:r>
            <a:r>
              <a:rPr lang="fr-FR" sz="2400" dirty="0" smtClean="0"/>
              <a:t> trend but Ne </a:t>
            </a:r>
            <a:r>
              <a:rPr lang="fr-FR" sz="2400" dirty="0" err="1" smtClean="0"/>
              <a:t>is</a:t>
            </a:r>
            <a:r>
              <a:rPr lang="fr-FR" sz="2400" dirty="0" smtClean="0"/>
              <a:t> not the </a:t>
            </a:r>
            <a:r>
              <a:rPr lang="fr-FR" sz="2400" dirty="0" err="1" smtClean="0"/>
              <a:t>same</a:t>
            </a:r>
            <a:r>
              <a:rPr lang="fr-FR" sz="2400" dirty="0" smtClean="0"/>
              <a:t> in </a:t>
            </a:r>
            <a:r>
              <a:rPr lang="fr-FR" sz="2400" dirty="0" err="1" smtClean="0"/>
              <a:t>every</a:t>
            </a:r>
            <a:r>
              <a:rPr lang="fr-FR" sz="2400" dirty="0" smtClean="0"/>
              <a:t> direction</a:t>
            </a:r>
            <a:endParaRPr lang="fr-FR" sz="2400" dirty="0"/>
          </a:p>
        </p:txBody>
      </p:sp>
      <p:sp>
        <p:nvSpPr>
          <p:cNvPr id="5" name="正方形/長方形 3"/>
          <p:cNvSpPr/>
          <p:nvPr/>
        </p:nvSpPr>
        <p:spPr>
          <a:xfrm>
            <a:off x="0" y="0"/>
            <a:ext cx="9144000" cy="1104900"/>
          </a:xfrm>
          <a:prstGeom prst="rect">
            <a:avLst/>
          </a:prstGeom>
          <a:solidFill>
            <a:srgbClr val="008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4800" dirty="0" smtClean="0">
                <a:latin typeface="Times New Roman" panose="02020603050405020304" pitchFamily="18" charset="0"/>
                <a:cs typeface="Times New Roman" panose="02020603050405020304" pitchFamily="18" charset="0"/>
              </a:rPr>
              <a:t> 4. </a:t>
            </a:r>
            <a:r>
              <a:rPr lang="en-US" altLang="ja-JP" sz="4800" dirty="0" smtClean="0">
                <a:latin typeface="Times New Roman" panose="02020603050405020304" pitchFamily="18" charset="0"/>
                <a:cs typeface="Times New Roman" panose="02020603050405020304" pitchFamily="18" charset="0"/>
              </a:rPr>
              <a:t>Results</a:t>
            </a:r>
            <a:endParaRPr kumimoji="1" lang="ja-JP" altLang="en-US" sz="4800" dirty="0">
              <a:latin typeface="Times New Roman" panose="02020603050405020304" pitchFamily="18" charset="0"/>
              <a:cs typeface="Times New Roman" panose="02020603050405020304" pitchFamily="18" charset="0"/>
            </a:endParaRPr>
          </a:p>
        </p:txBody>
      </p:sp>
      <p:pic>
        <p:nvPicPr>
          <p:cNvPr id="9" name="Picture 8" descr="line_greg_comp.png"/>
          <p:cNvPicPr>
            <a:picLocks noChangeAspect="1"/>
          </p:cNvPicPr>
          <p:nvPr/>
        </p:nvPicPr>
        <p:blipFill rotWithShape="1">
          <a:blip r:embed="rId2">
            <a:extLst>
              <a:ext uri="{28A0092B-C50C-407E-A947-70E740481C1C}">
                <a14:useLocalDpi xmlns:a14="http://schemas.microsoft.com/office/drawing/2010/main" val="0"/>
              </a:ext>
            </a:extLst>
          </a:blip>
          <a:srcRect l="51051" t="198" b="66452"/>
          <a:stretch/>
        </p:blipFill>
        <p:spPr>
          <a:xfrm>
            <a:off x="4668135" y="1609965"/>
            <a:ext cx="4475865" cy="1520522"/>
          </a:xfrm>
          <a:prstGeom prst="rect">
            <a:avLst/>
          </a:prstGeom>
        </p:spPr>
      </p:pic>
      <p:pic>
        <p:nvPicPr>
          <p:cNvPr id="10" name="Picture 9" descr="line_greg_comp.png"/>
          <p:cNvPicPr>
            <a:picLocks noChangeAspect="1"/>
          </p:cNvPicPr>
          <p:nvPr/>
        </p:nvPicPr>
        <p:blipFill rotWithShape="1">
          <a:blip r:embed="rId2">
            <a:extLst>
              <a:ext uri="{28A0092B-C50C-407E-A947-70E740481C1C}">
                <a14:useLocalDpi xmlns:a14="http://schemas.microsoft.com/office/drawing/2010/main" val="0"/>
              </a:ext>
            </a:extLst>
          </a:blip>
          <a:srcRect l="-496" t="63947" r="48076"/>
          <a:stretch/>
        </p:blipFill>
        <p:spPr>
          <a:xfrm>
            <a:off x="0" y="4490009"/>
            <a:ext cx="4793334" cy="1643746"/>
          </a:xfrm>
          <a:prstGeom prst="rect">
            <a:avLst/>
          </a:prstGeom>
        </p:spPr>
      </p:pic>
      <p:pic>
        <p:nvPicPr>
          <p:cNvPr id="11" name="Picture 10" descr="line_greg_comp.png"/>
          <p:cNvPicPr>
            <a:picLocks noChangeAspect="1"/>
          </p:cNvPicPr>
          <p:nvPr/>
        </p:nvPicPr>
        <p:blipFill rotWithShape="1">
          <a:blip r:embed="rId2">
            <a:extLst>
              <a:ext uri="{28A0092B-C50C-407E-A947-70E740481C1C}">
                <a14:useLocalDpi xmlns:a14="http://schemas.microsoft.com/office/drawing/2010/main" val="0"/>
              </a:ext>
            </a:extLst>
          </a:blip>
          <a:srcRect t="34317" r="51296" b="36649"/>
          <a:stretch/>
        </p:blipFill>
        <p:spPr>
          <a:xfrm>
            <a:off x="0" y="3166263"/>
            <a:ext cx="4453508" cy="1323748"/>
          </a:xfrm>
          <a:prstGeom prst="rect">
            <a:avLst/>
          </a:prstGeom>
        </p:spPr>
      </p:pic>
      <p:sp>
        <p:nvSpPr>
          <p:cNvPr id="12" name="Title 1"/>
          <p:cNvSpPr>
            <a:spLocks noGrp="1"/>
          </p:cNvSpPr>
          <p:nvPr>
            <p:ph type="title"/>
          </p:nvPr>
        </p:nvSpPr>
        <p:spPr>
          <a:xfrm>
            <a:off x="208752" y="760424"/>
            <a:ext cx="8339504" cy="1325563"/>
          </a:xfrm>
        </p:spPr>
        <p:txBody>
          <a:bodyPr/>
          <a:lstStyle/>
          <a:p>
            <a:r>
              <a:rPr lang="fr-FR" dirty="0" err="1" smtClean="0"/>
              <a:t>linefeed</a:t>
            </a:r>
            <a:r>
              <a:rPr lang="fr-FR" dirty="0" smtClean="0"/>
              <a:t>	</a:t>
            </a:r>
            <a:endParaRPr lang="fr-FR" dirty="0"/>
          </a:p>
        </p:txBody>
      </p:sp>
      <p:sp>
        <p:nvSpPr>
          <p:cNvPr id="14" name="Title 1"/>
          <p:cNvSpPr txBox="1">
            <a:spLocks/>
          </p:cNvSpPr>
          <p:nvPr/>
        </p:nvSpPr>
        <p:spPr>
          <a:xfrm>
            <a:off x="6373794" y="930219"/>
            <a:ext cx="2770206"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fr-FR" dirty="0" err="1" smtClean="0"/>
              <a:t>gregorian</a:t>
            </a:r>
            <a:r>
              <a:rPr lang="fr-FR" dirty="0" smtClean="0"/>
              <a:t>	</a:t>
            </a:r>
            <a:endParaRPr lang="fr-FR" dirty="0"/>
          </a:p>
        </p:txBody>
      </p:sp>
      <p:sp>
        <p:nvSpPr>
          <p:cNvPr id="15" name="TextBox 14"/>
          <p:cNvSpPr txBox="1"/>
          <p:nvPr/>
        </p:nvSpPr>
        <p:spPr>
          <a:xfrm>
            <a:off x="3444494" y="2017826"/>
            <a:ext cx="448523" cy="369332"/>
          </a:xfrm>
          <a:prstGeom prst="rect">
            <a:avLst/>
          </a:prstGeom>
          <a:noFill/>
        </p:spPr>
        <p:txBody>
          <a:bodyPr wrap="none" rtlCol="0">
            <a:spAutoFit/>
          </a:bodyPr>
          <a:lstStyle/>
          <a:p>
            <a:r>
              <a:rPr lang="fr-FR" dirty="0" smtClean="0"/>
              <a:t>Ne</a:t>
            </a:r>
            <a:endParaRPr lang="fr-FR" dirty="0"/>
          </a:p>
        </p:txBody>
      </p:sp>
      <p:sp>
        <p:nvSpPr>
          <p:cNvPr id="16" name="TextBox 15"/>
          <p:cNvSpPr txBox="1"/>
          <p:nvPr/>
        </p:nvSpPr>
        <p:spPr>
          <a:xfrm>
            <a:off x="3618455" y="3392035"/>
            <a:ext cx="412004" cy="369332"/>
          </a:xfrm>
          <a:prstGeom prst="rect">
            <a:avLst/>
          </a:prstGeom>
          <a:noFill/>
        </p:spPr>
        <p:txBody>
          <a:bodyPr wrap="none" rtlCol="0">
            <a:spAutoFit/>
          </a:bodyPr>
          <a:lstStyle/>
          <a:p>
            <a:r>
              <a:rPr lang="fr-FR" dirty="0" smtClean="0"/>
              <a:t>Te</a:t>
            </a:r>
            <a:endParaRPr lang="fr-FR" dirty="0"/>
          </a:p>
        </p:txBody>
      </p:sp>
      <p:sp>
        <p:nvSpPr>
          <p:cNvPr id="17" name="TextBox 16"/>
          <p:cNvSpPr txBox="1"/>
          <p:nvPr/>
        </p:nvSpPr>
        <p:spPr>
          <a:xfrm>
            <a:off x="3666477" y="4692509"/>
            <a:ext cx="350126" cy="369332"/>
          </a:xfrm>
          <a:prstGeom prst="rect">
            <a:avLst/>
          </a:prstGeom>
          <a:noFill/>
        </p:spPr>
        <p:txBody>
          <a:bodyPr wrap="none" rtlCol="0">
            <a:spAutoFit/>
          </a:bodyPr>
          <a:lstStyle/>
          <a:p>
            <a:r>
              <a:rPr lang="fr-FR" dirty="0" smtClean="0"/>
              <a:t>Ti</a:t>
            </a:r>
            <a:endParaRPr lang="fr-FR" dirty="0"/>
          </a:p>
        </p:txBody>
      </p:sp>
    </p:spTree>
    <p:extLst>
      <p:ext uri="{BB962C8B-B14F-4D97-AF65-F5344CB8AC3E}">
        <p14:creationId xmlns:p14="http://schemas.microsoft.com/office/powerpoint/2010/main" val="120351837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line_greg_comp.png"/>
          <p:cNvPicPr>
            <a:picLocks noChangeAspect="1"/>
          </p:cNvPicPr>
          <p:nvPr/>
        </p:nvPicPr>
        <p:blipFill rotWithShape="1">
          <a:blip r:embed="rId2">
            <a:extLst>
              <a:ext uri="{28A0092B-C50C-407E-A947-70E740481C1C}">
                <a14:useLocalDpi xmlns:a14="http://schemas.microsoft.com/office/drawing/2010/main" val="0"/>
              </a:ext>
            </a:extLst>
          </a:blip>
          <a:srcRect t="3108" r="51883" b="65896"/>
          <a:stretch/>
        </p:blipFill>
        <p:spPr>
          <a:xfrm>
            <a:off x="0" y="1735183"/>
            <a:ext cx="4399851" cy="1413191"/>
          </a:xfrm>
          <a:prstGeom prst="rect">
            <a:avLst/>
          </a:prstGeom>
        </p:spPr>
      </p:pic>
      <p:sp>
        <p:nvSpPr>
          <p:cNvPr id="4" name="TextBox 3"/>
          <p:cNvSpPr txBox="1"/>
          <p:nvPr/>
        </p:nvSpPr>
        <p:spPr>
          <a:xfrm>
            <a:off x="899993" y="6057703"/>
            <a:ext cx="7786807" cy="461665"/>
          </a:xfrm>
          <a:prstGeom prst="rect">
            <a:avLst/>
          </a:prstGeom>
          <a:noFill/>
        </p:spPr>
        <p:txBody>
          <a:bodyPr wrap="none" rtlCol="0">
            <a:spAutoFit/>
          </a:bodyPr>
          <a:lstStyle/>
          <a:p>
            <a:r>
              <a:rPr lang="fr-FR" sz="2400" dirty="0" err="1" smtClean="0"/>
              <a:t>Same</a:t>
            </a:r>
            <a:r>
              <a:rPr lang="fr-FR" sz="2400" dirty="0" smtClean="0"/>
              <a:t> </a:t>
            </a:r>
            <a:r>
              <a:rPr lang="fr-FR" sz="2400" dirty="0" err="1" smtClean="0"/>
              <a:t>general</a:t>
            </a:r>
            <a:r>
              <a:rPr lang="fr-FR" sz="2400" dirty="0" smtClean="0"/>
              <a:t> trend but Ne </a:t>
            </a:r>
            <a:r>
              <a:rPr lang="fr-FR" sz="2400" dirty="0" err="1" smtClean="0"/>
              <a:t>is</a:t>
            </a:r>
            <a:r>
              <a:rPr lang="fr-FR" sz="2400" dirty="0" smtClean="0"/>
              <a:t> not the </a:t>
            </a:r>
            <a:r>
              <a:rPr lang="fr-FR" sz="2400" dirty="0" err="1" smtClean="0"/>
              <a:t>same</a:t>
            </a:r>
            <a:r>
              <a:rPr lang="fr-FR" sz="2400" dirty="0" smtClean="0"/>
              <a:t> in </a:t>
            </a:r>
            <a:r>
              <a:rPr lang="fr-FR" sz="2400" dirty="0" err="1" smtClean="0"/>
              <a:t>every</a:t>
            </a:r>
            <a:r>
              <a:rPr lang="fr-FR" sz="2400" dirty="0" smtClean="0"/>
              <a:t> direction</a:t>
            </a:r>
            <a:endParaRPr lang="fr-FR" sz="2400" dirty="0"/>
          </a:p>
        </p:txBody>
      </p:sp>
      <p:sp>
        <p:nvSpPr>
          <p:cNvPr id="5" name="正方形/長方形 3"/>
          <p:cNvSpPr/>
          <p:nvPr/>
        </p:nvSpPr>
        <p:spPr>
          <a:xfrm>
            <a:off x="0" y="0"/>
            <a:ext cx="9144000" cy="1104900"/>
          </a:xfrm>
          <a:prstGeom prst="rect">
            <a:avLst/>
          </a:prstGeom>
          <a:solidFill>
            <a:srgbClr val="008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4800" dirty="0" smtClean="0">
                <a:latin typeface="Times New Roman" panose="02020603050405020304" pitchFamily="18" charset="0"/>
                <a:cs typeface="Times New Roman" panose="02020603050405020304" pitchFamily="18" charset="0"/>
              </a:rPr>
              <a:t> 4. </a:t>
            </a:r>
            <a:r>
              <a:rPr lang="en-US" altLang="ja-JP" sz="4800" dirty="0" smtClean="0">
                <a:latin typeface="Times New Roman" panose="02020603050405020304" pitchFamily="18" charset="0"/>
                <a:cs typeface="Times New Roman" panose="02020603050405020304" pitchFamily="18" charset="0"/>
              </a:rPr>
              <a:t>Results</a:t>
            </a:r>
            <a:endParaRPr kumimoji="1" lang="ja-JP" altLang="en-US" sz="4800" dirty="0">
              <a:latin typeface="Times New Roman" panose="02020603050405020304" pitchFamily="18" charset="0"/>
              <a:cs typeface="Times New Roman" panose="02020603050405020304" pitchFamily="18" charset="0"/>
            </a:endParaRPr>
          </a:p>
        </p:txBody>
      </p:sp>
      <p:pic>
        <p:nvPicPr>
          <p:cNvPr id="8" name="Picture 7" descr="line_greg_comp.png"/>
          <p:cNvPicPr>
            <a:picLocks noChangeAspect="1"/>
          </p:cNvPicPr>
          <p:nvPr/>
        </p:nvPicPr>
        <p:blipFill rotWithShape="1">
          <a:blip r:embed="rId2">
            <a:extLst>
              <a:ext uri="{28A0092B-C50C-407E-A947-70E740481C1C}">
                <a14:useLocalDpi xmlns:a14="http://schemas.microsoft.com/office/drawing/2010/main" val="0"/>
              </a:ext>
            </a:extLst>
          </a:blip>
          <a:srcRect l="51639" t="33359" b="36822"/>
          <a:stretch/>
        </p:blipFill>
        <p:spPr>
          <a:xfrm>
            <a:off x="4721793" y="3074275"/>
            <a:ext cx="4422207" cy="1359526"/>
          </a:xfrm>
          <a:prstGeom prst="rect">
            <a:avLst/>
          </a:prstGeom>
        </p:spPr>
      </p:pic>
      <p:pic>
        <p:nvPicPr>
          <p:cNvPr id="9" name="Picture 8" descr="line_greg_comp.png"/>
          <p:cNvPicPr>
            <a:picLocks noChangeAspect="1"/>
          </p:cNvPicPr>
          <p:nvPr/>
        </p:nvPicPr>
        <p:blipFill rotWithShape="1">
          <a:blip r:embed="rId2">
            <a:extLst>
              <a:ext uri="{28A0092B-C50C-407E-A947-70E740481C1C}">
                <a14:useLocalDpi xmlns:a14="http://schemas.microsoft.com/office/drawing/2010/main" val="0"/>
              </a:ext>
            </a:extLst>
          </a:blip>
          <a:srcRect l="51051" t="198" b="66452"/>
          <a:stretch/>
        </p:blipFill>
        <p:spPr>
          <a:xfrm>
            <a:off x="4668135" y="1609965"/>
            <a:ext cx="4475865" cy="1520522"/>
          </a:xfrm>
          <a:prstGeom prst="rect">
            <a:avLst/>
          </a:prstGeom>
        </p:spPr>
      </p:pic>
      <p:pic>
        <p:nvPicPr>
          <p:cNvPr id="10" name="Picture 9" descr="line_greg_comp.png"/>
          <p:cNvPicPr>
            <a:picLocks noChangeAspect="1"/>
          </p:cNvPicPr>
          <p:nvPr/>
        </p:nvPicPr>
        <p:blipFill rotWithShape="1">
          <a:blip r:embed="rId2">
            <a:extLst>
              <a:ext uri="{28A0092B-C50C-407E-A947-70E740481C1C}">
                <a14:useLocalDpi xmlns:a14="http://schemas.microsoft.com/office/drawing/2010/main" val="0"/>
              </a:ext>
            </a:extLst>
          </a:blip>
          <a:srcRect l="-496" t="63947" r="48076"/>
          <a:stretch/>
        </p:blipFill>
        <p:spPr>
          <a:xfrm>
            <a:off x="0" y="4490009"/>
            <a:ext cx="4793334" cy="1643746"/>
          </a:xfrm>
          <a:prstGeom prst="rect">
            <a:avLst/>
          </a:prstGeom>
        </p:spPr>
      </p:pic>
      <p:pic>
        <p:nvPicPr>
          <p:cNvPr id="11" name="Picture 10" descr="line_greg_comp.png"/>
          <p:cNvPicPr>
            <a:picLocks noChangeAspect="1"/>
          </p:cNvPicPr>
          <p:nvPr/>
        </p:nvPicPr>
        <p:blipFill rotWithShape="1">
          <a:blip r:embed="rId2">
            <a:extLst>
              <a:ext uri="{28A0092B-C50C-407E-A947-70E740481C1C}">
                <a14:useLocalDpi xmlns:a14="http://schemas.microsoft.com/office/drawing/2010/main" val="0"/>
              </a:ext>
            </a:extLst>
          </a:blip>
          <a:srcRect t="34317" r="51296" b="36649"/>
          <a:stretch/>
        </p:blipFill>
        <p:spPr>
          <a:xfrm>
            <a:off x="0" y="3166263"/>
            <a:ext cx="4453508" cy="1323748"/>
          </a:xfrm>
          <a:prstGeom prst="rect">
            <a:avLst/>
          </a:prstGeom>
        </p:spPr>
      </p:pic>
      <p:sp>
        <p:nvSpPr>
          <p:cNvPr id="12" name="Title 1"/>
          <p:cNvSpPr txBox="1">
            <a:spLocks/>
          </p:cNvSpPr>
          <p:nvPr/>
        </p:nvSpPr>
        <p:spPr>
          <a:xfrm>
            <a:off x="208752" y="760424"/>
            <a:ext cx="8339504" cy="1325563"/>
          </a:xfrm>
          <a:prstGeom prst="rect">
            <a:avLst/>
          </a:prstGeom>
        </p:spPr>
        <p:txBody>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fr-FR" smtClean="0"/>
              <a:t>linefeed	</a:t>
            </a:r>
            <a:endParaRPr lang="fr-FR" dirty="0"/>
          </a:p>
        </p:txBody>
      </p:sp>
      <p:sp>
        <p:nvSpPr>
          <p:cNvPr id="13" name="Title 1"/>
          <p:cNvSpPr txBox="1">
            <a:spLocks/>
          </p:cNvSpPr>
          <p:nvPr/>
        </p:nvSpPr>
        <p:spPr>
          <a:xfrm>
            <a:off x="6373794" y="930219"/>
            <a:ext cx="2770206"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fr-FR" dirty="0" err="1" smtClean="0"/>
              <a:t>gregorian</a:t>
            </a:r>
            <a:r>
              <a:rPr lang="fr-FR" dirty="0" smtClean="0"/>
              <a:t>	</a:t>
            </a:r>
            <a:endParaRPr lang="fr-FR" dirty="0"/>
          </a:p>
        </p:txBody>
      </p:sp>
      <p:sp>
        <p:nvSpPr>
          <p:cNvPr id="14" name="TextBox 13"/>
          <p:cNvSpPr txBox="1"/>
          <p:nvPr/>
        </p:nvSpPr>
        <p:spPr>
          <a:xfrm>
            <a:off x="3444494" y="2017826"/>
            <a:ext cx="448523" cy="369332"/>
          </a:xfrm>
          <a:prstGeom prst="rect">
            <a:avLst/>
          </a:prstGeom>
          <a:noFill/>
        </p:spPr>
        <p:txBody>
          <a:bodyPr wrap="none" rtlCol="0">
            <a:spAutoFit/>
          </a:bodyPr>
          <a:lstStyle/>
          <a:p>
            <a:r>
              <a:rPr lang="fr-FR" dirty="0" smtClean="0"/>
              <a:t>Ne</a:t>
            </a:r>
            <a:endParaRPr lang="fr-FR" dirty="0"/>
          </a:p>
        </p:txBody>
      </p:sp>
      <p:sp>
        <p:nvSpPr>
          <p:cNvPr id="15" name="TextBox 14"/>
          <p:cNvSpPr txBox="1"/>
          <p:nvPr/>
        </p:nvSpPr>
        <p:spPr>
          <a:xfrm>
            <a:off x="3618455" y="3392035"/>
            <a:ext cx="412004" cy="369332"/>
          </a:xfrm>
          <a:prstGeom prst="rect">
            <a:avLst/>
          </a:prstGeom>
          <a:noFill/>
        </p:spPr>
        <p:txBody>
          <a:bodyPr wrap="none" rtlCol="0">
            <a:spAutoFit/>
          </a:bodyPr>
          <a:lstStyle/>
          <a:p>
            <a:r>
              <a:rPr lang="fr-FR" dirty="0" smtClean="0"/>
              <a:t>Te</a:t>
            </a:r>
            <a:endParaRPr lang="fr-FR" dirty="0"/>
          </a:p>
        </p:txBody>
      </p:sp>
      <p:sp>
        <p:nvSpPr>
          <p:cNvPr id="16" name="TextBox 15"/>
          <p:cNvSpPr txBox="1"/>
          <p:nvPr/>
        </p:nvSpPr>
        <p:spPr>
          <a:xfrm>
            <a:off x="3666477" y="4692509"/>
            <a:ext cx="350126" cy="369332"/>
          </a:xfrm>
          <a:prstGeom prst="rect">
            <a:avLst/>
          </a:prstGeom>
          <a:noFill/>
        </p:spPr>
        <p:txBody>
          <a:bodyPr wrap="none" rtlCol="0">
            <a:spAutoFit/>
          </a:bodyPr>
          <a:lstStyle/>
          <a:p>
            <a:r>
              <a:rPr lang="fr-FR" dirty="0" smtClean="0"/>
              <a:t>Ti</a:t>
            </a:r>
            <a:endParaRPr lang="fr-FR" dirty="0"/>
          </a:p>
        </p:txBody>
      </p:sp>
    </p:spTree>
    <p:extLst>
      <p:ext uri="{BB962C8B-B14F-4D97-AF65-F5344CB8AC3E}">
        <p14:creationId xmlns:p14="http://schemas.microsoft.com/office/powerpoint/2010/main" val="120351837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line_greg_comp.png"/>
          <p:cNvPicPr>
            <a:picLocks noChangeAspect="1"/>
          </p:cNvPicPr>
          <p:nvPr/>
        </p:nvPicPr>
        <p:blipFill rotWithShape="1">
          <a:blip r:embed="rId2">
            <a:extLst>
              <a:ext uri="{28A0092B-C50C-407E-A947-70E740481C1C}">
                <a14:useLocalDpi xmlns:a14="http://schemas.microsoft.com/office/drawing/2010/main" val="0"/>
              </a:ext>
            </a:extLst>
          </a:blip>
          <a:srcRect t="3108" r="51883" b="65896"/>
          <a:stretch/>
        </p:blipFill>
        <p:spPr>
          <a:xfrm>
            <a:off x="0" y="1735183"/>
            <a:ext cx="4399851" cy="1413191"/>
          </a:xfrm>
          <a:prstGeom prst="rect">
            <a:avLst/>
          </a:prstGeom>
        </p:spPr>
      </p:pic>
      <p:sp>
        <p:nvSpPr>
          <p:cNvPr id="4" name="TextBox 3"/>
          <p:cNvSpPr txBox="1"/>
          <p:nvPr/>
        </p:nvSpPr>
        <p:spPr>
          <a:xfrm>
            <a:off x="899993" y="6057703"/>
            <a:ext cx="7786807" cy="461665"/>
          </a:xfrm>
          <a:prstGeom prst="rect">
            <a:avLst/>
          </a:prstGeom>
          <a:noFill/>
        </p:spPr>
        <p:txBody>
          <a:bodyPr wrap="none" rtlCol="0">
            <a:spAutoFit/>
          </a:bodyPr>
          <a:lstStyle/>
          <a:p>
            <a:r>
              <a:rPr lang="fr-FR" sz="2400" dirty="0" err="1" smtClean="0"/>
              <a:t>Same</a:t>
            </a:r>
            <a:r>
              <a:rPr lang="fr-FR" sz="2400" dirty="0" smtClean="0"/>
              <a:t> </a:t>
            </a:r>
            <a:r>
              <a:rPr lang="fr-FR" sz="2400" dirty="0" err="1" smtClean="0"/>
              <a:t>general</a:t>
            </a:r>
            <a:r>
              <a:rPr lang="fr-FR" sz="2400" dirty="0" smtClean="0"/>
              <a:t> trend but Ne </a:t>
            </a:r>
            <a:r>
              <a:rPr lang="fr-FR" sz="2400" dirty="0" err="1" smtClean="0"/>
              <a:t>is</a:t>
            </a:r>
            <a:r>
              <a:rPr lang="fr-FR" sz="2400" dirty="0" smtClean="0"/>
              <a:t> not the </a:t>
            </a:r>
            <a:r>
              <a:rPr lang="fr-FR" sz="2400" dirty="0" err="1" smtClean="0"/>
              <a:t>same</a:t>
            </a:r>
            <a:r>
              <a:rPr lang="fr-FR" sz="2400" dirty="0" smtClean="0"/>
              <a:t> in </a:t>
            </a:r>
            <a:r>
              <a:rPr lang="fr-FR" sz="2400" dirty="0" err="1" smtClean="0"/>
              <a:t>every</a:t>
            </a:r>
            <a:r>
              <a:rPr lang="fr-FR" sz="2400" dirty="0" smtClean="0"/>
              <a:t> direction</a:t>
            </a:r>
            <a:endParaRPr lang="fr-FR" sz="2400" dirty="0"/>
          </a:p>
        </p:txBody>
      </p:sp>
      <p:sp>
        <p:nvSpPr>
          <p:cNvPr id="5" name="正方形/長方形 3"/>
          <p:cNvSpPr/>
          <p:nvPr/>
        </p:nvSpPr>
        <p:spPr>
          <a:xfrm>
            <a:off x="0" y="0"/>
            <a:ext cx="9144000" cy="1104900"/>
          </a:xfrm>
          <a:prstGeom prst="rect">
            <a:avLst/>
          </a:prstGeom>
          <a:solidFill>
            <a:srgbClr val="008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4800" dirty="0" smtClean="0">
                <a:latin typeface="Times New Roman" panose="02020603050405020304" pitchFamily="18" charset="0"/>
                <a:cs typeface="Times New Roman" panose="02020603050405020304" pitchFamily="18" charset="0"/>
              </a:rPr>
              <a:t> 4. </a:t>
            </a:r>
            <a:r>
              <a:rPr lang="en-US" altLang="ja-JP" sz="4800" dirty="0" smtClean="0">
                <a:latin typeface="Times New Roman" panose="02020603050405020304" pitchFamily="18" charset="0"/>
                <a:cs typeface="Times New Roman" panose="02020603050405020304" pitchFamily="18" charset="0"/>
              </a:rPr>
              <a:t>Results</a:t>
            </a:r>
            <a:endParaRPr kumimoji="1" lang="ja-JP" altLang="en-US" sz="4800" dirty="0">
              <a:latin typeface="Times New Roman" panose="02020603050405020304" pitchFamily="18" charset="0"/>
              <a:cs typeface="Times New Roman" panose="02020603050405020304" pitchFamily="18" charset="0"/>
            </a:endParaRPr>
          </a:p>
        </p:txBody>
      </p:sp>
      <p:pic>
        <p:nvPicPr>
          <p:cNvPr id="7" name="Picture 6" descr="line_greg_comp.png"/>
          <p:cNvPicPr>
            <a:picLocks noChangeAspect="1"/>
          </p:cNvPicPr>
          <p:nvPr/>
        </p:nvPicPr>
        <p:blipFill rotWithShape="1">
          <a:blip r:embed="rId2">
            <a:extLst>
              <a:ext uri="{28A0092B-C50C-407E-A947-70E740481C1C}">
                <a14:useLocalDpi xmlns:a14="http://schemas.microsoft.com/office/drawing/2010/main" val="0"/>
              </a:ext>
            </a:extLst>
          </a:blip>
          <a:srcRect l="51638" t="62989"/>
          <a:stretch/>
        </p:blipFill>
        <p:spPr>
          <a:xfrm>
            <a:off x="4721792" y="4472123"/>
            <a:ext cx="4422208" cy="1687423"/>
          </a:xfrm>
          <a:prstGeom prst="rect">
            <a:avLst/>
          </a:prstGeom>
        </p:spPr>
      </p:pic>
      <p:pic>
        <p:nvPicPr>
          <p:cNvPr id="8" name="Picture 7" descr="line_greg_comp.png"/>
          <p:cNvPicPr>
            <a:picLocks noChangeAspect="1"/>
          </p:cNvPicPr>
          <p:nvPr/>
        </p:nvPicPr>
        <p:blipFill rotWithShape="1">
          <a:blip r:embed="rId2">
            <a:extLst>
              <a:ext uri="{28A0092B-C50C-407E-A947-70E740481C1C}">
                <a14:useLocalDpi xmlns:a14="http://schemas.microsoft.com/office/drawing/2010/main" val="0"/>
              </a:ext>
            </a:extLst>
          </a:blip>
          <a:srcRect l="51639" t="33359" b="36822"/>
          <a:stretch/>
        </p:blipFill>
        <p:spPr>
          <a:xfrm>
            <a:off x="4721793" y="3074275"/>
            <a:ext cx="4422207" cy="1359526"/>
          </a:xfrm>
          <a:prstGeom prst="rect">
            <a:avLst/>
          </a:prstGeom>
        </p:spPr>
      </p:pic>
      <p:pic>
        <p:nvPicPr>
          <p:cNvPr id="9" name="Picture 8" descr="line_greg_comp.png"/>
          <p:cNvPicPr>
            <a:picLocks noChangeAspect="1"/>
          </p:cNvPicPr>
          <p:nvPr/>
        </p:nvPicPr>
        <p:blipFill rotWithShape="1">
          <a:blip r:embed="rId2">
            <a:extLst>
              <a:ext uri="{28A0092B-C50C-407E-A947-70E740481C1C}">
                <a14:useLocalDpi xmlns:a14="http://schemas.microsoft.com/office/drawing/2010/main" val="0"/>
              </a:ext>
            </a:extLst>
          </a:blip>
          <a:srcRect l="51051" t="198" b="66452"/>
          <a:stretch/>
        </p:blipFill>
        <p:spPr>
          <a:xfrm>
            <a:off x="4668135" y="1609965"/>
            <a:ext cx="4475865" cy="1520522"/>
          </a:xfrm>
          <a:prstGeom prst="rect">
            <a:avLst/>
          </a:prstGeom>
        </p:spPr>
      </p:pic>
      <p:pic>
        <p:nvPicPr>
          <p:cNvPr id="10" name="Picture 9" descr="line_greg_comp.png"/>
          <p:cNvPicPr>
            <a:picLocks noChangeAspect="1"/>
          </p:cNvPicPr>
          <p:nvPr/>
        </p:nvPicPr>
        <p:blipFill rotWithShape="1">
          <a:blip r:embed="rId2">
            <a:extLst>
              <a:ext uri="{28A0092B-C50C-407E-A947-70E740481C1C}">
                <a14:useLocalDpi xmlns:a14="http://schemas.microsoft.com/office/drawing/2010/main" val="0"/>
              </a:ext>
            </a:extLst>
          </a:blip>
          <a:srcRect l="-496" t="63947" r="48076"/>
          <a:stretch/>
        </p:blipFill>
        <p:spPr>
          <a:xfrm>
            <a:off x="0" y="4490009"/>
            <a:ext cx="4793334" cy="1643746"/>
          </a:xfrm>
          <a:prstGeom prst="rect">
            <a:avLst/>
          </a:prstGeom>
        </p:spPr>
      </p:pic>
      <p:pic>
        <p:nvPicPr>
          <p:cNvPr id="11" name="Picture 10" descr="line_greg_comp.png"/>
          <p:cNvPicPr>
            <a:picLocks noChangeAspect="1"/>
          </p:cNvPicPr>
          <p:nvPr/>
        </p:nvPicPr>
        <p:blipFill rotWithShape="1">
          <a:blip r:embed="rId2">
            <a:extLst>
              <a:ext uri="{28A0092B-C50C-407E-A947-70E740481C1C}">
                <a14:useLocalDpi xmlns:a14="http://schemas.microsoft.com/office/drawing/2010/main" val="0"/>
              </a:ext>
            </a:extLst>
          </a:blip>
          <a:srcRect t="34317" r="51296" b="36649"/>
          <a:stretch/>
        </p:blipFill>
        <p:spPr>
          <a:xfrm>
            <a:off x="0" y="3166263"/>
            <a:ext cx="4453508" cy="1323748"/>
          </a:xfrm>
          <a:prstGeom prst="rect">
            <a:avLst/>
          </a:prstGeom>
        </p:spPr>
      </p:pic>
      <p:sp>
        <p:nvSpPr>
          <p:cNvPr id="12" name="Title 1"/>
          <p:cNvSpPr txBox="1">
            <a:spLocks/>
          </p:cNvSpPr>
          <p:nvPr/>
        </p:nvSpPr>
        <p:spPr>
          <a:xfrm>
            <a:off x="208752" y="986559"/>
            <a:ext cx="8339504" cy="1325563"/>
          </a:xfrm>
          <a:prstGeom prst="rect">
            <a:avLst/>
          </a:prstGeom>
        </p:spPr>
        <p:txBody>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fr-FR" smtClean="0"/>
              <a:t>linefeed	</a:t>
            </a:r>
            <a:endParaRPr lang="fr-FR" dirty="0"/>
          </a:p>
        </p:txBody>
      </p:sp>
      <p:sp>
        <p:nvSpPr>
          <p:cNvPr id="13" name="Title 1"/>
          <p:cNvSpPr txBox="1">
            <a:spLocks/>
          </p:cNvSpPr>
          <p:nvPr/>
        </p:nvSpPr>
        <p:spPr>
          <a:xfrm>
            <a:off x="6373794" y="999799"/>
            <a:ext cx="2770206"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fr-FR" dirty="0" err="1" smtClean="0"/>
              <a:t>gregorian</a:t>
            </a:r>
            <a:r>
              <a:rPr lang="fr-FR" dirty="0" smtClean="0"/>
              <a:t>	</a:t>
            </a:r>
            <a:endParaRPr lang="fr-FR" dirty="0"/>
          </a:p>
        </p:txBody>
      </p:sp>
      <p:sp>
        <p:nvSpPr>
          <p:cNvPr id="14" name="TextBox 13"/>
          <p:cNvSpPr txBox="1"/>
          <p:nvPr/>
        </p:nvSpPr>
        <p:spPr>
          <a:xfrm>
            <a:off x="3444494" y="2017826"/>
            <a:ext cx="448523" cy="369332"/>
          </a:xfrm>
          <a:prstGeom prst="rect">
            <a:avLst/>
          </a:prstGeom>
          <a:noFill/>
        </p:spPr>
        <p:txBody>
          <a:bodyPr wrap="none" rtlCol="0">
            <a:spAutoFit/>
          </a:bodyPr>
          <a:lstStyle/>
          <a:p>
            <a:r>
              <a:rPr lang="fr-FR" dirty="0" smtClean="0"/>
              <a:t>Ne</a:t>
            </a:r>
            <a:endParaRPr lang="fr-FR" dirty="0"/>
          </a:p>
        </p:txBody>
      </p:sp>
      <p:sp>
        <p:nvSpPr>
          <p:cNvPr id="15" name="TextBox 14"/>
          <p:cNvSpPr txBox="1"/>
          <p:nvPr/>
        </p:nvSpPr>
        <p:spPr>
          <a:xfrm>
            <a:off x="3618455" y="3392035"/>
            <a:ext cx="412004" cy="369332"/>
          </a:xfrm>
          <a:prstGeom prst="rect">
            <a:avLst/>
          </a:prstGeom>
          <a:noFill/>
        </p:spPr>
        <p:txBody>
          <a:bodyPr wrap="none" rtlCol="0">
            <a:spAutoFit/>
          </a:bodyPr>
          <a:lstStyle/>
          <a:p>
            <a:r>
              <a:rPr lang="fr-FR" dirty="0" smtClean="0"/>
              <a:t>Te</a:t>
            </a:r>
            <a:endParaRPr lang="fr-FR" dirty="0"/>
          </a:p>
        </p:txBody>
      </p:sp>
      <p:sp>
        <p:nvSpPr>
          <p:cNvPr id="16" name="TextBox 15"/>
          <p:cNvSpPr txBox="1"/>
          <p:nvPr/>
        </p:nvSpPr>
        <p:spPr>
          <a:xfrm>
            <a:off x="3666477" y="4692509"/>
            <a:ext cx="350126" cy="369332"/>
          </a:xfrm>
          <a:prstGeom prst="rect">
            <a:avLst/>
          </a:prstGeom>
          <a:noFill/>
        </p:spPr>
        <p:txBody>
          <a:bodyPr wrap="none" rtlCol="0">
            <a:spAutoFit/>
          </a:bodyPr>
          <a:lstStyle/>
          <a:p>
            <a:r>
              <a:rPr lang="fr-FR" dirty="0" smtClean="0"/>
              <a:t>Ti</a:t>
            </a:r>
            <a:endParaRPr lang="fr-FR" dirty="0"/>
          </a:p>
        </p:txBody>
      </p:sp>
    </p:spTree>
    <p:extLst>
      <p:ext uri="{BB962C8B-B14F-4D97-AF65-F5344CB8AC3E}">
        <p14:creationId xmlns:p14="http://schemas.microsoft.com/office/powerpoint/2010/main" val="129210874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line_greg_comp.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417638"/>
            <a:ext cx="9144000" cy="4559265"/>
          </a:xfrm>
          <a:prstGeom prst="rect">
            <a:avLst/>
          </a:prstGeom>
        </p:spPr>
      </p:pic>
      <p:sp>
        <p:nvSpPr>
          <p:cNvPr id="4" name="TextBox 3"/>
          <p:cNvSpPr txBox="1"/>
          <p:nvPr/>
        </p:nvSpPr>
        <p:spPr>
          <a:xfrm>
            <a:off x="899993" y="6057703"/>
            <a:ext cx="7786807" cy="461665"/>
          </a:xfrm>
          <a:prstGeom prst="rect">
            <a:avLst/>
          </a:prstGeom>
          <a:noFill/>
        </p:spPr>
        <p:txBody>
          <a:bodyPr wrap="none" rtlCol="0">
            <a:spAutoFit/>
          </a:bodyPr>
          <a:lstStyle/>
          <a:p>
            <a:r>
              <a:rPr lang="fr-FR" sz="2400" dirty="0" err="1" smtClean="0"/>
              <a:t>Same</a:t>
            </a:r>
            <a:r>
              <a:rPr lang="fr-FR" sz="2400" dirty="0" smtClean="0"/>
              <a:t> </a:t>
            </a:r>
            <a:r>
              <a:rPr lang="fr-FR" sz="2400" dirty="0" err="1" smtClean="0"/>
              <a:t>general</a:t>
            </a:r>
            <a:r>
              <a:rPr lang="fr-FR" sz="2400" dirty="0" smtClean="0"/>
              <a:t> trend but Ne </a:t>
            </a:r>
            <a:r>
              <a:rPr lang="fr-FR" sz="2400" dirty="0" err="1" smtClean="0"/>
              <a:t>is</a:t>
            </a:r>
            <a:r>
              <a:rPr lang="fr-FR" sz="2400" dirty="0" smtClean="0"/>
              <a:t> not the </a:t>
            </a:r>
            <a:r>
              <a:rPr lang="fr-FR" sz="2400" dirty="0" err="1" smtClean="0"/>
              <a:t>same</a:t>
            </a:r>
            <a:r>
              <a:rPr lang="fr-FR" sz="2400" dirty="0" smtClean="0"/>
              <a:t> in </a:t>
            </a:r>
            <a:r>
              <a:rPr lang="fr-FR" sz="2400" dirty="0" err="1" smtClean="0"/>
              <a:t>every</a:t>
            </a:r>
            <a:r>
              <a:rPr lang="fr-FR" sz="2400" dirty="0" smtClean="0"/>
              <a:t> direction</a:t>
            </a:r>
            <a:endParaRPr lang="fr-FR" sz="2400" dirty="0"/>
          </a:p>
        </p:txBody>
      </p:sp>
      <p:sp>
        <p:nvSpPr>
          <p:cNvPr id="6" name="正方形/長方形 3"/>
          <p:cNvSpPr/>
          <p:nvPr/>
        </p:nvSpPr>
        <p:spPr>
          <a:xfrm>
            <a:off x="0" y="0"/>
            <a:ext cx="9144000" cy="1104900"/>
          </a:xfrm>
          <a:prstGeom prst="rect">
            <a:avLst/>
          </a:prstGeom>
          <a:solidFill>
            <a:srgbClr val="008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4800" dirty="0" smtClean="0">
                <a:latin typeface="Times New Roman" panose="02020603050405020304" pitchFamily="18" charset="0"/>
                <a:cs typeface="Times New Roman" panose="02020603050405020304" pitchFamily="18" charset="0"/>
              </a:rPr>
              <a:t> 4. </a:t>
            </a:r>
            <a:r>
              <a:rPr lang="en-US" altLang="ja-JP" sz="4800" dirty="0" smtClean="0">
                <a:latin typeface="Times New Roman" panose="02020603050405020304" pitchFamily="18" charset="0"/>
                <a:cs typeface="Times New Roman" panose="02020603050405020304" pitchFamily="18" charset="0"/>
              </a:rPr>
              <a:t>Results</a:t>
            </a:r>
            <a:endParaRPr kumimoji="1" lang="ja-JP" altLang="en-US" sz="4800" dirty="0">
              <a:latin typeface="Times New Roman" panose="02020603050405020304" pitchFamily="18" charset="0"/>
              <a:cs typeface="Times New Roman" panose="02020603050405020304" pitchFamily="18" charset="0"/>
            </a:endParaRPr>
          </a:p>
        </p:txBody>
      </p:sp>
      <p:sp>
        <p:nvSpPr>
          <p:cNvPr id="7" name="Title 1"/>
          <p:cNvSpPr>
            <a:spLocks noGrp="1"/>
          </p:cNvSpPr>
          <p:nvPr>
            <p:ph type="title"/>
          </p:nvPr>
        </p:nvSpPr>
        <p:spPr>
          <a:xfrm>
            <a:off x="208752" y="760424"/>
            <a:ext cx="8339504" cy="1325563"/>
          </a:xfrm>
        </p:spPr>
        <p:txBody>
          <a:bodyPr/>
          <a:lstStyle/>
          <a:p>
            <a:r>
              <a:rPr lang="fr-FR" dirty="0" err="1" smtClean="0"/>
              <a:t>linefeed</a:t>
            </a:r>
            <a:r>
              <a:rPr lang="fr-FR" dirty="0" smtClean="0"/>
              <a:t>	</a:t>
            </a:r>
            <a:endParaRPr lang="fr-FR" dirty="0"/>
          </a:p>
        </p:txBody>
      </p:sp>
      <p:sp>
        <p:nvSpPr>
          <p:cNvPr id="8" name="Title 1"/>
          <p:cNvSpPr txBox="1">
            <a:spLocks/>
          </p:cNvSpPr>
          <p:nvPr/>
        </p:nvSpPr>
        <p:spPr>
          <a:xfrm>
            <a:off x="6373794" y="930219"/>
            <a:ext cx="2770206"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fr-FR" dirty="0" err="1" smtClean="0"/>
              <a:t>gregorian</a:t>
            </a:r>
            <a:r>
              <a:rPr lang="fr-FR" dirty="0" smtClean="0"/>
              <a:t>	</a:t>
            </a:r>
            <a:endParaRPr lang="fr-FR" dirty="0"/>
          </a:p>
        </p:txBody>
      </p:sp>
      <p:sp>
        <p:nvSpPr>
          <p:cNvPr id="9" name="TextBox 8"/>
          <p:cNvSpPr txBox="1"/>
          <p:nvPr/>
        </p:nvSpPr>
        <p:spPr>
          <a:xfrm>
            <a:off x="3444494" y="2017826"/>
            <a:ext cx="448523" cy="369332"/>
          </a:xfrm>
          <a:prstGeom prst="rect">
            <a:avLst/>
          </a:prstGeom>
          <a:noFill/>
        </p:spPr>
        <p:txBody>
          <a:bodyPr wrap="none" rtlCol="0">
            <a:spAutoFit/>
          </a:bodyPr>
          <a:lstStyle/>
          <a:p>
            <a:r>
              <a:rPr lang="fr-FR" dirty="0" smtClean="0"/>
              <a:t>Ne</a:t>
            </a:r>
            <a:endParaRPr lang="fr-FR" dirty="0"/>
          </a:p>
        </p:txBody>
      </p:sp>
      <p:pic>
        <p:nvPicPr>
          <p:cNvPr id="10" name="Picture 9" descr="Ne_lin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879854"/>
            <a:ext cx="9144000" cy="3978146"/>
          </a:xfrm>
          <a:prstGeom prst="rect">
            <a:avLst/>
          </a:prstGeom>
        </p:spPr>
      </p:pic>
    </p:spTree>
    <p:extLst>
      <p:ext uri="{BB962C8B-B14F-4D97-AF65-F5344CB8AC3E}">
        <p14:creationId xmlns:p14="http://schemas.microsoft.com/office/powerpoint/2010/main" val="237473089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line_greg_comp.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417638"/>
            <a:ext cx="9144000" cy="4559265"/>
          </a:xfrm>
          <a:prstGeom prst="rect">
            <a:avLst/>
          </a:prstGeom>
        </p:spPr>
      </p:pic>
      <p:sp>
        <p:nvSpPr>
          <p:cNvPr id="4" name="TextBox 3"/>
          <p:cNvSpPr txBox="1"/>
          <p:nvPr/>
        </p:nvSpPr>
        <p:spPr>
          <a:xfrm>
            <a:off x="899993" y="6057703"/>
            <a:ext cx="7786807" cy="461665"/>
          </a:xfrm>
          <a:prstGeom prst="rect">
            <a:avLst/>
          </a:prstGeom>
          <a:noFill/>
        </p:spPr>
        <p:txBody>
          <a:bodyPr wrap="none" rtlCol="0">
            <a:spAutoFit/>
          </a:bodyPr>
          <a:lstStyle/>
          <a:p>
            <a:r>
              <a:rPr lang="fr-FR" sz="2400" dirty="0" err="1" smtClean="0"/>
              <a:t>Same</a:t>
            </a:r>
            <a:r>
              <a:rPr lang="fr-FR" sz="2400" dirty="0" smtClean="0"/>
              <a:t> </a:t>
            </a:r>
            <a:r>
              <a:rPr lang="fr-FR" sz="2400" dirty="0" err="1" smtClean="0"/>
              <a:t>general</a:t>
            </a:r>
            <a:r>
              <a:rPr lang="fr-FR" sz="2400" dirty="0" smtClean="0"/>
              <a:t> trend but Ne </a:t>
            </a:r>
            <a:r>
              <a:rPr lang="fr-FR" sz="2400" dirty="0" err="1" smtClean="0"/>
              <a:t>is</a:t>
            </a:r>
            <a:r>
              <a:rPr lang="fr-FR" sz="2400" dirty="0" smtClean="0"/>
              <a:t> not the </a:t>
            </a:r>
            <a:r>
              <a:rPr lang="fr-FR" sz="2400" dirty="0" err="1" smtClean="0"/>
              <a:t>same</a:t>
            </a:r>
            <a:r>
              <a:rPr lang="fr-FR" sz="2400" dirty="0" smtClean="0"/>
              <a:t> in </a:t>
            </a:r>
            <a:r>
              <a:rPr lang="fr-FR" sz="2400" dirty="0" err="1" smtClean="0"/>
              <a:t>every</a:t>
            </a:r>
            <a:r>
              <a:rPr lang="fr-FR" sz="2400" dirty="0" smtClean="0"/>
              <a:t> direction</a:t>
            </a:r>
            <a:endParaRPr lang="fr-FR" sz="2400" dirty="0"/>
          </a:p>
        </p:txBody>
      </p:sp>
      <p:pic>
        <p:nvPicPr>
          <p:cNvPr id="5" name="Picture 4" descr="Ne_lin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879854"/>
            <a:ext cx="9144000" cy="3978146"/>
          </a:xfrm>
          <a:prstGeom prst="rect">
            <a:avLst/>
          </a:prstGeom>
        </p:spPr>
      </p:pic>
      <p:sp>
        <p:nvSpPr>
          <p:cNvPr id="7" name="正方形/長方形 3"/>
          <p:cNvSpPr/>
          <p:nvPr/>
        </p:nvSpPr>
        <p:spPr>
          <a:xfrm>
            <a:off x="0" y="0"/>
            <a:ext cx="9144000" cy="1104900"/>
          </a:xfrm>
          <a:prstGeom prst="rect">
            <a:avLst/>
          </a:prstGeom>
          <a:solidFill>
            <a:srgbClr val="008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4800" dirty="0" smtClean="0">
                <a:latin typeface="Times New Roman" panose="02020603050405020304" pitchFamily="18" charset="0"/>
                <a:cs typeface="Times New Roman" panose="02020603050405020304" pitchFamily="18" charset="0"/>
              </a:rPr>
              <a:t> 4. </a:t>
            </a:r>
            <a:r>
              <a:rPr lang="en-US" altLang="ja-JP" sz="4800" dirty="0" smtClean="0">
                <a:latin typeface="Times New Roman" panose="02020603050405020304" pitchFamily="18" charset="0"/>
                <a:cs typeface="Times New Roman" panose="02020603050405020304" pitchFamily="18" charset="0"/>
              </a:rPr>
              <a:t>Results</a:t>
            </a:r>
            <a:endParaRPr kumimoji="1" lang="ja-JP" altLang="en-US" sz="4800" dirty="0">
              <a:latin typeface="Times New Roman" panose="02020603050405020304" pitchFamily="18" charset="0"/>
              <a:cs typeface="Times New Roman" panose="02020603050405020304" pitchFamily="18" charset="0"/>
            </a:endParaRPr>
          </a:p>
        </p:txBody>
      </p:sp>
      <p:sp>
        <p:nvSpPr>
          <p:cNvPr id="8" name="Title 1"/>
          <p:cNvSpPr>
            <a:spLocks noGrp="1"/>
          </p:cNvSpPr>
          <p:nvPr>
            <p:ph type="title"/>
          </p:nvPr>
        </p:nvSpPr>
        <p:spPr>
          <a:xfrm>
            <a:off x="208752" y="760424"/>
            <a:ext cx="8339504" cy="1325563"/>
          </a:xfrm>
        </p:spPr>
        <p:txBody>
          <a:bodyPr/>
          <a:lstStyle/>
          <a:p>
            <a:r>
              <a:rPr lang="fr-FR" dirty="0" err="1" smtClean="0"/>
              <a:t>linefeed</a:t>
            </a:r>
            <a:r>
              <a:rPr lang="fr-FR" dirty="0" smtClean="0"/>
              <a:t>	</a:t>
            </a:r>
            <a:endParaRPr lang="fr-FR" dirty="0"/>
          </a:p>
        </p:txBody>
      </p:sp>
      <p:sp>
        <p:nvSpPr>
          <p:cNvPr id="9" name="Title 1"/>
          <p:cNvSpPr txBox="1">
            <a:spLocks/>
          </p:cNvSpPr>
          <p:nvPr/>
        </p:nvSpPr>
        <p:spPr>
          <a:xfrm>
            <a:off x="6373794" y="930219"/>
            <a:ext cx="2770206"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fr-FR" dirty="0" err="1" smtClean="0"/>
              <a:t>gregorian</a:t>
            </a:r>
            <a:r>
              <a:rPr lang="fr-FR" dirty="0" smtClean="0"/>
              <a:t>	</a:t>
            </a:r>
            <a:endParaRPr lang="fr-FR" dirty="0"/>
          </a:p>
        </p:txBody>
      </p:sp>
      <p:pic>
        <p:nvPicPr>
          <p:cNvPr id="10" name="Picture 9" descr="ne_azim_time.png"/>
          <p:cNvPicPr>
            <a:picLocks noChangeAspect="1"/>
          </p:cNvPicPr>
          <p:nvPr/>
        </p:nvPicPr>
        <p:blipFill rotWithShape="1">
          <a:blip r:embed="rId4">
            <a:extLst>
              <a:ext uri="{28A0092B-C50C-407E-A947-70E740481C1C}">
                <a14:useLocalDpi xmlns:a14="http://schemas.microsoft.com/office/drawing/2010/main" val="0"/>
              </a:ext>
            </a:extLst>
          </a:blip>
          <a:srcRect b="49804"/>
          <a:stretch/>
        </p:blipFill>
        <p:spPr>
          <a:xfrm>
            <a:off x="0" y="1012541"/>
            <a:ext cx="9144000" cy="2296868"/>
          </a:xfrm>
          <a:prstGeom prst="rect">
            <a:avLst/>
          </a:prstGeom>
        </p:spPr>
      </p:pic>
    </p:spTree>
    <p:extLst>
      <p:ext uri="{BB962C8B-B14F-4D97-AF65-F5344CB8AC3E}">
        <p14:creationId xmlns:p14="http://schemas.microsoft.com/office/powerpoint/2010/main" val="190774340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0" y="0"/>
            <a:ext cx="9144000" cy="11049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4800" dirty="0" smtClean="0">
                <a:latin typeface="Times New Roman" panose="02020603050405020304" pitchFamily="18" charset="0"/>
                <a:cs typeface="Times New Roman" panose="02020603050405020304" pitchFamily="18" charset="0"/>
              </a:rPr>
              <a:t> 1. Background</a:t>
            </a:r>
            <a:endParaRPr kumimoji="1" lang="ja-JP" altLang="en-US" sz="4800" dirty="0">
              <a:latin typeface="Times New Roman" panose="02020603050405020304" pitchFamily="18" charset="0"/>
              <a:cs typeface="Times New Roman" panose="02020603050405020304" pitchFamily="18" charset="0"/>
            </a:endParaRPr>
          </a:p>
        </p:txBody>
      </p:sp>
      <p:sp>
        <p:nvSpPr>
          <p:cNvPr id="15" name="Title 1"/>
          <p:cNvSpPr>
            <a:spLocks noGrp="1"/>
          </p:cNvSpPr>
          <p:nvPr>
            <p:ph type="title"/>
          </p:nvPr>
        </p:nvSpPr>
        <p:spPr>
          <a:xfrm>
            <a:off x="267418" y="1263197"/>
            <a:ext cx="5864488" cy="605679"/>
          </a:xfrm>
        </p:spPr>
        <p:txBody>
          <a:bodyPr>
            <a:normAutofit fontScale="90000"/>
          </a:bodyPr>
          <a:lstStyle/>
          <a:p>
            <a:r>
              <a:rPr lang="en-US" sz="3600" dirty="0" smtClean="0">
                <a:latin typeface="Times New Roman" panose="02020603050405020304" pitchFamily="18" charset="0"/>
                <a:cs typeface="Times New Roman" panose="02020603050405020304" pitchFamily="18" charset="0"/>
              </a:rPr>
              <a:t>Pre-Reversal Enhancement (PRE)</a:t>
            </a:r>
            <a:endParaRPr lang="en-US" sz="3600" dirty="0">
              <a:latin typeface="Times New Roman" panose="02020603050405020304" pitchFamily="18" charset="0"/>
              <a:cs typeface="Times New Roman" panose="02020603050405020304" pitchFamily="18" charset="0"/>
            </a:endParaRPr>
          </a:p>
        </p:txBody>
      </p:sp>
      <p:pic>
        <p:nvPicPr>
          <p:cNvPr id="16" name="Content Placeholder 3" descr="Screen Shot 2014-07-24 at 7.54.54 PM.png"/>
          <p:cNvPicPr>
            <a:picLocks noGrp="1" noChangeAspect="1"/>
          </p:cNvPicPr>
          <p:nvPr>
            <p:ph idx="1"/>
          </p:nvPr>
        </p:nvPicPr>
        <p:blipFill rotWithShape="1">
          <a:blip r:embed="rId3">
            <a:extLst>
              <a:ext uri="{28A0092B-C50C-407E-A947-70E740481C1C}">
                <a14:useLocalDpi xmlns:a14="http://schemas.microsoft.com/office/drawing/2010/main" val="0"/>
              </a:ext>
            </a:extLst>
          </a:blip>
          <a:srcRect l="4060" r="61565" b="59088"/>
          <a:stretch/>
        </p:blipFill>
        <p:spPr>
          <a:xfrm>
            <a:off x="3899631" y="1834176"/>
            <a:ext cx="3987850" cy="3011898"/>
          </a:xfrm>
        </p:spPr>
      </p:pic>
      <p:sp>
        <p:nvSpPr>
          <p:cNvPr id="17" name="TextBox 4"/>
          <p:cNvSpPr txBox="1"/>
          <p:nvPr/>
        </p:nvSpPr>
        <p:spPr>
          <a:xfrm>
            <a:off x="3317784" y="5549697"/>
            <a:ext cx="5336945" cy="369332"/>
          </a:xfrm>
          <a:prstGeom prst="rect">
            <a:avLst/>
          </a:prstGeom>
          <a:noFill/>
        </p:spPr>
        <p:txBody>
          <a:bodyPr wrap="square" rtlCol="0">
            <a:spAutoFit/>
          </a:bodyPr>
          <a:lstStyle/>
          <a:p>
            <a:r>
              <a:rPr lang="en-US" dirty="0" err="1" smtClean="0">
                <a:latin typeface="Times New Roman" panose="02020603050405020304" pitchFamily="18" charset="0"/>
                <a:cs typeface="Times New Roman" panose="02020603050405020304" pitchFamily="18" charset="0"/>
              </a:rPr>
              <a:t>Scherliess</a:t>
            </a:r>
            <a:r>
              <a:rPr lang="en-US" dirty="0" smtClean="0">
                <a:latin typeface="Times New Roman" panose="02020603050405020304" pitchFamily="18" charset="0"/>
                <a:cs typeface="Times New Roman" panose="02020603050405020304" pitchFamily="18" charset="0"/>
              </a:rPr>
              <a:t> and </a:t>
            </a:r>
            <a:r>
              <a:rPr lang="en-US" dirty="0" err="1" smtClean="0">
                <a:latin typeface="Times New Roman" panose="02020603050405020304" pitchFamily="18" charset="0"/>
                <a:cs typeface="Times New Roman" panose="02020603050405020304" pitchFamily="18" charset="0"/>
              </a:rPr>
              <a:t>Fejer</a:t>
            </a:r>
            <a:r>
              <a:rPr lang="en-US" dirty="0" smtClean="0">
                <a:latin typeface="Times New Roman" panose="02020603050405020304" pitchFamily="18" charset="0"/>
                <a:cs typeface="Times New Roman" panose="02020603050405020304" pitchFamily="18" charset="0"/>
              </a:rPr>
              <a:t>, J. </a:t>
            </a:r>
            <a:r>
              <a:rPr lang="en-US" dirty="0" err="1" smtClean="0">
                <a:latin typeface="Times New Roman" panose="02020603050405020304" pitchFamily="18" charset="0"/>
                <a:cs typeface="Times New Roman" panose="02020603050405020304" pitchFamily="18" charset="0"/>
              </a:rPr>
              <a:t>Geophys</a:t>
            </a:r>
            <a:r>
              <a:rPr lang="en-US" dirty="0" smtClean="0">
                <a:latin typeface="Times New Roman" panose="02020603050405020304" pitchFamily="18" charset="0"/>
                <a:cs typeface="Times New Roman" panose="02020603050405020304" pitchFamily="18" charset="0"/>
              </a:rPr>
              <a:t>. Res., 104, 6829, 1999. </a:t>
            </a:r>
            <a:endParaRPr lang="en-US" dirty="0">
              <a:latin typeface="Times New Roman" panose="02020603050405020304" pitchFamily="18" charset="0"/>
              <a:cs typeface="Times New Roman" panose="02020603050405020304" pitchFamily="18" charset="0"/>
            </a:endParaRPr>
          </a:p>
        </p:txBody>
      </p:sp>
      <p:pic>
        <p:nvPicPr>
          <p:cNvPr id="18" name="Picture 5" descr="daum_equation_1406249979696.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3646" y="3311970"/>
            <a:ext cx="1905000" cy="977900"/>
          </a:xfrm>
          <a:prstGeom prst="rect">
            <a:avLst/>
          </a:prstGeom>
        </p:spPr>
      </p:pic>
      <p:sp>
        <p:nvSpPr>
          <p:cNvPr id="19" name="TextBox 6"/>
          <p:cNvSpPr txBox="1"/>
          <p:nvPr/>
        </p:nvSpPr>
        <p:spPr>
          <a:xfrm>
            <a:off x="394609" y="5393894"/>
            <a:ext cx="2168132" cy="646331"/>
          </a:xfrm>
          <a:prstGeom prst="rect">
            <a:avLst/>
          </a:prstGeom>
          <a:noFill/>
        </p:spPr>
        <p:txBody>
          <a:bodyPr wrap="square" rtlCol="0">
            <a:spAutoFit/>
          </a:bodyPr>
          <a:lstStyle/>
          <a:p>
            <a:r>
              <a:rPr lang="en-US" b="1" dirty="0" smtClean="0">
                <a:solidFill>
                  <a:srgbClr val="FF0000"/>
                </a:solidFill>
                <a:latin typeface="Times New Roman" panose="02020603050405020304" pitchFamily="18" charset="0"/>
                <a:cs typeface="Times New Roman" panose="02020603050405020304" pitchFamily="18" charset="0"/>
              </a:rPr>
              <a:t>The pre-reversal enhancement  </a:t>
            </a:r>
            <a:endParaRPr lang="en-US" b="1" dirty="0">
              <a:solidFill>
                <a:srgbClr val="FF0000"/>
              </a:solidFill>
              <a:latin typeface="Times New Roman" panose="02020603050405020304" pitchFamily="18" charset="0"/>
              <a:cs typeface="Times New Roman" panose="02020603050405020304" pitchFamily="18" charset="0"/>
            </a:endParaRPr>
          </a:p>
        </p:txBody>
      </p:sp>
      <p:pic>
        <p:nvPicPr>
          <p:cNvPr id="14" name="Content Placeholder 3" descr="Screen Shot 2014-07-24 at 7.54.54 PM.png"/>
          <p:cNvPicPr>
            <a:picLocks noChangeAspect="1"/>
          </p:cNvPicPr>
          <p:nvPr/>
        </p:nvPicPr>
        <p:blipFill rotWithShape="1">
          <a:blip r:embed="rId3">
            <a:extLst>
              <a:ext uri="{28A0092B-C50C-407E-A947-70E740481C1C}">
                <a14:useLocalDpi xmlns:a14="http://schemas.microsoft.com/office/drawing/2010/main" val="0"/>
              </a:ext>
            </a:extLst>
          </a:blip>
          <a:srcRect l="-7694" t="89410" r="61565"/>
          <a:stretch/>
        </p:blipFill>
        <p:spPr>
          <a:xfrm>
            <a:off x="2488416" y="4837385"/>
            <a:ext cx="5413371" cy="788654"/>
          </a:xfrm>
          <a:prstGeom prst="rect">
            <a:avLst/>
          </a:prstGeom>
        </p:spPr>
      </p:pic>
      <p:pic>
        <p:nvPicPr>
          <p:cNvPr id="26" name="Content Placeholder 3" descr="Screen Shot 2014-07-24 at 7.54.54 PM.png"/>
          <p:cNvPicPr>
            <a:picLocks noChangeAspect="1"/>
          </p:cNvPicPr>
          <p:nvPr/>
        </p:nvPicPr>
        <p:blipFill rotWithShape="1">
          <a:blip r:embed="rId3">
            <a:extLst>
              <a:ext uri="{28A0092B-C50C-407E-A947-70E740481C1C}">
                <a14:useLocalDpi xmlns:a14="http://schemas.microsoft.com/office/drawing/2010/main" val="0"/>
              </a:ext>
            </a:extLst>
          </a:blip>
          <a:srcRect l="-7694" t="34072" r="95160" b="29037"/>
          <a:stretch/>
        </p:blipFill>
        <p:spPr>
          <a:xfrm>
            <a:off x="3195674" y="2660557"/>
            <a:ext cx="725269" cy="2379024"/>
          </a:xfrm>
          <a:prstGeom prst="rect">
            <a:avLst/>
          </a:prstGeom>
        </p:spPr>
      </p:pic>
      <p:cxnSp>
        <p:nvCxnSpPr>
          <p:cNvPr id="23" name="Straight Arrow Connector 11"/>
          <p:cNvCxnSpPr/>
          <p:nvPr/>
        </p:nvCxnSpPr>
        <p:spPr>
          <a:xfrm flipV="1">
            <a:off x="2049573" y="4106333"/>
            <a:ext cx="4328649" cy="1146456"/>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20" name="Oval 7"/>
          <p:cNvSpPr/>
          <p:nvPr/>
        </p:nvSpPr>
        <p:spPr>
          <a:xfrm>
            <a:off x="6643893" y="2425648"/>
            <a:ext cx="673323" cy="2572981"/>
          </a:xfrm>
          <a:prstGeom prst="ellipse">
            <a:avLst/>
          </a:prstGeom>
          <a:noFill/>
          <a:ln w="2222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3041263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6108" y="1138274"/>
            <a:ext cx="8229600" cy="1143000"/>
          </a:xfrm>
        </p:spPr>
        <p:txBody>
          <a:bodyPr/>
          <a:lstStyle/>
          <a:p>
            <a:r>
              <a:rPr lang="fr-FR" dirty="0" smtClean="0"/>
              <a:t>Ne vs </a:t>
            </a:r>
            <a:r>
              <a:rPr lang="fr-FR" dirty="0" err="1" smtClean="0"/>
              <a:t>azimuth</a:t>
            </a:r>
            <a:endParaRPr lang="fr-FR" dirty="0"/>
          </a:p>
        </p:txBody>
      </p:sp>
      <p:pic>
        <p:nvPicPr>
          <p:cNvPr id="6" name="Picture 5" descr="ne_azim_tim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282187"/>
            <a:ext cx="9144000" cy="4575813"/>
          </a:xfrm>
          <a:prstGeom prst="rect">
            <a:avLst/>
          </a:prstGeom>
        </p:spPr>
      </p:pic>
      <p:sp>
        <p:nvSpPr>
          <p:cNvPr id="7" name="正方形/長方形 3"/>
          <p:cNvSpPr/>
          <p:nvPr/>
        </p:nvSpPr>
        <p:spPr>
          <a:xfrm>
            <a:off x="0" y="0"/>
            <a:ext cx="9144000" cy="1104900"/>
          </a:xfrm>
          <a:prstGeom prst="rect">
            <a:avLst/>
          </a:prstGeom>
          <a:solidFill>
            <a:srgbClr val="008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4800" dirty="0" smtClean="0">
                <a:latin typeface="Times New Roman" panose="02020603050405020304" pitchFamily="18" charset="0"/>
                <a:cs typeface="Times New Roman" panose="02020603050405020304" pitchFamily="18" charset="0"/>
              </a:rPr>
              <a:t> 4. </a:t>
            </a:r>
            <a:r>
              <a:rPr lang="en-US" altLang="ja-JP" sz="4800" dirty="0" smtClean="0">
                <a:latin typeface="Times New Roman" panose="02020603050405020304" pitchFamily="18" charset="0"/>
                <a:cs typeface="Times New Roman" panose="02020603050405020304" pitchFamily="18" charset="0"/>
              </a:rPr>
              <a:t>Results</a:t>
            </a:r>
            <a:endParaRPr kumimoji="1" lang="ja-JP" altLang="en-US" sz="4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3419692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6108" y="1138274"/>
            <a:ext cx="8229600" cy="1143000"/>
          </a:xfrm>
        </p:spPr>
        <p:txBody>
          <a:bodyPr/>
          <a:lstStyle/>
          <a:p>
            <a:r>
              <a:rPr lang="fr-FR" dirty="0" smtClean="0"/>
              <a:t>Ne vs </a:t>
            </a:r>
            <a:r>
              <a:rPr lang="fr-FR" dirty="0" err="1" smtClean="0"/>
              <a:t>azimuth</a:t>
            </a:r>
            <a:endParaRPr lang="fr-FR" dirty="0"/>
          </a:p>
        </p:txBody>
      </p:sp>
      <p:pic>
        <p:nvPicPr>
          <p:cNvPr id="6" name="Picture 5" descr="ne_azim_tim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282187"/>
            <a:ext cx="9144000" cy="4575813"/>
          </a:xfrm>
          <a:prstGeom prst="rect">
            <a:avLst/>
          </a:prstGeom>
        </p:spPr>
      </p:pic>
      <p:sp>
        <p:nvSpPr>
          <p:cNvPr id="7" name="正方形/長方形 3"/>
          <p:cNvSpPr/>
          <p:nvPr/>
        </p:nvSpPr>
        <p:spPr>
          <a:xfrm>
            <a:off x="0" y="0"/>
            <a:ext cx="9144000" cy="1104900"/>
          </a:xfrm>
          <a:prstGeom prst="rect">
            <a:avLst/>
          </a:prstGeom>
          <a:solidFill>
            <a:srgbClr val="008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4800" dirty="0" smtClean="0">
                <a:latin typeface="Times New Roman" panose="02020603050405020304" pitchFamily="18" charset="0"/>
                <a:cs typeface="Times New Roman" panose="02020603050405020304" pitchFamily="18" charset="0"/>
              </a:rPr>
              <a:t> 4. </a:t>
            </a:r>
            <a:r>
              <a:rPr lang="en-US" altLang="ja-JP" sz="4800" dirty="0" smtClean="0">
                <a:latin typeface="Times New Roman" panose="02020603050405020304" pitchFamily="18" charset="0"/>
                <a:cs typeface="Times New Roman" panose="02020603050405020304" pitchFamily="18" charset="0"/>
              </a:rPr>
              <a:t>Results</a:t>
            </a:r>
            <a:endParaRPr kumimoji="1" lang="ja-JP" altLang="en-US" sz="4800" dirty="0">
              <a:latin typeface="Times New Roman" panose="02020603050405020304" pitchFamily="18" charset="0"/>
              <a:cs typeface="Times New Roman" panose="02020603050405020304" pitchFamily="18" charset="0"/>
            </a:endParaRPr>
          </a:p>
        </p:txBody>
      </p:sp>
      <p:cxnSp>
        <p:nvCxnSpPr>
          <p:cNvPr id="4" name="Straight Connector 3"/>
          <p:cNvCxnSpPr/>
          <p:nvPr/>
        </p:nvCxnSpPr>
        <p:spPr>
          <a:xfrm>
            <a:off x="2035382" y="2800603"/>
            <a:ext cx="0" cy="3322456"/>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a:off x="2692279" y="2848633"/>
            <a:ext cx="0" cy="3322456"/>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2983850" y="2809687"/>
            <a:ext cx="0" cy="3322456"/>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a:off x="3623351" y="2683766"/>
            <a:ext cx="0" cy="3322456"/>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a:off x="3941712" y="2592635"/>
            <a:ext cx="0" cy="3322456"/>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a:off x="4450044" y="2727640"/>
            <a:ext cx="0" cy="3322456"/>
          </a:xfrm>
          <a:prstGeom prst="line">
            <a:avLst/>
          </a:prstGeom>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a:off x="3315108" y="2740879"/>
            <a:ext cx="0" cy="3322456"/>
          </a:xfrm>
          <a:prstGeom prst="line">
            <a:avLst/>
          </a:prstGeom>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a:off x="4720051" y="2788908"/>
            <a:ext cx="0" cy="3322456"/>
          </a:xfrm>
          <a:prstGeom prst="line">
            <a:avLst/>
          </a:prstGeom>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a:off x="4924640" y="2767357"/>
            <a:ext cx="0" cy="3322456"/>
          </a:xfrm>
          <a:prstGeom prst="line">
            <a:avLst/>
          </a:prstGeom>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5320590" y="2745806"/>
            <a:ext cx="0" cy="3322456"/>
          </a:xfrm>
          <a:prstGeom prst="line">
            <a:avLst/>
          </a:prstGeom>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a:off x="5820918" y="2846021"/>
            <a:ext cx="0" cy="3322456"/>
          </a:xfrm>
          <a:prstGeom prst="line">
            <a:avLst/>
          </a:prstGeom>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321247" y="2928841"/>
            <a:ext cx="0" cy="3322456"/>
          </a:xfrm>
          <a:prstGeom prst="line">
            <a:avLst/>
          </a:prstGeom>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a:off x="6873765" y="2924685"/>
            <a:ext cx="0" cy="3322456"/>
          </a:xfrm>
          <a:prstGeom prst="line">
            <a:avLst/>
          </a:prstGeom>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7182733" y="3024899"/>
            <a:ext cx="0" cy="3322456"/>
          </a:xfrm>
          <a:prstGeom prst="line">
            <a:avLst/>
          </a:prstGeom>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a:off x="4234144" y="2791140"/>
            <a:ext cx="0" cy="3322456"/>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8454777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6108" y="1138274"/>
            <a:ext cx="8229600" cy="1143000"/>
          </a:xfrm>
        </p:spPr>
        <p:txBody>
          <a:bodyPr/>
          <a:lstStyle/>
          <a:p>
            <a:r>
              <a:rPr lang="fr-FR" dirty="0" smtClean="0"/>
              <a:t>Ne vs </a:t>
            </a:r>
            <a:r>
              <a:rPr lang="fr-FR" dirty="0" err="1" smtClean="0"/>
              <a:t>azimuth</a:t>
            </a:r>
            <a:endParaRPr lang="fr-FR" dirty="0"/>
          </a:p>
        </p:txBody>
      </p:sp>
      <p:pic>
        <p:nvPicPr>
          <p:cNvPr id="6" name="Picture 5" descr="ne_azim_tim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282187"/>
            <a:ext cx="9144000" cy="4575813"/>
          </a:xfrm>
          <a:prstGeom prst="rect">
            <a:avLst/>
          </a:prstGeom>
        </p:spPr>
      </p:pic>
      <p:sp>
        <p:nvSpPr>
          <p:cNvPr id="7" name="正方形/長方形 3"/>
          <p:cNvSpPr/>
          <p:nvPr/>
        </p:nvSpPr>
        <p:spPr>
          <a:xfrm>
            <a:off x="0" y="0"/>
            <a:ext cx="9144000" cy="1104900"/>
          </a:xfrm>
          <a:prstGeom prst="rect">
            <a:avLst/>
          </a:prstGeom>
          <a:solidFill>
            <a:srgbClr val="008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4800" dirty="0" smtClean="0">
                <a:latin typeface="Times New Roman" panose="02020603050405020304" pitchFamily="18" charset="0"/>
                <a:cs typeface="Times New Roman" panose="02020603050405020304" pitchFamily="18" charset="0"/>
              </a:rPr>
              <a:t> 4. </a:t>
            </a:r>
            <a:r>
              <a:rPr lang="en-US" altLang="ja-JP" sz="4800" dirty="0" smtClean="0">
                <a:latin typeface="Times New Roman" panose="02020603050405020304" pitchFamily="18" charset="0"/>
                <a:cs typeface="Times New Roman" panose="02020603050405020304" pitchFamily="18" charset="0"/>
              </a:rPr>
              <a:t>Results</a:t>
            </a:r>
            <a:endParaRPr kumimoji="1" lang="ja-JP" altLang="en-US" sz="4800" dirty="0">
              <a:latin typeface="Times New Roman" panose="02020603050405020304" pitchFamily="18" charset="0"/>
              <a:cs typeface="Times New Roman" panose="02020603050405020304" pitchFamily="18" charset="0"/>
            </a:endParaRPr>
          </a:p>
        </p:txBody>
      </p:sp>
      <p:pic>
        <p:nvPicPr>
          <p:cNvPr id="5" name="Picture 4" descr="ne_azi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05494" y="2032001"/>
            <a:ext cx="6438506" cy="4826000"/>
          </a:xfrm>
          <a:prstGeom prst="rect">
            <a:avLst/>
          </a:prstGeom>
        </p:spPr>
      </p:pic>
    </p:spTree>
    <p:extLst>
      <p:ext uri="{BB962C8B-B14F-4D97-AF65-F5344CB8AC3E}">
        <p14:creationId xmlns:p14="http://schemas.microsoft.com/office/powerpoint/2010/main" val="368158064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0" y="0"/>
            <a:ext cx="9144000" cy="1104900"/>
          </a:xfrm>
          <a:prstGeom prst="rect">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4800" dirty="0" smtClean="0">
                <a:latin typeface="Times New Roman" panose="02020603050405020304" pitchFamily="18" charset="0"/>
                <a:cs typeface="Times New Roman" panose="02020603050405020304" pitchFamily="18" charset="0"/>
              </a:rPr>
              <a:t> 4. Results</a:t>
            </a:r>
            <a:endParaRPr kumimoji="1" lang="ja-JP" altLang="en-US" sz="4800" dirty="0">
              <a:latin typeface="Times New Roman" panose="02020603050405020304" pitchFamily="18" charset="0"/>
              <a:cs typeface="Times New Roman" panose="02020603050405020304" pitchFamily="18" charset="0"/>
            </a:endParaRPr>
          </a:p>
        </p:txBody>
      </p:sp>
      <p:sp>
        <p:nvSpPr>
          <p:cNvPr id="4" name="Title 1"/>
          <p:cNvSpPr>
            <a:spLocks noGrp="1"/>
          </p:cNvSpPr>
          <p:nvPr>
            <p:ph type="title"/>
          </p:nvPr>
        </p:nvSpPr>
        <p:spPr>
          <a:xfrm>
            <a:off x="272165" y="880316"/>
            <a:ext cx="3517615" cy="1143000"/>
          </a:xfrm>
        </p:spPr>
        <p:txBody>
          <a:bodyPr/>
          <a:lstStyle/>
          <a:p>
            <a:r>
              <a:rPr lang="fr-FR" dirty="0" smtClean="0"/>
              <a:t>V</a:t>
            </a:r>
            <a:r>
              <a:rPr lang="fr-FR" baseline="-25000" dirty="0" smtClean="0"/>
              <a:t>⊥</a:t>
            </a:r>
            <a:r>
              <a:rPr lang="fr-FR" dirty="0" smtClean="0"/>
              <a:t> </a:t>
            </a:r>
            <a:r>
              <a:rPr lang="fr-FR" dirty="0" err="1" smtClean="0"/>
              <a:t>north</a:t>
            </a:r>
            <a:endParaRPr lang="fr-FR" baseline="-25000" dirty="0"/>
          </a:p>
        </p:txBody>
      </p:sp>
      <p:pic>
        <p:nvPicPr>
          <p:cNvPr id="5" name="Picture 4" descr="coord.png"/>
          <p:cNvPicPr>
            <a:picLocks noChangeAspect="1"/>
          </p:cNvPicPr>
          <p:nvPr/>
        </p:nvPicPr>
        <p:blipFill rotWithShape="1">
          <a:blip r:embed="rId2">
            <a:extLst>
              <a:ext uri="{28A0092B-C50C-407E-A947-70E740481C1C}">
                <a14:useLocalDpi xmlns:a14="http://schemas.microsoft.com/office/drawing/2010/main" val="0"/>
              </a:ext>
            </a:extLst>
          </a:blip>
          <a:srcRect l="44417" b="35799"/>
          <a:stretch/>
        </p:blipFill>
        <p:spPr>
          <a:xfrm>
            <a:off x="272165" y="2574797"/>
            <a:ext cx="3462548" cy="2444451"/>
          </a:xfrm>
          <a:prstGeom prst="rect">
            <a:avLst/>
          </a:prstGeom>
        </p:spPr>
      </p:pic>
      <p:pic>
        <p:nvPicPr>
          <p:cNvPr id="6" name="Picture 5" descr="vpn_time_al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89780" y="0"/>
            <a:ext cx="5354220" cy="6858000"/>
          </a:xfrm>
          <a:prstGeom prst="rect">
            <a:avLst/>
          </a:prstGeom>
        </p:spPr>
      </p:pic>
    </p:spTree>
    <p:extLst>
      <p:ext uri="{BB962C8B-B14F-4D97-AF65-F5344CB8AC3E}">
        <p14:creationId xmlns:p14="http://schemas.microsoft.com/office/powerpoint/2010/main" val="354717506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0" y="0"/>
            <a:ext cx="9144000" cy="1104900"/>
          </a:xfrm>
          <a:prstGeom prst="rect">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4800" dirty="0" smtClean="0">
                <a:latin typeface="Times New Roman" panose="02020603050405020304" pitchFamily="18" charset="0"/>
                <a:cs typeface="Times New Roman" panose="02020603050405020304" pitchFamily="18" charset="0"/>
              </a:rPr>
              <a:t> 4. Results</a:t>
            </a:r>
            <a:endParaRPr kumimoji="1" lang="ja-JP" altLang="en-US" sz="4800" dirty="0">
              <a:latin typeface="Times New Roman" panose="02020603050405020304" pitchFamily="18" charset="0"/>
              <a:cs typeface="Times New Roman" panose="02020603050405020304" pitchFamily="18" charset="0"/>
            </a:endParaRPr>
          </a:p>
        </p:txBody>
      </p:sp>
      <p:pic>
        <p:nvPicPr>
          <p:cNvPr id="2" name="Picture 1" descr="vPerpN.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6464" y="1176227"/>
            <a:ext cx="7267063" cy="3044092"/>
          </a:xfrm>
          <a:prstGeom prst="rect">
            <a:avLst/>
          </a:prstGeom>
        </p:spPr>
      </p:pic>
      <p:pic>
        <p:nvPicPr>
          <p:cNvPr id="4" name="Picture 3" descr="E_eastward.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73548" y="4063118"/>
            <a:ext cx="6344143" cy="2657492"/>
          </a:xfrm>
          <a:prstGeom prst="rect">
            <a:avLst/>
          </a:prstGeom>
        </p:spPr>
      </p:pic>
    </p:spTree>
    <p:extLst>
      <p:ext uri="{BB962C8B-B14F-4D97-AF65-F5344CB8AC3E}">
        <p14:creationId xmlns:p14="http://schemas.microsoft.com/office/powerpoint/2010/main" val="234041892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0" y="0"/>
            <a:ext cx="9144000" cy="1104900"/>
          </a:xfrm>
          <a:prstGeom prst="rect">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4800" dirty="0" smtClean="0">
                <a:latin typeface="Times New Roman" panose="02020603050405020304" pitchFamily="18" charset="0"/>
                <a:cs typeface="Times New Roman" panose="02020603050405020304" pitchFamily="18" charset="0"/>
              </a:rPr>
              <a:t> 4. Results</a:t>
            </a:r>
            <a:endParaRPr kumimoji="1" lang="ja-JP" altLang="en-US" sz="4800" dirty="0">
              <a:latin typeface="Times New Roman" panose="02020603050405020304" pitchFamily="18" charset="0"/>
              <a:cs typeface="Times New Roman" panose="02020603050405020304" pitchFamily="18" charset="0"/>
            </a:endParaRPr>
          </a:p>
        </p:txBody>
      </p:sp>
      <p:pic>
        <p:nvPicPr>
          <p:cNvPr id="4" name="Picture 3" descr="coord.png"/>
          <p:cNvPicPr>
            <a:picLocks noChangeAspect="1"/>
          </p:cNvPicPr>
          <p:nvPr/>
        </p:nvPicPr>
        <p:blipFill rotWithShape="1">
          <a:blip r:embed="rId2">
            <a:extLst>
              <a:ext uri="{28A0092B-C50C-407E-A947-70E740481C1C}">
                <a14:useLocalDpi xmlns:a14="http://schemas.microsoft.com/office/drawing/2010/main" val="0"/>
              </a:ext>
            </a:extLst>
          </a:blip>
          <a:srcRect l="44417" b="35799"/>
          <a:stretch/>
        </p:blipFill>
        <p:spPr>
          <a:xfrm>
            <a:off x="272165" y="2574797"/>
            <a:ext cx="3462548" cy="2444451"/>
          </a:xfrm>
          <a:prstGeom prst="rect">
            <a:avLst/>
          </a:prstGeom>
        </p:spPr>
      </p:pic>
      <p:pic>
        <p:nvPicPr>
          <p:cNvPr id="5" name="Picture 4" descr="vpe_time_al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89780" y="0"/>
            <a:ext cx="5354220" cy="6858000"/>
          </a:xfrm>
          <a:prstGeom prst="rect">
            <a:avLst/>
          </a:prstGeom>
        </p:spPr>
      </p:pic>
      <p:sp>
        <p:nvSpPr>
          <p:cNvPr id="6" name="Title 1"/>
          <p:cNvSpPr txBox="1">
            <a:spLocks/>
          </p:cNvSpPr>
          <p:nvPr/>
        </p:nvSpPr>
        <p:spPr>
          <a:xfrm>
            <a:off x="175847" y="1017082"/>
            <a:ext cx="3164556"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fr-FR" dirty="0" smtClean="0"/>
              <a:t>V</a:t>
            </a:r>
            <a:r>
              <a:rPr lang="fr-FR" baseline="-25000" dirty="0" smtClean="0"/>
              <a:t>⊥</a:t>
            </a:r>
            <a:r>
              <a:rPr lang="fr-FR" dirty="0" smtClean="0"/>
              <a:t> </a:t>
            </a:r>
            <a:r>
              <a:rPr lang="fr-FR" dirty="0" err="1" smtClean="0"/>
              <a:t>east</a:t>
            </a:r>
            <a:endParaRPr lang="fr-FR" baseline="-25000" dirty="0"/>
          </a:p>
        </p:txBody>
      </p:sp>
    </p:spTree>
    <p:extLst>
      <p:ext uri="{BB962C8B-B14F-4D97-AF65-F5344CB8AC3E}">
        <p14:creationId xmlns:p14="http://schemas.microsoft.com/office/powerpoint/2010/main" val="19058433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0" y="0"/>
            <a:ext cx="9144000" cy="1104900"/>
          </a:xfrm>
          <a:prstGeom prst="rect">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4800" dirty="0" smtClean="0">
                <a:latin typeface="Times New Roman" panose="02020603050405020304" pitchFamily="18" charset="0"/>
                <a:cs typeface="Times New Roman" panose="02020603050405020304" pitchFamily="18" charset="0"/>
              </a:rPr>
              <a:t> 4. Results</a:t>
            </a:r>
            <a:endParaRPr kumimoji="1" lang="ja-JP" altLang="en-US" sz="4800" dirty="0">
              <a:latin typeface="Times New Roman" panose="02020603050405020304" pitchFamily="18" charset="0"/>
              <a:cs typeface="Times New Roman" panose="02020603050405020304" pitchFamily="18" charset="0"/>
            </a:endParaRPr>
          </a:p>
        </p:txBody>
      </p:sp>
      <p:pic>
        <p:nvPicPr>
          <p:cNvPr id="6" name="Picture 5" descr="E_equatorwar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34477" y="4069560"/>
            <a:ext cx="6656753" cy="2788440"/>
          </a:xfrm>
          <a:prstGeom prst="rect">
            <a:avLst/>
          </a:prstGeom>
        </p:spPr>
      </p:pic>
      <p:pic>
        <p:nvPicPr>
          <p:cNvPr id="7" name="Picture 6" descr="vPerp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39092" y="1165657"/>
            <a:ext cx="6930293" cy="2903023"/>
          </a:xfrm>
          <a:prstGeom prst="rect">
            <a:avLst/>
          </a:prstGeom>
        </p:spPr>
      </p:pic>
    </p:spTree>
    <p:extLst>
      <p:ext uri="{BB962C8B-B14F-4D97-AF65-F5344CB8AC3E}">
        <p14:creationId xmlns:p14="http://schemas.microsoft.com/office/powerpoint/2010/main" val="317853795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0" y="0"/>
            <a:ext cx="9144000" cy="1104900"/>
          </a:xfrm>
          <a:prstGeom prst="rect">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4800" dirty="0" smtClean="0">
                <a:latin typeface="Times New Roman" panose="02020603050405020304" pitchFamily="18" charset="0"/>
                <a:cs typeface="Times New Roman" panose="02020603050405020304" pitchFamily="18" charset="0"/>
              </a:rPr>
              <a:t> 4. Results</a:t>
            </a:r>
            <a:endParaRPr kumimoji="1" lang="ja-JP" altLang="en-US" sz="4800" dirty="0">
              <a:latin typeface="Times New Roman" panose="02020603050405020304" pitchFamily="18" charset="0"/>
              <a:cs typeface="Times New Roman" panose="02020603050405020304" pitchFamily="18" charset="0"/>
            </a:endParaRPr>
          </a:p>
        </p:txBody>
      </p:sp>
      <p:pic>
        <p:nvPicPr>
          <p:cNvPr id="5" name="Picture 4" descr="JicamarcaVPNandVPE.eps"/>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1475320"/>
            <a:ext cx="9144000" cy="4012773"/>
          </a:xfrm>
          <a:prstGeom prst="rect">
            <a:avLst/>
          </a:prstGeom>
        </p:spPr>
      </p:pic>
    </p:spTree>
    <p:extLst>
      <p:ext uri="{BB962C8B-B14F-4D97-AF65-F5344CB8AC3E}">
        <p14:creationId xmlns:p14="http://schemas.microsoft.com/office/powerpoint/2010/main" val="385176273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0" y="0"/>
            <a:ext cx="9144000" cy="1104900"/>
          </a:xfrm>
          <a:prstGeom prst="rect">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4800" dirty="0" smtClean="0">
                <a:latin typeface="Times New Roman" panose="02020603050405020304" pitchFamily="18" charset="0"/>
                <a:cs typeface="Times New Roman" panose="02020603050405020304" pitchFamily="18" charset="0"/>
              </a:rPr>
              <a:t> 5. </a:t>
            </a:r>
            <a:r>
              <a:rPr lang="en-US" altLang="ja-JP" sz="4800" dirty="0" smtClean="0">
                <a:latin typeface="Times New Roman" panose="02020603050405020304" pitchFamily="18" charset="0"/>
                <a:cs typeface="Times New Roman" panose="02020603050405020304" pitchFamily="18" charset="0"/>
              </a:rPr>
              <a:t>Discussion</a:t>
            </a:r>
            <a:endParaRPr kumimoji="1" lang="ja-JP" altLang="en-US" sz="4800" dirty="0">
              <a:latin typeface="Times New Roman" panose="02020603050405020304" pitchFamily="18" charset="0"/>
              <a:cs typeface="Times New Roman" panose="02020603050405020304" pitchFamily="18" charset="0"/>
            </a:endParaRPr>
          </a:p>
        </p:txBody>
      </p:sp>
      <p:pic>
        <p:nvPicPr>
          <p:cNvPr id="4" name="Picture 3" descr="Screen Shot 2014-07-25 at 8.24.17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209" y="1417638"/>
            <a:ext cx="4589133" cy="3973518"/>
          </a:xfrm>
          <a:prstGeom prst="rect">
            <a:avLst/>
          </a:prstGeom>
        </p:spPr>
      </p:pic>
      <p:pic>
        <p:nvPicPr>
          <p:cNvPr id="6" name="Picture 5" descr="Screen Shot 2014-07-25 at 8.25.24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44114" y="1394050"/>
            <a:ext cx="4417209" cy="3983875"/>
          </a:xfrm>
          <a:prstGeom prst="rect">
            <a:avLst/>
          </a:prstGeom>
        </p:spPr>
      </p:pic>
      <p:sp>
        <p:nvSpPr>
          <p:cNvPr id="7" name="TextBox 6"/>
          <p:cNvSpPr txBox="1"/>
          <p:nvPr/>
        </p:nvSpPr>
        <p:spPr>
          <a:xfrm>
            <a:off x="1058257" y="5684131"/>
            <a:ext cx="6918353" cy="1200329"/>
          </a:xfrm>
          <a:prstGeom prst="rect">
            <a:avLst/>
          </a:prstGeom>
          <a:noFill/>
        </p:spPr>
        <p:txBody>
          <a:bodyPr wrap="square" rtlCol="0">
            <a:spAutoFit/>
          </a:bodyPr>
          <a:lstStyle/>
          <a:p>
            <a:r>
              <a:rPr lang="en-US" dirty="0"/>
              <a:t>Seasonally averaged quiet-day drifts and electric fields (points with error bars) and model drifts (solid lines) perpendicular to the geomagnetic field at 300 km for </a:t>
            </a:r>
            <a:r>
              <a:rPr lang="en-US" dirty="0" err="1" smtClean="0"/>
              <a:t>Jicamarca</a:t>
            </a:r>
            <a:r>
              <a:rPr lang="en-US" dirty="0" smtClean="0"/>
              <a:t> (left) and Arecibo (right) (Kelley, 2008). </a:t>
            </a:r>
          </a:p>
          <a:p>
            <a:endParaRPr lang="en-US" dirty="0"/>
          </a:p>
        </p:txBody>
      </p:sp>
    </p:spTree>
    <p:extLst>
      <p:ext uri="{BB962C8B-B14F-4D97-AF65-F5344CB8AC3E}">
        <p14:creationId xmlns:p14="http://schemas.microsoft.com/office/powerpoint/2010/main" val="70122028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0" y="0"/>
            <a:ext cx="9144000" cy="1104900"/>
          </a:xfrm>
          <a:prstGeom prst="rect">
            <a:avLst/>
          </a:prstGeom>
          <a:solidFill>
            <a:srgbClr val="66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4800" dirty="0" smtClean="0">
                <a:latin typeface="Times New Roman" panose="02020603050405020304" pitchFamily="18" charset="0"/>
                <a:cs typeface="Times New Roman" panose="02020603050405020304" pitchFamily="18" charset="0"/>
              </a:rPr>
              <a:t> 4. Results</a:t>
            </a:r>
            <a:endParaRPr kumimoji="1" lang="ja-JP" altLang="en-US" sz="4800" dirty="0">
              <a:latin typeface="Times New Roman" panose="02020603050405020304" pitchFamily="18" charset="0"/>
              <a:cs typeface="Times New Roman" panose="02020603050405020304" pitchFamily="18" charset="0"/>
            </a:endParaRPr>
          </a:p>
        </p:txBody>
      </p:sp>
      <p:sp>
        <p:nvSpPr>
          <p:cNvPr id="4" name="Title 1"/>
          <p:cNvSpPr>
            <a:spLocks noGrp="1"/>
          </p:cNvSpPr>
          <p:nvPr>
            <p:ph type="title"/>
          </p:nvPr>
        </p:nvSpPr>
        <p:spPr>
          <a:xfrm>
            <a:off x="272165" y="919392"/>
            <a:ext cx="3517615" cy="1143000"/>
          </a:xfrm>
        </p:spPr>
        <p:txBody>
          <a:bodyPr/>
          <a:lstStyle/>
          <a:p>
            <a:r>
              <a:rPr lang="fr-FR" dirty="0" err="1" smtClean="0"/>
              <a:t>Vantipar</a:t>
            </a:r>
            <a:endParaRPr lang="fr-FR" dirty="0"/>
          </a:p>
        </p:txBody>
      </p:sp>
      <p:pic>
        <p:nvPicPr>
          <p:cNvPr id="5" name="Picture 4" descr="vantipar_time_al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89780" y="0"/>
            <a:ext cx="5354220" cy="6858000"/>
          </a:xfrm>
          <a:prstGeom prst="rect">
            <a:avLst/>
          </a:prstGeom>
        </p:spPr>
      </p:pic>
      <p:pic>
        <p:nvPicPr>
          <p:cNvPr id="6" name="Picture 5" descr="coord.png"/>
          <p:cNvPicPr>
            <a:picLocks noChangeAspect="1"/>
          </p:cNvPicPr>
          <p:nvPr/>
        </p:nvPicPr>
        <p:blipFill rotWithShape="1">
          <a:blip r:embed="rId4">
            <a:extLst>
              <a:ext uri="{28A0092B-C50C-407E-A947-70E740481C1C}">
                <a14:useLocalDpi xmlns:a14="http://schemas.microsoft.com/office/drawing/2010/main" val="0"/>
              </a:ext>
            </a:extLst>
          </a:blip>
          <a:srcRect l="44417" b="35799"/>
          <a:stretch/>
        </p:blipFill>
        <p:spPr>
          <a:xfrm>
            <a:off x="272165" y="2574797"/>
            <a:ext cx="3462548" cy="2444451"/>
          </a:xfrm>
          <a:prstGeom prst="rect">
            <a:avLst/>
          </a:prstGeom>
        </p:spPr>
      </p:pic>
    </p:spTree>
    <p:extLst>
      <p:ext uri="{BB962C8B-B14F-4D97-AF65-F5344CB8AC3E}">
        <p14:creationId xmlns:p14="http://schemas.microsoft.com/office/powerpoint/2010/main" val="176044091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図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60346" y="1136204"/>
            <a:ext cx="3526261" cy="4580277"/>
          </a:xfrm>
          <a:prstGeom prst="rect">
            <a:avLst/>
          </a:prstGeom>
        </p:spPr>
      </p:pic>
      <p:sp>
        <p:nvSpPr>
          <p:cNvPr id="12" name="テキスト ボックス 11"/>
          <p:cNvSpPr txBox="1"/>
          <p:nvPr/>
        </p:nvSpPr>
        <p:spPr>
          <a:xfrm>
            <a:off x="5176662" y="5740338"/>
            <a:ext cx="3731683" cy="923330"/>
          </a:xfrm>
          <a:prstGeom prst="rect">
            <a:avLst/>
          </a:prstGeom>
          <a:noFill/>
        </p:spPr>
        <p:txBody>
          <a:bodyPr wrap="square" rtlCol="0">
            <a:spAutoFit/>
          </a:bodyPr>
          <a:lstStyle/>
          <a:p>
            <a:r>
              <a:rPr kumimoji="1" lang="en-US" altLang="ja-JP" dirty="0" smtClean="0"/>
              <a:t>Upper panels show the development of the ESF [Woodman and </a:t>
            </a:r>
            <a:r>
              <a:rPr kumimoji="1" lang="en-US" altLang="ja-JP" dirty="0" err="1" smtClean="0"/>
              <a:t>LaHoz</a:t>
            </a:r>
            <a:r>
              <a:rPr kumimoji="1" lang="en-US" altLang="ja-JP" dirty="0" smtClean="0"/>
              <a:t>, 1976].</a:t>
            </a:r>
            <a:endParaRPr kumimoji="1" lang="ja-JP" altLang="en-US" dirty="0"/>
          </a:p>
        </p:txBody>
      </p:sp>
      <p:sp>
        <p:nvSpPr>
          <p:cNvPr id="2" name="TextBox 1"/>
          <p:cNvSpPr txBox="1"/>
          <p:nvPr/>
        </p:nvSpPr>
        <p:spPr>
          <a:xfrm>
            <a:off x="322523" y="1390749"/>
            <a:ext cx="4609696" cy="5170646"/>
          </a:xfrm>
          <a:prstGeom prst="rect">
            <a:avLst/>
          </a:prstGeom>
          <a:noFill/>
        </p:spPr>
        <p:txBody>
          <a:bodyPr wrap="square" rtlCol="0">
            <a:spAutoFit/>
          </a:bodyPr>
          <a:lstStyle/>
          <a:p>
            <a:pPr marL="285750" indent="-285750">
              <a:buFont typeface="Arial"/>
              <a:buChar char="•"/>
            </a:pPr>
            <a:r>
              <a:rPr lang="fr-FR" sz="2400" dirty="0" smtClean="0"/>
              <a:t>The PRE </a:t>
            </a:r>
            <a:r>
              <a:rPr lang="fr-FR" sz="2400" dirty="0" err="1" smtClean="0"/>
              <a:t>is</a:t>
            </a:r>
            <a:r>
              <a:rPr lang="fr-FR" sz="2400" dirty="0" smtClean="0"/>
              <a:t> one factor </a:t>
            </a:r>
            <a:r>
              <a:rPr lang="fr-FR" sz="2400" dirty="0" err="1" smtClean="0"/>
              <a:t>that</a:t>
            </a:r>
            <a:r>
              <a:rPr lang="fr-FR" sz="2400" dirty="0" smtClean="0"/>
              <a:t> </a:t>
            </a:r>
            <a:r>
              <a:rPr lang="fr-FR" sz="2400" dirty="0" err="1" smtClean="0"/>
              <a:t>can</a:t>
            </a:r>
            <a:r>
              <a:rPr lang="fr-FR" sz="2400" dirty="0" smtClean="0"/>
              <a:t> trigger the </a:t>
            </a:r>
            <a:r>
              <a:rPr lang="fr-FR" sz="2400" dirty="0" err="1" smtClean="0"/>
              <a:t>growth</a:t>
            </a:r>
            <a:r>
              <a:rPr lang="fr-FR" sz="2400" dirty="0" smtClean="0"/>
              <a:t> of </a:t>
            </a:r>
            <a:r>
              <a:rPr lang="fr-FR" sz="2400" dirty="0" err="1" smtClean="0"/>
              <a:t>ionospheric</a:t>
            </a:r>
            <a:r>
              <a:rPr lang="fr-FR" sz="2400" dirty="0" smtClean="0"/>
              <a:t> </a:t>
            </a:r>
            <a:r>
              <a:rPr lang="fr-FR" sz="2400" dirty="0" err="1" smtClean="0"/>
              <a:t>irregularities</a:t>
            </a:r>
            <a:r>
              <a:rPr lang="fr-FR" sz="2400" dirty="0" smtClean="0"/>
              <a:t>.</a:t>
            </a:r>
          </a:p>
          <a:p>
            <a:pPr marL="285750" indent="-285750">
              <a:buFont typeface="Arial"/>
              <a:buChar char="•"/>
            </a:pPr>
            <a:r>
              <a:rPr lang="fr-FR" sz="2400" dirty="0" smtClean="0"/>
              <a:t>The signature of </a:t>
            </a:r>
            <a:r>
              <a:rPr lang="fr-FR" sz="2400" dirty="0" err="1" smtClean="0"/>
              <a:t>ionospheric</a:t>
            </a:r>
            <a:r>
              <a:rPr lang="fr-FR" sz="2400" dirty="0" smtClean="0"/>
              <a:t> </a:t>
            </a:r>
            <a:r>
              <a:rPr lang="fr-FR" sz="2400" dirty="0" err="1" smtClean="0"/>
              <a:t>irregularities</a:t>
            </a:r>
            <a:r>
              <a:rPr lang="fr-FR" sz="2400" dirty="0" smtClean="0"/>
              <a:t> in the </a:t>
            </a:r>
            <a:r>
              <a:rPr lang="fr-FR" sz="2400" dirty="0" err="1" smtClean="0"/>
              <a:t>equatorial</a:t>
            </a:r>
            <a:r>
              <a:rPr lang="fr-FR" sz="2400" dirty="0" smtClean="0"/>
              <a:t> </a:t>
            </a:r>
            <a:r>
              <a:rPr lang="fr-FR" sz="2400" dirty="0" err="1" smtClean="0"/>
              <a:t>region</a:t>
            </a:r>
            <a:r>
              <a:rPr lang="fr-FR" sz="2400" dirty="0" smtClean="0"/>
              <a:t> </a:t>
            </a:r>
            <a:r>
              <a:rPr lang="fr-FR" sz="2400" dirty="0" err="1" smtClean="0"/>
              <a:t>is</a:t>
            </a:r>
            <a:r>
              <a:rPr lang="fr-FR" sz="2400" dirty="0" smtClean="0"/>
              <a:t> </a:t>
            </a:r>
            <a:r>
              <a:rPr lang="fr-FR" sz="2400" dirty="0" err="1" smtClean="0"/>
              <a:t>known</a:t>
            </a:r>
            <a:r>
              <a:rPr lang="fr-FR" sz="2400" dirty="0" smtClean="0"/>
              <a:t> as </a:t>
            </a:r>
            <a:r>
              <a:rPr lang="fr-FR" sz="2400" dirty="0" err="1" smtClean="0"/>
              <a:t>equatorial</a:t>
            </a:r>
            <a:r>
              <a:rPr lang="fr-FR" sz="2400" dirty="0" smtClean="0"/>
              <a:t> </a:t>
            </a:r>
            <a:r>
              <a:rPr lang="fr-FR" sz="2400" dirty="0" err="1" smtClean="0"/>
              <a:t>spread</a:t>
            </a:r>
            <a:r>
              <a:rPr lang="fr-FR" sz="2400" dirty="0" smtClean="0"/>
              <a:t> F (ESF).</a:t>
            </a:r>
          </a:p>
          <a:p>
            <a:pPr marL="285750" indent="-285750">
              <a:buFont typeface="Arial"/>
              <a:buChar char="•"/>
            </a:pPr>
            <a:r>
              <a:rPr lang="fr-FR" sz="2400" dirty="0" smtClean="0"/>
              <a:t>ESF </a:t>
            </a:r>
            <a:r>
              <a:rPr lang="fr-FR" sz="2400" dirty="0" err="1" smtClean="0"/>
              <a:t>is</a:t>
            </a:r>
            <a:r>
              <a:rPr lang="fr-FR" sz="2400" dirty="0"/>
              <a:t> </a:t>
            </a:r>
            <a:r>
              <a:rPr lang="fr-FR" sz="2400" dirty="0" smtClean="0"/>
              <a:t>important for </a:t>
            </a:r>
            <a:r>
              <a:rPr lang="fr-FR" sz="2400" dirty="0" err="1" smtClean="0"/>
              <a:t>space</a:t>
            </a:r>
            <a:r>
              <a:rPr lang="fr-FR" sz="2400" dirty="0" smtClean="0"/>
              <a:t> </a:t>
            </a:r>
            <a:r>
              <a:rPr lang="fr-FR" sz="2400" dirty="0" err="1" smtClean="0"/>
              <a:t>weather</a:t>
            </a:r>
            <a:r>
              <a:rPr lang="fr-FR" sz="2400" dirty="0" smtClean="0"/>
              <a:t>.</a:t>
            </a:r>
          </a:p>
          <a:p>
            <a:pPr marL="285750" indent="-285750">
              <a:buFont typeface="Arial"/>
              <a:buChar char="•"/>
            </a:pPr>
            <a:r>
              <a:rPr lang="fr-FR" sz="2400" dirty="0" smtClean="0"/>
              <a:t> ESF, in </a:t>
            </a:r>
            <a:r>
              <a:rPr lang="fr-FR" sz="2400" dirty="0" err="1" smtClean="0"/>
              <a:t>particular</a:t>
            </a:r>
            <a:r>
              <a:rPr lang="fr-FR" sz="2400" dirty="0" smtClean="0"/>
              <a:t>, large-</a:t>
            </a:r>
            <a:r>
              <a:rPr lang="fr-FR" sz="2400" dirty="0" err="1" smtClean="0"/>
              <a:t>scale</a:t>
            </a:r>
            <a:r>
              <a:rPr lang="fr-FR" sz="2400" dirty="0" smtClean="0"/>
              <a:t> </a:t>
            </a:r>
            <a:r>
              <a:rPr lang="fr-FR" sz="2400" dirty="0" err="1" smtClean="0"/>
              <a:t>strucures</a:t>
            </a:r>
            <a:r>
              <a:rPr lang="fr-FR" sz="2400" dirty="0" smtClean="0"/>
              <a:t> </a:t>
            </a:r>
            <a:r>
              <a:rPr lang="fr-FR" sz="2400" dirty="0" err="1" smtClean="0"/>
              <a:t>can</a:t>
            </a:r>
            <a:r>
              <a:rPr lang="fr-FR" sz="2400" dirty="0" smtClean="0"/>
              <a:t> cause large disruptions in communications and navigation </a:t>
            </a:r>
            <a:r>
              <a:rPr lang="fr-FR" sz="2400" dirty="0" err="1" smtClean="0"/>
              <a:t>systems</a:t>
            </a:r>
            <a:r>
              <a:rPr lang="fr-FR" dirty="0" smtClean="0"/>
              <a:t>.</a:t>
            </a:r>
          </a:p>
          <a:p>
            <a:pPr marL="285750" indent="-285750">
              <a:buFont typeface="Symbol" charset="0"/>
              <a:buChar char=""/>
            </a:pPr>
            <a:endParaRPr lang="fr-FR" dirty="0" smtClean="0"/>
          </a:p>
        </p:txBody>
      </p:sp>
      <p:sp>
        <p:nvSpPr>
          <p:cNvPr id="5" name="正方形/長方形 3"/>
          <p:cNvSpPr/>
          <p:nvPr/>
        </p:nvSpPr>
        <p:spPr>
          <a:xfrm>
            <a:off x="0" y="0"/>
            <a:ext cx="9144000" cy="11049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4800" dirty="0" smtClean="0">
                <a:latin typeface="Times New Roman" panose="02020603050405020304" pitchFamily="18" charset="0"/>
                <a:cs typeface="Times New Roman" panose="02020603050405020304" pitchFamily="18" charset="0"/>
              </a:rPr>
              <a:t> 1. Background</a:t>
            </a:r>
            <a:endParaRPr kumimoji="1" lang="ja-JP" altLang="en-US" sz="4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6995463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0" y="0"/>
            <a:ext cx="9144000" cy="1104900"/>
          </a:xfrm>
          <a:prstGeom prst="rect">
            <a:avLst/>
          </a:prstGeom>
          <a:solidFill>
            <a:srgbClr val="66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4800" dirty="0" smtClean="0">
                <a:latin typeface="Times New Roman" panose="02020603050405020304" pitchFamily="18" charset="0"/>
                <a:cs typeface="Times New Roman" panose="02020603050405020304" pitchFamily="18" charset="0"/>
              </a:rPr>
              <a:t> 4. Results</a:t>
            </a:r>
            <a:endParaRPr kumimoji="1" lang="ja-JP" altLang="en-US" sz="4800" dirty="0">
              <a:latin typeface="Times New Roman" panose="02020603050405020304" pitchFamily="18" charset="0"/>
              <a:cs typeface="Times New Roman" panose="02020603050405020304" pitchFamily="18" charset="0"/>
            </a:endParaRPr>
          </a:p>
        </p:txBody>
      </p:sp>
      <p:sp>
        <p:nvSpPr>
          <p:cNvPr id="4" name="Title 1"/>
          <p:cNvSpPr>
            <a:spLocks noGrp="1"/>
          </p:cNvSpPr>
          <p:nvPr>
            <p:ph type="title"/>
          </p:nvPr>
        </p:nvSpPr>
        <p:spPr>
          <a:xfrm>
            <a:off x="457200" y="797266"/>
            <a:ext cx="8229600" cy="1143000"/>
          </a:xfrm>
        </p:spPr>
        <p:txBody>
          <a:bodyPr/>
          <a:lstStyle/>
          <a:p>
            <a:r>
              <a:rPr lang="fr-FR" dirty="0" err="1" smtClean="0"/>
              <a:t>Vantipar</a:t>
            </a:r>
            <a:r>
              <a:rPr lang="fr-FR" dirty="0" smtClean="0"/>
              <a:t> vs </a:t>
            </a:r>
            <a:r>
              <a:rPr lang="fr-FR" dirty="0" err="1" smtClean="0"/>
              <a:t>azimuth</a:t>
            </a:r>
            <a:endParaRPr lang="fr-FR" dirty="0"/>
          </a:p>
        </p:txBody>
      </p:sp>
      <p:pic>
        <p:nvPicPr>
          <p:cNvPr id="5" name="Picture 4" descr="v_azim_tim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609319"/>
            <a:ext cx="8792308" cy="5246614"/>
          </a:xfrm>
          <a:prstGeom prst="rect">
            <a:avLst/>
          </a:prstGeom>
        </p:spPr>
      </p:pic>
    </p:spTree>
    <p:extLst>
      <p:ext uri="{BB962C8B-B14F-4D97-AF65-F5344CB8AC3E}">
        <p14:creationId xmlns:p14="http://schemas.microsoft.com/office/powerpoint/2010/main" val="429192363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0" y="0"/>
            <a:ext cx="9144000" cy="1104900"/>
          </a:xfrm>
          <a:prstGeom prst="rect">
            <a:avLst/>
          </a:prstGeom>
          <a:solidFill>
            <a:srgbClr val="66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4800" dirty="0" smtClean="0">
                <a:latin typeface="Times New Roman" panose="02020603050405020304" pitchFamily="18" charset="0"/>
                <a:cs typeface="Times New Roman" panose="02020603050405020304" pitchFamily="18" charset="0"/>
              </a:rPr>
              <a:t> 4. Results</a:t>
            </a:r>
            <a:endParaRPr kumimoji="1" lang="ja-JP" altLang="en-US" sz="4800" dirty="0">
              <a:latin typeface="Times New Roman" panose="02020603050405020304" pitchFamily="18" charset="0"/>
              <a:cs typeface="Times New Roman" panose="02020603050405020304" pitchFamily="18" charset="0"/>
            </a:endParaRPr>
          </a:p>
        </p:txBody>
      </p:sp>
      <p:sp>
        <p:nvSpPr>
          <p:cNvPr id="4" name="Title 1"/>
          <p:cNvSpPr>
            <a:spLocks noGrp="1"/>
          </p:cNvSpPr>
          <p:nvPr>
            <p:ph type="title"/>
          </p:nvPr>
        </p:nvSpPr>
        <p:spPr>
          <a:xfrm>
            <a:off x="457200" y="797266"/>
            <a:ext cx="8229600" cy="1143000"/>
          </a:xfrm>
        </p:spPr>
        <p:txBody>
          <a:bodyPr/>
          <a:lstStyle/>
          <a:p>
            <a:r>
              <a:rPr lang="fr-FR" dirty="0" err="1" smtClean="0"/>
              <a:t>Vantipar</a:t>
            </a:r>
            <a:r>
              <a:rPr lang="fr-FR" dirty="0" smtClean="0"/>
              <a:t> vs </a:t>
            </a:r>
            <a:r>
              <a:rPr lang="fr-FR" dirty="0" err="1" smtClean="0"/>
              <a:t>azimuth</a:t>
            </a:r>
            <a:endParaRPr lang="fr-FR" dirty="0"/>
          </a:p>
        </p:txBody>
      </p:sp>
      <p:pic>
        <p:nvPicPr>
          <p:cNvPr id="5" name="Picture 4" descr="v_azim_tim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609319"/>
            <a:ext cx="8792308" cy="5246614"/>
          </a:xfrm>
          <a:prstGeom prst="rect">
            <a:avLst/>
          </a:prstGeom>
        </p:spPr>
      </p:pic>
      <p:pic>
        <p:nvPicPr>
          <p:cNvPr id="2" name="Picture 1" descr="v_azi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74182" y="2758082"/>
            <a:ext cx="5469818" cy="4099918"/>
          </a:xfrm>
          <a:prstGeom prst="rect">
            <a:avLst/>
          </a:prstGeom>
        </p:spPr>
      </p:pic>
    </p:spTree>
    <p:extLst>
      <p:ext uri="{BB962C8B-B14F-4D97-AF65-F5344CB8AC3E}">
        <p14:creationId xmlns:p14="http://schemas.microsoft.com/office/powerpoint/2010/main" val="428655410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0" y="-40312"/>
            <a:ext cx="9144000" cy="1104900"/>
          </a:xfrm>
          <a:prstGeom prst="rect">
            <a:avLst/>
          </a:prstGeom>
          <a:solidFill>
            <a:srgbClr val="66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4800" dirty="0" smtClean="0">
                <a:latin typeface="Times New Roman" panose="02020603050405020304" pitchFamily="18" charset="0"/>
                <a:cs typeface="Times New Roman" panose="02020603050405020304" pitchFamily="18" charset="0"/>
              </a:rPr>
              <a:t> 6. Summary</a:t>
            </a:r>
            <a:endParaRPr kumimoji="1" lang="ja-JP" altLang="en-US" sz="4800" dirty="0">
              <a:latin typeface="Times New Roman" panose="02020603050405020304" pitchFamily="18" charset="0"/>
              <a:cs typeface="Times New Roman" panose="02020603050405020304" pitchFamily="18" charset="0"/>
            </a:endParaRPr>
          </a:p>
        </p:txBody>
      </p:sp>
      <p:sp>
        <p:nvSpPr>
          <p:cNvPr id="2" name="TextBox 1"/>
          <p:cNvSpPr txBox="1"/>
          <p:nvPr/>
        </p:nvSpPr>
        <p:spPr>
          <a:xfrm>
            <a:off x="371231" y="1406769"/>
            <a:ext cx="8342923" cy="4154983"/>
          </a:xfrm>
          <a:prstGeom prst="rect">
            <a:avLst/>
          </a:prstGeom>
          <a:noFill/>
        </p:spPr>
        <p:txBody>
          <a:bodyPr wrap="square" rtlCol="0">
            <a:spAutoFit/>
          </a:bodyPr>
          <a:lstStyle/>
          <a:p>
            <a:pPr marL="285750" indent="-285750">
              <a:buFont typeface="Arial"/>
              <a:buChar char="•"/>
            </a:pPr>
            <a:r>
              <a:rPr lang="en-US" sz="2400" dirty="0" smtClean="0"/>
              <a:t>Experiment:</a:t>
            </a:r>
          </a:p>
          <a:p>
            <a:pPr marL="742950" lvl="1" indent="-285750">
              <a:buFont typeface="Arial"/>
              <a:buChar char="•"/>
            </a:pPr>
            <a:r>
              <a:rPr lang="en-US" sz="2400" dirty="0" smtClean="0"/>
              <a:t>MRACF alternating between rotating Gregorian and Linefeed</a:t>
            </a:r>
            <a:endParaRPr lang="en-US" sz="2400" dirty="0"/>
          </a:p>
          <a:p>
            <a:pPr marL="285750" indent="-285750">
              <a:buFont typeface="Arial"/>
              <a:buChar char="•"/>
            </a:pPr>
            <a:r>
              <a:rPr lang="en-US" sz="2400" dirty="0" smtClean="0"/>
              <a:t>Results:</a:t>
            </a:r>
          </a:p>
          <a:p>
            <a:pPr marL="742950" lvl="1" indent="-285750">
              <a:buFont typeface="Arial"/>
              <a:buChar char="•"/>
            </a:pPr>
            <a:r>
              <a:rPr lang="en-US" sz="2400" dirty="0" smtClean="0"/>
              <a:t>No significant PRE over Arecibo during June solstice (July 22, 2014 19:00 – 23:00 LT)</a:t>
            </a:r>
          </a:p>
          <a:p>
            <a:pPr marL="742950" lvl="1" indent="-285750">
              <a:buFont typeface="Arial"/>
              <a:buChar char="•"/>
            </a:pPr>
            <a:r>
              <a:rPr lang="en-US" sz="2400" dirty="0" smtClean="0"/>
              <a:t>Strange enhancement in </a:t>
            </a:r>
            <a:r>
              <a:rPr lang="en-US" sz="2400" dirty="0" err="1" smtClean="0"/>
              <a:t>VperpEast</a:t>
            </a:r>
            <a:r>
              <a:rPr lang="en-US" sz="2400" dirty="0" smtClean="0"/>
              <a:t> starting at low altitudes around 20:00 LT and increasing in altitude with time.</a:t>
            </a:r>
          </a:p>
          <a:p>
            <a:pPr marL="742950" lvl="1" indent="-285750">
              <a:buFont typeface="Arial"/>
              <a:buChar char="•"/>
            </a:pPr>
            <a:r>
              <a:rPr lang="en-US" sz="2400" dirty="0" smtClean="0"/>
              <a:t>Typical features (Ne, </a:t>
            </a:r>
            <a:r>
              <a:rPr lang="en-US" sz="2400" dirty="0" err="1" smtClean="0"/>
              <a:t>Te</a:t>
            </a:r>
            <a:r>
              <a:rPr lang="en-US" sz="2400" dirty="0" smtClean="0"/>
              <a:t>, Ti) at sunset, but slightly perturbed Ne, perhaps by atmospheric gravity waves.</a:t>
            </a:r>
          </a:p>
          <a:p>
            <a:pPr marL="285750" indent="-285750">
              <a:buFont typeface="Arial"/>
              <a:buChar char="•"/>
            </a:pPr>
            <a:endParaRPr lang="en-US" sz="2400" dirty="0"/>
          </a:p>
        </p:txBody>
      </p:sp>
    </p:spTree>
    <p:extLst>
      <p:ext uri="{BB962C8B-B14F-4D97-AF65-F5344CB8AC3E}">
        <p14:creationId xmlns:p14="http://schemas.microsoft.com/office/powerpoint/2010/main" val="79504315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3" descr="PRESketch.png"/>
          <p:cNvPicPr>
            <a:picLocks noChangeAspect="1"/>
          </p:cNvPicPr>
          <p:nvPr/>
        </p:nvPicPr>
        <p:blipFill>
          <a:blip r:embed="rId3">
            <a:extLst>
              <a:ext uri="{28A0092B-C50C-407E-A947-70E740481C1C}">
                <a14:useLocalDpi xmlns:a14="http://schemas.microsoft.com/office/drawing/2010/main" val="0"/>
              </a:ext>
            </a:extLst>
          </a:blip>
          <a:srcRect l="-1118" r="-1118"/>
          <a:stretch>
            <a:fillRect/>
          </a:stretch>
        </p:blipFill>
        <p:spPr>
          <a:xfrm>
            <a:off x="457200" y="1858995"/>
            <a:ext cx="8229600" cy="4525963"/>
          </a:xfrm>
          <a:prstGeom prst="rect">
            <a:avLst/>
          </a:prstGeom>
        </p:spPr>
      </p:pic>
      <p:sp>
        <p:nvSpPr>
          <p:cNvPr id="7" name="TextBox 5"/>
          <p:cNvSpPr txBox="1"/>
          <p:nvPr/>
        </p:nvSpPr>
        <p:spPr>
          <a:xfrm>
            <a:off x="4917057" y="6279427"/>
            <a:ext cx="3853563" cy="369332"/>
          </a:xfrm>
          <a:prstGeom prst="rect">
            <a:avLst/>
          </a:prstGeom>
          <a:noFill/>
        </p:spPr>
        <p:txBody>
          <a:bodyPr wrap="square" rtlCol="0">
            <a:spAutoFit/>
          </a:bodyPr>
          <a:lstStyle/>
          <a:p>
            <a:r>
              <a:rPr lang="en-US" dirty="0" smtClean="0">
                <a:latin typeface="Times New Roman" panose="02020603050405020304" pitchFamily="18" charset="0"/>
                <a:cs typeface="Times New Roman" panose="02020603050405020304" pitchFamily="18" charset="0"/>
              </a:rPr>
              <a:t>Farley et al., J. </a:t>
            </a:r>
            <a:r>
              <a:rPr lang="en-US" dirty="0" err="1" smtClean="0">
                <a:latin typeface="Times New Roman" panose="02020603050405020304" pitchFamily="18" charset="0"/>
                <a:cs typeface="Times New Roman" panose="02020603050405020304" pitchFamily="18" charset="0"/>
              </a:rPr>
              <a:t>Geophys</a:t>
            </a:r>
            <a:r>
              <a:rPr lang="en-US" dirty="0" smtClean="0">
                <a:latin typeface="Times New Roman" panose="02020603050405020304" pitchFamily="18" charset="0"/>
                <a:cs typeface="Times New Roman" panose="02020603050405020304" pitchFamily="18" charset="0"/>
              </a:rPr>
              <a:t>. Res, </a:t>
            </a:r>
            <a:r>
              <a:rPr lang="en-US" i="1" dirty="0" smtClean="0">
                <a:latin typeface="Times New Roman" panose="02020603050405020304" pitchFamily="18" charset="0"/>
                <a:cs typeface="Times New Roman" panose="02020603050405020304" pitchFamily="18" charset="0"/>
              </a:rPr>
              <a:t>91</a:t>
            </a:r>
            <a:r>
              <a:rPr lang="en-US" dirty="0" smtClean="0">
                <a:latin typeface="Times New Roman" panose="02020603050405020304" pitchFamily="18" charset="0"/>
                <a:cs typeface="Times New Roman" panose="02020603050405020304" pitchFamily="18" charset="0"/>
              </a:rPr>
              <a:t>, 1986. </a:t>
            </a:r>
            <a:endParaRPr lang="en-US" dirty="0">
              <a:latin typeface="Times New Roman" panose="02020603050405020304" pitchFamily="18" charset="0"/>
              <a:cs typeface="Times New Roman" panose="02020603050405020304" pitchFamily="18" charset="0"/>
            </a:endParaRPr>
          </a:p>
        </p:txBody>
      </p:sp>
      <p:sp>
        <p:nvSpPr>
          <p:cNvPr id="10" name="正方形/長方形 9"/>
          <p:cNvSpPr/>
          <p:nvPr/>
        </p:nvSpPr>
        <p:spPr>
          <a:xfrm>
            <a:off x="0" y="0"/>
            <a:ext cx="9144000" cy="11049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4800" dirty="0" smtClean="0">
                <a:latin typeface="Times New Roman" panose="02020603050405020304" pitchFamily="18" charset="0"/>
                <a:cs typeface="Times New Roman" panose="02020603050405020304" pitchFamily="18" charset="0"/>
              </a:rPr>
              <a:t> 1. Background</a:t>
            </a:r>
            <a:endParaRPr kumimoji="1" lang="ja-JP" altLang="en-US" sz="4800" dirty="0">
              <a:latin typeface="Times New Roman" panose="02020603050405020304" pitchFamily="18" charset="0"/>
              <a:cs typeface="Times New Roman" panose="02020603050405020304" pitchFamily="18" charset="0"/>
            </a:endParaRPr>
          </a:p>
        </p:txBody>
      </p:sp>
      <p:sp>
        <p:nvSpPr>
          <p:cNvPr id="13" name="Title 1"/>
          <p:cNvSpPr txBox="1">
            <a:spLocks/>
          </p:cNvSpPr>
          <p:nvPr/>
        </p:nvSpPr>
        <p:spPr>
          <a:xfrm>
            <a:off x="267418" y="1263197"/>
            <a:ext cx="7134046" cy="60567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sz="3200" dirty="0">
                <a:latin typeface="Times New Roman" panose="02020603050405020304" pitchFamily="18" charset="0"/>
                <a:cs typeface="Times New Roman" panose="02020603050405020304" pitchFamily="18" charset="0"/>
              </a:rPr>
              <a:t>Theory of the Pre-Reversal Enhancement</a:t>
            </a:r>
          </a:p>
        </p:txBody>
      </p:sp>
    </p:spTree>
    <p:extLst>
      <p:ext uri="{BB962C8B-B14F-4D97-AF65-F5344CB8AC3E}">
        <p14:creationId xmlns:p14="http://schemas.microsoft.com/office/powerpoint/2010/main" val="276140574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0" y="0"/>
            <a:ext cx="9144000" cy="11049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4800" dirty="0" smtClean="0">
                <a:latin typeface="Times New Roman" panose="02020603050405020304" pitchFamily="18" charset="0"/>
                <a:cs typeface="Times New Roman" panose="02020603050405020304" pitchFamily="18" charset="0"/>
              </a:rPr>
              <a:t> 1. Background</a:t>
            </a:r>
            <a:endParaRPr kumimoji="1" lang="ja-JP" altLang="en-US" sz="4800" dirty="0">
              <a:latin typeface="Times New Roman" panose="02020603050405020304" pitchFamily="18" charset="0"/>
              <a:cs typeface="Times New Roman" panose="02020603050405020304" pitchFamily="18" charset="0"/>
            </a:endParaRPr>
          </a:p>
        </p:txBody>
      </p:sp>
      <p:sp>
        <p:nvSpPr>
          <p:cNvPr id="5" name="Content Placeholder 2"/>
          <p:cNvSpPr>
            <a:spLocks noGrp="1"/>
          </p:cNvSpPr>
          <p:nvPr>
            <p:ph idx="1"/>
          </p:nvPr>
        </p:nvSpPr>
        <p:spPr>
          <a:xfrm>
            <a:off x="267418" y="1934954"/>
            <a:ext cx="8583284" cy="4747199"/>
          </a:xfrm>
        </p:spPr>
        <p:txBody>
          <a:bodyPr>
            <a:normAutofit/>
          </a:bodyPr>
          <a:lstStyle/>
          <a:p>
            <a:r>
              <a:rPr lang="en-US" sz="3200" dirty="0" smtClean="0">
                <a:latin typeface="Times New Roman" panose="02020603050405020304" pitchFamily="18" charset="0"/>
                <a:cs typeface="Times New Roman" panose="02020603050405020304" pitchFamily="18" charset="0"/>
              </a:rPr>
              <a:t>The seasonal variation of the PRE depends on the alignment of the magnetic meridian and sunset terminator (Abdu et al., 1992).</a:t>
            </a:r>
          </a:p>
          <a:p>
            <a:endParaRPr lang="en-US" sz="3200" dirty="0" smtClean="0">
              <a:latin typeface="Times New Roman" panose="02020603050405020304" pitchFamily="18" charset="0"/>
              <a:cs typeface="Times New Roman" panose="02020603050405020304" pitchFamily="18" charset="0"/>
            </a:endParaRPr>
          </a:p>
          <a:p>
            <a:endParaRPr lang="en-US" sz="3200" dirty="0">
              <a:latin typeface="Times New Roman" panose="02020603050405020304" pitchFamily="18" charset="0"/>
              <a:cs typeface="Times New Roman" panose="02020603050405020304" pitchFamily="18" charset="0"/>
            </a:endParaRPr>
          </a:p>
          <a:p>
            <a:endParaRPr lang="en-US" sz="3200" dirty="0" smtClean="0">
              <a:latin typeface="Times New Roman" panose="02020603050405020304" pitchFamily="18" charset="0"/>
              <a:cs typeface="Times New Roman" panose="02020603050405020304" pitchFamily="18" charset="0"/>
            </a:endParaRPr>
          </a:p>
          <a:p>
            <a:endParaRPr lang="en-US" sz="3200" dirty="0" smtClean="0">
              <a:latin typeface="Times New Roman" panose="02020603050405020304" pitchFamily="18" charset="0"/>
              <a:cs typeface="Times New Roman" panose="02020603050405020304" pitchFamily="18" charset="0"/>
            </a:endParaRPr>
          </a:p>
        </p:txBody>
      </p:sp>
      <p:sp>
        <p:nvSpPr>
          <p:cNvPr id="8" name="Title 1"/>
          <p:cNvSpPr txBox="1">
            <a:spLocks/>
          </p:cNvSpPr>
          <p:nvPr/>
        </p:nvSpPr>
        <p:spPr>
          <a:xfrm>
            <a:off x="267417" y="1263197"/>
            <a:ext cx="7203058" cy="60567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sz="2800" dirty="0">
                <a:latin typeface="Times New Roman" panose="02020603050405020304" pitchFamily="18" charset="0"/>
                <a:cs typeface="Times New Roman" panose="02020603050405020304" pitchFamily="18" charset="0"/>
              </a:rPr>
              <a:t>Seasonal </a:t>
            </a:r>
            <a:r>
              <a:rPr lang="en-US" altLang="ja-JP" sz="2800" dirty="0" smtClean="0">
                <a:latin typeface="Times New Roman" panose="02020603050405020304" pitchFamily="18" charset="0"/>
                <a:cs typeface="Times New Roman" panose="02020603050405020304" pitchFamily="18" charset="0"/>
              </a:rPr>
              <a:t>and Solar activity variation of the </a:t>
            </a:r>
            <a:r>
              <a:rPr lang="en-US" altLang="ja-JP" sz="2800" dirty="0">
                <a:latin typeface="Times New Roman" panose="02020603050405020304" pitchFamily="18" charset="0"/>
                <a:cs typeface="Times New Roman" panose="02020603050405020304" pitchFamily="18" charset="0"/>
              </a:rPr>
              <a:t>PRE</a:t>
            </a:r>
          </a:p>
        </p:txBody>
      </p:sp>
      <p:grpSp>
        <p:nvGrpSpPr>
          <p:cNvPr id="2" name="Group 1"/>
          <p:cNvGrpSpPr/>
          <p:nvPr/>
        </p:nvGrpSpPr>
        <p:grpSpPr>
          <a:xfrm>
            <a:off x="169982" y="3774851"/>
            <a:ext cx="6461873" cy="2614528"/>
            <a:chOff x="4896555" y="2759265"/>
            <a:chExt cx="5712178" cy="1883289"/>
          </a:xfrm>
        </p:grpSpPr>
        <p:pic>
          <p:nvPicPr>
            <p:cNvPr id="6" name="Content Placeholder 3" descr="Screen Shot 2014-07-24 at 7.54.54 PM.png"/>
            <p:cNvPicPr>
              <a:picLocks noChangeAspect="1"/>
            </p:cNvPicPr>
            <p:nvPr/>
          </p:nvPicPr>
          <p:blipFill rotWithShape="1">
            <a:blip r:embed="rId3">
              <a:extLst>
                <a:ext uri="{28A0092B-C50C-407E-A947-70E740481C1C}">
                  <a14:useLocalDpi xmlns:a14="http://schemas.microsoft.com/office/drawing/2010/main" val="0"/>
                </a:ext>
              </a:extLst>
            </a:blip>
            <a:srcRect l="4546" r="103" b="59089"/>
            <a:stretch/>
          </p:blipFill>
          <p:spPr>
            <a:xfrm>
              <a:off x="5080000" y="2759265"/>
              <a:ext cx="5517444" cy="1502291"/>
            </a:xfrm>
            <a:prstGeom prst="rect">
              <a:avLst/>
            </a:prstGeom>
          </p:spPr>
        </p:pic>
        <p:pic>
          <p:nvPicPr>
            <p:cNvPr id="7" name="Content Placeholder 3" descr="Screen Shot 2014-07-24 at 7.54.54 PM.png"/>
            <p:cNvPicPr>
              <a:picLocks noChangeAspect="1"/>
            </p:cNvPicPr>
            <p:nvPr/>
          </p:nvPicPr>
          <p:blipFill rotWithShape="1">
            <a:blip r:embed="rId3">
              <a:extLst>
                <a:ext uri="{28A0092B-C50C-407E-A947-70E740481C1C}">
                  <a14:useLocalDpi xmlns:a14="http://schemas.microsoft.com/office/drawing/2010/main" val="0"/>
                </a:ext>
              </a:extLst>
            </a:blip>
            <a:srcRect l="4546" t="89406" r="103" b="-166"/>
            <a:stretch/>
          </p:blipFill>
          <p:spPr>
            <a:xfrm>
              <a:off x="5091289" y="4247443"/>
              <a:ext cx="5517444" cy="395111"/>
            </a:xfrm>
            <a:prstGeom prst="rect">
              <a:avLst/>
            </a:prstGeom>
          </p:spPr>
        </p:pic>
        <p:pic>
          <p:nvPicPr>
            <p:cNvPr id="9" name="Content Placeholder 3" descr="Screen Shot 2014-07-24 at 7.54.54 PM.png"/>
            <p:cNvPicPr>
              <a:picLocks noChangeAspect="1"/>
            </p:cNvPicPr>
            <p:nvPr/>
          </p:nvPicPr>
          <p:blipFill rotWithShape="1">
            <a:blip r:embed="rId3">
              <a:extLst>
                <a:ext uri="{28A0092B-C50C-407E-A947-70E740481C1C}">
                  <a14:useLocalDpi xmlns:a14="http://schemas.microsoft.com/office/drawing/2010/main" val="0"/>
                </a:ext>
              </a:extLst>
            </a:blip>
            <a:srcRect l="1181" t="34072" r="95406" b="27885"/>
            <a:stretch/>
          </p:blipFill>
          <p:spPr>
            <a:xfrm>
              <a:off x="4896555" y="2892778"/>
              <a:ext cx="197555" cy="1397000"/>
            </a:xfrm>
            <a:prstGeom prst="rect">
              <a:avLst/>
            </a:prstGeom>
          </p:spPr>
        </p:pic>
      </p:grpSp>
      <p:sp>
        <p:nvSpPr>
          <p:cNvPr id="10" name="TextBox 4"/>
          <p:cNvSpPr txBox="1"/>
          <p:nvPr/>
        </p:nvSpPr>
        <p:spPr>
          <a:xfrm>
            <a:off x="354614" y="6295460"/>
            <a:ext cx="5336945" cy="369332"/>
          </a:xfrm>
          <a:prstGeom prst="rect">
            <a:avLst/>
          </a:prstGeom>
          <a:noFill/>
        </p:spPr>
        <p:txBody>
          <a:bodyPr wrap="square" rtlCol="0">
            <a:spAutoFit/>
          </a:bodyPr>
          <a:lstStyle/>
          <a:p>
            <a:r>
              <a:rPr lang="en-US" dirty="0" err="1" smtClean="0">
                <a:latin typeface="Times New Roman" panose="02020603050405020304" pitchFamily="18" charset="0"/>
                <a:cs typeface="Times New Roman" panose="02020603050405020304" pitchFamily="18" charset="0"/>
              </a:rPr>
              <a:t>Scherliess</a:t>
            </a:r>
            <a:r>
              <a:rPr lang="en-US" dirty="0" smtClean="0">
                <a:latin typeface="Times New Roman" panose="02020603050405020304" pitchFamily="18" charset="0"/>
                <a:cs typeface="Times New Roman" panose="02020603050405020304" pitchFamily="18" charset="0"/>
              </a:rPr>
              <a:t> and </a:t>
            </a:r>
            <a:r>
              <a:rPr lang="en-US" dirty="0" err="1" smtClean="0">
                <a:latin typeface="Times New Roman" panose="02020603050405020304" pitchFamily="18" charset="0"/>
                <a:cs typeface="Times New Roman" panose="02020603050405020304" pitchFamily="18" charset="0"/>
              </a:rPr>
              <a:t>Fejer</a:t>
            </a:r>
            <a:r>
              <a:rPr lang="en-US" dirty="0" smtClean="0">
                <a:latin typeface="Times New Roman" panose="02020603050405020304" pitchFamily="18" charset="0"/>
                <a:cs typeface="Times New Roman" panose="02020603050405020304" pitchFamily="18" charset="0"/>
              </a:rPr>
              <a:t>, J. </a:t>
            </a:r>
            <a:r>
              <a:rPr lang="en-US" dirty="0" err="1" smtClean="0">
                <a:latin typeface="Times New Roman" panose="02020603050405020304" pitchFamily="18" charset="0"/>
                <a:cs typeface="Times New Roman" panose="02020603050405020304" pitchFamily="18" charset="0"/>
              </a:rPr>
              <a:t>Geophys</a:t>
            </a:r>
            <a:r>
              <a:rPr lang="en-US" dirty="0" smtClean="0">
                <a:latin typeface="Times New Roman" panose="02020603050405020304" pitchFamily="18" charset="0"/>
                <a:cs typeface="Times New Roman" panose="02020603050405020304" pitchFamily="18" charset="0"/>
              </a:rPr>
              <a:t>. Res., 104, 6829, 1999. </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2804321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0" y="0"/>
            <a:ext cx="9144000" cy="11049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4800" dirty="0" smtClean="0">
                <a:latin typeface="Times New Roman" panose="02020603050405020304" pitchFamily="18" charset="0"/>
                <a:cs typeface="Times New Roman" panose="02020603050405020304" pitchFamily="18" charset="0"/>
              </a:rPr>
              <a:t> 1. Background</a:t>
            </a:r>
            <a:endParaRPr kumimoji="1" lang="ja-JP" altLang="en-US" sz="4800" dirty="0">
              <a:latin typeface="Times New Roman" panose="02020603050405020304" pitchFamily="18" charset="0"/>
              <a:cs typeface="Times New Roman" panose="02020603050405020304" pitchFamily="18" charset="0"/>
            </a:endParaRPr>
          </a:p>
        </p:txBody>
      </p:sp>
      <p:sp>
        <p:nvSpPr>
          <p:cNvPr id="5" name="Content Placeholder 2"/>
          <p:cNvSpPr>
            <a:spLocks noGrp="1"/>
          </p:cNvSpPr>
          <p:nvPr>
            <p:ph idx="1"/>
          </p:nvPr>
        </p:nvSpPr>
        <p:spPr>
          <a:xfrm>
            <a:off x="267418" y="1934954"/>
            <a:ext cx="8583284" cy="4747199"/>
          </a:xfrm>
        </p:spPr>
        <p:txBody>
          <a:bodyPr>
            <a:normAutofit/>
          </a:bodyPr>
          <a:lstStyle/>
          <a:p>
            <a:r>
              <a:rPr lang="en-US" sz="3200" dirty="0" smtClean="0">
                <a:latin typeface="Times New Roman" panose="02020603050405020304" pitchFamily="18" charset="0"/>
                <a:cs typeface="Times New Roman" panose="02020603050405020304" pitchFamily="18" charset="0"/>
              </a:rPr>
              <a:t>The seasonal variation of the PRE depends on the alignment of the magnetic meridian and sunset terminator (Abdu et al., 1992).</a:t>
            </a:r>
          </a:p>
          <a:p>
            <a:endParaRPr lang="en-US" sz="3200" dirty="0" smtClean="0">
              <a:latin typeface="Times New Roman" panose="02020603050405020304" pitchFamily="18" charset="0"/>
              <a:cs typeface="Times New Roman" panose="02020603050405020304" pitchFamily="18" charset="0"/>
            </a:endParaRPr>
          </a:p>
          <a:p>
            <a:endParaRPr lang="en-US" sz="3200" dirty="0">
              <a:latin typeface="Times New Roman" panose="02020603050405020304" pitchFamily="18" charset="0"/>
              <a:cs typeface="Times New Roman" panose="02020603050405020304" pitchFamily="18" charset="0"/>
            </a:endParaRPr>
          </a:p>
          <a:p>
            <a:endParaRPr lang="en-US" sz="3200" dirty="0" smtClean="0">
              <a:latin typeface="Times New Roman" panose="02020603050405020304" pitchFamily="18" charset="0"/>
              <a:cs typeface="Times New Roman" panose="02020603050405020304" pitchFamily="18" charset="0"/>
            </a:endParaRPr>
          </a:p>
          <a:p>
            <a:endParaRPr lang="en-US" sz="3200" dirty="0" smtClean="0">
              <a:latin typeface="Times New Roman" panose="02020603050405020304" pitchFamily="18" charset="0"/>
              <a:cs typeface="Times New Roman" panose="02020603050405020304" pitchFamily="18" charset="0"/>
            </a:endParaRPr>
          </a:p>
        </p:txBody>
      </p:sp>
      <p:sp>
        <p:nvSpPr>
          <p:cNvPr id="8" name="Title 1"/>
          <p:cNvSpPr txBox="1">
            <a:spLocks/>
          </p:cNvSpPr>
          <p:nvPr/>
        </p:nvSpPr>
        <p:spPr>
          <a:xfrm>
            <a:off x="267417" y="1263197"/>
            <a:ext cx="7203058" cy="60567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sz="2800" dirty="0">
                <a:latin typeface="Times New Roman" panose="02020603050405020304" pitchFamily="18" charset="0"/>
                <a:cs typeface="Times New Roman" panose="02020603050405020304" pitchFamily="18" charset="0"/>
              </a:rPr>
              <a:t>Seasonal </a:t>
            </a:r>
            <a:r>
              <a:rPr lang="en-US" altLang="ja-JP" sz="2800" dirty="0" smtClean="0">
                <a:latin typeface="Times New Roman" panose="02020603050405020304" pitchFamily="18" charset="0"/>
                <a:cs typeface="Times New Roman" panose="02020603050405020304" pitchFamily="18" charset="0"/>
              </a:rPr>
              <a:t>and Solar activity variation of the </a:t>
            </a:r>
            <a:r>
              <a:rPr lang="en-US" altLang="ja-JP" sz="2800" dirty="0">
                <a:latin typeface="Times New Roman" panose="02020603050405020304" pitchFamily="18" charset="0"/>
                <a:cs typeface="Times New Roman" panose="02020603050405020304" pitchFamily="18" charset="0"/>
              </a:rPr>
              <a:t>PRE</a:t>
            </a:r>
          </a:p>
        </p:txBody>
      </p:sp>
      <p:grpSp>
        <p:nvGrpSpPr>
          <p:cNvPr id="2" name="Group 1"/>
          <p:cNvGrpSpPr/>
          <p:nvPr/>
        </p:nvGrpSpPr>
        <p:grpSpPr>
          <a:xfrm>
            <a:off x="169982" y="3774851"/>
            <a:ext cx="6461873" cy="2614528"/>
            <a:chOff x="4896555" y="2759265"/>
            <a:chExt cx="5712178" cy="1883289"/>
          </a:xfrm>
        </p:grpSpPr>
        <p:pic>
          <p:nvPicPr>
            <p:cNvPr id="6" name="Content Placeholder 3" descr="Screen Shot 2014-07-24 at 7.54.54 PM.png"/>
            <p:cNvPicPr>
              <a:picLocks noChangeAspect="1"/>
            </p:cNvPicPr>
            <p:nvPr/>
          </p:nvPicPr>
          <p:blipFill rotWithShape="1">
            <a:blip r:embed="rId3">
              <a:extLst>
                <a:ext uri="{28A0092B-C50C-407E-A947-70E740481C1C}">
                  <a14:useLocalDpi xmlns:a14="http://schemas.microsoft.com/office/drawing/2010/main" val="0"/>
                </a:ext>
              </a:extLst>
            </a:blip>
            <a:srcRect l="4546" r="103" b="59089"/>
            <a:stretch/>
          </p:blipFill>
          <p:spPr>
            <a:xfrm>
              <a:off x="5080000" y="2759265"/>
              <a:ext cx="5517444" cy="1502291"/>
            </a:xfrm>
            <a:prstGeom prst="rect">
              <a:avLst/>
            </a:prstGeom>
          </p:spPr>
        </p:pic>
        <p:pic>
          <p:nvPicPr>
            <p:cNvPr id="7" name="Content Placeholder 3" descr="Screen Shot 2014-07-24 at 7.54.54 PM.png"/>
            <p:cNvPicPr>
              <a:picLocks noChangeAspect="1"/>
            </p:cNvPicPr>
            <p:nvPr/>
          </p:nvPicPr>
          <p:blipFill rotWithShape="1">
            <a:blip r:embed="rId3">
              <a:extLst>
                <a:ext uri="{28A0092B-C50C-407E-A947-70E740481C1C}">
                  <a14:useLocalDpi xmlns:a14="http://schemas.microsoft.com/office/drawing/2010/main" val="0"/>
                </a:ext>
              </a:extLst>
            </a:blip>
            <a:srcRect l="4546" t="89406" r="103" b="-166"/>
            <a:stretch/>
          </p:blipFill>
          <p:spPr>
            <a:xfrm>
              <a:off x="5091289" y="4247443"/>
              <a:ext cx="5517444" cy="395111"/>
            </a:xfrm>
            <a:prstGeom prst="rect">
              <a:avLst/>
            </a:prstGeom>
          </p:spPr>
        </p:pic>
        <p:pic>
          <p:nvPicPr>
            <p:cNvPr id="9" name="Content Placeholder 3" descr="Screen Shot 2014-07-24 at 7.54.54 PM.png"/>
            <p:cNvPicPr>
              <a:picLocks noChangeAspect="1"/>
            </p:cNvPicPr>
            <p:nvPr/>
          </p:nvPicPr>
          <p:blipFill rotWithShape="1">
            <a:blip r:embed="rId3">
              <a:extLst>
                <a:ext uri="{28A0092B-C50C-407E-A947-70E740481C1C}">
                  <a14:useLocalDpi xmlns:a14="http://schemas.microsoft.com/office/drawing/2010/main" val="0"/>
                </a:ext>
              </a:extLst>
            </a:blip>
            <a:srcRect l="1181" t="34072" r="95406" b="27885"/>
            <a:stretch/>
          </p:blipFill>
          <p:spPr>
            <a:xfrm>
              <a:off x="4896555" y="2892778"/>
              <a:ext cx="197555" cy="1397000"/>
            </a:xfrm>
            <a:prstGeom prst="rect">
              <a:avLst/>
            </a:prstGeom>
          </p:spPr>
        </p:pic>
      </p:grpSp>
      <p:sp>
        <p:nvSpPr>
          <p:cNvPr id="10" name="TextBox 4"/>
          <p:cNvSpPr txBox="1"/>
          <p:nvPr/>
        </p:nvSpPr>
        <p:spPr>
          <a:xfrm>
            <a:off x="354614" y="6295460"/>
            <a:ext cx="5336945" cy="369332"/>
          </a:xfrm>
          <a:prstGeom prst="rect">
            <a:avLst/>
          </a:prstGeom>
          <a:noFill/>
        </p:spPr>
        <p:txBody>
          <a:bodyPr wrap="square" rtlCol="0">
            <a:spAutoFit/>
          </a:bodyPr>
          <a:lstStyle/>
          <a:p>
            <a:r>
              <a:rPr lang="en-US" dirty="0" err="1" smtClean="0">
                <a:latin typeface="Times New Roman" panose="02020603050405020304" pitchFamily="18" charset="0"/>
                <a:cs typeface="Times New Roman" panose="02020603050405020304" pitchFamily="18" charset="0"/>
              </a:rPr>
              <a:t>Scherliess</a:t>
            </a:r>
            <a:r>
              <a:rPr lang="en-US" dirty="0" smtClean="0">
                <a:latin typeface="Times New Roman" panose="02020603050405020304" pitchFamily="18" charset="0"/>
                <a:cs typeface="Times New Roman" panose="02020603050405020304" pitchFamily="18" charset="0"/>
              </a:rPr>
              <a:t> and </a:t>
            </a:r>
            <a:r>
              <a:rPr lang="en-US" dirty="0" err="1" smtClean="0">
                <a:latin typeface="Times New Roman" panose="02020603050405020304" pitchFamily="18" charset="0"/>
                <a:cs typeface="Times New Roman" panose="02020603050405020304" pitchFamily="18" charset="0"/>
              </a:rPr>
              <a:t>Fejer</a:t>
            </a:r>
            <a:r>
              <a:rPr lang="en-US" dirty="0" smtClean="0">
                <a:latin typeface="Times New Roman" panose="02020603050405020304" pitchFamily="18" charset="0"/>
                <a:cs typeface="Times New Roman" panose="02020603050405020304" pitchFamily="18" charset="0"/>
              </a:rPr>
              <a:t>, J. </a:t>
            </a:r>
            <a:r>
              <a:rPr lang="en-US" dirty="0" err="1" smtClean="0">
                <a:latin typeface="Times New Roman" panose="02020603050405020304" pitchFamily="18" charset="0"/>
                <a:cs typeface="Times New Roman" panose="02020603050405020304" pitchFamily="18" charset="0"/>
              </a:rPr>
              <a:t>Geophys</a:t>
            </a:r>
            <a:r>
              <a:rPr lang="en-US" dirty="0" smtClean="0">
                <a:latin typeface="Times New Roman" panose="02020603050405020304" pitchFamily="18" charset="0"/>
                <a:cs typeface="Times New Roman" panose="02020603050405020304" pitchFamily="18" charset="0"/>
              </a:rPr>
              <a:t>. Res., 104, 6829, 1999. </a:t>
            </a:r>
            <a:endParaRPr lang="en-US" dirty="0">
              <a:latin typeface="Times New Roman" panose="02020603050405020304" pitchFamily="18" charset="0"/>
              <a:cs typeface="Times New Roman" panose="02020603050405020304" pitchFamily="18" charset="0"/>
            </a:endParaRPr>
          </a:p>
        </p:txBody>
      </p:sp>
      <p:pic>
        <p:nvPicPr>
          <p:cNvPr id="3" name="Picture 2" descr="Screen Shot 2014-07-25 at 11.47.50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51654" y="1355940"/>
            <a:ext cx="4238643" cy="5320659"/>
          </a:xfrm>
          <a:prstGeom prst="rect">
            <a:avLst/>
          </a:prstGeom>
        </p:spPr>
      </p:pic>
    </p:spTree>
    <p:extLst>
      <p:ext uri="{BB962C8B-B14F-4D97-AF65-F5344CB8AC3E}">
        <p14:creationId xmlns:p14="http://schemas.microsoft.com/office/powerpoint/2010/main" val="387088604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0" y="0"/>
            <a:ext cx="9144000" cy="11049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4800" dirty="0" smtClean="0">
                <a:latin typeface="Times New Roman" panose="02020603050405020304" pitchFamily="18" charset="0"/>
                <a:cs typeface="Times New Roman" panose="02020603050405020304" pitchFamily="18" charset="0"/>
              </a:rPr>
              <a:t> 1. Background</a:t>
            </a:r>
            <a:endParaRPr kumimoji="1" lang="ja-JP" altLang="en-US" sz="4800" dirty="0">
              <a:latin typeface="Times New Roman" panose="02020603050405020304" pitchFamily="18" charset="0"/>
              <a:cs typeface="Times New Roman" panose="02020603050405020304" pitchFamily="18" charset="0"/>
            </a:endParaRPr>
          </a:p>
        </p:txBody>
      </p:sp>
      <p:sp>
        <p:nvSpPr>
          <p:cNvPr id="5" name="Content Placeholder 2"/>
          <p:cNvSpPr>
            <a:spLocks noGrp="1"/>
          </p:cNvSpPr>
          <p:nvPr>
            <p:ph idx="1"/>
          </p:nvPr>
        </p:nvSpPr>
        <p:spPr>
          <a:xfrm>
            <a:off x="368206" y="1963424"/>
            <a:ext cx="5255770" cy="4335769"/>
          </a:xfrm>
        </p:spPr>
        <p:txBody>
          <a:bodyPr>
            <a:normAutofit/>
          </a:bodyPr>
          <a:lstStyle/>
          <a:p>
            <a:r>
              <a:rPr lang="en-US" sz="3200" dirty="0" smtClean="0">
                <a:latin typeface="Times New Roman" panose="02020603050405020304" pitchFamily="18" charset="0"/>
                <a:cs typeface="Times New Roman" panose="02020603050405020304" pitchFamily="18" charset="0"/>
              </a:rPr>
              <a:t>The increase in the PRE with solar activity is due to the differences in conductivity gradients across the terminator, as well as increased zonal wind velocity, as solar activity changes (</a:t>
            </a:r>
            <a:r>
              <a:rPr lang="en-US" sz="3200" dirty="0" err="1" smtClean="0">
                <a:latin typeface="Times New Roman" panose="02020603050405020304" pitchFamily="18" charset="0"/>
                <a:cs typeface="Times New Roman" panose="02020603050405020304" pitchFamily="18" charset="0"/>
              </a:rPr>
              <a:t>Heelis</a:t>
            </a:r>
            <a:r>
              <a:rPr lang="en-US" sz="3200" dirty="0" smtClean="0">
                <a:latin typeface="Times New Roman" panose="02020603050405020304" pitchFamily="18" charset="0"/>
                <a:cs typeface="Times New Roman" panose="02020603050405020304" pitchFamily="18" charset="0"/>
              </a:rPr>
              <a:t> et al., 1974).</a:t>
            </a:r>
            <a:endParaRPr lang="en-US" sz="3200" dirty="0">
              <a:latin typeface="Times New Roman" panose="02020603050405020304" pitchFamily="18" charset="0"/>
              <a:cs typeface="Times New Roman" panose="02020603050405020304" pitchFamily="18" charset="0"/>
            </a:endParaRPr>
          </a:p>
        </p:txBody>
      </p:sp>
      <p:sp>
        <p:nvSpPr>
          <p:cNvPr id="8" name="Title 1"/>
          <p:cNvSpPr txBox="1">
            <a:spLocks/>
          </p:cNvSpPr>
          <p:nvPr/>
        </p:nvSpPr>
        <p:spPr>
          <a:xfrm>
            <a:off x="267417" y="1263197"/>
            <a:ext cx="7203058" cy="60567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sz="2800" dirty="0">
                <a:latin typeface="Times New Roman" panose="02020603050405020304" pitchFamily="18" charset="0"/>
                <a:cs typeface="Times New Roman" panose="02020603050405020304" pitchFamily="18" charset="0"/>
              </a:rPr>
              <a:t>Seasonal </a:t>
            </a:r>
            <a:r>
              <a:rPr lang="en-US" altLang="ja-JP" sz="2800" dirty="0" smtClean="0">
                <a:latin typeface="Times New Roman" panose="02020603050405020304" pitchFamily="18" charset="0"/>
                <a:cs typeface="Times New Roman" panose="02020603050405020304" pitchFamily="18" charset="0"/>
              </a:rPr>
              <a:t>and Solar activity variation of the </a:t>
            </a:r>
            <a:r>
              <a:rPr lang="en-US" altLang="ja-JP" sz="2800" dirty="0">
                <a:latin typeface="Times New Roman" panose="02020603050405020304" pitchFamily="18" charset="0"/>
                <a:cs typeface="Times New Roman" panose="02020603050405020304" pitchFamily="18" charset="0"/>
              </a:rPr>
              <a:t>PRE</a:t>
            </a:r>
          </a:p>
        </p:txBody>
      </p:sp>
      <p:pic>
        <p:nvPicPr>
          <p:cNvPr id="3" name="Picture 2" descr="Screen Shot 2014-07-25 at 11.53.30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02089" y="1771430"/>
            <a:ext cx="2524584" cy="5086569"/>
          </a:xfrm>
          <a:prstGeom prst="rect">
            <a:avLst/>
          </a:prstGeom>
        </p:spPr>
      </p:pic>
      <p:pic>
        <p:nvPicPr>
          <p:cNvPr id="10" name="Picture 9" descr="Screen Shot 2014-07-25 at 11.58.25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22215" y="2695750"/>
            <a:ext cx="558800" cy="2514600"/>
          </a:xfrm>
          <a:prstGeom prst="rect">
            <a:avLst/>
          </a:prstGeom>
        </p:spPr>
      </p:pic>
      <p:pic>
        <p:nvPicPr>
          <p:cNvPr id="11" name="Picture 10" descr="Screen Shot 2014-07-25 at 11.59.08 PM.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67442" y="6451062"/>
            <a:ext cx="2338285" cy="150857"/>
          </a:xfrm>
          <a:prstGeom prst="rect">
            <a:avLst/>
          </a:prstGeom>
        </p:spPr>
      </p:pic>
    </p:spTree>
    <p:extLst>
      <p:ext uri="{BB962C8B-B14F-4D97-AF65-F5344CB8AC3E}">
        <p14:creationId xmlns:p14="http://schemas.microsoft.com/office/powerpoint/2010/main" val="119260133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0" y="0"/>
            <a:ext cx="9144000" cy="1104900"/>
          </a:xfrm>
          <a:prstGeom prst="rect">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4800" dirty="0" smtClean="0">
                <a:latin typeface="Times New Roman" panose="02020603050405020304" pitchFamily="18" charset="0"/>
                <a:cs typeface="Times New Roman" panose="02020603050405020304" pitchFamily="18" charset="0"/>
              </a:rPr>
              <a:t> 2. Motivation</a:t>
            </a:r>
            <a:endParaRPr kumimoji="1" lang="ja-JP" altLang="en-US" sz="4800" dirty="0">
              <a:latin typeface="Times New Roman" panose="02020603050405020304" pitchFamily="18" charset="0"/>
              <a:cs typeface="Times New Roman" panose="02020603050405020304" pitchFamily="18" charset="0"/>
            </a:endParaRPr>
          </a:p>
        </p:txBody>
      </p:sp>
      <p:sp>
        <p:nvSpPr>
          <p:cNvPr id="5" name="Content Placeholder 2"/>
          <p:cNvSpPr>
            <a:spLocks noGrp="1"/>
          </p:cNvSpPr>
          <p:nvPr>
            <p:ph idx="1"/>
          </p:nvPr>
        </p:nvSpPr>
        <p:spPr>
          <a:xfrm>
            <a:off x="457200" y="1979767"/>
            <a:ext cx="8229600" cy="4075981"/>
          </a:xfrm>
        </p:spPr>
        <p:txBody>
          <a:bodyPr>
            <a:normAutofit lnSpcReduction="10000"/>
          </a:bodyPr>
          <a:lstStyle/>
          <a:p>
            <a:r>
              <a:rPr lang="en-US" sz="3200" dirty="0" smtClean="0">
                <a:latin typeface="Times New Roman" panose="02020603050405020304" pitchFamily="18" charset="0"/>
                <a:cs typeface="Times New Roman" panose="02020603050405020304" pitchFamily="18" charset="0"/>
              </a:rPr>
              <a:t>The pre-reversal enhancement is believed to the main driver of the manifestation of </a:t>
            </a:r>
            <a:r>
              <a:rPr lang="en-US" sz="3200" dirty="0" err="1" smtClean="0">
                <a:latin typeface="Times New Roman" panose="02020603050405020304" pitchFamily="18" charset="0"/>
                <a:cs typeface="Times New Roman" panose="02020603050405020304" pitchFamily="18" charset="0"/>
              </a:rPr>
              <a:t>ionospheric</a:t>
            </a:r>
            <a:r>
              <a:rPr lang="en-US" sz="3200" dirty="0" smtClean="0">
                <a:latin typeface="Times New Roman" panose="02020603050405020304" pitchFamily="18" charset="0"/>
                <a:cs typeface="Times New Roman" panose="02020603050405020304" pitchFamily="18" charset="0"/>
              </a:rPr>
              <a:t> irregularities at equatorial latitudes (</a:t>
            </a:r>
            <a:r>
              <a:rPr lang="en-US" sz="3200" dirty="0" err="1" smtClean="0">
                <a:latin typeface="Times New Roman" panose="02020603050405020304" pitchFamily="18" charset="0"/>
                <a:cs typeface="Times New Roman" panose="02020603050405020304" pitchFamily="18" charset="0"/>
              </a:rPr>
              <a:t>Fejer</a:t>
            </a:r>
            <a:r>
              <a:rPr lang="en-US" sz="3200" dirty="0" smtClean="0">
                <a:latin typeface="Times New Roman" panose="02020603050405020304" pitchFamily="18" charset="0"/>
                <a:cs typeface="Times New Roman" panose="02020603050405020304" pitchFamily="18" charset="0"/>
              </a:rPr>
              <a:t> et al., 1996).</a:t>
            </a:r>
          </a:p>
          <a:p>
            <a:endParaRPr lang="en-US" sz="3200" dirty="0" smtClean="0">
              <a:latin typeface="Times New Roman" panose="02020603050405020304" pitchFamily="18" charset="0"/>
              <a:cs typeface="Times New Roman" panose="02020603050405020304" pitchFamily="18" charset="0"/>
            </a:endParaRPr>
          </a:p>
          <a:p>
            <a:r>
              <a:rPr lang="en-US" sz="3200" dirty="0" smtClean="0">
                <a:latin typeface="Times New Roman" panose="02020603050405020304" pitchFamily="18" charset="0"/>
                <a:cs typeface="Times New Roman" panose="02020603050405020304" pitchFamily="18" charset="0"/>
              </a:rPr>
              <a:t>However, there have been a number of studies to observe </a:t>
            </a:r>
            <a:r>
              <a:rPr lang="en-US" sz="3200" dirty="0" err="1" smtClean="0">
                <a:latin typeface="Times New Roman" panose="02020603050405020304" pitchFamily="18" charset="0"/>
                <a:cs typeface="Times New Roman" panose="02020603050405020304" pitchFamily="18" charset="0"/>
              </a:rPr>
              <a:t>ionospheric</a:t>
            </a:r>
            <a:r>
              <a:rPr lang="en-US" sz="3200" dirty="0" smtClean="0">
                <a:latin typeface="Times New Roman" panose="02020603050405020304" pitchFamily="18" charset="0"/>
                <a:cs typeface="Times New Roman" panose="02020603050405020304" pitchFamily="18" charset="0"/>
              </a:rPr>
              <a:t> irregularities at middle latitudes (Mid-Latitude Spread F) </a:t>
            </a:r>
            <a:r>
              <a:rPr lang="en-US" sz="3200" dirty="0" smtClean="0">
                <a:latin typeface="Times New Roman" panose="02020603050405020304" pitchFamily="18" charset="0"/>
                <a:cs typeface="Times New Roman" panose="02020603050405020304" pitchFamily="18" charset="0"/>
              </a:rPr>
              <a:t>(e.g., Swartz et al., 2000;  Earle et al., 2010).</a:t>
            </a:r>
            <a:endParaRPr lang="en-US" sz="3200" dirty="0" smtClean="0">
              <a:latin typeface="Times New Roman" panose="02020603050405020304" pitchFamily="18" charset="0"/>
              <a:cs typeface="Times New Roman" panose="02020603050405020304" pitchFamily="18" charset="0"/>
            </a:endParaRPr>
          </a:p>
          <a:p>
            <a:endParaRPr lang="en-US" sz="3200" dirty="0" smtClean="0">
              <a:latin typeface="Times New Roman" panose="02020603050405020304" pitchFamily="18" charset="0"/>
              <a:cs typeface="Times New Roman" panose="02020603050405020304" pitchFamily="18" charset="0"/>
            </a:endParaRPr>
          </a:p>
          <a:p>
            <a:endParaRPr lang="en-US"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7092891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Story.thmx</Template>
  <TotalTime>791</TotalTime>
  <Words>1723</Words>
  <Application>Microsoft Office PowerPoint</Application>
  <PresentationFormat>On-screen Show (4:3)</PresentationFormat>
  <Paragraphs>261</Paragraphs>
  <Slides>42</Slides>
  <Notes>11</Notes>
  <HiddenSlides>0</HiddenSlides>
  <MMClips>0</MMClips>
  <ScaleCrop>false</ScaleCrop>
  <HeadingPairs>
    <vt:vector size="4" baseType="variant">
      <vt:variant>
        <vt:lpstr>Theme</vt:lpstr>
      </vt:variant>
      <vt:variant>
        <vt:i4>1</vt:i4>
      </vt:variant>
      <vt:variant>
        <vt:lpstr>Slide Titles</vt:lpstr>
      </vt:variant>
      <vt:variant>
        <vt:i4>42</vt:i4>
      </vt:variant>
    </vt:vector>
  </HeadingPairs>
  <TitlesOfParts>
    <vt:vector size="43" baseType="lpstr">
      <vt:lpstr>Office テーマ</vt:lpstr>
      <vt:lpstr>Observations of a pre-reversal enhancement in the evening zonal electric field during June solstice at Arecibo</vt:lpstr>
      <vt:lpstr>PowerPoint Presentation</vt:lpstr>
      <vt:lpstr>Pre-Reversal Enhancement (PRE)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linefeed</vt:lpstr>
      <vt:lpstr>linefeed</vt:lpstr>
      <vt:lpstr>linefeed</vt:lpstr>
      <vt:lpstr>linefeed</vt:lpstr>
      <vt:lpstr>PowerPoint Presentation</vt:lpstr>
      <vt:lpstr>PowerPoint Presentation</vt:lpstr>
      <vt:lpstr>linefeed </vt:lpstr>
      <vt:lpstr>PowerPoint Presentation</vt:lpstr>
      <vt:lpstr>PowerPoint Presentation</vt:lpstr>
      <vt:lpstr>linefeed </vt:lpstr>
      <vt:lpstr>linefeed </vt:lpstr>
      <vt:lpstr>Ne vs azimuth</vt:lpstr>
      <vt:lpstr>Ne vs azimuth</vt:lpstr>
      <vt:lpstr>Ne vs azimuth</vt:lpstr>
      <vt:lpstr>V⊥ north</vt:lpstr>
      <vt:lpstr>PowerPoint Presentation</vt:lpstr>
      <vt:lpstr>PowerPoint Presentation</vt:lpstr>
      <vt:lpstr>PowerPoint Presentation</vt:lpstr>
      <vt:lpstr>PowerPoint Presentation</vt:lpstr>
      <vt:lpstr>PowerPoint Presentation</vt:lpstr>
      <vt:lpstr>Vantipar</vt:lpstr>
      <vt:lpstr>Vantipar vs azimuth</vt:lpstr>
      <vt:lpstr>Vantipar vs azimuth</vt:lpstr>
      <vt:lpstr>PowerPoint Presentation</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ishida</dc:creator>
  <cp:lastModifiedBy>Andrew</cp:lastModifiedBy>
  <cp:revision>86</cp:revision>
  <dcterms:created xsi:type="dcterms:W3CDTF">2014-07-23T21:20:35Z</dcterms:created>
  <dcterms:modified xsi:type="dcterms:W3CDTF">2014-07-26T11:51:13Z</dcterms:modified>
</cp:coreProperties>
</file>