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27" r:id="rId2"/>
    <p:sldId id="518" r:id="rId3"/>
    <p:sldId id="525" r:id="rId4"/>
    <p:sldId id="538" r:id="rId5"/>
    <p:sldId id="541" r:id="rId6"/>
    <p:sldId id="545" r:id="rId7"/>
    <p:sldId id="536" r:id="rId8"/>
    <p:sldId id="540" r:id="rId9"/>
    <p:sldId id="546" r:id="rId10"/>
    <p:sldId id="543" r:id="rId11"/>
    <p:sldId id="539" r:id="rId12"/>
    <p:sldId id="537" r:id="rId1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 baseline="-250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 baseline="-250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 baseline="-250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 baseline="-250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 baseline="-250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B88"/>
    <a:srgbClr val="0000CC"/>
    <a:srgbClr val="FFFF00"/>
    <a:srgbClr val="66FF33"/>
    <a:srgbClr val="FFFFCC"/>
    <a:srgbClr val="FFCC66"/>
    <a:srgbClr val="99CCF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3" autoAdjust="0"/>
    <p:restoredTop sz="93829" autoAdjust="0"/>
  </p:normalViewPr>
  <p:slideViewPr>
    <p:cSldViewPr>
      <p:cViewPr varScale="1">
        <p:scale>
          <a:sx n="81" d="100"/>
          <a:sy n="81" d="100"/>
        </p:scale>
        <p:origin x="-1218" y="-96"/>
      </p:cViewPr>
      <p:guideLst>
        <p:guide orient="horz" pos="2208"/>
        <p:guide orient="horz" pos="469"/>
        <p:guide orient="horz" pos="281"/>
        <p:guide orient="horz" pos="3528"/>
        <p:guide pos="2880"/>
        <p:guide pos="46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8" d="100"/>
        <a:sy n="58" d="100"/>
      </p:scale>
      <p:origin x="0" y="210"/>
    </p:cViewPr>
  </p:sorterViewPr>
  <p:notesViewPr>
    <p:cSldViewPr>
      <p:cViewPr>
        <p:scale>
          <a:sx n="100" d="100"/>
          <a:sy n="100" d="100"/>
        </p:scale>
        <p:origin x="-1032" y="360"/>
      </p:cViewPr>
      <p:guideLst>
        <p:guide orient="horz" pos="3024"/>
        <p:guide pos="23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7" tIns="47418" rIns="94837" bIns="47418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7" tIns="47418" rIns="94837" bIns="47418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7" tIns="47418" rIns="94837" bIns="47418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37" tIns="47418" rIns="94837" bIns="47418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fld id="{A7A8AD17-4CCC-4753-9445-BDE319212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>
            <a:lvl1pPr defTabSz="966479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>
            <a:lvl1pPr algn="r" defTabSz="966479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9" tIns="48320" rIns="96639" bIns="483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9" tIns="48320" rIns="96639" bIns="48320" numCol="1" anchor="b" anchorCtr="0" compatLnSpc="1">
            <a:prstTxWarp prst="textNoShape">
              <a:avLst/>
            </a:prstTxWarp>
          </a:bodyPr>
          <a:lstStyle>
            <a:lvl1pPr defTabSz="966479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39" tIns="48320" rIns="96639" bIns="48320" numCol="1" anchor="b" anchorCtr="0" compatLnSpc="1">
            <a:prstTxWarp prst="textNoShape">
              <a:avLst/>
            </a:prstTxWarp>
          </a:bodyPr>
          <a:lstStyle>
            <a:lvl1pPr algn="r" defTabSz="966479">
              <a:defRPr sz="1200" baseline="0">
                <a:latin typeface="Arial" charset="0"/>
              </a:defRPr>
            </a:lvl1pPr>
          </a:lstStyle>
          <a:p>
            <a:pPr>
              <a:defRPr/>
            </a:pPr>
            <a:fld id="{993EFAFF-625E-477D-9729-14664CE6A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5CB65-4AAD-4F17-B51B-EA3E03681B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782" y="-20638"/>
            <a:ext cx="7523018" cy="1020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C16BB-C6EA-48A1-9668-F0FF72ECD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0A51D-2FB0-497E-9BF3-1879FB131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E6CC5-1B13-45D5-B832-3AFE49D94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15C22-2E0A-4DAD-B54E-28A7BD881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B59C2-FCE3-4C3D-89AD-05706C97D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DF3D7-EEAB-4569-B69C-9560518E5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CE384-3C41-4FB4-8E3E-8DC3EB2ED5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CB9D8-22C7-4EFC-A5B3-A70663B9C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5E380-AC74-4290-BDF2-E398F5183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770BB-DB7E-4CAE-A2B9-ACA9847E6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20638"/>
            <a:ext cx="82296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latin typeface="Arial" charset="0"/>
              </a:defRPr>
            </a:lvl1pPr>
          </a:lstStyle>
          <a:p>
            <a:pPr>
              <a:defRPr/>
            </a:pPr>
            <a:fld id="{8BCF90C6-BA1E-43C9-BF07-5F2144777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952500"/>
            <a:ext cx="9144000" cy="92075"/>
          </a:xfrm>
          <a:prstGeom prst="rect">
            <a:avLst/>
          </a:prstGeom>
          <a:gradFill rotWithShape="0">
            <a:gsLst>
              <a:gs pos="0">
                <a:srgbClr val="FED910"/>
              </a:gs>
              <a:gs pos="100000">
                <a:srgbClr val="0D2B88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20000"/>
              </a:spcBef>
              <a:defRPr/>
            </a:pPr>
            <a:endParaRPr lang="en-US" sz="2000" b="1" baseline="0">
              <a:latin typeface="Arial" charset="0"/>
            </a:endParaRPr>
          </a:p>
        </p:txBody>
      </p:sp>
      <p:pic>
        <p:nvPicPr>
          <p:cNvPr id="1032" name="Picture 8" descr="chrmblue_std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374" t="2374" r="12500" b="21271"/>
          <a:stretch>
            <a:fillRect/>
          </a:stretch>
        </p:blipFill>
        <p:spPr bwMode="auto">
          <a:xfrm>
            <a:off x="106363" y="73025"/>
            <a:ext cx="101123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AFRL Shield transparent background 1INcopy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58175" y="88900"/>
            <a:ext cx="809625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7E9802-25D4-4238-84FF-58F5CDD31B1A}" type="slidenum">
              <a:rPr lang="en-US" smtClean="0">
                <a:latin typeface="Arial" pitchFamily="34" charset="0"/>
              </a:rPr>
              <a:pPr/>
              <a:t>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51" name="Rectangle 15"/>
          <p:cNvSpPr>
            <a:spLocks noChangeArrowheads="1"/>
          </p:cNvSpPr>
          <p:nvPr/>
        </p:nvSpPr>
        <p:spPr bwMode="auto">
          <a:xfrm>
            <a:off x="0" y="1716088"/>
            <a:ext cx="9144000" cy="5141912"/>
          </a:xfrm>
          <a:prstGeom prst="rect">
            <a:avLst/>
          </a:prstGeom>
          <a:gradFill rotWithShape="1">
            <a:gsLst>
              <a:gs pos="0">
                <a:schemeClr val="bg1">
                  <a:alpha val="37999"/>
                </a:schemeClr>
              </a:gs>
              <a:gs pos="100000">
                <a:srgbClr val="000066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16"/>
          <p:cNvSpPr>
            <a:spLocks noChangeArrowheads="1"/>
          </p:cNvSpPr>
          <p:nvPr/>
        </p:nvSpPr>
        <p:spPr bwMode="auto">
          <a:xfrm>
            <a:off x="190500" y="1784051"/>
            <a:ext cx="8763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 baseline="0" dirty="0" smtClean="0">
                <a:solidFill>
                  <a:srgbClr val="0D2B88"/>
                </a:solidFill>
              </a:rPr>
              <a:t>GPS Observations of </a:t>
            </a:r>
            <a:r>
              <a:rPr lang="en-US" sz="3600" b="1" baseline="0" dirty="0" smtClean="0">
                <a:solidFill>
                  <a:srgbClr val="0D2B88"/>
                </a:solidFill>
              </a:rPr>
              <a:t>CARE</a:t>
            </a:r>
          </a:p>
          <a:p>
            <a:pPr algn="ctr"/>
            <a:r>
              <a:rPr lang="en-US" sz="3600" b="1" baseline="0" dirty="0" smtClean="0">
                <a:solidFill>
                  <a:srgbClr val="0D2B88"/>
                </a:solidFill>
              </a:rPr>
              <a:t>(Quick Look)</a:t>
            </a:r>
            <a:endParaRPr lang="en-US" sz="3600" b="1" baseline="0" dirty="0">
              <a:solidFill>
                <a:srgbClr val="0D2B88"/>
              </a:solidFill>
            </a:endParaRPr>
          </a:p>
          <a:p>
            <a:pPr algn="ctr"/>
            <a:endParaRPr lang="en-US" sz="2400" b="1" baseline="0" dirty="0">
              <a:solidFill>
                <a:srgbClr val="0D2B88"/>
              </a:solidFill>
            </a:endParaRPr>
          </a:p>
          <a:p>
            <a:pPr algn="ctr"/>
            <a:r>
              <a:rPr lang="en-US" sz="2400" b="1" baseline="0" dirty="0" smtClean="0">
                <a:solidFill>
                  <a:srgbClr val="0D2B88"/>
                </a:solidFill>
              </a:rPr>
              <a:t>MIT Haystack Observatory</a:t>
            </a:r>
            <a:endParaRPr lang="en-US" sz="2400" b="1" baseline="0" dirty="0">
              <a:solidFill>
                <a:srgbClr val="0D2B88"/>
              </a:solidFill>
            </a:endParaRPr>
          </a:p>
          <a:p>
            <a:pPr algn="ctr"/>
            <a:r>
              <a:rPr lang="en-US" sz="2400" b="1" baseline="0" dirty="0">
                <a:solidFill>
                  <a:srgbClr val="0D2B88"/>
                </a:solidFill>
              </a:rPr>
              <a:t>15 December 2008</a:t>
            </a:r>
            <a:endParaRPr lang="en-US" sz="5400" baseline="0" dirty="0">
              <a:solidFill>
                <a:schemeClr val="tx2"/>
              </a:solidFill>
            </a:endParaRPr>
          </a:p>
        </p:txBody>
      </p:sp>
      <p:sp>
        <p:nvSpPr>
          <p:cNvPr id="2053" name="Rectangle 17"/>
          <p:cNvSpPr>
            <a:spLocks noChangeArrowheads="1"/>
          </p:cNvSpPr>
          <p:nvPr/>
        </p:nvSpPr>
        <p:spPr bwMode="auto">
          <a:xfrm>
            <a:off x="0" y="0"/>
            <a:ext cx="9144000" cy="1905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54" name="Picture 18" descr="AFRL GLOBE LOGO_col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800" y="101600"/>
            <a:ext cx="5334000" cy="171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19"/>
          <p:cNvSpPr>
            <a:spLocks noChangeArrowheads="1"/>
          </p:cNvSpPr>
          <p:nvPr/>
        </p:nvSpPr>
        <p:spPr bwMode="auto">
          <a:xfrm>
            <a:off x="3067665" y="4131100"/>
            <a:ext cx="6076335" cy="272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baseline="0" dirty="0" smtClean="0">
                <a:solidFill>
                  <a:schemeClr val="bg1"/>
                </a:solidFill>
              </a:rPr>
              <a:t>Eileen MacKenzie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1</a:t>
            </a:r>
            <a:r>
              <a:rPr lang="en-US" sz="2800" b="1" baseline="0" dirty="0" smtClean="0">
                <a:solidFill>
                  <a:schemeClr val="bg1"/>
                </a:solidFill>
              </a:rPr>
              <a:t>, Keith Groves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2</a:t>
            </a:r>
            <a:r>
              <a:rPr lang="en-US" sz="2800" b="1" baseline="0" dirty="0" smtClean="0">
                <a:solidFill>
                  <a:schemeClr val="bg1"/>
                </a:solidFill>
              </a:rPr>
              <a:t>, Charles Carrano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1</a:t>
            </a:r>
            <a:r>
              <a:rPr lang="en-US" sz="2800" b="1" baseline="0" dirty="0" smtClean="0">
                <a:solidFill>
                  <a:schemeClr val="bg1"/>
                </a:solidFill>
              </a:rPr>
              <a:t>, Dean Anneser</a:t>
            </a:r>
            <a:r>
              <a:rPr lang="en-US" sz="2800" b="1" baseline="30000" dirty="0" smtClean="0">
                <a:solidFill>
                  <a:schemeClr val="bg1"/>
                </a:solidFill>
              </a:rPr>
              <a:t>2</a:t>
            </a:r>
            <a:endParaRPr lang="en-US" sz="2800" b="1" baseline="30000" dirty="0">
              <a:solidFill>
                <a:schemeClr val="bg1"/>
              </a:solidFill>
            </a:endParaRPr>
          </a:p>
          <a:p>
            <a:pPr algn="r">
              <a:spcBef>
                <a:spcPct val="20000"/>
              </a:spcBef>
            </a:pPr>
            <a:r>
              <a:rPr lang="en-US" sz="2400" b="1" baseline="30000" dirty="0" smtClean="0">
                <a:solidFill>
                  <a:schemeClr val="bg1"/>
                </a:solidFill>
              </a:rPr>
              <a:t>1</a:t>
            </a:r>
            <a:r>
              <a:rPr lang="en-US" sz="2400" b="1" baseline="0" dirty="0" smtClean="0">
                <a:solidFill>
                  <a:schemeClr val="bg1"/>
                </a:solidFill>
              </a:rPr>
              <a:t>Institute for Space Research</a:t>
            </a:r>
          </a:p>
          <a:p>
            <a:pPr algn="r">
              <a:spcBef>
                <a:spcPct val="20000"/>
              </a:spcBef>
            </a:pPr>
            <a:r>
              <a:rPr lang="en-US" sz="2400" b="1" baseline="0" dirty="0" smtClean="0">
                <a:solidFill>
                  <a:schemeClr val="bg1"/>
                </a:solidFill>
              </a:rPr>
              <a:t>Boston College</a:t>
            </a:r>
          </a:p>
          <a:p>
            <a:pPr algn="r">
              <a:spcBef>
                <a:spcPct val="20000"/>
              </a:spcBef>
            </a:pPr>
            <a:r>
              <a:rPr lang="en-US" sz="2400" b="1" baseline="30000" dirty="0" smtClean="0">
                <a:solidFill>
                  <a:schemeClr val="bg1"/>
                </a:solidFill>
              </a:rPr>
              <a:t>2</a:t>
            </a:r>
            <a:r>
              <a:rPr lang="en-US" sz="2400" b="1" baseline="0" dirty="0" smtClean="0">
                <a:solidFill>
                  <a:schemeClr val="bg1"/>
                </a:solidFill>
              </a:rPr>
              <a:t>Space </a:t>
            </a:r>
            <a:r>
              <a:rPr lang="en-US" sz="2400" b="1" baseline="0" dirty="0">
                <a:solidFill>
                  <a:schemeClr val="bg1"/>
                </a:solidFill>
              </a:rPr>
              <a:t>Vehicles Directorate</a:t>
            </a:r>
          </a:p>
          <a:p>
            <a:pPr algn="r">
              <a:spcBef>
                <a:spcPct val="20000"/>
              </a:spcBef>
            </a:pPr>
            <a:r>
              <a:rPr lang="en-US" sz="2400" b="1" baseline="0" dirty="0">
                <a:solidFill>
                  <a:schemeClr val="bg1"/>
                </a:solidFill>
              </a:rPr>
              <a:t>Air Force Research Laboratory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sz="3600" dirty="0" smtClean="0"/>
              <a:t>Mapping the Perturbation with GPS</a:t>
            </a:r>
            <a:endParaRPr lang="en-US" sz="3600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87211" y="1143000"/>
            <a:ext cx="3189389" cy="4876800"/>
          </a:xfrm>
        </p:spPr>
        <p:txBody>
          <a:bodyPr/>
          <a:lstStyle/>
          <a:p>
            <a:pPr marL="166688" indent="-166688">
              <a:spcBef>
                <a:spcPts val="1200"/>
              </a:spcBef>
            </a:pPr>
            <a:r>
              <a:rPr lang="en-US" sz="1800" dirty="0" smtClean="0"/>
              <a:t>240 km IPP places strongest perturbations  observed closest </a:t>
            </a:r>
            <a:r>
              <a:rPr lang="en-US" sz="1800" dirty="0" smtClean="0"/>
              <a:t>to center of the release (Tracks </a:t>
            </a:r>
            <a:r>
              <a:rPr lang="en-US" sz="1800" dirty="0" smtClean="0"/>
              <a:t>A, B) </a:t>
            </a:r>
            <a:endParaRPr lang="en-US" sz="1800" dirty="0" smtClean="0"/>
          </a:p>
          <a:p>
            <a:pPr marL="166688" indent="-166688">
              <a:spcBef>
                <a:spcPts val="1200"/>
              </a:spcBef>
            </a:pPr>
            <a:r>
              <a:rPr lang="en-US" sz="1800" dirty="0" smtClean="0"/>
              <a:t>Tracks C &amp; D are closer to the release location for lower IPPs</a:t>
            </a:r>
            <a:endParaRPr lang="en-US" sz="1800" dirty="0" smtClean="0"/>
          </a:p>
          <a:p>
            <a:pPr marL="166688" indent="-166688">
              <a:spcBef>
                <a:spcPts val="1200"/>
              </a:spcBef>
            </a:pPr>
            <a:r>
              <a:rPr lang="en-US" sz="1800" dirty="0" smtClean="0"/>
              <a:t>Higher IPP is required to account for depletion detection from Track E; the IPP as shown is nearly identical to the IPP from PRN 04 as observed at a very high elevation angle from the boat</a:t>
            </a:r>
          </a:p>
          <a:p>
            <a:pPr marL="166688" indent="-166688">
              <a:spcBef>
                <a:spcPts val="1200"/>
              </a:spcBef>
              <a:buNone/>
            </a:pPr>
            <a:endParaRPr lang="en-US" sz="1800" dirty="0" smtClean="0"/>
          </a:p>
        </p:txBody>
      </p:sp>
      <p:pic>
        <p:nvPicPr>
          <p:cNvPr id="1027" name="Picture 3" descr="C:\Users\groves\Documents\PROJECTS\IONO\Projects\Bernhardt-CARE\launch240.png"/>
          <p:cNvPicPr>
            <a:picLocks noChangeAspect="1" noChangeArrowheads="1"/>
          </p:cNvPicPr>
          <p:nvPr/>
        </p:nvPicPr>
        <p:blipFill>
          <a:blip r:embed="rId2" cstate="print"/>
          <a:srcRect l="18611" t="20458" r="14709" b="42415"/>
          <a:stretch>
            <a:fillRect/>
          </a:stretch>
        </p:blipFill>
        <p:spPr bwMode="auto">
          <a:xfrm>
            <a:off x="3200400" y="1066800"/>
            <a:ext cx="5786534" cy="4724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2400" y="5943600"/>
            <a:ext cx="8686800" cy="830997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aseline="0" dirty="0" smtClean="0"/>
              <a:t>More thorough analysis </a:t>
            </a:r>
            <a:r>
              <a:rPr lang="en-US" sz="2400" baseline="0" dirty="0" smtClean="0"/>
              <a:t>can </a:t>
            </a:r>
            <a:r>
              <a:rPr lang="en-US" sz="2400" baseline="0" dirty="0" smtClean="0"/>
              <a:t>yield information on the vertical and horizontal characteristics of the perturbation</a:t>
            </a:r>
            <a:endParaRPr lang="en-US" sz="2400" baseline="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6400800" y="1524000"/>
            <a:ext cx="1981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IPP = 240 km</a:t>
            </a: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sz="4000" dirty="0" smtClean="0"/>
              <a:t>Pre-Launch </a:t>
            </a:r>
            <a:r>
              <a:rPr lang="en-US" sz="4000" dirty="0" err="1" smtClean="0"/>
              <a:t>Digisonde</a:t>
            </a:r>
            <a:r>
              <a:rPr lang="en-US" sz="4000" dirty="0" smtClean="0"/>
              <a:t> </a:t>
            </a:r>
            <a:r>
              <a:rPr lang="en-US" sz="4000" dirty="0" smtClean="0"/>
              <a:t>Profile</a:t>
            </a:r>
          </a:p>
        </p:txBody>
      </p:sp>
      <p:sp>
        <p:nvSpPr>
          <p:cNvPr id="53250" name="AutoShape 2" descr="ftp://ftp.ngdc.noaa.gov/ionosonde/data/WP937/individual/2009/262/image/WP937_2009262233505_IO.PNG"/>
          <p:cNvSpPr>
            <a:spLocks noChangeAspect="1" noChangeArrowheads="1"/>
          </p:cNvSpPr>
          <p:nvPr/>
        </p:nvSpPr>
        <p:spPr bwMode="auto">
          <a:xfrm>
            <a:off x="42863" y="-904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3251" name="Picture 3" descr="C:\Users\groves\Documents\PROJECTS\IONO\Projects\Bernhardt-CARE\WP937_2009262233505_I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219200"/>
            <a:ext cx="5520041" cy="4731464"/>
          </a:xfrm>
          <a:prstGeom prst="rect">
            <a:avLst/>
          </a:prstGeom>
          <a:noFill/>
        </p:spPr>
      </p:pic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4038599" cy="5333999"/>
          </a:xfrm>
          <a:solidFill>
            <a:schemeClr val="bg1"/>
          </a:solidFill>
        </p:spPr>
        <p:txBody>
          <a:bodyPr/>
          <a:lstStyle/>
          <a:p>
            <a:pPr marL="166688" indent="-166688">
              <a:spcBef>
                <a:spcPts val="1200"/>
              </a:spcBef>
            </a:pPr>
            <a:endParaRPr lang="en-US" sz="2000" dirty="0" smtClean="0"/>
          </a:p>
          <a:p>
            <a:pPr marL="166688" indent="-166688">
              <a:spcBef>
                <a:spcPts val="1200"/>
              </a:spcBef>
            </a:pPr>
            <a:endParaRPr lang="en-US" sz="2000" dirty="0" smtClean="0"/>
          </a:p>
          <a:p>
            <a:pPr marL="166688" indent="-166688">
              <a:spcBef>
                <a:spcPts val="1200"/>
              </a:spcBef>
            </a:pPr>
            <a:r>
              <a:rPr lang="en-US" sz="2000" dirty="0" err="1" smtClean="0"/>
              <a:t>Digisonde</a:t>
            </a:r>
            <a:r>
              <a:rPr lang="en-US" sz="2000" dirty="0" smtClean="0"/>
              <a:t> </a:t>
            </a:r>
            <a:r>
              <a:rPr lang="en-US" sz="2000" dirty="0" smtClean="0"/>
              <a:t>indicates </a:t>
            </a:r>
            <a:r>
              <a:rPr lang="en-US" sz="2000" dirty="0" smtClean="0"/>
              <a:t>background peak </a:t>
            </a:r>
            <a:r>
              <a:rPr lang="en-US" sz="2000" dirty="0" smtClean="0"/>
              <a:t>density is </a:t>
            </a:r>
            <a:r>
              <a:rPr lang="en-US" sz="2000" dirty="0" smtClean="0"/>
              <a:t>too </a:t>
            </a:r>
            <a:r>
              <a:rPr lang="en-US" sz="2000" dirty="0" smtClean="0"/>
              <a:t>low for L-band </a:t>
            </a:r>
            <a:r>
              <a:rPr lang="en-US" sz="2000" dirty="0" smtClean="0"/>
              <a:t>scintillations </a:t>
            </a:r>
          </a:p>
          <a:p>
            <a:pPr marL="166688" indent="-166688">
              <a:spcBef>
                <a:spcPts val="1200"/>
              </a:spcBef>
            </a:pPr>
            <a:r>
              <a:rPr lang="en-US" sz="2000" dirty="0" smtClean="0"/>
              <a:t>Bottom-side limits minimum </a:t>
            </a:r>
            <a:r>
              <a:rPr lang="en-US" sz="2000" dirty="0" smtClean="0"/>
              <a:t>height for observing the Ne perturbation </a:t>
            </a:r>
            <a:r>
              <a:rPr lang="en-US" sz="2000" dirty="0" smtClean="0"/>
              <a:t>to</a:t>
            </a:r>
            <a:r>
              <a:rPr lang="en-US" sz="2000" dirty="0" smtClean="0"/>
              <a:t> </a:t>
            </a:r>
            <a:r>
              <a:rPr lang="en-US" sz="2000" dirty="0" smtClean="0"/>
              <a:t>approximately 200 </a:t>
            </a:r>
            <a:r>
              <a:rPr lang="en-US" sz="2000" dirty="0" smtClean="0"/>
              <a:t>km</a:t>
            </a:r>
          </a:p>
          <a:p>
            <a:pPr marL="166688" indent="-166688">
              <a:spcBef>
                <a:spcPts val="1200"/>
              </a:spcBef>
            </a:pPr>
            <a:r>
              <a:rPr lang="en-US" sz="2000" dirty="0" smtClean="0"/>
              <a:t>Upper bound is ~300 km based on rocket motor </a:t>
            </a:r>
            <a:r>
              <a:rPr lang="en-US" sz="2000" dirty="0" smtClean="0"/>
              <a:t>altitude at time of burn</a:t>
            </a:r>
            <a:endParaRPr lang="en-US" sz="2000" dirty="0" smtClean="0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dirty="0" smtClean="0"/>
              <a:t>Summary &amp; Plans</a:t>
            </a:r>
            <a:endParaRPr lang="en-US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915400" cy="53340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dirty="0" smtClean="0"/>
              <a:t>CARE release produced significant </a:t>
            </a:r>
            <a:r>
              <a:rPr lang="en-US" sz="2400" dirty="0" err="1" smtClean="0"/>
              <a:t>ionospheric</a:t>
            </a:r>
            <a:r>
              <a:rPr lang="en-US" sz="2400" dirty="0" smtClean="0"/>
              <a:t> perturbation detected by GPS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Depletion of ~1.8 TECU observed approximately 50 km in diameter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Closest proximity of GPS </a:t>
            </a:r>
            <a:r>
              <a:rPr lang="en-US" sz="2000" dirty="0" err="1" smtClean="0"/>
              <a:t>ionospheric</a:t>
            </a:r>
            <a:r>
              <a:rPr lang="en-US" sz="2000" dirty="0" smtClean="0"/>
              <a:t> pierce points to release location was about 10 km</a:t>
            </a:r>
            <a:endParaRPr lang="en-US" sz="2000" dirty="0" smtClean="0"/>
          </a:p>
          <a:p>
            <a:pPr>
              <a:spcBef>
                <a:spcPts val="1200"/>
              </a:spcBef>
            </a:pPr>
            <a:r>
              <a:rPr lang="en-US" sz="2400" dirty="0" smtClean="0"/>
              <a:t>No scintillations were observed associated with the release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FOF2 below 5 MHz suggests the density was too low even if irregularities were present </a:t>
            </a:r>
          </a:p>
          <a:p>
            <a:pPr lvl="1">
              <a:spcBef>
                <a:spcPts val="1200"/>
              </a:spcBef>
            </a:pPr>
            <a:r>
              <a:rPr lang="en-US" sz="2000" dirty="0" smtClean="0"/>
              <a:t>AFRL data from Wallops Island has not been available for analysis yet; it should confirm results </a:t>
            </a:r>
            <a:r>
              <a:rPr lang="en-US" sz="2000" dirty="0" smtClean="0"/>
              <a:t>from CORS receiver (VAWI) and provide more detail on potential irregularities</a:t>
            </a:r>
            <a:endParaRPr lang="en-US" sz="2000" dirty="0" smtClean="0"/>
          </a:p>
          <a:p>
            <a:pPr>
              <a:spcBef>
                <a:spcPts val="1200"/>
              </a:spcBef>
            </a:pPr>
            <a:r>
              <a:rPr lang="en-US" sz="2400" dirty="0" smtClean="0"/>
              <a:t>More complete analysis of CORS data sets could be accomplished to perform 3-D </a:t>
            </a:r>
            <a:r>
              <a:rPr lang="en-US" sz="2400" dirty="0" err="1" smtClean="0"/>
              <a:t>tomographic</a:t>
            </a:r>
            <a:r>
              <a:rPr lang="en-US" sz="2400" dirty="0" smtClean="0"/>
              <a:t> analysis of the CARE perturbation</a:t>
            </a:r>
            <a:endParaRPr lang="en-US" sz="2400" dirty="0" smtClean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2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sz="3600" dirty="0" smtClean="0"/>
              <a:t>Contributing members of the cast….</a:t>
            </a:r>
            <a:endParaRPr lang="en-US" sz="3600" dirty="0" smtClean="0"/>
          </a:p>
        </p:txBody>
      </p:sp>
      <p:sp>
        <p:nvSpPr>
          <p:cNvPr id="3075" name="Content Placeholder 3"/>
          <p:cNvSpPr>
            <a:spLocks noGrp="1"/>
          </p:cNvSpPr>
          <p:nvPr>
            <p:ph idx="1"/>
          </p:nvPr>
        </p:nvSpPr>
        <p:spPr>
          <a:xfrm>
            <a:off x="381000" y="1121492"/>
            <a:ext cx="8610600" cy="1582379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US" dirty="0" smtClean="0"/>
              <a:t>Jake Quinn	</a:t>
            </a:r>
            <a:r>
              <a:rPr lang="en-US" dirty="0" smtClean="0"/>
              <a:t>Randy Cicale </a:t>
            </a:r>
            <a:r>
              <a:rPr lang="en-US" dirty="0" smtClean="0"/>
              <a:t>	</a:t>
            </a:r>
            <a:r>
              <a:rPr lang="en-US" dirty="0" smtClean="0"/>
              <a:t>Justin Cowley      	Mike </a:t>
            </a:r>
            <a:r>
              <a:rPr lang="en-US" dirty="0" smtClean="0"/>
              <a:t>Verlinden	</a:t>
            </a:r>
            <a:r>
              <a:rPr lang="en-US" dirty="0" smtClean="0"/>
              <a:t>	Ben </a:t>
            </a:r>
            <a:r>
              <a:rPr lang="en-US" dirty="0" smtClean="0"/>
              <a:t>Heruska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US" dirty="0" smtClean="0"/>
              <a:t>						</a:t>
            </a:r>
          </a:p>
        </p:txBody>
      </p:sp>
      <p:pic>
        <p:nvPicPr>
          <p:cNvPr id="3082" name="Picture 10" descr="C:\Users\groves\Documents\PROJECTS\IONO\Projects\Bernhardt-CARE\wallops expt from marina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903" y="2238164"/>
            <a:ext cx="6901236" cy="4619836"/>
          </a:xfrm>
          <a:prstGeom prst="rect">
            <a:avLst/>
          </a:prstGeom>
          <a:noFill/>
        </p:spPr>
      </p:pic>
      <p:pic>
        <p:nvPicPr>
          <p:cNvPr id="3083" name="Picture 11" descr="C:\Users\groves\Documents\PROJECTS\IONO\Projects\Bernhardt-CARE\2009-09-13 TR stbd qt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2937" y="3277255"/>
            <a:ext cx="4049486" cy="303711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0175"/>
            <a:ext cx="8229600" cy="893763"/>
          </a:xfrm>
        </p:spPr>
        <p:txBody>
          <a:bodyPr/>
          <a:lstStyle/>
          <a:p>
            <a:pPr eaLnBrk="1" hangingPunct="1"/>
            <a:r>
              <a:rPr lang="en-US" sz="4000" dirty="0" smtClean="0"/>
              <a:t>Outline</a:t>
            </a:r>
            <a:endParaRPr lang="en-US" sz="3200" dirty="0" smtClean="0"/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958644" y="1751884"/>
            <a:ext cx="7118555" cy="373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5000"/>
              </a:spcBef>
              <a:buFontTx/>
              <a:buChar char="•"/>
              <a:defRPr/>
            </a:pPr>
            <a:r>
              <a:rPr lang="en-US" sz="3200" baseline="0" dirty="0" smtClean="0"/>
              <a:t>Boat-based </a:t>
            </a:r>
            <a:r>
              <a:rPr lang="en-US" sz="3200" baseline="0" dirty="0" smtClean="0"/>
              <a:t>GPS Observations</a:t>
            </a:r>
            <a:endParaRPr lang="en-US" sz="2800" baseline="0" dirty="0"/>
          </a:p>
          <a:p>
            <a:pPr marL="285750" indent="-285750">
              <a:spcBef>
                <a:spcPct val="35000"/>
              </a:spcBef>
              <a:buFont typeface="Arial" pitchFamily="34" charset="0"/>
              <a:buChar char="•"/>
              <a:defRPr/>
            </a:pPr>
            <a:r>
              <a:rPr lang="en-US" sz="3200" baseline="0" dirty="0" smtClean="0"/>
              <a:t>Land</a:t>
            </a:r>
            <a:r>
              <a:rPr lang="en-US" sz="3200" baseline="0" dirty="0" smtClean="0"/>
              <a:t>-based </a:t>
            </a:r>
            <a:r>
              <a:rPr lang="en-US" sz="3200" baseline="0" dirty="0" smtClean="0"/>
              <a:t>Observations</a:t>
            </a:r>
          </a:p>
          <a:p>
            <a:pPr marL="742950" lvl="1" indent="-285750">
              <a:spcBef>
                <a:spcPct val="35000"/>
              </a:spcBef>
              <a:buFont typeface="Arial" pitchFamily="34" charset="0"/>
              <a:buChar char="−"/>
              <a:defRPr/>
            </a:pPr>
            <a:r>
              <a:rPr lang="en-US" sz="2800" baseline="0" dirty="0" smtClean="0"/>
              <a:t>CORS </a:t>
            </a:r>
            <a:r>
              <a:rPr lang="en-US" sz="2800" baseline="0" dirty="0" smtClean="0"/>
              <a:t>stations (1-Hz data rate)</a:t>
            </a:r>
            <a:endParaRPr lang="en-US" sz="2800" baseline="0" dirty="0" smtClean="0"/>
          </a:p>
          <a:p>
            <a:pPr marL="742950" lvl="1" indent="-285750">
              <a:spcBef>
                <a:spcPct val="35000"/>
              </a:spcBef>
              <a:buFont typeface="Arial" pitchFamily="34" charset="0"/>
              <a:buChar char="−"/>
              <a:defRPr/>
            </a:pPr>
            <a:r>
              <a:rPr lang="en-US" sz="2800" baseline="0" dirty="0" smtClean="0"/>
              <a:t>AFRL </a:t>
            </a:r>
            <a:r>
              <a:rPr lang="en-US" sz="2800" baseline="0" dirty="0" smtClean="0"/>
              <a:t>sensors (50-Hz data rate)</a:t>
            </a:r>
            <a:endParaRPr lang="en-US" sz="2800" baseline="0" dirty="0"/>
          </a:p>
          <a:p>
            <a:pPr marL="285750" indent="-285750">
              <a:spcBef>
                <a:spcPct val="35000"/>
              </a:spcBef>
              <a:buFont typeface="Arial" pitchFamily="34" charset="0"/>
              <a:buChar char="•"/>
              <a:defRPr/>
            </a:pPr>
            <a:r>
              <a:rPr lang="en-US" sz="3200" baseline="0" dirty="0" smtClean="0"/>
              <a:t>Summary</a:t>
            </a:r>
            <a:endParaRPr lang="en-US" sz="3200" baseline="0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5562600"/>
            <a:ext cx="6523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0" dirty="0" smtClean="0"/>
              <a:t>Note: These are preliminary results. AFRL has a limited </a:t>
            </a:r>
          </a:p>
          <a:p>
            <a:r>
              <a:rPr lang="en-US" sz="2000" baseline="0" dirty="0" smtClean="0"/>
              <a:t>amount of data back from its deployed receivers</a:t>
            </a:r>
            <a:endParaRPr lang="en-US" sz="2000" baseline="0" dirty="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sz="4000" dirty="0" smtClean="0"/>
              <a:t>GPS Geometry from the Boat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696810" y="5943600"/>
            <a:ext cx="8294790" cy="752168"/>
          </a:xfrm>
        </p:spPr>
        <p:txBody>
          <a:bodyPr/>
          <a:lstStyle/>
          <a:p>
            <a:pPr marL="166688" indent="-166688">
              <a:spcBef>
                <a:spcPts val="1200"/>
              </a:spcBef>
            </a:pPr>
            <a:r>
              <a:rPr lang="en-US" sz="1800" dirty="0" smtClean="0"/>
              <a:t>Available GPS ray paths do not pass closer than </a:t>
            </a:r>
            <a:r>
              <a:rPr lang="en-US" sz="1800" dirty="0" smtClean="0"/>
              <a:t>~100 </a:t>
            </a:r>
            <a:r>
              <a:rPr lang="en-US" sz="1800" dirty="0" smtClean="0"/>
              <a:t>km from burn location</a:t>
            </a:r>
          </a:p>
          <a:p>
            <a:pPr marL="166688" indent="-166688">
              <a:spcBef>
                <a:spcPts val="1200"/>
              </a:spcBef>
            </a:pPr>
            <a:r>
              <a:rPr lang="en-US" sz="1800" dirty="0" smtClean="0"/>
              <a:t>No clear CARE-related signatures </a:t>
            </a:r>
            <a:r>
              <a:rPr lang="en-US" sz="1800" dirty="0" smtClean="0"/>
              <a:t>observed; bounds spatial extent of hole</a:t>
            </a:r>
            <a:endParaRPr lang="en-US" sz="1800" dirty="0" smtClean="0"/>
          </a:p>
        </p:txBody>
      </p:sp>
      <p:pic>
        <p:nvPicPr>
          <p:cNvPr id="54273" name="Picture 1" descr="C:\Users\groves\Documents\PROJECTS\IONO\Projects\Bernhardt-CARE\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066800"/>
            <a:ext cx="6759300" cy="4881716"/>
          </a:xfrm>
          <a:prstGeom prst="rect">
            <a:avLst/>
          </a:prstGeom>
          <a:noFill/>
        </p:spPr>
      </p:pic>
      <p:grpSp>
        <p:nvGrpSpPr>
          <p:cNvPr id="26" name="Group 25"/>
          <p:cNvGrpSpPr/>
          <p:nvPr/>
        </p:nvGrpSpPr>
        <p:grpSpPr>
          <a:xfrm>
            <a:off x="228600" y="1905000"/>
            <a:ext cx="3640016" cy="3005554"/>
            <a:chOff x="263770" y="1295400"/>
            <a:chExt cx="3640016" cy="3005554"/>
          </a:xfrm>
        </p:grpSpPr>
        <p:pic>
          <p:nvPicPr>
            <p:cNvPr id="5" name="Picture 1" descr="C:\Users\groves\Documents\PROJECTS\IONO\Projects\Bernhardt-CARE\map.jpg"/>
            <p:cNvPicPr>
              <a:picLocks noChangeAspect="1" noChangeArrowheads="1"/>
            </p:cNvPicPr>
            <p:nvPr/>
          </p:nvPicPr>
          <p:blipFill>
            <a:blip r:embed="rId2" cstate="print"/>
            <a:srcRect l="34947" t="40584" r="39124" b="39124"/>
            <a:stretch>
              <a:fillRect/>
            </a:stretch>
          </p:blipFill>
          <p:spPr bwMode="auto">
            <a:xfrm>
              <a:off x="263770" y="1676400"/>
              <a:ext cx="3640016" cy="2057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2209800" y="2209800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0" dirty="0" smtClean="0"/>
                <a:t>+</a:t>
              </a:r>
              <a:endParaRPr lang="en-US" baseline="0" dirty="0" smtClean="0"/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rot="5400000" flipH="1" flipV="1">
              <a:off x="1066800" y="2895600"/>
              <a:ext cx="1143000" cy="1143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rot="5400000" flipH="1" flipV="1">
              <a:off x="1867694" y="3542506"/>
              <a:ext cx="9906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609600" y="3962400"/>
              <a:ext cx="6639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aseline="0" dirty="0" smtClean="0"/>
                <a:t>Boat </a:t>
              </a:r>
              <a:endParaRPr lang="en-US" sz="1600" baseline="0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81200" y="3962400"/>
              <a:ext cx="67518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aseline="0" dirty="0" smtClean="0"/>
                <a:t>Burn </a:t>
              </a:r>
              <a:endParaRPr lang="en-US" sz="1600" baseline="0" dirty="0" smtClean="0"/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 rot="16200000" flipH="1">
              <a:off x="1676400" y="1676400"/>
              <a:ext cx="685800" cy="533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304800" y="1295400"/>
              <a:ext cx="19939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aseline="0" dirty="0" smtClean="0"/>
                <a:t>GPS IPP at ignition </a:t>
              </a:r>
              <a:endParaRPr lang="en-US" sz="1600" baseline="0" dirty="0" smtClean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09800" y="1905000"/>
              <a:ext cx="13067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aseline="0" dirty="0" err="1" smtClean="0"/>
                <a:t>Elev</a:t>
              </a:r>
              <a:r>
                <a:rPr lang="en-US" sz="1200" baseline="0" dirty="0" smtClean="0"/>
                <a:t> angle = 71°</a:t>
              </a:r>
              <a:endParaRPr lang="en-US" sz="1200" baseline="0" dirty="0" smtClean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04800" y="1524000"/>
            <a:ext cx="330090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baseline="0" dirty="0" smtClean="0"/>
              <a:t>Best Geometry at Ignition</a:t>
            </a:r>
            <a:endParaRPr lang="en-US" sz="2000" b="1" baseline="0" dirty="0" smtClean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sz="4000" dirty="0" smtClean="0"/>
              <a:t>GPS Boat-based Artifacts?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34975" y="5486400"/>
            <a:ext cx="8709025" cy="752168"/>
          </a:xfrm>
        </p:spPr>
        <p:txBody>
          <a:bodyPr/>
          <a:lstStyle/>
          <a:p>
            <a:pPr marL="166688" indent="-166688">
              <a:spcBef>
                <a:spcPts val="1200"/>
              </a:spcBef>
            </a:pPr>
            <a:r>
              <a:rPr lang="en-US" sz="2000" dirty="0" smtClean="0"/>
              <a:t>Correlated dip in TEC observed on several PRNS simultaneously; geographic locations </a:t>
            </a:r>
            <a:r>
              <a:rPr lang="en-US" sz="2000" dirty="0" smtClean="0"/>
              <a:t>unrelated</a:t>
            </a:r>
          </a:p>
          <a:p>
            <a:pPr marL="166688" indent="-166688">
              <a:spcBef>
                <a:spcPts val="1200"/>
              </a:spcBef>
            </a:pPr>
            <a:r>
              <a:rPr lang="en-US" sz="2000" dirty="0" smtClean="0"/>
              <a:t>IMPORTANT:  PRN 04 observations bound northern extent of depletion</a:t>
            </a:r>
            <a:endParaRPr lang="en-US" sz="2000" dirty="0" smtClean="0"/>
          </a:p>
        </p:txBody>
      </p:sp>
      <p:pic>
        <p:nvPicPr>
          <p:cNvPr id="67586" name="Picture 2" descr="C:\Users\groves\Documents\PROJECTS\IONO\Projects\Bernhardt-CARE\ship-observables_Page_0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935014" y="1278068"/>
            <a:ext cx="2771532" cy="2141539"/>
          </a:xfrm>
          <a:prstGeom prst="rect">
            <a:avLst/>
          </a:prstGeom>
          <a:noFill/>
        </p:spPr>
      </p:pic>
      <p:pic>
        <p:nvPicPr>
          <p:cNvPr id="67587" name="Picture 3" descr="C:\Users\groves\Documents\PROJECTS\IONO\Projects\Bernhardt-CARE\ship-observables_Page_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592828" y="3421060"/>
            <a:ext cx="2771532" cy="2141539"/>
          </a:xfrm>
          <a:prstGeom prst="rect">
            <a:avLst/>
          </a:prstGeom>
          <a:noFill/>
        </p:spPr>
      </p:pic>
      <p:pic>
        <p:nvPicPr>
          <p:cNvPr id="67588" name="Picture 4" descr="C:\Users\groves\Documents\PROJECTS\IONO\Projects\Bernhardt-CARE\ship-observables_Page_1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5575036" y="1278068"/>
            <a:ext cx="2771532" cy="2141539"/>
          </a:xfrm>
          <a:prstGeom prst="rect">
            <a:avLst/>
          </a:prstGeom>
          <a:noFill/>
        </p:spPr>
      </p:pic>
      <p:pic>
        <p:nvPicPr>
          <p:cNvPr id="67589" name="Picture 5" descr="C:\Users\groves\Documents\PROJECTS\IONO\Projects\Bernhardt-CARE\ship-observables_Page_1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1425677" y="3421060"/>
            <a:ext cx="2771532" cy="2141539"/>
          </a:xfrm>
          <a:prstGeom prst="rect">
            <a:avLst/>
          </a:prstGeom>
          <a:noFill/>
        </p:spPr>
      </p:pic>
      <p:pic>
        <p:nvPicPr>
          <p:cNvPr id="67591" name="Picture 7" descr="C:\Users\groves\Documents\PROJECTS\IONO\Projects\Bernhardt-CARE\ship-observables_Page_0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331904" y="1278067"/>
            <a:ext cx="2771532" cy="214153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62400" y="1219200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0" dirty="0" smtClean="0"/>
              <a:t>PRN 04</a:t>
            </a:r>
            <a:endParaRPr lang="en-US" sz="1400" baseline="0" dirty="0" smtClean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5780" y="228599"/>
            <a:ext cx="9108220" cy="6629401"/>
            <a:chOff x="35780" y="228599"/>
            <a:chExt cx="9108220" cy="662940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4228" t="15583" r="5488" b="6504"/>
            <a:stretch>
              <a:fillRect/>
            </a:stretch>
          </p:blipFill>
          <p:spPr bwMode="auto">
            <a:xfrm>
              <a:off x="35780" y="228599"/>
              <a:ext cx="9108220" cy="6629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5638800" y="4495800"/>
              <a:ext cx="325345" cy="16927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27432" tIns="0" rIns="45720" bIns="45720" rtlCol="0">
              <a:spAutoFit/>
            </a:bodyPr>
            <a:lstStyle/>
            <a:p>
              <a:r>
                <a:rPr lang="en-US" sz="1200" dirty="0" smtClean="0"/>
                <a:t>VAWI</a:t>
              </a:r>
              <a:endParaRPr lang="en-US" sz="12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34000" y="41910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62200" y="238780"/>
              <a:ext cx="582242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800" baseline="0" dirty="0" smtClean="0"/>
                <a:t>Land-based GPS Sensor Locations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09800" y="1905000"/>
              <a:ext cx="5479385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aseline="0" dirty="0" smtClean="0"/>
                <a:t>Data from 5 sites presented in this quick report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10200" y="4783723"/>
              <a:ext cx="376834" cy="16927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27432" tIns="0" rIns="45720" bIns="45720" rtlCol="0">
              <a:spAutoFit/>
            </a:bodyPr>
            <a:lstStyle/>
            <a:p>
              <a:r>
                <a:rPr lang="en-US" sz="1200" dirty="0" smtClean="0"/>
                <a:t>LOYW</a:t>
              </a:r>
              <a:endParaRPr lang="en-US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105400" y="4021723"/>
              <a:ext cx="343171" cy="16927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27432" tIns="0" rIns="45720" bIns="45720" rtlCol="0">
              <a:spAutoFit/>
            </a:bodyPr>
            <a:lstStyle/>
            <a:p>
              <a:r>
                <a:rPr lang="en-US" sz="1200" dirty="0" smtClean="0"/>
                <a:t>LOYF</a:t>
              </a:r>
              <a:endParaRPr lang="en-US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24400" y="4402723"/>
              <a:ext cx="365613" cy="16927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27432" tIns="0" rIns="45720" bIns="45720" rtlCol="0">
              <a:spAutoFit/>
            </a:bodyPr>
            <a:lstStyle/>
            <a:p>
              <a:r>
                <a:rPr lang="en-US" sz="1200" dirty="0" smtClean="0"/>
                <a:t>LOYM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05400" y="4343400"/>
              <a:ext cx="330347" cy="16927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27432" tIns="0" rIns="45720" bIns="45720" rtlCol="0">
              <a:spAutoFit/>
            </a:bodyPr>
            <a:lstStyle/>
            <a:p>
              <a:r>
                <a:rPr lang="en-US" sz="1200" dirty="0" smtClean="0"/>
                <a:t>MDSI</a:t>
              </a:r>
              <a:endParaRPr lang="en-US" sz="1200" dirty="0"/>
            </a:p>
          </p:txBody>
        </p:sp>
      </p:grp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all_det_l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0"/>
            <a:ext cx="900112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0200" y="41148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0" dirty="0" smtClean="0"/>
              <a:t>A</a:t>
            </a:r>
            <a:endParaRPr lang="en-US" baseline="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752600" y="33644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0" dirty="0" smtClean="0"/>
              <a:t>B</a:t>
            </a:r>
            <a:endParaRPr lang="en-US" baseline="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905000" y="26024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0" dirty="0" smtClean="0"/>
              <a:t>C</a:t>
            </a:r>
            <a:endParaRPr lang="en-US" baseline="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057400" y="17642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0" dirty="0" smtClean="0"/>
              <a:t>D</a:t>
            </a:r>
            <a:endParaRPr lang="en-US" baseline="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209800" y="100226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0" dirty="0" smtClean="0"/>
              <a:t>E</a:t>
            </a:r>
            <a:endParaRPr lang="en-US" baseline="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083625" y="76200"/>
            <a:ext cx="27837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aseline="0" dirty="0" smtClean="0"/>
              <a:t>CARE </a:t>
            </a:r>
            <a:r>
              <a:rPr lang="en-US" baseline="0" dirty="0" smtClean="0"/>
              <a:t>TEC Perturbations</a:t>
            </a:r>
            <a:endParaRPr lang="en-US" baseline="0" dirty="0" smtClean="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sz="3600" dirty="0" smtClean="0"/>
              <a:t>Hole Onset Period Expanded View</a:t>
            </a:r>
            <a:endParaRPr lang="en-US" sz="3600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315811" y="1219200"/>
            <a:ext cx="3036989" cy="5257800"/>
          </a:xfrm>
        </p:spPr>
        <p:txBody>
          <a:bodyPr/>
          <a:lstStyle/>
          <a:p>
            <a:pPr marL="166688" indent="-166688">
              <a:spcBef>
                <a:spcPts val="1200"/>
              </a:spcBef>
            </a:pPr>
            <a:r>
              <a:rPr lang="en-US" sz="1600" dirty="0" smtClean="0"/>
              <a:t>A &amp; B are closest to sub-motor location at time of ignition and record largest perturbation</a:t>
            </a:r>
            <a:r>
              <a:rPr lang="en-US" sz="1600" dirty="0" smtClean="0"/>
              <a:t> </a:t>
            </a:r>
          </a:p>
          <a:p>
            <a:pPr marL="166688" indent="-166688">
              <a:spcBef>
                <a:spcPts val="1200"/>
              </a:spcBef>
            </a:pPr>
            <a:r>
              <a:rPr lang="en-US" sz="1600" dirty="0" smtClean="0"/>
              <a:t>Onset time is nearly the same on all links, but small differences may yield information on formation and expansion rates</a:t>
            </a:r>
            <a:endParaRPr lang="en-US" sz="1600" dirty="0" smtClean="0"/>
          </a:p>
          <a:p>
            <a:pPr marL="166688" indent="-166688">
              <a:spcBef>
                <a:spcPts val="1200"/>
              </a:spcBef>
            </a:pPr>
            <a:r>
              <a:rPr lang="en-US" sz="1600" dirty="0" smtClean="0"/>
              <a:t>Track E </a:t>
            </a:r>
            <a:r>
              <a:rPr lang="en-US" sz="1600" dirty="0" smtClean="0"/>
              <a:t>detects the center of </a:t>
            </a:r>
            <a:r>
              <a:rPr lang="en-US" sz="1600" dirty="0" smtClean="0"/>
              <a:t>depletion </a:t>
            </a:r>
            <a:r>
              <a:rPr lang="en-US" sz="1600" dirty="0" smtClean="0"/>
              <a:t>approximately 20 minutes later than the other sites and shows lesser gradients; effects are probably occurring at higher altitude on this link; </a:t>
            </a:r>
            <a:r>
              <a:rPr lang="en-US" sz="1600" dirty="0" smtClean="0"/>
              <a:t>the IPP for this link is nearly identical to PRN 04 as observed from the boat which detected no signature</a:t>
            </a:r>
            <a:r>
              <a:rPr lang="en-US" sz="1600" dirty="0" smtClean="0"/>
              <a:t> </a:t>
            </a:r>
          </a:p>
        </p:txBody>
      </p:sp>
      <p:pic>
        <p:nvPicPr>
          <p:cNvPr id="7" name="Picture 6" descr="all_det_zoom_ls.png"/>
          <p:cNvPicPr>
            <a:picLocks noChangeAspect="1"/>
          </p:cNvPicPr>
          <p:nvPr/>
        </p:nvPicPr>
        <p:blipFill>
          <a:blip r:embed="rId2" cstate="print"/>
          <a:srcRect l="3164" t="5988" b="7232"/>
          <a:stretch>
            <a:fillRect/>
          </a:stretch>
        </p:blipFill>
        <p:spPr>
          <a:xfrm rot="5400000">
            <a:off x="3763743" y="732057"/>
            <a:ext cx="4664514" cy="5486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0" y="3810000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0" dirty="0" smtClean="0"/>
              <a:t>A</a:t>
            </a:r>
            <a:endParaRPr lang="en-US" sz="1600" baseline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810000" y="3276600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0" dirty="0" smtClean="0"/>
              <a:t>B</a:t>
            </a:r>
            <a:endParaRPr lang="en-US" sz="1600" baseline="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10000" y="27432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0" dirty="0" smtClean="0"/>
              <a:t>C</a:t>
            </a:r>
            <a:endParaRPr lang="en-US" sz="1600" baseline="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858858" y="21336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0" dirty="0" smtClean="0"/>
              <a:t>D</a:t>
            </a:r>
            <a:endParaRPr lang="en-US" sz="1600" baseline="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886200" y="1600200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aseline="0" dirty="0" smtClean="0"/>
              <a:t>E</a:t>
            </a:r>
            <a:endParaRPr lang="en-US" sz="1600" baseline="0" dirty="0" smtClean="0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57200" y="7938"/>
            <a:ext cx="8229600" cy="1143000"/>
          </a:xfrm>
        </p:spPr>
        <p:txBody>
          <a:bodyPr/>
          <a:lstStyle/>
          <a:p>
            <a:r>
              <a:rPr lang="en-US" sz="3600" dirty="0" smtClean="0"/>
              <a:t>Mapping the Perturbation with GPS</a:t>
            </a:r>
            <a:endParaRPr lang="en-US" sz="3600" dirty="0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315811" y="1447800"/>
            <a:ext cx="3036989" cy="5257800"/>
          </a:xfrm>
        </p:spPr>
        <p:txBody>
          <a:bodyPr/>
          <a:lstStyle/>
          <a:p>
            <a:pPr marL="166688" indent="-166688">
              <a:spcBef>
                <a:spcPts val="1200"/>
              </a:spcBef>
            </a:pPr>
            <a:r>
              <a:rPr lang="en-US" sz="1800" dirty="0" smtClean="0"/>
              <a:t>The</a:t>
            </a:r>
            <a:r>
              <a:rPr lang="en-US" sz="1800" dirty="0" smtClean="0"/>
              <a:t> map shows the track of GPS IPPs from 23-25 UT; color corresponds to relative TEC </a:t>
            </a:r>
          </a:p>
          <a:p>
            <a:pPr marL="166688" indent="-166688">
              <a:spcBef>
                <a:spcPts val="1200"/>
              </a:spcBef>
            </a:pPr>
            <a:r>
              <a:rPr lang="en-US" sz="1800" dirty="0" smtClean="0"/>
              <a:t>L</a:t>
            </a:r>
            <a:r>
              <a:rPr lang="en-US" sz="1800" dirty="0" smtClean="0"/>
              <a:t>ocation of the GPS </a:t>
            </a:r>
            <a:r>
              <a:rPr lang="en-US" sz="1800" dirty="0" smtClean="0"/>
              <a:t>IPPs at time of ignition is indicated with a ‘+’ symbol</a:t>
            </a:r>
          </a:p>
          <a:p>
            <a:pPr marL="166688" indent="-166688">
              <a:spcBef>
                <a:spcPts val="1200"/>
              </a:spcBef>
            </a:pPr>
            <a:r>
              <a:rPr lang="en-US" sz="1800" dirty="0" smtClean="0"/>
              <a:t>From the </a:t>
            </a:r>
            <a:r>
              <a:rPr lang="en-US" sz="1800" dirty="0" err="1" smtClean="0"/>
              <a:t>digisonde</a:t>
            </a:r>
            <a:r>
              <a:rPr lang="en-US" sz="1800" dirty="0" smtClean="0"/>
              <a:t> the bottom of the F-region lies near 200 km altitude, the lowest altitude at which a depletion could be observed </a:t>
            </a:r>
          </a:p>
        </p:txBody>
      </p:sp>
      <p:grpSp>
        <p:nvGrpSpPr>
          <p:cNvPr id="2" name="Group 17"/>
          <p:cNvGrpSpPr/>
          <p:nvPr/>
        </p:nvGrpSpPr>
        <p:grpSpPr>
          <a:xfrm>
            <a:off x="3429000" y="1219200"/>
            <a:ext cx="5486400" cy="4343400"/>
            <a:chOff x="3429000" y="1371600"/>
            <a:chExt cx="5486400" cy="4343400"/>
          </a:xfrm>
        </p:grpSpPr>
        <p:pic>
          <p:nvPicPr>
            <p:cNvPr id="1026" name="Picture 2" descr="C:\Users\groves\Documents\PROJECTS\IONO\Projects\Bernhardt-CARE\launch200km.png"/>
            <p:cNvPicPr>
              <a:picLocks noChangeAspect="1" noChangeArrowheads="1"/>
            </p:cNvPicPr>
            <p:nvPr/>
          </p:nvPicPr>
          <p:blipFill>
            <a:blip r:embed="rId2" cstate="print"/>
            <a:srcRect l="17651" t="21215" r="15689" b="42415"/>
            <a:stretch>
              <a:fillRect/>
            </a:stretch>
          </p:blipFill>
          <p:spPr bwMode="auto">
            <a:xfrm>
              <a:off x="3429000" y="1371600"/>
              <a:ext cx="5486400" cy="4343400"/>
            </a:xfrm>
            <a:prstGeom prst="rect">
              <a:avLst/>
            </a:prstGeom>
            <a:noFill/>
          </p:spPr>
        </p:pic>
        <p:cxnSp>
          <p:nvCxnSpPr>
            <p:cNvPr id="11" name="Straight Arrow Connector 10"/>
            <p:cNvCxnSpPr/>
            <p:nvPr/>
          </p:nvCxnSpPr>
          <p:spPr bwMode="auto">
            <a:xfrm rot="10800000" flipV="1">
              <a:off x="5562600" y="2514600"/>
              <a:ext cx="762000" cy="381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" name="Straight Arrow Connector 11"/>
            <p:cNvCxnSpPr/>
            <p:nvPr/>
          </p:nvCxnSpPr>
          <p:spPr bwMode="auto">
            <a:xfrm rot="16200000" flipH="1">
              <a:off x="5829300" y="3009900"/>
              <a:ext cx="1066800" cy="762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TextBox 15"/>
            <p:cNvSpPr txBox="1"/>
            <p:nvPr/>
          </p:nvSpPr>
          <p:spPr>
            <a:xfrm>
              <a:off x="5410200" y="2206823"/>
              <a:ext cx="25410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aseline="0" dirty="0" smtClean="0"/>
                <a:t>IPP location at time of ignition</a:t>
              </a:r>
              <a:endParaRPr lang="en-US" sz="1400" baseline="0" dirty="0" smtClean="0"/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15811" y="556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66688" lvl="0" indent="-166688" eaLnBrk="0" hangingPunct="0">
              <a:spcBef>
                <a:spcPts val="1200"/>
              </a:spcBef>
              <a:buFontTx/>
              <a:buChar char="•"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 is an integrated quantity so the signatures actually come from a range of altitudes;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elevation angles for the links shown range from 43°-45</a:t>
            </a:r>
            <a:r>
              <a:rPr lang="en-US" kern="0" baseline="0" dirty="0" smtClean="0"/>
              <a:t>°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629400" y="1447800"/>
            <a:ext cx="1981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IPP = 200 km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baseline="0" dirty="0" smtClean="0"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9417</TotalTime>
  <Words>630</Words>
  <Application>Microsoft Office PowerPoint</Application>
  <PresentationFormat>On-screen Show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Slide 1</vt:lpstr>
      <vt:lpstr>Contributing members of the cast….</vt:lpstr>
      <vt:lpstr>Outline</vt:lpstr>
      <vt:lpstr>GPS Geometry from the Boat</vt:lpstr>
      <vt:lpstr>GPS Boat-based Artifacts?</vt:lpstr>
      <vt:lpstr>Slide 6</vt:lpstr>
      <vt:lpstr>Slide 7</vt:lpstr>
      <vt:lpstr>Hole Onset Period Expanded View</vt:lpstr>
      <vt:lpstr>Mapping the Perturbation with GPS</vt:lpstr>
      <vt:lpstr>Mapping the Perturbation with GPS</vt:lpstr>
      <vt:lpstr>Pre-Launch Digisonde Profile</vt:lpstr>
      <vt:lpstr>Summary &amp; Plans</vt:lpstr>
    </vt:vector>
  </TitlesOfParts>
  <Company>AFRL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LewisD</dc:creator>
  <cp:lastModifiedBy>groves</cp:lastModifiedBy>
  <cp:revision>395</cp:revision>
  <dcterms:created xsi:type="dcterms:W3CDTF">2006-08-31T23:30:43Z</dcterms:created>
  <dcterms:modified xsi:type="dcterms:W3CDTF">2009-10-20T09:53:21Z</dcterms:modified>
</cp:coreProperties>
</file>