
<file path=[Content_Types].xml><?xml version="1.0" encoding="utf-8"?>
<Types xmlns="http://schemas.openxmlformats.org/package/2006/content-types">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Layouts/slideLayout4.xml" ContentType="application/vnd.openxmlformats-officedocument.presentationml.slideLayout+xml"/>
  <Override PartName="/ppt/notesSlides/notesSlide5.xml" ContentType="application/vnd.openxmlformats-officedocument.presentationml.notesSlide+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ppt/notesSlides/notesSlide9.xml" ContentType="application/vnd.openxmlformats-officedocument.presentationml.notesSlide+xml"/>
  <Override PartName="/docProps/app.xml" ContentType="application/vnd.openxmlformats-officedocument.extended-properties+xml"/>
  <Override PartName="/ppt/slides/slide5.xml" ContentType="application/vnd.openxmlformats-officedocument.presentationml.slide+xml"/>
  <Override PartName="/ppt/slideLayouts/slideLayout7.xml" ContentType="application/vnd.openxmlformats-officedocument.presentationml.slideLayout+xml"/>
  <Override PartName="/ppt/theme/theme3.xml" ContentType="application/vnd.openxmlformats-officedocument.them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Default Extension="png" ContentType="image/png"/>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Override PartName="/ppt/notesSlides/notesSlide3.xml" ContentType="application/vnd.openxmlformats-officedocument.presentationml.notesSlide+xml"/>
  <Default Extension="bin" ContentType="application/vnd.openxmlformats-officedocument.presentationml.printerSettings"/>
  <Override PartName="/ppt/notesSlides/notesSlide4.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notesSlides/notesSlide8.xml" ContentType="application/vnd.openxmlformats-officedocument.presentationml.notesSlide+xml"/>
  <Override PartName="/docProps/core.xml" ContentType="application/vnd.openxmlformats-package.core-properties+xml"/>
  <Default Extension="rels" ContentType="application/vnd.openxmlformats-package.relationships+xml"/>
  <Override PartName="/ppt/handoutMasters/handoutMaster1.xml" ContentType="application/vnd.openxmlformats-officedocument.presentationml.handoutMaster+xml"/>
  <Override PartName="/ppt/slides/slide6.xml" ContentType="application/vnd.openxmlformats-officedocument.presentationml.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2" Type="http://schemas.openxmlformats.org/package/2006/relationships/metadata/core-properties" Target="docProps/core.xml"/><Relationship Id="rId3" Type="http://schemas.openxmlformats.org/officeDocument/2006/relationships/extended-properties" Target="docProps/app.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trictFirstAndLastChars="0" saveSubsetFonts="1">
  <p:sldMasterIdLst>
    <p:sldMasterId id="2147483648" r:id="rId1"/>
  </p:sldMasterIdLst>
  <p:notesMasterIdLst>
    <p:notesMasterId r:id="rId11"/>
  </p:notesMasterIdLst>
  <p:handoutMasterIdLst>
    <p:handoutMasterId r:id="rId12"/>
  </p:handoutMasterIdLst>
  <p:sldIdLst>
    <p:sldId id="278" r:id="rId2"/>
    <p:sldId id="268" r:id="rId3"/>
    <p:sldId id="271" r:id="rId4"/>
    <p:sldId id="272" r:id="rId5"/>
    <p:sldId id="273" r:id="rId6"/>
    <p:sldId id="274" r:id="rId7"/>
    <p:sldId id="275" r:id="rId8"/>
    <p:sldId id="276" r:id="rId9"/>
    <p:sldId id="277" r:id="rId10"/>
  </p:sldIdLst>
  <p:sldSz cx="9144000" cy="6858000" type="screen4x3"/>
  <p:notesSz cx="6997700" cy="9271000"/>
  <p:defaultTextStyle>
    <a:defPPr>
      <a:defRPr lang="en-US"/>
    </a:defPPr>
    <a:lvl1pPr algn="l" rtl="0" eaLnBrk="0" fontAlgn="base" hangingPunct="0">
      <a:spcBef>
        <a:spcPct val="0"/>
      </a:spcBef>
      <a:spcAft>
        <a:spcPct val="0"/>
      </a:spcAft>
      <a:defRPr sz="2400" kern="1200">
        <a:solidFill>
          <a:schemeClr val="tx1"/>
        </a:solidFill>
        <a:latin typeface="Times"/>
        <a:ea typeface="+mn-ea"/>
        <a:cs typeface="+mn-cs"/>
      </a:defRPr>
    </a:lvl1pPr>
    <a:lvl2pPr marL="457200" algn="l" rtl="0" eaLnBrk="0" fontAlgn="base" hangingPunct="0">
      <a:spcBef>
        <a:spcPct val="0"/>
      </a:spcBef>
      <a:spcAft>
        <a:spcPct val="0"/>
      </a:spcAft>
      <a:defRPr sz="2400" kern="1200">
        <a:solidFill>
          <a:schemeClr val="tx1"/>
        </a:solidFill>
        <a:latin typeface="Times"/>
        <a:ea typeface="+mn-ea"/>
        <a:cs typeface="+mn-cs"/>
      </a:defRPr>
    </a:lvl2pPr>
    <a:lvl3pPr marL="914400" algn="l" rtl="0" eaLnBrk="0" fontAlgn="base" hangingPunct="0">
      <a:spcBef>
        <a:spcPct val="0"/>
      </a:spcBef>
      <a:spcAft>
        <a:spcPct val="0"/>
      </a:spcAft>
      <a:defRPr sz="2400" kern="1200">
        <a:solidFill>
          <a:schemeClr val="tx1"/>
        </a:solidFill>
        <a:latin typeface="Times"/>
        <a:ea typeface="+mn-ea"/>
        <a:cs typeface="+mn-cs"/>
      </a:defRPr>
    </a:lvl3pPr>
    <a:lvl4pPr marL="1371600" algn="l" rtl="0" eaLnBrk="0" fontAlgn="base" hangingPunct="0">
      <a:spcBef>
        <a:spcPct val="0"/>
      </a:spcBef>
      <a:spcAft>
        <a:spcPct val="0"/>
      </a:spcAft>
      <a:defRPr sz="2400" kern="1200">
        <a:solidFill>
          <a:schemeClr val="tx1"/>
        </a:solidFill>
        <a:latin typeface="Times"/>
        <a:ea typeface="+mn-ea"/>
        <a:cs typeface="+mn-cs"/>
      </a:defRPr>
    </a:lvl4pPr>
    <a:lvl5pPr marL="1828800" algn="l" rtl="0" eaLnBrk="0" fontAlgn="base" hangingPunct="0">
      <a:spcBef>
        <a:spcPct val="0"/>
      </a:spcBef>
      <a:spcAft>
        <a:spcPct val="0"/>
      </a:spcAft>
      <a:defRPr sz="2400" kern="1200">
        <a:solidFill>
          <a:schemeClr val="tx1"/>
        </a:solidFill>
        <a:latin typeface="Times"/>
        <a:ea typeface="+mn-ea"/>
        <a:cs typeface="+mn-cs"/>
      </a:defRPr>
    </a:lvl5pPr>
    <a:lvl6pPr marL="2286000" algn="l" defTabSz="914400" rtl="0" eaLnBrk="1" latinLnBrk="0" hangingPunct="1">
      <a:defRPr sz="2400" kern="1200">
        <a:solidFill>
          <a:schemeClr val="tx1"/>
        </a:solidFill>
        <a:latin typeface="Times"/>
        <a:ea typeface="+mn-ea"/>
        <a:cs typeface="+mn-cs"/>
      </a:defRPr>
    </a:lvl6pPr>
    <a:lvl7pPr marL="2743200" algn="l" defTabSz="914400" rtl="0" eaLnBrk="1" latinLnBrk="0" hangingPunct="1">
      <a:defRPr sz="2400" kern="1200">
        <a:solidFill>
          <a:schemeClr val="tx1"/>
        </a:solidFill>
        <a:latin typeface="Times"/>
        <a:ea typeface="+mn-ea"/>
        <a:cs typeface="+mn-cs"/>
      </a:defRPr>
    </a:lvl7pPr>
    <a:lvl8pPr marL="3200400" algn="l" defTabSz="914400" rtl="0" eaLnBrk="1" latinLnBrk="0" hangingPunct="1">
      <a:defRPr sz="2400" kern="1200">
        <a:solidFill>
          <a:schemeClr val="tx1"/>
        </a:solidFill>
        <a:latin typeface="Times"/>
        <a:ea typeface="+mn-ea"/>
        <a:cs typeface="+mn-cs"/>
      </a:defRPr>
    </a:lvl8pPr>
    <a:lvl9pPr marL="3657600" algn="l" defTabSz="914400" rtl="0" eaLnBrk="1" latinLnBrk="0" hangingPunct="1">
      <a:defRPr sz="2400" kern="1200">
        <a:solidFill>
          <a:schemeClr val="tx1"/>
        </a:solidFill>
        <a:latin typeface="Times"/>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rnWhat="notes"/>
  <p:clrMru>
    <a:srgbClr val="666A7B"/>
    <a:srgbClr val="993333"/>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0783" autoAdjust="0"/>
    <p:restoredTop sz="91883" autoAdjust="0"/>
  </p:normalViewPr>
  <p:slideViewPr>
    <p:cSldViewPr>
      <p:cViewPr>
        <p:scale>
          <a:sx n="100" d="100"/>
          <a:sy n="100" d="100"/>
        </p:scale>
        <p:origin x="-784" y="-88"/>
      </p:cViewPr>
      <p:guideLst>
        <p:guide orient="horz" pos="1104"/>
        <p:guide orient="horz" pos="3888"/>
        <p:guide pos="720"/>
        <p:guide pos="50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4" Type="http://schemas.openxmlformats.org/officeDocument/2006/relationships/presProps" Target="presProps.xml"/><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6" Type="http://schemas.openxmlformats.org/officeDocument/2006/relationships/theme" Target="theme/theme1.xml"/><Relationship Id="rId8" Type="http://schemas.openxmlformats.org/officeDocument/2006/relationships/slide" Target="slides/slide7.xml"/><Relationship Id="rId13" Type="http://schemas.openxmlformats.org/officeDocument/2006/relationships/printerSettings" Target="printerSettings/printerSettings1.bin"/><Relationship Id="rId10" Type="http://schemas.openxmlformats.org/officeDocument/2006/relationships/slide" Target="slides/slide9.xml"/><Relationship Id="rId5" Type="http://schemas.openxmlformats.org/officeDocument/2006/relationships/slide" Target="slides/slide4.xml"/><Relationship Id="rId15" Type="http://schemas.openxmlformats.org/officeDocument/2006/relationships/viewProps" Target="viewProps.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2125"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63988" y="0"/>
            <a:ext cx="3032125" cy="463550"/>
          </a:xfrm>
          <a:prstGeom prst="rect">
            <a:avLst/>
          </a:prstGeom>
        </p:spPr>
        <p:txBody>
          <a:bodyPr vert="horz" lIns="91440" tIns="45720" rIns="91440" bIns="45720" rtlCol="0"/>
          <a:lstStyle>
            <a:lvl1pPr algn="r">
              <a:defRPr sz="1200"/>
            </a:lvl1pPr>
          </a:lstStyle>
          <a:p>
            <a:fld id="{0077F1EB-B11C-7B45-BAA1-55CFE98CFA56}" type="datetimeFigureOut">
              <a:rPr lang="en-US" smtClean="0"/>
              <a:t>1/27/10</a:t>
            </a:fld>
            <a:endParaRPr lang="en-US"/>
          </a:p>
        </p:txBody>
      </p:sp>
      <p:sp>
        <p:nvSpPr>
          <p:cNvPr id="4" name="Footer Placeholder 3"/>
          <p:cNvSpPr>
            <a:spLocks noGrp="1"/>
          </p:cNvSpPr>
          <p:nvPr>
            <p:ph type="ftr" sz="quarter" idx="2"/>
          </p:nvPr>
        </p:nvSpPr>
        <p:spPr>
          <a:xfrm>
            <a:off x="0" y="8805863"/>
            <a:ext cx="3032125"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63988" y="8805863"/>
            <a:ext cx="3032125" cy="463550"/>
          </a:xfrm>
          <a:prstGeom prst="rect">
            <a:avLst/>
          </a:prstGeom>
        </p:spPr>
        <p:txBody>
          <a:bodyPr vert="horz" lIns="91440" tIns="45720" rIns="91440" bIns="45720" rtlCol="0" anchor="b"/>
          <a:lstStyle>
            <a:lvl1pPr algn="r">
              <a:defRPr sz="1200"/>
            </a:lvl1pPr>
          </a:lstStyle>
          <a:p>
            <a:fld id="{FF50BB84-5A2E-384B-B035-096059C578B0}" type="slidenum">
              <a:rPr lang="en-US" smtClean="0"/>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3032125" cy="463550"/>
          </a:xfrm>
          <a:prstGeom prst="rect">
            <a:avLst/>
          </a:prstGeom>
          <a:noFill/>
          <a:ln w="9525">
            <a:noFill/>
            <a:miter lim="800000"/>
            <a:headEnd/>
            <a:tailEnd/>
          </a:ln>
          <a:effectLst/>
        </p:spPr>
        <p:txBody>
          <a:bodyPr vert="horz" wrap="square" lIns="92958" tIns="46479" rIns="92958" bIns="46479" numCol="1" anchor="t" anchorCtr="0" compatLnSpc="1">
            <a:prstTxWarp prst="textNoShape">
              <a:avLst/>
            </a:prstTxWarp>
          </a:bodyPr>
          <a:lstStyle>
            <a:lvl1pPr>
              <a:defRPr sz="1200"/>
            </a:lvl1pPr>
          </a:lstStyle>
          <a:p>
            <a:pPr>
              <a:defRPr/>
            </a:pPr>
            <a:endParaRPr lang="en-US"/>
          </a:p>
        </p:txBody>
      </p:sp>
      <p:sp>
        <p:nvSpPr>
          <p:cNvPr id="4099" name="Rectangle 3"/>
          <p:cNvSpPr>
            <a:spLocks noGrp="1" noChangeArrowheads="1"/>
          </p:cNvSpPr>
          <p:nvPr>
            <p:ph type="dt" idx="1"/>
          </p:nvPr>
        </p:nvSpPr>
        <p:spPr bwMode="auto">
          <a:xfrm>
            <a:off x="3965575" y="0"/>
            <a:ext cx="3032125" cy="463550"/>
          </a:xfrm>
          <a:prstGeom prst="rect">
            <a:avLst/>
          </a:prstGeom>
          <a:noFill/>
          <a:ln w="9525">
            <a:noFill/>
            <a:miter lim="800000"/>
            <a:headEnd/>
            <a:tailEnd/>
          </a:ln>
          <a:effectLst/>
        </p:spPr>
        <p:txBody>
          <a:bodyPr vert="horz" wrap="square" lIns="92958" tIns="46479" rIns="92958" bIns="46479" numCol="1" anchor="t" anchorCtr="0" compatLnSpc="1">
            <a:prstTxWarp prst="textNoShape">
              <a:avLst/>
            </a:prstTxWarp>
          </a:bodyPr>
          <a:lstStyle>
            <a:lvl1pPr algn="r">
              <a:defRPr sz="1200"/>
            </a:lvl1pPr>
          </a:lstStyle>
          <a:p>
            <a:pPr>
              <a:defRPr/>
            </a:pPr>
            <a:endParaRPr lang="en-US"/>
          </a:p>
        </p:txBody>
      </p:sp>
      <p:sp>
        <p:nvSpPr>
          <p:cNvPr id="6148" name="Rectangle 4"/>
          <p:cNvSpPr>
            <a:spLocks noGrp="1" noRot="1" noChangeAspect="1" noChangeArrowheads="1" noTextEdit="1"/>
          </p:cNvSpPr>
          <p:nvPr>
            <p:ph type="sldImg" idx="2"/>
          </p:nvPr>
        </p:nvSpPr>
        <p:spPr bwMode="auto">
          <a:xfrm>
            <a:off x="1181100" y="695325"/>
            <a:ext cx="4635500" cy="3476625"/>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33450" y="4403725"/>
            <a:ext cx="5130800" cy="4171950"/>
          </a:xfrm>
          <a:prstGeom prst="rect">
            <a:avLst/>
          </a:prstGeom>
          <a:noFill/>
          <a:ln w="9525">
            <a:noFill/>
            <a:miter lim="800000"/>
            <a:headEnd/>
            <a:tailEnd/>
          </a:ln>
          <a:effectLst/>
        </p:spPr>
        <p:txBody>
          <a:bodyPr vert="horz" wrap="square" lIns="92958" tIns="46479" rIns="92958" bIns="4647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102" name="Rectangle 6"/>
          <p:cNvSpPr>
            <a:spLocks noGrp="1" noChangeArrowheads="1"/>
          </p:cNvSpPr>
          <p:nvPr>
            <p:ph type="ftr" sz="quarter" idx="4"/>
          </p:nvPr>
        </p:nvSpPr>
        <p:spPr bwMode="auto">
          <a:xfrm>
            <a:off x="0" y="8807450"/>
            <a:ext cx="3032125" cy="463550"/>
          </a:xfrm>
          <a:prstGeom prst="rect">
            <a:avLst/>
          </a:prstGeom>
          <a:noFill/>
          <a:ln w="9525">
            <a:noFill/>
            <a:miter lim="800000"/>
            <a:headEnd/>
            <a:tailEnd/>
          </a:ln>
          <a:effectLst/>
        </p:spPr>
        <p:txBody>
          <a:bodyPr vert="horz" wrap="square" lIns="92958" tIns="46479" rIns="92958" bIns="46479" numCol="1" anchor="b" anchorCtr="0" compatLnSpc="1">
            <a:prstTxWarp prst="textNoShape">
              <a:avLst/>
            </a:prstTxWarp>
          </a:bodyPr>
          <a:lstStyle>
            <a:lvl1pPr>
              <a:defRPr sz="1200"/>
            </a:lvl1pPr>
          </a:lstStyle>
          <a:p>
            <a:pPr>
              <a:defRPr/>
            </a:pPr>
            <a:endParaRPr lang="en-US"/>
          </a:p>
        </p:txBody>
      </p:sp>
      <p:sp>
        <p:nvSpPr>
          <p:cNvPr id="4103" name="Rectangle 7"/>
          <p:cNvSpPr>
            <a:spLocks noGrp="1" noChangeArrowheads="1"/>
          </p:cNvSpPr>
          <p:nvPr>
            <p:ph type="sldNum" sz="quarter" idx="5"/>
          </p:nvPr>
        </p:nvSpPr>
        <p:spPr bwMode="auto">
          <a:xfrm>
            <a:off x="3965575" y="8807450"/>
            <a:ext cx="3032125" cy="463550"/>
          </a:xfrm>
          <a:prstGeom prst="rect">
            <a:avLst/>
          </a:prstGeom>
          <a:noFill/>
          <a:ln w="9525">
            <a:noFill/>
            <a:miter lim="800000"/>
            <a:headEnd/>
            <a:tailEnd/>
          </a:ln>
          <a:effectLst/>
        </p:spPr>
        <p:txBody>
          <a:bodyPr vert="horz" wrap="square" lIns="92958" tIns="46479" rIns="92958" bIns="46479" numCol="1" anchor="b" anchorCtr="0" compatLnSpc="1">
            <a:prstTxWarp prst="textNoShape">
              <a:avLst/>
            </a:prstTxWarp>
          </a:bodyPr>
          <a:lstStyle>
            <a:lvl1pPr algn="r">
              <a:defRPr sz="1200"/>
            </a:lvl1pPr>
          </a:lstStyle>
          <a:p>
            <a:pPr>
              <a:defRPr/>
            </a:pPr>
            <a:fld id="{767112A2-BEEA-42D3-A200-99C4866F9F78}"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a:ea typeface="+mn-ea"/>
        <a:cs typeface="+mn-cs"/>
      </a:defRPr>
    </a:lvl1pPr>
    <a:lvl2pPr marL="457200" algn="l" rtl="0" eaLnBrk="0" fontAlgn="base" hangingPunct="0">
      <a:spcBef>
        <a:spcPct val="30000"/>
      </a:spcBef>
      <a:spcAft>
        <a:spcPct val="0"/>
      </a:spcAft>
      <a:defRPr sz="1200" kern="1200">
        <a:solidFill>
          <a:schemeClr val="tx1"/>
        </a:solidFill>
        <a:latin typeface="Times"/>
        <a:ea typeface="+mn-ea"/>
        <a:cs typeface="+mn-cs"/>
      </a:defRPr>
    </a:lvl2pPr>
    <a:lvl3pPr marL="914400" algn="l" rtl="0" eaLnBrk="0" fontAlgn="base" hangingPunct="0">
      <a:spcBef>
        <a:spcPct val="30000"/>
      </a:spcBef>
      <a:spcAft>
        <a:spcPct val="0"/>
      </a:spcAft>
      <a:defRPr sz="1200" kern="1200">
        <a:solidFill>
          <a:schemeClr val="tx1"/>
        </a:solidFill>
        <a:latin typeface="Times"/>
        <a:ea typeface="+mn-ea"/>
        <a:cs typeface="+mn-cs"/>
      </a:defRPr>
    </a:lvl3pPr>
    <a:lvl4pPr marL="1371600" algn="l" rtl="0" eaLnBrk="0" fontAlgn="base" hangingPunct="0">
      <a:spcBef>
        <a:spcPct val="30000"/>
      </a:spcBef>
      <a:spcAft>
        <a:spcPct val="0"/>
      </a:spcAft>
      <a:defRPr sz="1200" kern="1200">
        <a:solidFill>
          <a:schemeClr val="tx1"/>
        </a:solidFill>
        <a:latin typeface="Times"/>
        <a:ea typeface="+mn-ea"/>
        <a:cs typeface="+mn-cs"/>
      </a:defRPr>
    </a:lvl4pPr>
    <a:lvl5pPr marL="1828800" algn="l" rtl="0" eaLnBrk="0" fontAlgn="base" hangingPunct="0">
      <a:spcBef>
        <a:spcPct val="30000"/>
      </a:spcBef>
      <a:spcAft>
        <a:spcPct val="0"/>
      </a:spcAft>
      <a:defRPr sz="1200" kern="1200">
        <a:solidFill>
          <a:schemeClr val="tx1"/>
        </a:solidFill>
        <a:latin typeface="Times"/>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000" dirty="0" smtClean="0"/>
              <a:t>Questions do not reflect any “targets”. They really are just questions that we are struggling with.</a:t>
            </a:r>
          </a:p>
          <a:p>
            <a:r>
              <a:rPr lang="en-US" sz="1000" dirty="0" smtClean="0"/>
              <a:t>Wanted to find</a:t>
            </a:r>
            <a:r>
              <a:rPr lang="en-US" sz="1000" baseline="0" dirty="0" smtClean="0"/>
              <a:t> a way to make meetings more engaging, and not just Dir. And/or Managers presenting</a:t>
            </a:r>
          </a:p>
          <a:p>
            <a:r>
              <a:rPr lang="en-US" sz="1000" baseline="0" dirty="0" smtClean="0"/>
              <a:t>The information gathered from the discussions will not just be captured and reported; will also be used in real efforts underway to respond to task force recommendations, planning efforts, etc.</a:t>
            </a:r>
          </a:p>
          <a:p>
            <a:endParaRPr lang="en-US" sz="1000" baseline="0" dirty="0" smtClean="0"/>
          </a:p>
          <a:p>
            <a:r>
              <a:rPr lang="en-US" sz="1000" baseline="0" dirty="0" smtClean="0"/>
              <a:t>Facilitators at each table; they may also act as recorders, they may recruit someone else at the table to record.  Recorders should get notes in to Elaine sometime within the next week.</a:t>
            </a:r>
          </a:p>
          <a:p>
            <a:r>
              <a:rPr lang="en-US" sz="1000" dirty="0" smtClean="0"/>
              <a:t>#1. Software – Chris G.</a:t>
            </a:r>
            <a:br>
              <a:rPr lang="en-US" sz="1000" dirty="0" smtClean="0"/>
            </a:br>
            <a:r>
              <a:rPr lang="en-US" sz="1000" dirty="0" smtClean="0"/>
              <a:t>#2. Hardware – Chuck</a:t>
            </a:r>
            <a:br>
              <a:rPr lang="en-US" sz="1000" dirty="0" smtClean="0"/>
            </a:br>
            <a:r>
              <a:rPr lang="en-US" sz="1000" dirty="0" smtClean="0"/>
              <a:t>#3. AUX removing pain points – Mark W.</a:t>
            </a:r>
            <a:br>
              <a:rPr lang="en-US" sz="1000" dirty="0" smtClean="0"/>
            </a:br>
            <a:r>
              <a:rPr lang="en-US" sz="1000" dirty="0" smtClean="0"/>
              <a:t>#4. General tech pain points – Stuart</a:t>
            </a:r>
            <a:br>
              <a:rPr lang="en-US" sz="1000" dirty="0" smtClean="0"/>
            </a:br>
            <a:r>
              <a:rPr lang="en-US" sz="1000" dirty="0" smtClean="0"/>
              <a:t>#5. AUX and </a:t>
            </a:r>
            <a:r>
              <a:rPr lang="en-US" sz="1000" dirty="0" err="1" smtClean="0"/>
              <a:t>decustomizing</a:t>
            </a:r>
            <a:r>
              <a:rPr lang="en-US" sz="1000" dirty="0" smtClean="0"/>
              <a:t> – Jeff </a:t>
            </a:r>
            <a:r>
              <a:rPr lang="en-US" sz="1000" dirty="0" err="1" smtClean="0"/>
              <a:t>Pankin</a:t>
            </a:r>
            <a:r>
              <a:rPr lang="en-US" sz="1000" dirty="0" smtClean="0"/>
              <a:t/>
            </a:r>
            <a:br>
              <a:rPr lang="en-US" sz="1000" dirty="0" smtClean="0"/>
            </a:br>
            <a:r>
              <a:rPr lang="en-US" sz="1000" dirty="0" smtClean="0"/>
              <a:t>#6. Tech Support – </a:t>
            </a:r>
            <a:r>
              <a:rPr lang="en-US" sz="1000" dirty="0" err="1" smtClean="0"/>
              <a:t>Jozsef</a:t>
            </a:r>
            <a:r>
              <a:rPr lang="en-US" sz="1000" dirty="0" smtClean="0"/>
              <a:t/>
            </a:r>
            <a:br>
              <a:rPr lang="en-US" sz="1000" dirty="0" smtClean="0"/>
            </a:br>
            <a:r>
              <a:rPr lang="en-US" sz="1000" dirty="0" smtClean="0"/>
              <a:t>#7. Sourcing – Karl Witt</a:t>
            </a:r>
            <a:br>
              <a:rPr lang="en-US" sz="1000" dirty="0" smtClean="0"/>
            </a:br>
            <a:r>
              <a:rPr lang="en-US" sz="1000" dirty="0" smtClean="0"/>
              <a:t>#8. Overlap with academic mission – Mary &amp; Jon Reed</a:t>
            </a:r>
            <a:br>
              <a:rPr lang="en-US" sz="1000" dirty="0" smtClean="0"/>
            </a:br>
            <a:endParaRPr lang="en-US" sz="1000" baseline="0" dirty="0" smtClean="0"/>
          </a:p>
          <a:p>
            <a:endParaRPr lang="en-US" sz="1000" dirty="0"/>
          </a:p>
        </p:txBody>
      </p:sp>
      <p:sp>
        <p:nvSpPr>
          <p:cNvPr id="4" name="Slide Number Placeholder 3"/>
          <p:cNvSpPr>
            <a:spLocks noGrp="1"/>
          </p:cNvSpPr>
          <p:nvPr>
            <p:ph type="sldNum" sz="quarter" idx="10"/>
          </p:nvPr>
        </p:nvSpPr>
        <p:spPr/>
        <p:txBody>
          <a:bodyPr/>
          <a:lstStyle/>
          <a:p>
            <a:pPr>
              <a:defRPr/>
            </a:pPr>
            <a:fld id="{767112A2-BEEA-42D3-A200-99C4866F9F78}" type="slidenum">
              <a:rPr lang="en-US" smtClean="0"/>
              <a:pPr>
                <a:defRPr/>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0000" lnSpcReduction="20000"/>
          </a:bodyPr>
          <a:lstStyle/>
          <a:p>
            <a:pPr lvl="0"/>
            <a:r>
              <a:rPr lang="en-US" sz="1000" b="1" i="1" kern="1200" dirty="0" smtClean="0">
                <a:solidFill>
                  <a:schemeClr val="tx1"/>
                </a:solidFill>
                <a:latin typeface="Times"/>
                <a:ea typeface="+mn-ea"/>
                <a:cs typeface="+mn-cs"/>
              </a:rPr>
              <a:t>Highlights:</a:t>
            </a:r>
          </a:p>
          <a:p>
            <a:pPr lvl="0"/>
            <a:r>
              <a:rPr lang="en-US" sz="1000" b="1" i="1" kern="1200" dirty="0" err="1" smtClean="0">
                <a:solidFill>
                  <a:schemeClr val="tx1"/>
                </a:solidFill>
                <a:latin typeface="Times"/>
                <a:ea typeface="+mn-ea"/>
                <a:cs typeface="+mn-cs"/>
              </a:rPr>
              <a:t>Qtrly</a:t>
            </a:r>
            <a:r>
              <a:rPr lang="en-US" sz="1000" b="1" i="1" kern="1200" dirty="0" smtClean="0">
                <a:solidFill>
                  <a:schemeClr val="tx1"/>
                </a:solidFill>
                <a:latin typeface="Times"/>
                <a:ea typeface="+mn-ea"/>
                <a:cs typeface="+mn-cs"/>
              </a:rPr>
              <a:t>:</a:t>
            </a:r>
          </a:p>
          <a:p>
            <a:pPr lvl="0"/>
            <a:r>
              <a:rPr lang="en-US" sz="1000" kern="1200" dirty="0" smtClean="0">
                <a:solidFill>
                  <a:schemeClr val="tx1"/>
                </a:solidFill>
                <a:latin typeface="Times"/>
                <a:ea typeface="+mn-ea"/>
                <a:cs typeface="+mn-cs"/>
              </a:rPr>
              <a:t>-</a:t>
            </a:r>
            <a:r>
              <a:rPr lang="en-US" sz="1000" kern="1200" baseline="0" dirty="0" smtClean="0">
                <a:solidFill>
                  <a:schemeClr val="tx1"/>
                </a:solidFill>
                <a:latin typeface="Times"/>
                <a:ea typeface="+mn-ea"/>
                <a:cs typeface="+mn-cs"/>
              </a:rPr>
              <a:t> Q</a:t>
            </a:r>
            <a:r>
              <a:rPr lang="en-US" sz="1000" kern="1200" dirty="0" smtClean="0">
                <a:solidFill>
                  <a:schemeClr val="tx1"/>
                </a:solidFill>
                <a:latin typeface="Times"/>
                <a:ea typeface="+mn-ea"/>
                <a:cs typeface="+mn-cs"/>
              </a:rPr>
              <a:t> report now done as one CSS,  broken out by service!</a:t>
            </a:r>
          </a:p>
          <a:p>
            <a:pPr lvl="0"/>
            <a:r>
              <a:rPr lang="en-US" sz="1000" kern="1200" dirty="0" smtClean="0">
                <a:solidFill>
                  <a:schemeClr val="tx1"/>
                </a:solidFill>
                <a:latin typeface="Times"/>
                <a:ea typeface="+mn-ea"/>
                <a:cs typeface="+mn-cs"/>
              </a:rPr>
              <a:t>- Exchange</a:t>
            </a:r>
            <a:r>
              <a:rPr lang="en-US" sz="1000" kern="1200" baseline="0" dirty="0" smtClean="0">
                <a:solidFill>
                  <a:schemeClr val="tx1"/>
                </a:solidFill>
                <a:latin typeface="Times"/>
                <a:ea typeface="+mn-ea"/>
                <a:cs typeface="+mn-cs"/>
              </a:rPr>
              <a:t> – </a:t>
            </a:r>
            <a:r>
              <a:rPr lang="en-US" sz="1000" kern="1200" dirty="0" smtClean="0">
                <a:solidFill>
                  <a:schemeClr val="tx1"/>
                </a:solidFill>
                <a:latin typeface="Times"/>
                <a:ea typeface="+mn-ea"/>
                <a:cs typeface="+mn-cs"/>
              </a:rPr>
              <a:t>prep work to CAREFULLY migrate VIPs.  Lots of Exchange training!!</a:t>
            </a:r>
          </a:p>
          <a:p>
            <a:pPr lvl="0"/>
            <a:r>
              <a:rPr lang="en-US" sz="1000" kern="1200" dirty="0" smtClean="0">
                <a:solidFill>
                  <a:schemeClr val="tx1"/>
                </a:solidFill>
                <a:latin typeface="Times"/>
                <a:ea typeface="+mn-ea"/>
                <a:cs typeface="+mn-cs"/>
              </a:rPr>
              <a:t>- Telephony Help staff on ACD</a:t>
            </a:r>
          </a:p>
          <a:p>
            <a:pPr lvl="0"/>
            <a:r>
              <a:rPr lang="en-US" sz="1000" kern="1200" dirty="0" smtClean="0">
                <a:solidFill>
                  <a:schemeClr val="tx1"/>
                </a:solidFill>
                <a:latin typeface="Times"/>
                <a:ea typeface="+mn-ea"/>
                <a:cs typeface="+mn-cs"/>
              </a:rPr>
              <a:t>- First semester of student loaner laptop program out of the SD/FSX.  Streamlined set up, recover, reissue.</a:t>
            </a:r>
          </a:p>
          <a:p>
            <a:pPr lvl="0"/>
            <a:r>
              <a:rPr lang="en-US" sz="1000" kern="1200" dirty="0" smtClean="0">
                <a:solidFill>
                  <a:schemeClr val="tx1"/>
                </a:solidFill>
                <a:latin typeface="Times"/>
                <a:ea typeface="+mn-ea"/>
                <a:cs typeface="+mn-cs"/>
              </a:rPr>
              <a:t>- 1</a:t>
            </a:r>
            <a:r>
              <a:rPr lang="en-US" sz="1000" kern="1200" baseline="30000" dirty="0" smtClean="0">
                <a:solidFill>
                  <a:schemeClr val="tx1"/>
                </a:solidFill>
                <a:latin typeface="Times"/>
                <a:ea typeface="+mn-ea"/>
                <a:cs typeface="+mn-cs"/>
              </a:rPr>
              <a:t>st</a:t>
            </a:r>
            <a:r>
              <a:rPr lang="en-US" sz="1000" kern="1200" dirty="0" smtClean="0">
                <a:solidFill>
                  <a:schemeClr val="tx1"/>
                </a:solidFill>
                <a:latin typeface="Times"/>
                <a:ea typeface="+mn-ea"/>
                <a:cs typeface="+mn-cs"/>
              </a:rPr>
              <a:t> full quarter of public </a:t>
            </a:r>
            <a:r>
              <a:rPr lang="en-US" sz="1000" kern="1200" dirty="0" err="1" smtClean="0">
                <a:solidFill>
                  <a:schemeClr val="tx1"/>
                </a:solidFill>
                <a:latin typeface="Times"/>
                <a:ea typeface="+mn-ea"/>
                <a:cs typeface="+mn-cs"/>
              </a:rPr>
              <a:t>DebAthena</a:t>
            </a:r>
            <a:r>
              <a:rPr lang="en-US" sz="1000" kern="1200" dirty="0" smtClean="0">
                <a:solidFill>
                  <a:schemeClr val="tx1"/>
                </a:solidFill>
                <a:latin typeface="Times"/>
                <a:ea typeface="+mn-ea"/>
                <a:cs typeface="+mn-cs"/>
              </a:rPr>
              <a:t> deployments, a fundamental re-engineering of many Athena components</a:t>
            </a:r>
          </a:p>
          <a:p>
            <a:pPr lvl="0"/>
            <a:r>
              <a:rPr lang="en-US" sz="1000" kern="1200" dirty="0" smtClean="0">
                <a:solidFill>
                  <a:schemeClr val="tx1"/>
                </a:solidFill>
                <a:latin typeface="Times"/>
                <a:ea typeface="+mn-ea"/>
                <a:cs typeface="+mn-cs"/>
              </a:rPr>
              <a:t>- New approach to MATLAB distribution and support.  Leverages </a:t>
            </a:r>
            <a:r>
              <a:rPr lang="en-US" sz="1000" kern="1200" dirty="0" err="1" smtClean="0">
                <a:solidFill>
                  <a:schemeClr val="tx1"/>
                </a:solidFill>
                <a:latin typeface="Times"/>
                <a:ea typeface="+mn-ea"/>
                <a:cs typeface="+mn-cs"/>
              </a:rPr>
              <a:t>MathWorks</a:t>
            </a:r>
            <a:r>
              <a:rPr lang="en-US" sz="1000" kern="1200" dirty="0" smtClean="0">
                <a:solidFill>
                  <a:schemeClr val="tx1"/>
                </a:solidFill>
                <a:latin typeface="Times"/>
                <a:ea typeface="+mn-ea"/>
                <a:cs typeface="+mn-cs"/>
              </a:rPr>
              <a:t> download system.</a:t>
            </a:r>
          </a:p>
          <a:p>
            <a:pPr lvl="0"/>
            <a:r>
              <a:rPr lang="en-US" sz="1000" kern="1200" dirty="0" smtClean="0">
                <a:solidFill>
                  <a:schemeClr val="tx1"/>
                </a:solidFill>
                <a:latin typeface="Times"/>
                <a:ea typeface="+mn-ea"/>
                <a:cs typeface="+mn-cs"/>
              </a:rPr>
              <a:t>- Lots of new and improved training and documentation for things like Windows 7, Microsoft Office Releases, changes to</a:t>
            </a:r>
            <a:r>
              <a:rPr lang="en-US" sz="1000" kern="1200" baseline="0" dirty="0" smtClean="0">
                <a:solidFill>
                  <a:schemeClr val="tx1"/>
                </a:solidFill>
                <a:latin typeface="Times"/>
                <a:ea typeface="+mn-ea"/>
                <a:cs typeface="+mn-cs"/>
              </a:rPr>
              <a:t> </a:t>
            </a:r>
            <a:r>
              <a:rPr lang="en-US" sz="1000" kern="1200" dirty="0" smtClean="0">
                <a:solidFill>
                  <a:schemeClr val="tx1"/>
                </a:solidFill>
                <a:latin typeface="Times"/>
                <a:ea typeface="+mn-ea"/>
                <a:cs typeface="+mn-cs"/>
              </a:rPr>
              <a:t>our MS campus agreement.</a:t>
            </a:r>
          </a:p>
          <a:p>
            <a:pPr lvl="0"/>
            <a:r>
              <a:rPr lang="en-US" sz="1000" kern="1200" dirty="0" smtClean="0">
                <a:solidFill>
                  <a:schemeClr val="tx1"/>
                </a:solidFill>
                <a:latin typeface="Times"/>
                <a:ea typeface="+mn-ea"/>
                <a:cs typeface="+mn-cs"/>
              </a:rPr>
              <a:t>- DDM</a:t>
            </a:r>
            <a:r>
              <a:rPr lang="en-US" sz="1000" kern="1200" baseline="0" dirty="0" smtClean="0">
                <a:solidFill>
                  <a:schemeClr val="tx1"/>
                </a:solidFill>
                <a:latin typeface="Times"/>
                <a:ea typeface="+mn-ea"/>
                <a:cs typeface="+mn-cs"/>
              </a:rPr>
              <a:t> Database </a:t>
            </a:r>
            <a:r>
              <a:rPr lang="en-US" sz="1000" kern="1200" dirty="0" smtClean="0">
                <a:solidFill>
                  <a:schemeClr val="tx1"/>
                </a:solidFill>
                <a:latin typeface="Times"/>
                <a:ea typeface="+mn-ea"/>
                <a:cs typeface="+mn-cs"/>
              </a:rPr>
              <a:t>to better manage computer deployments and lifecycle</a:t>
            </a:r>
          </a:p>
          <a:p>
            <a:pPr lvl="0"/>
            <a:r>
              <a:rPr lang="en-US" sz="1000" kern="1200" dirty="0" smtClean="0">
                <a:solidFill>
                  <a:schemeClr val="tx1"/>
                </a:solidFill>
                <a:latin typeface="Times"/>
                <a:ea typeface="+mn-ea"/>
                <a:cs typeface="+mn-cs"/>
              </a:rPr>
              <a:t>- DS staff supported MIT’s accreditation Evaluation Committee</a:t>
            </a:r>
          </a:p>
          <a:p>
            <a:pPr lvl="0"/>
            <a:endParaRPr lang="en-US" sz="1000" b="1" i="1" kern="1200" dirty="0" smtClean="0">
              <a:solidFill>
                <a:schemeClr val="tx1"/>
              </a:solidFill>
              <a:latin typeface="Times"/>
              <a:ea typeface="+mn-ea"/>
              <a:cs typeface="+mn-cs"/>
            </a:endParaRPr>
          </a:p>
          <a:p>
            <a:pPr lvl="0"/>
            <a:r>
              <a:rPr lang="en-US" sz="1000" b="1" i="1" kern="1200" dirty="0" smtClean="0">
                <a:solidFill>
                  <a:schemeClr val="tx1"/>
                </a:solidFill>
                <a:latin typeface="Times"/>
                <a:ea typeface="+mn-ea"/>
                <a:cs typeface="+mn-cs"/>
              </a:rPr>
              <a:t>Real Work:</a:t>
            </a:r>
          </a:p>
          <a:p>
            <a:r>
              <a:rPr lang="en-US" sz="1000" b="1" kern="1200" dirty="0" err="1" smtClean="0">
                <a:solidFill>
                  <a:schemeClr val="tx1"/>
                </a:solidFill>
                <a:latin typeface="Times"/>
                <a:ea typeface="+mn-ea"/>
                <a:cs typeface="+mn-cs"/>
              </a:rPr>
              <a:t>Fullbright</a:t>
            </a:r>
            <a:r>
              <a:rPr lang="en-US" sz="1000" b="1" kern="1200" dirty="0" smtClean="0">
                <a:solidFill>
                  <a:schemeClr val="tx1"/>
                </a:solidFill>
                <a:latin typeface="Times"/>
                <a:ea typeface="+mn-ea"/>
                <a:cs typeface="+mn-cs"/>
              </a:rPr>
              <a:t> Hay:</a:t>
            </a:r>
            <a:endParaRPr lang="en-US" sz="1000" kern="1200" dirty="0" smtClean="0">
              <a:solidFill>
                <a:schemeClr val="tx1"/>
              </a:solidFill>
              <a:latin typeface="Times"/>
              <a:ea typeface="+mn-ea"/>
              <a:cs typeface="+mn-cs"/>
            </a:endParaRPr>
          </a:p>
          <a:p>
            <a:pPr>
              <a:buFontTx/>
              <a:buChar char="-"/>
            </a:pPr>
            <a:r>
              <a:rPr lang="en-US" sz="1000" kern="1200" dirty="0" smtClean="0">
                <a:solidFill>
                  <a:schemeClr val="tx1"/>
                </a:solidFill>
                <a:latin typeface="Times"/>
                <a:ea typeface="+mn-ea"/>
                <a:cs typeface="+mn-cs"/>
              </a:rPr>
              <a:t>Prof. Hobbs, Material Sciences, Chair of Distinguished Fellows Program &amp; his assistant, OGC,  US Dept. of Ed, MIT students, SD and ITSS</a:t>
            </a:r>
          </a:p>
          <a:p>
            <a:pPr>
              <a:buFontTx/>
              <a:buChar char="-"/>
            </a:pPr>
            <a:r>
              <a:rPr lang="en-US" sz="1000" kern="1200" dirty="0" smtClean="0">
                <a:solidFill>
                  <a:schemeClr val="tx1"/>
                </a:solidFill>
                <a:latin typeface="Times"/>
                <a:ea typeface="+mn-ea"/>
                <a:cs typeface="+mn-cs"/>
              </a:rPr>
              <a:t>Online submission and a fax.  Fax went through.  Dept of Ed says the online submission never did.</a:t>
            </a:r>
          </a:p>
          <a:p>
            <a:pPr>
              <a:buFontTx/>
              <a:buChar char="-"/>
            </a:pPr>
            <a:r>
              <a:rPr lang="en-US" sz="1000" kern="1200" dirty="0" smtClean="0">
                <a:solidFill>
                  <a:schemeClr val="tx1"/>
                </a:solidFill>
                <a:latin typeface="Times"/>
                <a:ea typeface="+mn-ea"/>
                <a:cs typeface="+mn-cs"/>
              </a:rPr>
              <a:t>Screen shots of browser history evidence that she did indeed submit the online form, as she got a thank you.  What she did not get is the acknowledgement.  Other unorthodox steps to gather proof that she did not close her browser to soon as accused.</a:t>
            </a:r>
          </a:p>
          <a:p>
            <a:r>
              <a:rPr lang="en-US" sz="1000" kern="1200" dirty="0" smtClean="0">
                <a:solidFill>
                  <a:schemeClr val="tx1"/>
                </a:solidFill>
                <a:latin typeface="Times"/>
                <a:ea typeface="+mn-ea"/>
                <a:cs typeface="+mn-cs"/>
              </a:rPr>
              <a:t> </a:t>
            </a:r>
          </a:p>
          <a:p>
            <a:r>
              <a:rPr lang="en-US" sz="1000" b="1" kern="1200" dirty="0" smtClean="0">
                <a:solidFill>
                  <a:schemeClr val="tx1"/>
                </a:solidFill>
                <a:latin typeface="Times"/>
                <a:ea typeface="+mn-ea"/>
                <a:cs typeface="+mn-cs"/>
              </a:rPr>
              <a:t>WTW/OSE:</a:t>
            </a:r>
            <a:endParaRPr lang="en-US" sz="1000" kern="1200" dirty="0" smtClean="0">
              <a:solidFill>
                <a:schemeClr val="tx1"/>
              </a:solidFill>
              <a:latin typeface="Times"/>
              <a:ea typeface="+mn-ea"/>
              <a:cs typeface="+mn-cs"/>
            </a:endParaRPr>
          </a:p>
          <a:p>
            <a:r>
              <a:rPr lang="en-US" sz="1000" kern="1200" dirty="0" smtClean="0">
                <a:solidFill>
                  <a:schemeClr val="tx1"/>
                </a:solidFill>
                <a:latin typeface="Times"/>
                <a:ea typeface="+mn-ea"/>
                <a:cs typeface="+mn-cs"/>
              </a:rPr>
              <a:t>-SAIS, Rosanne </a:t>
            </a:r>
            <a:r>
              <a:rPr lang="en-US" sz="1000" kern="1200" dirty="0" err="1" smtClean="0">
                <a:solidFill>
                  <a:schemeClr val="tx1"/>
                </a:solidFill>
                <a:latin typeface="Times"/>
                <a:ea typeface="+mn-ea"/>
                <a:cs typeface="+mn-cs"/>
              </a:rPr>
              <a:t>Santuci</a:t>
            </a:r>
            <a:r>
              <a:rPr lang="en-US" sz="1000" kern="1200" dirty="0" smtClean="0">
                <a:solidFill>
                  <a:schemeClr val="tx1"/>
                </a:solidFill>
                <a:latin typeface="Times"/>
                <a:ea typeface="+mn-ea"/>
                <a:cs typeface="+mn-cs"/>
              </a:rPr>
              <a:t>-Office of Faculty Support,</a:t>
            </a:r>
            <a:r>
              <a:rPr lang="en-US" sz="1000" kern="1200" baseline="0" dirty="0" smtClean="0">
                <a:solidFill>
                  <a:schemeClr val="tx1"/>
                </a:solidFill>
                <a:latin typeface="Times"/>
                <a:ea typeface="+mn-ea"/>
                <a:cs typeface="+mn-cs"/>
              </a:rPr>
              <a:t> </a:t>
            </a:r>
            <a:r>
              <a:rPr lang="en-US" sz="1000" kern="1200" dirty="0" smtClean="0">
                <a:solidFill>
                  <a:schemeClr val="tx1"/>
                </a:solidFill>
                <a:latin typeface="Times"/>
                <a:ea typeface="+mn-ea"/>
                <a:cs typeface="+mn-cs"/>
              </a:rPr>
              <a:t>DCAD and SD</a:t>
            </a:r>
          </a:p>
          <a:p>
            <a:r>
              <a:rPr lang="en-US" sz="1000" kern="1200" dirty="0" smtClean="0">
                <a:solidFill>
                  <a:schemeClr val="tx1"/>
                </a:solidFill>
                <a:latin typeface="Times"/>
                <a:ea typeface="+mn-ea"/>
                <a:cs typeface="+mn-cs"/>
              </a:rPr>
              <a:t>-Wednesday before the Christmas holiday - SAIS needs last minute FM expertise for a project whose deadline is Jan. 6.  Assume FM development.  Not development but FM user expertise, facilitated by some of  masterful scripting  and customer communication skills.  Got it done ahead of schedule.</a:t>
            </a:r>
          </a:p>
          <a:p>
            <a:r>
              <a:rPr lang="en-US" sz="1000" kern="1200" dirty="0" smtClean="0">
                <a:solidFill>
                  <a:schemeClr val="tx1"/>
                </a:solidFill>
                <a:latin typeface="Times"/>
                <a:ea typeface="+mn-ea"/>
                <a:cs typeface="+mn-cs"/>
              </a:rPr>
              <a:t> </a:t>
            </a:r>
          </a:p>
          <a:p>
            <a:r>
              <a:rPr lang="en-US" sz="1000" b="1" kern="1200" dirty="0" smtClean="0">
                <a:solidFill>
                  <a:schemeClr val="tx1"/>
                </a:solidFill>
                <a:latin typeface="Times"/>
                <a:ea typeface="+mn-ea"/>
                <a:cs typeface="+mn-cs"/>
              </a:rPr>
              <a:t>Task Force Reports Accessibility:</a:t>
            </a:r>
            <a:endParaRPr lang="en-US" sz="1000" kern="1200" dirty="0" smtClean="0">
              <a:solidFill>
                <a:schemeClr val="tx1"/>
              </a:solidFill>
              <a:latin typeface="Times"/>
              <a:ea typeface="+mn-ea"/>
              <a:cs typeface="+mn-cs"/>
            </a:endParaRPr>
          </a:p>
          <a:p>
            <a:pPr>
              <a:buFontTx/>
              <a:buChar char="-"/>
            </a:pPr>
            <a:r>
              <a:rPr lang="en-US" sz="1000" kern="1200" dirty="0" smtClean="0">
                <a:solidFill>
                  <a:schemeClr val="tx1"/>
                </a:solidFill>
                <a:latin typeface="Times"/>
                <a:ea typeface="+mn-ea"/>
                <a:cs typeface="+mn-cs"/>
              </a:rPr>
              <a:t>Assistant Dean </a:t>
            </a:r>
            <a:r>
              <a:rPr lang="en-US" sz="1000" kern="1200" dirty="0" err="1" smtClean="0">
                <a:solidFill>
                  <a:schemeClr val="tx1"/>
                </a:solidFill>
                <a:latin typeface="Times"/>
                <a:ea typeface="+mn-ea"/>
                <a:cs typeface="+mn-cs"/>
              </a:rPr>
              <a:t>Monagle</a:t>
            </a:r>
            <a:r>
              <a:rPr lang="en-US" sz="1000" kern="1200" dirty="0" smtClean="0">
                <a:solidFill>
                  <a:schemeClr val="tx1"/>
                </a:solidFill>
                <a:latin typeface="Times"/>
                <a:ea typeface="+mn-ea"/>
                <a:cs typeface="+mn-cs"/>
              </a:rPr>
              <a:t>, Disabilities Services Office,</a:t>
            </a:r>
            <a:r>
              <a:rPr lang="en-US" sz="1000" kern="1200" baseline="0" dirty="0" smtClean="0">
                <a:solidFill>
                  <a:schemeClr val="tx1"/>
                </a:solidFill>
                <a:latin typeface="Times"/>
                <a:ea typeface="+mn-ea"/>
                <a:cs typeface="+mn-cs"/>
              </a:rPr>
              <a:t> </a:t>
            </a:r>
            <a:r>
              <a:rPr lang="en-US" sz="1000" kern="1200" dirty="0" smtClean="0">
                <a:solidFill>
                  <a:schemeClr val="tx1"/>
                </a:solidFill>
                <a:latin typeface="Times"/>
                <a:ea typeface="+mn-ea"/>
                <a:cs typeface="+mn-cs"/>
              </a:rPr>
              <a:t>Chancellor Clay, Provost </a:t>
            </a:r>
            <a:r>
              <a:rPr lang="en-US" sz="1000" kern="1200" dirty="0" err="1" smtClean="0">
                <a:solidFill>
                  <a:schemeClr val="tx1"/>
                </a:solidFill>
                <a:latin typeface="Times"/>
                <a:ea typeface="+mn-ea"/>
                <a:cs typeface="+mn-cs"/>
              </a:rPr>
              <a:t>Reif</a:t>
            </a:r>
            <a:r>
              <a:rPr lang="en-US" sz="1000" kern="1200" dirty="0" smtClean="0">
                <a:solidFill>
                  <a:schemeClr val="tx1"/>
                </a:solidFill>
                <a:latin typeface="Times"/>
                <a:ea typeface="+mn-ea"/>
                <a:cs typeface="+mn-cs"/>
              </a:rPr>
              <a:t>, VP Stone,</a:t>
            </a:r>
            <a:r>
              <a:rPr lang="en-US" sz="1000" kern="1200" baseline="0" dirty="0" smtClean="0">
                <a:solidFill>
                  <a:schemeClr val="tx1"/>
                </a:solidFill>
                <a:latin typeface="Times"/>
                <a:ea typeface="+mn-ea"/>
                <a:cs typeface="+mn-cs"/>
              </a:rPr>
              <a:t> </a:t>
            </a:r>
            <a:r>
              <a:rPr lang="en-US" sz="1000" kern="1200" dirty="0" smtClean="0">
                <a:solidFill>
                  <a:schemeClr val="tx1"/>
                </a:solidFill>
                <a:latin typeface="Times"/>
                <a:ea typeface="+mn-ea"/>
                <a:cs typeface="+mn-cs"/>
              </a:rPr>
              <a:t>ATIC staff,</a:t>
            </a:r>
            <a:r>
              <a:rPr lang="en-US" sz="1000" kern="1200" baseline="0" dirty="0" smtClean="0">
                <a:solidFill>
                  <a:schemeClr val="tx1"/>
                </a:solidFill>
                <a:latin typeface="Times"/>
                <a:ea typeface="+mn-ea"/>
                <a:cs typeface="+mn-cs"/>
              </a:rPr>
              <a:t> </a:t>
            </a:r>
            <a:r>
              <a:rPr lang="en-US" sz="1000" kern="1200" dirty="0" smtClean="0">
                <a:solidFill>
                  <a:schemeClr val="tx1"/>
                </a:solidFill>
                <a:latin typeface="Times"/>
                <a:ea typeface="+mn-ea"/>
                <a:cs typeface="+mn-cs"/>
              </a:rPr>
              <a:t>Kirk </a:t>
            </a:r>
            <a:r>
              <a:rPr lang="en-US" sz="1000" kern="1200" dirty="0" err="1" smtClean="0">
                <a:solidFill>
                  <a:schemeClr val="tx1"/>
                </a:solidFill>
                <a:latin typeface="Times"/>
                <a:ea typeface="+mn-ea"/>
                <a:cs typeface="+mn-cs"/>
              </a:rPr>
              <a:t>Kolenbrander</a:t>
            </a:r>
            <a:r>
              <a:rPr lang="en-US" sz="1000" kern="1200" dirty="0" smtClean="0">
                <a:solidFill>
                  <a:schemeClr val="tx1"/>
                </a:solidFill>
                <a:latin typeface="Times"/>
                <a:ea typeface="+mn-ea"/>
                <a:cs typeface="+mn-cs"/>
              </a:rPr>
              <a:t>, Judy </a:t>
            </a:r>
            <a:r>
              <a:rPr lang="en-US" sz="1000" kern="1200" dirty="0" err="1" smtClean="0">
                <a:solidFill>
                  <a:schemeClr val="tx1"/>
                </a:solidFill>
                <a:latin typeface="Times"/>
                <a:ea typeface="+mn-ea"/>
                <a:cs typeface="+mn-cs"/>
              </a:rPr>
              <a:t>Laster</a:t>
            </a:r>
            <a:r>
              <a:rPr lang="en-US" sz="1000" kern="1200" dirty="0" smtClean="0">
                <a:solidFill>
                  <a:schemeClr val="tx1"/>
                </a:solidFill>
                <a:latin typeface="Times"/>
                <a:ea typeface="+mn-ea"/>
                <a:cs typeface="+mn-cs"/>
              </a:rPr>
              <a:t>.</a:t>
            </a:r>
          </a:p>
          <a:p>
            <a:pPr>
              <a:buFontTx/>
              <a:buChar char="-"/>
            </a:pPr>
            <a:r>
              <a:rPr lang="en-US" sz="1000" kern="1200" dirty="0" smtClean="0">
                <a:solidFill>
                  <a:schemeClr val="tx1"/>
                </a:solidFill>
                <a:latin typeface="Times"/>
                <a:ea typeface="+mn-ea"/>
                <a:cs typeface="+mn-cs"/>
              </a:rPr>
              <a:t>Task Force final reports not accessible and not searchable.  Reach out and offer assistance in making necessary changes so that reports live up to MIT’s desire to be an inclusive environment.</a:t>
            </a:r>
          </a:p>
          <a:p>
            <a:r>
              <a:rPr lang="en-US" sz="1000" kern="1200" dirty="0" smtClean="0">
                <a:solidFill>
                  <a:schemeClr val="tx1"/>
                </a:solidFill>
                <a:latin typeface="Times"/>
                <a:ea typeface="+mn-ea"/>
                <a:cs typeface="+mn-cs"/>
              </a:rPr>
              <a:t> </a:t>
            </a:r>
          </a:p>
          <a:p>
            <a:r>
              <a:rPr lang="en-US" sz="1000" b="1" kern="1200" dirty="0" smtClean="0">
                <a:solidFill>
                  <a:schemeClr val="tx1"/>
                </a:solidFill>
                <a:latin typeface="Times"/>
                <a:ea typeface="+mn-ea"/>
                <a:cs typeface="+mn-cs"/>
              </a:rPr>
              <a:t>Koch Symposium registration</a:t>
            </a:r>
            <a:endParaRPr lang="en-US" sz="1000" kern="1200" dirty="0" smtClean="0">
              <a:solidFill>
                <a:schemeClr val="tx1"/>
              </a:solidFill>
              <a:latin typeface="Times"/>
              <a:ea typeface="+mn-ea"/>
              <a:cs typeface="+mn-cs"/>
            </a:endParaRPr>
          </a:p>
          <a:p>
            <a:pPr>
              <a:buFontTx/>
              <a:buChar char="-"/>
            </a:pPr>
            <a:r>
              <a:rPr lang="en-US" sz="1000" kern="1200" dirty="0" smtClean="0">
                <a:solidFill>
                  <a:schemeClr val="tx1"/>
                </a:solidFill>
                <a:latin typeface="Times"/>
                <a:ea typeface="+mn-ea"/>
                <a:cs typeface="+mn-cs"/>
              </a:rPr>
              <a:t>Koch Institute: Robert Urban,</a:t>
            </a:r>
            <a:r>
              <a:rPr lang="en-US" sz="1000" kern="1200" baseline="0" dirty="0" smtClean="0">
                <a:solidFill>
                  <a:schemeClr val="tx1"/>
                </a:solidFill>
                <a:latin typeface="Times"/>
                <a:ea typeface="+mn-ea"/>
                <a:cs typeface="+mn-cs"/>
              </a:rPr>
              <a:t> </a:t>
            </a:r>
            <a:r>
              <a:rPr lang="en-US" sz="1000" kern="1200" dirty="0" err="1" smtClean="0">
                <a:solidFill>
                  <a:schemeClr val="tx1"/>
                </a:solidFill>
                <a:latin typeface="Times"/>
                <a:ea typeface="+mn-ea"/>
                <a:cs typeface="+mn-cs"/>
              </a:rPr>
              <a:t>Taeminn</a:t>
            </a:r>
            <a:r>
              <a:rPr lang="en-US" sz="1000" kern="1200" dirty="0" smtClean="0">
                <a:solidFill>
                  <a:schemeClr val="tx1"/>
                </a:solidFill>
                <a:latin typeface="Times"/>
                <a:ea typeface="+mn-ea"/>
                <a:cs typeface="+mn-cs"/>
              </a:rPr>
              <a:t> Song, DCAD, Accounts, OIS, SAIS, outside web developer Bob Wilt</a:t>
            </a:r>
          </a:p>
          <a:p>
            <a:pPr>
              <a:buFontTx/>
              <a:buChar char="-"/>
            </a:pPr>
            <a:r>
              <a:rPr lang="en-US" sz="1000" kern="1200" dirty="0" smtClean="0">
                <a:solidFill>
                  <a:schemeClr val="tx1"/>
                </a:solidFill>
                <a:latin typeface="Times"/>
                <a:ea typeface="+mn-ea"/>
                <a:cs typeface="+mn-cs"/>
              </a:rPr>
              <a:t>Unauthenticated vs. authenticated mail</a:t>
            </a:r>
          </a:p>
          <a:p>
            <a:pPr>
              <a:buFontTx/>
              <a:buChar char="-"/>
            </a:pPr>
            <a:r>
              <a:rPr lang="en-US" sz="1000" kern="1200" dirty="0" err="1" smtClean="0">
                <a:solidFill>
                  <a:schemeClr val="tx1"/>
                </a:solidFill>
                <a:latin typeface="Times"/>
                <a:ea typeface="+mn-ea"/>
                <a:cs typeface="+mn-cs"/>
              </a:rPr>
              <a:t>CGIemail</a:t>
            </a:r>
            <a:r>
              <a:rPr lang="en-US" sz="1000" kern="1200" dirty="0" smtClean="0">
                <a:solidFill>
                  <a:schemeClr val="tx1"/>
                </a:solidFill>
                <a:latin typeface="Times"/>
                <a:ea typeface="+mn-ea"/>
                <a:cs typeface="+mn-cs"/>
              </a:rPr>
              <a:t> scripts and associated web form</a:t>
            </a:r>
          </a:p>
          <a:p>
            <a:pPr>
              <a:buFontTx/>
              <a:buChar char="-"/>
            </a:pPr>
            <a:r>
              <a:rPr lang="en-US" sz="1000" kern="1200" dirty="0" smtClean="0">
                <a:solidFill>
                  <a:schemeClr val="tx1"/>
                </a:solidFill>
                <a:latin typeface="Times"/>
                <a:ea typeface="+mn-ea"/>
                <a:cs typeface="+mn-cs"/>
              </a:rPr>
              <a:t>PCI compliance </a:t>
            </a:r>
          </a:p>
          <a:p>
            <a:r>
              <a:rPr lang="en-US" sz="1000" kern="1200" dirty="0" smtClean="0">
                <a:solidFill>
                  <a:schemeClr val="tx1"/>
                </a:solidFill>
                <a:latin typeface="Times"/>
                <a:ea typeface="+mn-ea"/>
                <a:cs typeface="+mn-cs"/>
              </a:rPr>
              <a:t> </a:t>
            </a:r>
            <a:endParaRPr lang="en-US" sz="1000" b="1" i="1" kern="1200" dirty="0" smtClean="0">
              <a:solidFill>
                <a:schemeClr val="tx1"/>
              </a:solidFill>
              <a:latin typeface="Times"/>
              <a:ea typeface="+mn-ea"/>
              <a:cs typeface="+mn-cs"/>
            </a:endParaRPr>
          </a:p>
          <a:p>
            <a:pPr lvl="0"/>
            <a:r>
              <a:rPr lang="en-US" sz="1000" b="1" i="1" kern="1200" dirty="0" smtClean="0">
                <a:solidFill>
                  <a:schemeClr val="tx1"/>
                </a:solidFill>
                <a:latin typeface="Times"/>
                <a:ea typeface="+mn-ea"/>
                <a:cs typeface="+mn-cs"/>
              </a:rPr>
              <a:t>Marilyn’s </a:t>
            </a:r>
            <a:r>
              <a:rPr lang="en-US" sz="1000" b="1" i="1" kern="1200" dirty="0" err="1" smtClean="0">
                <a:solidFill>
                  <a:schemeClr val="tx1"/>
                </a:solidFill>
                <a:latin typeface="Times"/>
                <a:ea typeface="+mn-ea"/>
                <a:cs typeface="+mn-cs"/>
              </a:rPr>
              <a:t>groundrules</a:t>
            </a:r>
            <a:r>
              <a:rPr lang="en-US" sz="1000" b="1" i="1" kern="1200" dirty="0" smtClean="0">
                <a:solidFill>
                  <a:schemeClr val="tx1"/>
                </a:solidFill>
                <a:latin typeface="Times"/>
                <a:ea typeface="+mn-ea"/>
                <a:cs typeface="+mn-cs"/>
              </a:rPr>
              <a:t>:</a:t>
            </a:r>
          </a:p>
          <a:p>
            <a:pPr lvl="0"/>
            <a:r>
              <a:rPr lang="en-US" sz="1000" i="1" kern="1200" dirty="0" smtClean="0">
                <a:solidFill>
                  <a:schemeClr val="tx1"/>
                </a:solidFill>
                <a:latin typeface="Times"/>
                <a:ea typeface="+mn-ea"/>
                <a:cs typeface="+mn-cs"/>
              </a:rPr>
              <a:t>Create a team.</a:t>
            </a:r>
          </a:p>
          <a:p>
            <a:pPr lvl="0"/>
            <a:r>
              <a:rPr lang="en-US" sz="1000" i="1" kern="1200" dirty="0" smtClean="0">
                <a:solidFill>
                  <a:schemeClr val="tx1"/>
                </a:solidFill>
                <a:latin typeface="Times"/>
                <a:ea typeface="+mn-ea"/>
                <a:cs typeface="+mn-cs"/>
              </a:rPr>
              <a:t>Be Clear and Specific.</a:t>
            </a:r>
          </a:p>
          <a:p>
            <a:pPr lvl="0"/>
            <a:r>
              <a:rPr lang="en-US" sz="1000" i="1" kern="1200" dirty="0" smtClean="0">
                <a:solidFill>
                  <a:schemeClr val="tx1"/>
                </a:solidFill>
                <a:latin typeface="Times"/>
                <a:ea typeface="+mn-ea"/>
                <a:cs typeface="+mn-cs"/>
              </a:rPr>
              <a:t>Strive for Openness and Transparency.</a:t>
            </a:r>
            <a:r>
              <a:rPr lang="en-US" sz="1000" kern="1200" dirty="0" smtClean="0">
                <a:solidFill>
                  <a:schemeClr val="tx1"/>
                </a:solidFill>
                <a:latin typeface="Times"/>
                <a:ea typeface="+mn-ea"/>
                <a:cs typeface="+mn-cs"/>
              </a:rPr>
              <a:t> </a:t>
            </a:r>
          </a:p>
          <a:p>
            <a:pPr lvl="0"/>
            <a:r>
              <a:rPr lang="en-US" sz="1000" i="1" kern="1200" dirty="0" smtClean="0">
                <a:solidFill>
                  <a:schemeClr val="tx1"/>
                </a:solidFill>
                <a:latin typeface="Times"/>
                <a:ea typeface="+mn-ea"/>
                <a:cs typeface="+mn-cs"/>
              </a:rPr>
              <a:t>Listen Actively</a:t>
            </a:r>
          </a:p>
          <a:p>
            <a:pPr lvl="0"/>
            <a:r>
              <a:rPr lang="en-US" sz="1000" i="1" kern="1200" dirty="0" smtClean="0">
                <a:solidFill>
                  <a:schemeClr val="tx1"/>
                </a:solidFill>
                <a:latin typeface="Times"/>
                <a:ea typeface="+mn-ea"/>
                <a:cs typeface="+mn-cs"/>
              </a:rPr>
              <a:t>Be Hard on Ideas, Soft on People.</a:t>
            </a:r>
            <a:r>
              <a:rPr lang="en-US" sz="1000" kern="1200" dirty="0" smtClean="0">
                <a:solidFill>
                  <a:schemeClr val="tx1"/>
                </a:solidFill>
                <a:latin typeface="Times"/>
                <a:ea typeface="+mn-ea"/>
                <a:cs typeface="+mn-cs"/>
              </a:rPr>
              <a:t>  </a:t>
            </a:r>
          </a:p>
          <a:p>
            <a:pPr lvl="0"/>
            <a:r>
              <a:rPr lang="en-US" sz="1000" i="1" kern="1200" dirty="0" smtClean="0">
                <a:solidFill>
                  <a:schemeClr val="tx1"/>
                </a:solidFill>
                <a:latin typeface="Times"/>
                <a:ea typeface="+mn-ea"/>
                <a:cs typeface="+mn-cs"/>
              </a:rPr>
              <a:t>Respect Confidentiality.</a:t>
            </a:r>
            <a:r>
              <a:rPr lang="en-US" sz="1000" kern="1200" dirty="0" smtClean="0">
                <a:solidFill>
                  <a:schemeClr val="tx1"/>
                </a:solidFill>
                <a:latin typeface="Times"/>
                <a:ea typeface="+mn-ea"/>
                <a:cs typeface="+mn-cs"/>
              </a:rPr>
              <a:t>  </a:t>
            </a:r>
          </a:p>
          <a:p>
            <a:r>
              <a:rPr lang="en-US" sz="1000" i="1" kern="1200" dirty="0" smtClean="0">
                <a:solidFill>
                  <a:schemeClr val="tx1"/>
                </a:solidFill>
                <a:latin typeface="Times"/>
                <a:ea typeface="+mn-ea"/>
                <a:cs typeface="+mn-cs"/>
              </a:rPr>
              <a:t>Honor Decisions.</a:t>
            </a:r>
            <a:endParaRPr lang="en-US" sz="1000" kern="1200" dirty="0" smtClean="0">
              <a:solidFill>
                <a:schemeClr val="tx1"/>
              </a:solidFill>
              <a:latin typeface="Times"/>
              <a:ea typeface="+mn-ea"/>
              <a:cs typeface="+mn-cs"/>
            </a:endParaRPr>
          </a:p>
          <a:p>
            <a:pPr lvl="0"/>
            <a:r>
              <a:rPr lang="en-US" sz="1000" i="1" kern="1200" dirty="0" smtClean="0">
                <a:solidFill>
                  <a:schemeClr val="tx1"/>
                </a:solidFill>
                <a:latin typeface="Times"/>
                <a:ea typeface="+mn-ea"/>
                <a:cs typeface="+mn-cs"/>
              </a:rPr>
              <a:t>Actively Participate</a:t>
            </a:r>
          </a:p>
          <a:p>
            <a:pPr lvl="0"/>
            <a:r>
              <a:rPr lang="en-US" sz="1000" i="1" kern="1200" dirty="0" smtClean="0">
                <a:solidFill>
                  <a:schemeClr val="tx1"/>
                </a:solidFill>
                <a:latin typeface="Times"/>
                <a:ea typeface="+mn-ea"/>
                <a:cs typeface="+mn-cs"/>
              </a:rPr>
              <a:t>Be Accountable</a:t>
            </a:r>
          </a:p>
          <a:p>
            <a:pPr lvl="0"/>
            <a:r>
              <a:rPr lang="en-US" sz="1000" i="1" kern="1200" dirty="0" smtClean="0">
                <a:solidFill>
                  <a:schemeClr val="tx1"/>
                </a:solidFill>
                <a:latin typeface="Times"/>
                <a:ea typeface="+mn-ea"/>
                <a:cs typeface="+mn-cs"/>
              </a:rPr>
              <a:t>Be Flexible</a:t>
            </a:r>
            <a:r>
              <a:rPr lang="en-US" sz="1000" kern="1200" dirty="0" smtClean="0">
                <a:solidFill>
                  <a:schemeClr val="tx1"/>
                </a:solidFill>
                <a:latin typeface="Times"/>
                <a:ea typeface="+mn-ea"/>
                <a:cs typeface="+mn-cs"/>
              </a:rPr>
              <a:t>. </a:t>
            </a:r>
          </a:p>
          <a:p>
            <a:pPr lvl="0"/>
            <a:r>
              <a:rPr lang="en-US" sz="1000" i="1" kern="1200" dirty="0" smtClean="0">
                <a:solidFill>
                  <a:schemeClr val="tx1"/>
                </a:solidFill>
                <a:latin typeface="Times"/>
                <a:ea typeface="+mn-ea"/>
                <a:cs typeface="+mn-cs"/>
              </a:rPr>
              <a:t>Be Present</a:t>
            </a:r>
          </a:p>
          <a:p>
            <a:pPr lvl="0"/>
            <a:r>
              <a:rPr lang="en-US" sz="1000" i="1" kern="1200" dirty="0" smtClean="0">
                <a:solidFill>
                  <a:schemeClr val="tx1"/>
                </a:solidFill>
                <a:latin typeface="Times"/>
                <a:ea typeface="+mn-ea"/>
                <a:cs typeface="+mn-cs"/>
              </a:rPr>
              <a:t>Develop Consistency</a:t>
            </a:r>
          </a:p>
          <a:p>
            <a:pPr lvl="0"/>
            <a:r>
              <a:rPr lang="en-US" sz="1000" i="1" kern="1200" dirty="0" smtClean="0">
                <a:solidFill>
                  <a:schemeClr val="tx1"/>
                </a:solidFill>
                <a:latin typeface="Times"/>
                <a:ea typeface="+mn-ea"/>
                <a:cs typeface="+mn-cs"/>
              </a:rPr>
              <a:t>Leverage Expertise</a:t>
            </a:r>
            <a:endParaRPr lang="en-US" sz="1000" kern="1200" dirty="0" smtClean="0">
              <a:solidFill>
                <a:schemeClr val="tx1"/>
              </a:solidFill>
              <a:latin typeface="Times"/>
              <a:ea typeface="+mn-ea"/>
              <a:cs typeface="+mn-cs"/>
            </a:endParaRPr>
          </a:p>
          <a:p>
            <a:pPr lvl="0"/>
            <a:r>
              <a:rPr lang="en-US" sz="1000" i="1" kern="1200" dirty="0" smtClean="0">
                <a:solidFill>
                  <a:schemeClr val="tx1"/>
                </a:solidFill>
                <a:latin typeface="Times"/>
                <a:ea typeface="+mn-ea"/>
                <a:cs typeface="+mn-cs"/>
              </a:rPr>
              <a:t>Have Fun.</a:t>
            </a:r>
            <a:endParaRPr lang="en-US" sz="1000" kern="1200" dirty="0" smtClean="0">
              <a:solidFill>
                <a:schemeClr val="tx1"/>
              </a:solidFill>
              <a:latin typeface="Times"/>
              <a:ea typeface="+mn-ea"/>
              <a:cs typeface="+mn-cs"/>
            </a:endParaRPr>
          </a:p>
          <a:p>
            <a:endParaRPr lang="en-US" sz="1000" dirty="0"/>
          </a:p>
        </p:txBody>
      </p:sp>
      <p:sp>
        <p:nvSpPr>
          <p:cNvPr id="4" name="Slide Number Placeholder 3"/>
          <p:cNvSpPr>
            <a:spLocks noGrp="1"/>
          </p:cNvSpPr>
          <p:nvPr>
            <p:ph type="sldNum" sz="quarter" idx="10"/>
          </p:nvPr>
        </p:nvSpPr>
        <p:spPr/>
        <p:txBody>
          <a:bodyPr/>
          <a:lstStyle/>
          <a:p>
            <a:pPr>
              <a:defRPr/>
            </a:pPr>
            <a:fld id="{767112A2-BEEA-42D3-A200-99C4866F9F78}" type="slidenum">
              <a:rPr lang="en-US" smtClean="0"/>
              <a:pPr>
                <a:defRPr/>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Salary/EB savings with not</a:t>
            </a:r>
            <a:r>
              <a:rPr lang="en-US" baseline="0" dirty="0" smtClean="0"/>
              <a:t> replacing staff as they retire</a:t>
            </a:r>
          </a:p>
          <a:p>
            <a:r>
              <a:rPr lang="en-US" baseline="0" dirty="0" smtClean="0"/>
              <a:t>Reduced temp help for outside trainers</a:t>
            </a:r>
            <a:endParaRPr lang="en-US" dirty="0" smtClean="0"/>
          </a:p>
          <a:p>
            <a:r>
              <a:rPr lang="en-US" dirty="0" smtClean="0"/>
              <a:t>Cuts to meetings/food</a:t>
            </a:r>
          </a:p>
          <a:p>
            <a:r>
              <a:rPr lang="en-US" dirty="0" smtClean="0"/>
              <a:t>Cuts to home internet and cell phone coverage</a:t>
            </a:r>
          </a:p>
          <a:p>
            <a:r>
              <a:rPr lang="en-US" dirty="0" smtClean="0"/>
              <a:t>Cuts to travel and professional development</a:t>
            </a:r>
          </a:p>
          <a:p>
            <a:r>
              <a:rPr lang="en-US" dirty="0" smtClean="0"/>
              <a:t>Cuts to things like paper for cluster printers, </a:t>
            </a:r>
            <a:endParaRPr lang="en-US" dirty="0"/>
          </a:p>
        </p:txBody>
      </p:sp>
      <p:sp>
        <p:nvSpPr>
          <p:cNvPr id="4" name="Slide Number Placeholder 3"/>
          <p:cNvSpPr>
            <a:spLocks noGrp="1"/>
          </p:cNvSpPr>
          <p:nvPr>
            <p:ph type="sldNum" sz="quarter" idx="10"/>
          </p:nvPr>
        </p:nvSpPr>
        <p:spPr/>
        <p:txBody>
          <a:bodyPr/>
          <a:lstStyle/>
          <a:p>
            <a:pPr>
              <a:defRPr/>
            </a:pPr>
            <a:fld id="{767112A2-BEEA-42D3-A200-99C4866F9F78}" type="slidenum">
              <a:rPr lang="en-US" smtClean="0"/>
              <a:pPr>
                <a:defRPr/>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 Indicate recommendations CSS</a:t>
            </a:r>
            <a:r>
              <a:rPr lang="en-US" baseline="0" dirty="0" smtClean="0"/>
              <a:t> is</a:t>
            </a:r>
            <a:r>
              <a:rPr lang="en-US" dirty="0" smtClean="0"/>
              <a:t> actively involved in responding</a:t>
            </a:r>
            <a:r>
              <a:rPr lang="en-US" baseline="0" dirty="0" smtClean="0"/>
              <a:t> to</a:t>
            </a:r>
            <a:endParaRPr lang="en-US" dirty="0"/>
          </a:p>
        </p:txBody>
      </p:sp>
      <p:sp>
        <p:nvSpPr>
          <p:cNvPr id="4" name="Slide Number Placeholder 3"/>
          <p:cNvSpPr>
            <a:spLocks noGrp="1"/>
          </p:cNvSpPr>
          <p:nvPr>
            <p:ph type="sldNum" sz="quarter" idx="10"/>
          </p:nvPr>
        </p:nvSpPr>
        <p:spPr/>
        <p:txBody>
          <a:bodyPr/>
          <a:lstStyle/>
          <a:p>
            <a:pPr>
              <a:defRPr/>
            </a:pPr>
            <a:fld id="{767112A2-BEEA-42D3-A200-99C4866F9F78}" type="slidenum">
              <a:rPr lang="en-US" smtClean="0"/>
              <a:pPr>
                <a:defRPr/>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Go Slow to Go Fast.</a:t>
            </a:r>
            <a:endParaRPr lang="en-US" dirty="0"/>
          </a:p>
        </p:txBody>
      </p:sp>
      <p:sp>
        <p:nvSpPr>
          <p:cNvPr id="4" name="Slide Number Placeholder 3"/>
          <p:cNvSpPr>
            <a:spLocks noGrp="1"/>
          </p:cNvSpPr>
          <p:nvPr>
            <p:ph type="sldNum" sz="quarter" idx="10"/>
          </p:nvPr>
        </p:nvSpPr>
        <p:spPr/>
        <p:txBody>
          <a:bodyPr/>
          <a:lstStyle/>
          <a:p>
            <a:pPr>
              <a:defRPr/>
            </a:pPr>
            <a:fld id="{767112A2-BEEA-42D3-A200-99C4866F9F78}" type="slidenum">
              <a:rPr lang="en-US" smtClean="0"/>
              <a:pPr>
                <a:defRPr/>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767112A2-BEEA-42D3-A200-99C4866F9F78}" type="slidenum">
              <a:rPr lang="en-US" smtClean="0"/>
              <a:pPr>
                <a:defRPr/>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Plus IT Leaders</a:t>
            </a:r>
          </a:p>
          <a:p>
            <a:endParaRPr lang="en-US" dirty="0"/>
          </a:p>
        </p:txBody>
      </p:sp>
      <p:sp>
        <p:nvSpPr>
          <p:cNvPr id="4" name="Slide Number Placeholder 3"/>
          <p:cNvSpPr>
            <a:spLocks noGrp="1"/>
          </p:cNvSpPr>
          <p:nvPr>
            <p:ph type="sldNum" sz="quarter" idx="10"/>
          </p:nvPr>
        </p:nvSpPr>
        <p:spPr/>
        <p:txBody>
          <a:bodyPr/>
          <a:lstStyle/>
          <a:p>
            <a:pPr>
              <a:defRPr/>
            </a:pPr>
            <a:fld id="{767112A2-BEEA-42D3-A200-99C4866F9F78}" type="slidenum">
              <a:rPr lang="en-US" smtClean="0"/>
              <a:pPr>
                <a:defRPr/>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767112A2-BEEA-42D3-A200-99C4866F9F78}" type="slidenum">
              <a:rPr lang="en-US" smtClean="0"/>
              <a:pPr>
                <a:defRPr/>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767112A2-BEEA-42D3-A200-99C4866F9F78}" type="slidenum">
              <a:rPr lang="en-US" smtClean="0"/>
              <a:pPr>
                <a:defRPr/>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11"/>
          <p:cNvSpPr>
            <a:spLocks noGrp="1" noChangeArrowheads="1"/>
          </p:cNvSpPr>
          <p:nvPr>
            <p:ph type="sldNum" sz="quarter" idx="10"/>
          </p:nvPr>
        </p:nvSpPr>
        <p:spPr>
          <a:ln/>
        </p:spPr>
        <p:txBody>
          <a:bodyPr/>
          <a:lstStyle>
            <a:lvl1pPr>
              <a:defRPr/>
            </a:lvl1pPr>
          </a:lstStyle>
          <a:p>
            <a:pPr>
              <a:defRPr/>
            </a:pPr>
            <a:r>
              <a:rPr lang="en-US"/>
              <a:t>Presentation Author, 2003</a:t>
            </a:r>
          </a:p>
          <a:p>
            <a:pPr>
              <a:defRPr/>
            </a:pPr>
            <a:r>
              <a:rPr lang="en-US"/>
              <a:t>Page </a:t>
            </a:r>
            <a:fld id="{0B8F9710-4123-41C0-9956-64D844DA9265}"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1"/>
          <p:cNvSpPr>
            <a:spLocks noGrp="1" noChangeArrowheads="1"/>
          </p:cNvSpPr>
          <p:nvPr>
            <p:ph type="sldNum" sz="quarter" idx="10"/>
          </p:nvPr>
        </p:nvSpPr>
        <p:spPr>
          <a:ln/>
        </p:spPr>
        <p:txBody>
          <a:bodyPr/>
          <a:lstStyle>
            <a:lvl1pPr>
              <a:defRPr/>
            </a:lvl1pPr>
          </a:lstStyle>
          <a:p>
            <a:pPr>
              <a:defRPr/>
            </a:pPr>
            <a:r>
              <a:rPr lang="en-US"/>
              <a:t>Presentation Author, 2003</a:t>
            </a:r>
          </a:p>
          <a:p>
            <a:pPr>
              <a:defRPr/>
            </a:pPr>
            <a:r>
              <a:rPr lang="en-US"/>
              <a:t>Page </a:t>
            </a:r>
            <a:fld id="{329E3DE9-62AE-4D70-97BA-425AC64B59D1}"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78563" y="1252538"/>
            <a:ext cx="1819275" cy="48434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15975" y="1252538"/>
            <a:ext cx="5310188" cy="48434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1"/>
          <p:cNvSpPr>
            <a:spLocks noGrp="1" noChangeArrowheads="1"/>
          </p:cNvSpPr>
          <p:nvPr>
            <p:ph type="sldNum" sz="quarter" idx="10"/>
          </p:nvPr>
        </p:nvSpPr>
        <p:spPr>
          <a:ln/>
        </p:spPr>
        <p:txBody>
          <a:bodyPr/>
          <a:lstStyle>
            <a:lvl1pPr>
              <a:defRPr/>
            </a:lvl1pPr>
          </a:lstStyle>
          <a:p>
            <a:pPr>
              <a:defRPr/>
            </a:pPr>
            <a:r>
              <a:rPr lang="en-US"/>
              <a:t>Presentation Author, 2003</a:t>
            </a:r>
          </a:p>
          <a:p>
            <a:pPr>
              <a:defRPr/>
            </a:pPr>
            <a:r>
              <a:rPr lang="en-US"/>
              <a:t>Page </a:t>
            </a:r>
            <a:fld id="{50C63A99-B977-4DF6-8E3E-FBBF95FE8B31}"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1"/>
          <p:cNvSpPr>
            <a:spLocks noGrp="1" noChangeArrowheads="1"/>
          </p:cNvSpPr>
          <p:nvPr>
            <p:ph type="sldNum" sz="quarter" idx="10"/>
          </p:nvPr>
        </p:nvSpPr>
        <p:spPr>
          <a:ln/>
        </p:spPr>
        <p:txBody>
          <a:bodyPr/>
          <a:lstStyle>
            <a:lvl1pPr>
              <a:defRPr/>
            </a:lvl1pPr>
          </a:lstStyle>
          <a:p>
            <a:pPr>
              <a:defRPr/>
            </a:pPr>
            <a:r>
              <a:rPr lang="en-US"/>
              <a:t>Presentation Author, 2003</a:t>
            </a:r>
          </a:p>
          <a:p>
            <a:pPr>
              <a:defRPr/>
            </a:pPr>
            <a:r>
              <a:rPr lang="en-US"/>
              <a:t>Page </a:t>
            </a:r>
            <a:fld id="{D6FFECFF-9D7F-483C-94C4-41438E4CE348}"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1"/>
          <p:cNvSpPr>
            <a:spLocks noGrp="1" noChangeArrowheads="1"/>
          </p:cNvSpPr>
          <p:nvPr>
            <p:ph type="sldNum" sz="quarter" idx="10"/>
          </p:nvPr>
        </p:nvSpPr>
        <p:spPr>
          <a:ln/>
        </p:spPr>
        <p:txBody>
          <a:bodyPr/>
          <a:lstStyle>
            <a:lvl1pPr>
              <a:defRPr/>
            </a:lvl1pPr>
          </a:lstStyle>
          <a:p>
            <a:pPr>
              <a:defRPr/>
            </a:pPr>
            <a:r>
              <a:rPr lang="en-US"/>
              <a:t>Presentation Author, 2003</a:t>
            </a:r>
          </a:p>
          <a:p>
            <a:pPr>
              <a:defRPr/>
            </a:pPr>
            <a:r>
              <a:rPr lang="en-US"/>
              <a:t>Page </a:t>
            </a:r>
            <a:fld id="{CB80E1AA-8F00-4344-88F3-195FC0D5D59C}"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15975" y="1981200"/>
            <a:ext cx="3533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02150" y="1981200"/>
            <a:ext cx="3535363"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1"/>
          <p:cNvSpPr>
            <a:spLocks noGrp="1" noChangeArrowheads="1"/>
          </p:cNvSpPr>
          <p:nvPr>
            <p:ph type="sldNum" sz="quarter" idx="10"/>
          </p:nvPr>
        </p:nvSpPr>
        <p:spPr>
          <a:ln/>
        </p:spPr>
        <p:txBody>
          <a:bodyPr/>
          <a:lstStyle>
            <a:lvl1pPr>
              <a:defRPr/>
            </a:lvl1pPr>
          </a:lstStyle>
          <a:p>
            <a:pPr>
              <a:defRPr/>
            </a:pPr>
            <a:r>
              <a:rPr lang="en-US"/>
              <a:t>Presentation Author, 2003</a:t>
            </a:r>
          </a:p>
          <a:p>
            <a:pPr>
              <a:defRPr/>
            </a:pPr>
            <a:r>
              <a:rPr lang="en-US"/>
              <a:t>Page </a:t>
            </a:r>
            <a:fld id="{A5B24AEA-E09C-448D-B860-FEA393036108}"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1"/>
          <p:cNvSpPr>
            <a:spLocks noGrp="1" noChangeArrowheads="1"/>
          </p:cNvSpPr>
          <p:nvPr>
            <p:ph type="sldNum" sz="quarter" idx="10"/>
          </p:nvPr>
        </p:nvSpPr>
        <p:spPr>
          <a:ln/>
        </p:spPr>
        <p:txBody>
          <a:bodyPr/>
          <a:lstStyle>
            <a:lvl1pPr>
              <a:defRPr/>
            </a:lvl1pPr>
          </a:lstStyle>
          <a:p>
            <a:pPr>
              <a:defRPr/>
            </a:pPr>
            <a:r>
              <a:rPr lang="en-US"/>
              <a:t>Presentation Author, 2003</a:t>
            </a:r>
          </a:p>
          <a:p>
            <a:pPr>
              <a:defRPr/>
            </a:pPr>
            <a:r>
              <a:rPr lang="en-US"/>
              <a:t>Page </a:t>
            </a:r>
            <a:fld id="{6E29F3EB-7ACE-4940-85FB-006BC7416332}"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1"/>
          <p:cNvSpPr>
            <a:spLocks noGrp="1" noChangeArrowheads="1"/>
          </p:cNvSpPr>
          <p:nvPr>
            <p:ph type="sldNum" sz="quarter" idx="10"/>
          </p:nvPr>
        </p:nvSpPr>
        <p:spPr>
          <a:ln/>
        </p:spPr>
        <p:txBody>
          <a:bodyPr/>
          <a:lstStyle>
            <a:lvl1pPr>
              <a:defRPr/>
            </a:lvl1pPr>
          </a:lstStyle>
          <a:p>
            <a:pPr>
              <a:defRPr/>
            </a:pPr>
            <a:r>
              <a:rPr lang="en-US"/>
              <a:t>Presentation Author, 2003</a:t>
            </a:r>
          </a:p>
          <a:p>
            <a:pPr>
              <a:defRPr/>
            </a:pPr>
            <a:r>
              <a:rPr lang="en-US"/>
              <a:t>Page </a:t>
            </a:r>
            <a:fld id="{83104D61-AFC3-42EE-AC04-64420610E0C1}"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Rectangle 11"/>
          <p:cNvSpPr>
            <a:spLocks noGrp="1" noChangeArrowheads="1"/>
          </p:cNvSpPr>
          <p:nvPr>
            <p:ph type="sldNum" sz="quarter" idx="10"/>
          </p:nvPr>
        </p:nvSpPr>
        <p:spPr>
          <a:ln/>
        </p:spPr>
        <p:txBody>
          <a:bodyPr/>
          <a:lstStyle>
            <a:lvl1pPr>
              <a:defRPr/>
            </a:lvl1pPr>
          </a:lstStyle>
          <a:p>
            <a:pPr>
              <a:defRPr/>
            </a:pPr>
            <a:r>
              <a:rPr lang="en-US"/>
              <a:t>Presentation Author, 2003</a:t>
            </a:r>
          </a:p>
          <a:p>
            <a:pPr>
              <a:defRPr/>
            </a:pPr>
            <a:r>
              <a:rPr lang="en-US"/>
              <a:t>Page </a:t>
            </a:r>
            <a:fld id="{66418788-FBEF-4F88-9441-AC1F552A5EBC}"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1"/>
          <p:cNvSpPr>
            <a:spLocks noGrp="1" noChangeArrowheads="1"/>
          </p:cNvSpPr>
          <p:nvPr>
            <p:ph type="sldNum" sz="quarter" idx="10"/>
          </p:nvPr>
        </p:nvSpPr>
        <p:spPr>
          <a:ln/>
        </p:spPr>
        <p:txBody>
          <a:bodyPr/>
          <a:lstStyle>
            <a:lvl1pPr>
              <a:defRPr/>
            </a:lvl1pPr>
          </a:lstStyle>
          <a:p>
            <a:pPr>
              <a:defRPr/>
            </a:pPr>
            <a:r>
              <a:rPr lang="en-US"/>
              <a:t>Presentation Author, 2003</a:t>
            </a:r>
          </a:p>
          <a:p>
            <a:pPr>
              <a:defRPr/>
            </a:pPr>
            <a:r>
              <a:rPr lang="en-US"/>
              <a:t>Page </a:t>
            </a:r>
            <a:fld id="{EA5432AC-92DF-4BDF-A8A9-A27E22117A8D}"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1"/>
          <p:cNvSpPr>
            <a:spLocks noGrp="1" noChangeArrowheads="1"/>
          </p:cNvSpPr>
          <p:nvPr>
            <p:ph type="sldNum" sz="quarter" idx="10"/>
          </p:nvPr>
        </p:nvSpPr>
        <p:spPr>
          <a:ln/>
        </p:spPr>
        <p:txBody>
          <a:bodyPr/>
          <a:lstStyle>
            <a:lvl1pPr>
              <a:defRPr/>
            </a:lvl1pPr>
          </a:lstStyle>
          <a:p>
            <a:pPr>
              <a:defRPr/>
            </a:pPr>
            <a:r>
              <a:rPr lang="en-US"/>
              <a:t>Presentation Author, 2003</a:t>
            </a:r>
          </a:p>
          <a:p>
            <a:pPr>
              <a:defRPr/>
            </a:pPr>
            <a:r>
              <a:rPr lang="en-US"/>
              <a:t>Page </a:t>
            </a:r>
            <a:fld id="{5EC13F73-ACDE-4D77-873F-1225FFE5FE1B}"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8" Type="http://schemas.openxmlformats.org/officeDocument/2006/relationships/slideLayout" Target="../slideLayouts/slideLayout8.xml"/><Relationship Id="rId13" Type="http://schemas.openxmlformats.org/officeDocument/2006/relationships/image" Target="../media/image1.png"/><Relationship Id="rId10" Type="http://schemas.openxmlformats.org/officeDocument/2006/relationships/slideLayout" Target="../slideLayouts/slideLayout10.xml"/><Relationship Id="rId5" Type="http://schemas.openxmlformats.org/officeDocument/2006/relationships/slideLayout" Target="../slideLayouts/slideLayout5.xml"/><Relationship Id="rId12" Type="http://schemas.openxmlformats.org/officeDocument/2006/relationships/theme" Target="../theme/theme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033463" y="1252538"/>
            <a:ext cx="7064375" cy="70643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Rectangle 3"/>
          <p:cNvSpPr>
            <a:spLocks noGrp="1" noChangeArrowheads="1"/>
          </p:cNvSpPr>
          <p:nvPr>
            <p:ph type="body" idx="1"/>
          </p:nvPr>
        </p:nvSpPr>
        <p:spPr bwMode="auto">
          <a:xfrm>
            <a:off x="815975" y="1981200"/>
            <a:ext cx="7221538"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pic>
        <p:nvPicPr>
          <p:cNvPr id="1028" name="Picture 7" descr="mitlogo_ppt.bmp                                                0009C8A7Macintosh HD                   ABA78158:"/>
          <p:cNvPicPr>
            <a:picLocks noChangeAspect="1" noChangeArrowheads="1"/>
          </p:cNvPicPr>
          <p:nvPr/>
        </p:nvPicPr>
        <p:blipFill>
          <a:blip r:embed="rId13" cstate="print"/>
          <a:srcRect l="18515"/>
          <a:stretch>
            <a:fillRect/>
          </a:stretch>
        </p:blipFill>
        <p:spPr bwMode="auto">
          <a:xfrm>
            <a:off x="1752600" y="5878513"/>
            <a:ext cx="2613025" cy="273050"/>
          </a:xfrm>
          <a:prstGeom prst="rect">
            <a:avLst/>
          </a:prstGeom>
          <a:noFill/>
          <a:ln w="9525">
            <a:noFill/>
            <a:miter lim="800000"/>
            <a:headEnd/>
            <a:tailEnd/>
          </a:ln>
        </p:spPr>
      </p:pic>
      <p:sp>
        <p:nvSpPr>
          <p:cNvPr id="1032" name="Line 8"/>
          <p:cNvSpPr>
            <a:spLocks noChangeShapeType="1"/>
          </p:cNvSpPr>
          <p:nvPr/>
        </p:nvSpPr>
        <p:spPr bwMode="auto">
          <a:xfrm>
            <a:off x="1143000" y="5757863"/>
            <a:ext cx="6858000" cy="0"/>
          </a:xfrm>
          <a:prstGeom prst="line">
            <a:avLst/>
          </a:prstGeom>
          <a:noFill/>
          <a:ln w="25400">
            <a:solidFill>
              <a:schemeClr val="tx1"/>
            </a:solidFill>
            <a:round/>
            <a:headEnd/>
            <a:tailEnd/>
          </a:ln>
          <a:effectLst/>
        </p:spPr>
        <p:txBody>
          <a:bodyPr wrap="none" anchor="ctr"/>
          <a:lstStyle/>
          <a:p>
            <a:pPr>
              <a:defRPr/>
            </a:pPr>
            <a:endParaRPr lang="en-US"/>
          </a:p>
        </p:txBody>
      </p:sp>
      <p:sp>
        <p:nvSpPr>
          <p:cNvPr id="1033" name="Line 9"/>
          <p:cNvSpPr>
            <a:spLocks noChangeShapeType="1"/>
          </p:cNvSpPr>
          <p:nvPr/>
        </p:nvSpPr>
        <p:spPr bwMode="auto">
          <a:xfrm>
            <a:off x="1066800" y="1143000"/>
            <a:ext cx="6858000" cy="0"/>
          </a:xfrm>
          <a:prstGeom prst="line">
            <a:avLst/>
          </a:prstGeom>
          <a:noFill/>
          <a:ln w="63500">
            <a:solidFill>
              <a:srgbClr val="808080"/>
            </a:solidFill>
            <a:round/>
            <a:headEnd/>
            <a:tailEnd/>
          </a:ln>
          <a:effectLst/>
        </p:spPr>
        <p:txBody>
          <a:bodyPr wrap="none" anchor="ctr"/>
          <a:lstStyle/>
          <a:p>
            <a:pPr>
              <a:defRPr/>
            </a:pPr>
            <a:endParaRPr lang="en-US"/>
          </a:p>
        </p:txBody>
      </p:sp>
      <p:sp>
        <p:nvSpPr>
          <p:cNvPr id="1035" name="Rectangle 11"/>
          <p:cNvSpPr>
            <a:spLocks noGrp="1" noChangeArrowheads="1"/>
          </p:cNvSpPr>
          <p:nvPr>
            <p:ph type="sldNum" sz="quarter" idx="4"/>
          </p:nvPr>
        </p:nvSpPr>
        <p:spPr bwMode="auto">
          <a:xfrm>
            <a:off x="5154613" y="5918200"/>
            <a:ext cx="2617787"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mn-lt"/>
              </a:defRPr>
            </a:lvl1pPr>
          </a:lstStyle>
          <a:p>
            <a:pPr>
              <a:defRPr/>
            </a:pPr>
            <a:r>
              <a:rPr lang="en-US"/>
              <a:t>Presentation Author, 2003</a:t>
            </a:r>
          </a:p>
          <a:p>
            <a:pPr>
              <a:defRPr/>
            </a:pPr>
            <a:r>
              <a:rPr lang="en-US"/>
              <a:t>Page </a:t>
            </a:r>
            <a:fld id="{B400BE19-77E0-4986-B2F2-B7D7FAA672AA}" type="slidenum">
              <a:rPr lang="en-US"/>
              <a:pPr>
                <a:defRPr/>
              </a:pPr>
              <a:t>‹#›</a:t>
            </a:fld>
            <a:endParaRPr lang="en-US"/>
          </a:p>
        </p:txBody>
      </p:sp>
      <p:grpSp>
        <p:nvGrpSpPr>
          <p:cNvPr id="2" name="Group 23"/>
          <p:cNvGrpSpPr>
            <a:grpSpLocks/>
          </p:cNvGrpSpPr>
          <p:nvPr userDrawn="1"/>
        </p:nvGrpSpPr>
        <p:grpSpPr bwMode="auto">
          <a:xfrm>
            <a:off x="1155700" y="5867400"/>
            <a:ext cx="493713" cy="261938"/>
            <a:chOff x="728" y="3915"/>
            <a:chExt cx="311" cy="165"/>
          </a:xfrm>
        </p:grpSpPr>
        <p:sp>
          <p:nvSpPr>
            <p:cNvPr id="1038" name="Rectangle 14"/>
            <p:cNvSpPr>
              <a:spLocks noChangeAspect="1" noChangeArrowheads="1"/>
            </p:cNvSpPr>
            <p:nvPr userDrawn="1"/>
          </p:nvSpPr>
          <p:spPr bwMode="auto">
            <a:xfrm>
              <a:off x="839" y="3916"/>
              <a:ext cx="33" cy="164"/>
            </a:xfrm>
            <a:prstGeom prst="rect">
              <a:avLst/>
            </a:prstGeom>
            <a:solidFill>
              <a:srgbClr val="993333"/>
            </a:solidFill>
            <a:ln w="9525">
              <a:noFill/>
              <a:miter lim="800000"/>
              <a:headEnd/>
              <a:tailEnd/>
            </a:ln>
            <a:effectLst/>
          </p:spPr>
          <p:txBody>
            <a:bodyPr wrap="none" anchor="ctr"/>
            <a:lstStyle/>
            <a:p>
              <a:pPr>
                <a:defRPr/>
              </a:pPr>
              <a:endParaRPr lang="en-US"/>
            </a:p>
          </p:txBody>
        </p:sp>
        <p:sp>
          <p:nvSpPr>
            <p:cNvPr id="1039" name="Rectangle 15"/>
            <p:cNvSpPr>
              <a:spLocks noChangeAspect="1" noChangeArrowheads="1"/>
            </p:cNvSpPr>
            <p:nvPr userDrawn="1"/>
          </p:nvSpPr>
          <p:spPr bwMode="auto">
            <a:xfrm>
              <a:off x="782" y="3916"/>
              <a:ext cx="33" cy="112"/>
            </a:xfrm>
            <a:prstGeom prst="rect">
              <a:avLst/>
            </a:prstGeom>
            <a:solidFill>
              <a:srgbClr val="993333"/>
            </a:solidFill>
            <a:ln w="9525">
              <a:noFill/>
              <a:miter lim="800000"/>
              <a:headEnd/>
              <a:tailEnd/>
            </a:ln>
            <a:effectLst/>
          </p:spPr>
          <p:txBody>
            <a:bodyPr wrap="none" anchor="ctr"/>
            <a:lstStyle/>
            <a:p>
              <a:pPr>
                <a:defRPr/>
              </a:pPr>
              <a:endParaRPr lang="en-US"/>
            </a:p>
          </p:txBody>
        </p:sp>
        <p:sp>
          <p:nvSpPr>
            <p:cNvPr id="1040" name="Rectangle 16"/>
            <p:cNvSpPr>
              <a:spLocks noChangeAspect="1" noChangeArrowheads="1"/>
            </p:cNvSpPr>
            <p:nvPr userDrawn="1"/>
          </p:nvSpPr>
          <p:spPr bwMode="auto">
            <a:xfrm>
              <a:off x="728" y="3916"/>
              <a:ext cx="33" cy="164"/>
            </a:xfrm>
            <a:prstGeom prst="rect">
              <a:avLst/>
            </a:prstGeom>
            <a:solidFill>
              <a:srgbClr val="993333"/>
            </a:solidFill>
            <a:ln w="9525">
              <a:noFill/>
              <a:miter lim="800000"/>
              <a:headEnd/>
              <a:tailEnd/>
            </a:ln>
            <a:effectLst/>
          </p:spPr>
          <p:txBody>
            <a:bodyPr wrap="none" anchor="ctr"/>
            <a:lstStyle/>
            <a:p>
              <a:pPr>
                <a:defRPr/>
              </a:pPr>
              <a:endParaRPr lang="en-US"/>
            </a:p>
          </p:txBody>
        </p:sp>
        <p:sp>
          <p:nvSpPr>
            <p:cNvPr id="1041" name="Rectangle 17"/>
            <p:cNvSpPr>
              <a:spLocks noChangeAspect="1" noChangeArrowheads="1"/>
            </p:cNvSpPr>
            <p:nvPr userDrawn="1"/>
          </p:nvSpPr>
          <p:spPr bwMode="auto">
            <a:xfrm>
              <a:off x="896" y="3967"/>
              <a:ext cx="33" cy="112"/>
            </a:xfrm>
            <a:prstGeom prst="rect">
              <a:avLst/>
            </a:prstGeom>
            <a:solidFill>
              <a:srgbClr val="666A7B"/>
            </a:solidFill>
            <a:ln w="9525">
              <a:noFill/>
              <a:miter lim="800000"/>
              <a:headEnd/>
              <a:tailEnd/>
            </a:ln>
            <a:effectLst/>
          </p:spPr>
          <p:txBody>
            <a:bodyPr wrap="none" anchor="ctr"/>
            <a:lstStyle/>
            <a:p>
              <a:pPr>
                <a:defRPr/>
              </a:pPr>
              <a:endParaRPr lang="en-US"/>
            </a:p>
          </p:txBody>
        </p:sp>
        <p:sp>
          <p:nvSpPr>
            <p:cNvPr id="1042" name="Rectangle 18"/>
            <p:cNvSpPr>
              <a:spLocks noChangeAspect="1" noChangeArrowheads="1"/>
            </p:cNvSpPr>
            <p:nvPr userDrawn="1"/>
          </p:nvSpPr>
          <p:spPr bwMode="auto">
            <a:xfrm>
              <a:off x="950" y="3967"/>
              <a:ext cx="33" cy="112"/>
            </a:xfrm>
            <a:prstGeom prst="rect">
              <a:avLst/>
            </a:prstGeom>
            <a:solidFill>
              <a:srgbClr val="993333"/>
            </a:solidFill>
            <a:ln w="9525">
              <a:noFill/>
              <a:miter lim="800000"/>
              <a:headEnd/>
              <a:tailEnd/>
            </a:ln>
            <a:effectLst/>
          </p:spPr>
          <p:txBody>
            <a:bodyPr wrap="none" anchor="ctr"/>
            <a:lstStyle/>
            <a:p>
              <a:pPr>
                <a:defRPr/>
              </a:pPr>
              <a:endParaRPr lang="en-US"/>
            </a:p>
          </p:txBody>
        </p:sp>
        <p:sp>
          <p:nvSpPr>
            <p:cNvPr id="1043" name="Rectangle 19"/>
            <p:cNvSpPr>
              <a:spLocks noChangeAspect="1" noChangeArrowheads="1"/>
            </p:cNvSpPr>
            <p:nvPr userDrawn="1"/>
          </p:nvSpPr>
          <p:spPr bwMode="auto">
            <a:xfrm>
              <a:off x="895" y="3915"/>
              <a:ext cx="32" cy="33"/>
            </a:xfrm>
            <a:prstGeom prst="rect">
              <a:avLst/>
            </a:prstGeom>
            <a:solidFill>
              <a:srgbClr val="993333"/>
            </a:solidFill>
            <a:ln w="9525">
              <a:noFill/>
              <a:miter lim="800000"/>
              <a:headEnd/>
              <a:tailEnd/>
            </a:ln>
            <a:effectLst/>
          </p:spPr>
          <p:txBody>
            <a:bodyPr wrap="none" anchor="ctr"/>
            <a:lstStyle/>
            <a:p>
              <a:pPr>
                <a:defRPr/>
              </a:pPr>
              <a:endParaRPr lang="en-US"/>
            </a:p>
          </p:txBody>
        </p:sp>
        <p:sp>
          <p:nvSpPr>
            <p:cNvPr id="1044" name="Rectangle 20"/>
            <p:cNvSpPr>
              <a:spLocks noChangeAspect="1" noChangeArrowheads="1"/>
            </p:cNvSpPr>
            <p:nvPr userDrawn="1"/>
          </p:nvSpPr>
          <p:spPr bwMode="auto">
            <a:xfrm>
              <a:off x="950" y="3915"/>
              <a:ext cx="89" cy="33"/>
            </a:xfrm>
            <a:prstGeom prst="rect">
              <a:avLst/>
            </a:prstGeom>
            <a:solidFill>
              <a:srgbClr val="993333"/>
            </a:solidFill>
            <a:ln w="9525">
              <a:noFill/>
              <a:miter lim="800000"/>
              <a:headEnd/>
              <a:tailEnd/>
            </a:ln>
            <a:effectLst/>
          </p:spPr>
          <p:txBody>
            <a:bodyPr wrap="none" anchor="ctr"/>
            <a:lstStyle/>
            <a:p>
              <a:pPr>
                <a:defRPr/>
              </a:pPr>
              <a:endParaRPr lang="en-US"/>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rtl="0" eaLnBrk="0" fontAlgn="base" hangingPunct="0">
        <a:lnSpc>
          <a:spcPts val="4000"/>
        </a:lnSpc>
        <a:spcBef>
          <a:spcPct val="0"/>
        </a:spcBef>
        <a:spcAft>
          <a:spcPct val="0"/>
        </a:spcAft>
        <a:defRPr sz="3400" b="1">
          <a:solidFill>
            <a:srgbClr val="993333"/>
          </a:solidFill>
          <a:latin typeface="+mj-lt"/>
          <a:ea typeface="+mj-ea"/>
          <a:cs typeface="+mj-cs"/>
        </a:defRPr>
      </a:lvl1pPr>
      <a:lvl2pPr algn="l" rtl="0" eaLnBrk="0" fontAlgn="base" hangingPunct="0">
        <a:lnSpc>
          <a:spcPts val="4000"/>
        </a:lnSpc>
        <a:spcBef>
          <a:spcPct val="0"/>
        </a:spcBef>
        <a:spcAft>
          <a:spcPct val="0"/>
        </a:spcAft>
        <a:defRPr sz="3400" b="1">
          <a:solidFill>
            <a:srgbClr val="993333"/>
          </a:solidFill>
          <a:latin typeface="Arial" charset="0"/>
        </a:defRPr>
      </a:lvl2pPr>
      <a:lvl3pPr algn="l" rtl="0" eaLnBrk="0" fontAlgn="base" hangingPunct="0">
        <a:lnSpc>
          <a:spcPts val="4000"/>
        </a:lnSpc>
        <a:spcBef>
          <a:spcPct val="0"/>
        </a:spcBef>
        <a:spcAft>
          <a:spcPct val="0"/>
        </a:spcAft>
        <a:defRPr sz="3400" b="1">
          <a:solidFill>
            <a:srgbClr val="993333"/>
          </a:solidFill>
          <a:latin typeface="Arial" charset="0"/>
        </a:defRPr>
      </a:lvl3pPr>
      <a:lvl4pPr algn="l" rtl="0" eaLnBrk="0" fontAlgn="base" hangingPunct="0">
        <a:lnSpc>
          <a:spcPts val="4000"/>
        </a:lnSpc>
        <a:spcBef>
          <a:spcPct val="0"/>
        </a:spcBef>
        <a:spcAft>
          <a:spcPct val="0"/>
        </a:spcAft>
        <a:defRPr sz="3400" b="1">
          <a:solidFill>
            <a:srgbClr val="993333"/>
          </a:solidFill>
          <a:latin typeface="Arial" charset="0"/>
        </a:defRPr>
      </a:lvl4pPr>
      <a:lvl5pPr algn="l" rtl="0" eaLnBrk="0" fontAlgn="base" hangingPunct="0">
        <a:lnSpc>
          <a:spcPts val="4000"/>
        </a:lnSpc>
        <a:spcBef>
          <a:spcPct val="0"/>
        </a:spcBef>
        <a:spcAft>
          <a:spcPct val="0"/>
        </a:spcAft>
        <a:defRPr sz="3400" b="1">
          <a:solidFill>
            <a:srgbClr val="993333"/>
          </a:solidFill>
          <a:latin typeface="Arial" charset="0"/>
        </a:defRPr>
      </a:lvl5pPr>
      <a:lvl6pPr marL="457200" algn="l" rtl="0" eaLnBrk="0" fontAlgn="base" hangingPunct="0">
        <a:lnSpc>
          <a:spcPts val="4000"/>
        </a:lnSpc>
        <a:spcBef>
          <a:spcPct val="0"/>
        </a:spcBef>
        <a:spcAft>
          <a:spcPct val="0"/>
        </a:spcAft>
        <a:defRPr sz="3400" b="1">
          <a:solidFill>
            <a:srgbClr val="993333"/>
          </a:solidFill>
          <a:latin typeface="Arial" charset="0"/>
        </a:defRPr>
      </a:lvl6pPr>
      <a:lvl7pPr marL="914400" algn="l" rtl="0" eaLnBrk="0" fontAlgn="base" hangingPunct="0">
        <a:lnSpc>
          <a:spcPts val="4000"/>
        </a:lnSpc>
        <a:spcBef>
          <a:spcPct val="0"/>
        </a:spcBef>
        <a:spcAft>
          <a:spcPct val="0"/>
        </a:spcAft>
        <a:defRPr sz="3400" b="1">
          <a:solidFill>
            <a:srgbClr val="993333"/>
          </a:solidFill>
          <a:latin typeface="Arial" charset="0"/>
        </a:defRPr>
      </a:lvl7pPr>
      <a:lvl8pPr marL="1371600" algn="l" rtl="0" eaLnBrk="0" fontAlgn="base" hangingPunct="0">
        <a:lnSpc>
          <a:spcPts val="4000"/>
        </a:lnSpc>
        <a:spcBef>
          <a:spcPct val="0"/>
        </a:spcBef>
        <a:spcAft>
          <a:spcPct val="0"/>
        </a:spcAft>
        <a:defRPr sz="3400" b="1">
          <a:solidFill>
            <a:srgbClr val="993333"/>
          </a:solidFill>
          <a:latin typeface="Arial" charset="0"/>
        </a:defRPr>
      </a:lvl8pPr>
      <a:lvl9pPr marL="1828800" algn="l" rtl="0" eaLnBrk="0" fontAlgn="base" hangingPunct="0">
        <a:lnSpc>
          <a:spcPts val="4000"/>
        </a:lnSpc>
        <a:spcBef>
          <a:spcPct val="0"/>
        </a:spcBef>
        <a:spcAft>
          <a:spcPct val="0"/>
        </a:spcAft>
        <a:defRPr sz="3400" b="1">
          <a:solidFill>
            <a:srgbClr val="993333"/>
          </a:solidFill>
          <a:latin typeface="Arial" charset="0"/>
        </a:defRPr>
      </a:lvl9pPr>
    </p:titleStyle>
    <p:bodyStyle>
      <a:lvl1pPr marL="230188" indent="-230188" algn="l" rtl="0" eaLnBrk="0" fontAlgn="base" hangingPunct="0">
        <a:lnSpc>
          <a:spcPts val="2700"/>
        </a:lnSpc>
        <a:spcBef>
          <a:spcPct val="0"/>
        </a:spcBef>
        <a:spcAft>
          <a:spcPts val="1400"/>
        </a:spcAft>
        <a:buClr>
          <a:schemeClr val="accent2"/>
        </a:buClr>
        <a:buChar char="•"/>
        <a:defRPr sz="2300">
          <a:solidFill>
            <a:schemeClr val="tx1"/>
          </a:solidFill>
          <a:latin typeface="+mn-lt"/>
          <a:ea typeface="+mn-ea"/>
          <a:cs typeface="+mn-cs"/>
        </a:defRPr>
      </a:lvl1pPr>
      <a:lvl2pPr marL="742950" indent="-285750" algn="l" rtl="0" eaLnBrk="0" fontAlgn="base" hangingPunct="0">
        <a:lnSpc>
          <a:spcPts val="2800"/>
        </a:lnSpc>
        <a:spcBef>
          <a:spcPct val="0"/>
        </a:spcBef>
        <a:spcAft>
          <a:spcPts val="1400"/>
        </a:spcAft>
        <a:buChar char="–"/>
        <a:defRPr sz="2300">
          <a:solidFill>
            <a:schemeClr val="tx1"/>
          </a:solidFill>
          <a:latin typeface="+mn-lt"/>
        </a:defRPr>
      </a:lvl2pPr>
      <a:lvl3pPr marL="1143000" indent="-228600" algn="l" rtl="0" eaLnBrk="0" fontAlgn="base" hangingPunct="0">
        <a:spcBef>
          <a:spcPct val="20000"/>
        </a:spcBef>
        <a:spcAft>
          <a:spcPct val="0"/>
        </a:spcAft>
        <a:buClr>
          <a:srgbClr val="993333"/>
        </a:buClr>
        <a:buChar char="•"/>
        <a:defRPr sz="2300">
          <a:solidFill>
            <a:schemeClr val="tx1"/>
          </a:solidFill>
          <a:latin typeface="+mn-lt"/>
        </a:defRPr>
      </a:lvl3pPr>
      <a:lvl4pPr marL="1600200" indent="-228600" algn="l" rtl="0" eaLnBrk="0" fontAlgn="base" hangingPunct="0">
        <a:spcBef>
          <a:spcPct val="20000"/>
        </a:spcBef>
        <a:spcAft>
          <a:spcPct val="0"/>
        </a:spcAft>
        <a:buChar char="–"/>
        <a:defRPr sz="2300">
          <a:solidFill>
            <a:schemeClr val="tx1"/>
          </a:solidFill>
          <a:latin typeface="+mn-lt"/>
        </a:defRPr>
      </a:lvl4pPr>
      <a:lvl5pPr marL="2057400" indent="-228600" algn="l" rtl="0" eaLnBrk="0" fontAlgn="base" hangingPunct="0">
        <a:spcBef>
          <a:spcPct val="20000"/>
        </a:spcBef>
        <a:spcAft>
          <a:spcPct val="0"/>
        </a:spcAft>
        <a:buChar char="»"/>
        <a:defRPr sz="2300">
          <a:solidFill>
            <a:schemeClr val="tx1"/>
          </a:solidFill>
          <a:latin typeface="+mn-lt"/>
        </a:defRPr>
      </a:lvl5pPr>
      <a:lvl6pPr marL="2514600" indent="-228600" algn="l" rtl="0" eaLnBrk="0" fontAlgn="base" hangingPunct="0">
        <a:spcBef>
          <a:spcPct val="20000"/>
        </a:spcBef>
        <a:spcAft>
          <a:spcPct val="0"/>
        </a:spcAft>
        <a:buChar char="»"/>
        <a:defRPr sz="2300">
          <a:solidFill>
            <a:schemeClr val="tx1"/>
          </a:solidFill>
          <a:latin typeface="+mn-lt"/>
        </a:defRPr>
      </a:lvl6pPr>
      <a:lvl7pPr marL="2971800" indent="-228600" algn="l" rtl="0" eaLnBrk="0" fontAlgn="base" hangingPunct="0">
        <a:spcBef>
          <a:spcPct val="20000"/>
        </a:spcBef>
        <a:spcAft>
          <a:spcPct val="0"/>
        </a:spcAft>
        <a:buChar char="»"/>
        <a:defRPr sz="2300">
          <a:solidFill>
            <a:schemeClr val="tx1"/>
          </a:solidFill>
          <a:latin typeface="+mn-lt"/>
        </a:defRPr>
      </a:lvl7pPr>
      <a:lvl8pPr marL="3429000" indent="-228600" algn="l" rtl="0" eaLnBrk="0" fontAlgn="base" hangingPunct="0">
        <a:spcBef>
          <a:spcPct val="20000"/>
        </a:spcBef>
        <a:spcAft>
          <a:spcPct val="0"/>
        </a:spcAft>
        <a:buChar char="»"/>
        <a:defRPr sz="2300">
          <a:solidFill>
            <a:schemeClr val="tx1"/>
          </a:solidFill>
          <a:latin typeface="+mn-lt"/>
        </a:defRPr>
      </a:lvl8pPr>
      <a:lvl9pPr marL="3886200" indent="-228600" algn="l" rtl="0" eaLnBrk="0" fontAlgn="base" hangingPunct="0">
        <a:spcBef>
          <a:spcPct val="20000"/>
        </a:spcBef>
        <a:spcAft>
          <a:spcPct val="0"/>
        </a:spcAft>
        <a:buChar char="»"/>
        <a:defRPr sz="23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81000"/>
            <a:ext cx="7064375" cy="706437"/>
          </a:xfrm>
        </p:spPr>
        <p:txBody>
          <a:bodyPr/>
          <a:lstStyle/>
          <a:p>
            <a:r>
              <a:rPr lang="en-US" dirty="0" smtClean="0"/>
              <a:t>State of the State: CSS/IST	</a:t>
            </a:r>
            <a:endParaRPr lang="en-US" dirty="0"/>
          </a:p>
        </p:txBody>
      </p:sp>
      <p:sp>
        <p:nvSpPr>
          <p:cNvPr id="3" name="Content Placeholder 2"/>
          <p:cNvSpPr>
            <a:spLocks noGrp="1"/>
          </p:cNvSpPr>
          <p:nvPr>
            <p:ph idx="1"/>
          </p:nvPr>
        </p:nvSpPr>
        <p:spPr/>
        <p:txBody>
          <a:bodyPr/>
          <a:lstStyle/>
          <a:p>
            <a:r>
              <a:rPr lang="en-US" dirty="0" smtClean="0"/>
              <a:t>Preamble – Blah Blah Blah</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lgn="r">
              <a:defRPr/>
            </a:pPr>
            <a:r>
              <a:rPr lang="en-US" dirty="0"/>
              <a:t>Page </a:t>
            </a:r>
            <a:fld id="{CC9960AA-8926-4491-B8CF-F8EA53C4A1B3}" type="slidenum">
              <a:rPr lang="en-US"/>
              <a:pPr algn="r">
                <a:defRPr/>
              </a:pPr>
              <a:t>2</a:t>
            </a:fld>
            <a:endParaRPr lang="en-US" dirty="0"/>
          </a:p>
          <a:p>
            <a:pPr algn="r">
              <a:defRPr/>
            </a:pPr>
            <a:endParaRPr lang="en-US" dirty="0">
              <a:latin typeface="+mj-lt"/>
            </a:endParaRPr>
          </a:p>
        </p:txBody>
      </p:sp>
      <p:sp>
        <p:nvSpPr>
          <p:cNvPr id="4099" name="Rectangle 2"/>
          <p:cNvSpPr>
            <a:spLocks noGrp="1" noChangeArrowheads="1"/>
          </p:cNvSpPr>
          <p:nvPr>
            <p:ph type="title"/>
          </p:nvPr>
        </p:nvSpPr>
        <p:spPr>
          <a:xfrm>
            <a:off x="1066800" y="457200"/>
            <a:ext cx="7064375" cy="685800"/>
          </a:xfrm>
        </p:spPr>
        <p:txBody>
          <a:bodyPr/>
          <a:lstStyle/>
          <a:p>
            <a:pPr marL="342900" indent="-342900" algn="ctr">
              <a:lnSpc>
                <a:spcPts val="2000"/>
              </a:lnSpc>
            </a:pPr>
            <a:r>
              <a:rPr lang="en-US" sz="3200" dirty="0" smtClean="0">
                <a:cs typeface="Arial" charset="0"/>
              </a:rPr>
              <a:t>State of the State: CSS/IST</a:t>
            </a:r>
            <a:endParaRPr lang="en-US" sz="2000" dirty="0" smtClean="0">
              <a:cs typeface="Arial" charset="0"/>
            </a:endParaRPr>
          </a:p>
        </p:txBody>
      </p:sp>
      <p:sp>
        <p:nvSpPr>
          <p:cNvPr id="4100" name="Rectangle 3"/>
          <p:cNvSpPr>
            <a:spLocks noGrp="1" noChangeArrowheads="1"/>
          </p:cNvSpPr>
          <p:nvPr>
            <p:ph type="body" idx="1"/>
          </p:nvPr>
        </p:nvSpPr>
        <p:spPr>
          <a:xfrm>
            <a:off x="1143000" y="1295400"/>
            <a:ext cx="7696200" cy="4572000"/>
          </a:xfrm>
        </p:spPr>
        <p:txBody>
          <a:bodyPr/>
          <a:lstStyle/>
          <a:p>
            <a:pPr lvl="0"/>
            <a:r>
              <a:rPr lang="en-US" sz="2400" dirty="0" smtClean="0"/>
              <a:t>3 Months In – Where are we?</a:t>
            </a:r>
          </a:p>
          <a:p>
            <a:pPr lvl="1"/>
            <a:r>
              <a:rPr lang="en-US" sz="2400" dirty="0" smtClean="0"/>
              <a:t>Transparency and Info Sharing (project reviews, budgets shared across Sr. Staff)</a:t>
            </a:r>
            <a:endParaRPr lang="en-US" sz="2800" dirty="0" smtClean="0"/>
          </a:p>
          <a:p>
            <a:pPr lvl="1"/>
            <a:r>
              <a:rPr lang="en-US" sz="2400" dirty="0" smtClean="0"/>
              <a:t>Lots of looking at ourselves (reviewing metrics, billing practices, RT, DDM realignment, Telephony support, Release Process, </a:t>
            </a:r>
            <a:r>
              <a:rPr lang="en-US" sz="2400" dirty="0" err="1" smtClean="0"/>
              <a:t>Qtrly</a:t>
            </a:r>
            <a:r>
              <a:rPr lang="en-US" sz="2400" dirty="0" smtClean="0"/>
              <a:t> highlights)</a:t>
            </a:r>
          </a:p>
          <a:p>
            <a:pPr lvl="1"/>
            <a:r>
              <a:rPr lang="en-US" sz="2400" dirty="0" smtClean="0"/>
              <a:t>Fun and Humor</a:t>
            </a:r>
          </a:p>
          <a:p>
            <a:pPr lvl="1"/>
            <a:r>
              <a:rPr lang="en-US" sz="2400" dirty="0" smtClean="0"/>
              <a:t>Different ways of working together </a:t>
            </a:r>
            <a:r>
              <a:rPr lang="en-US" sz="2400" dirty="0" smtClean="0"/>
              <a:t>(Sr. Staff’s </a:t>
            </a:r>
            <a:r>
              <a:rPr lang="en-US" sz="2400" dirty="0" err="1" smtClean="0"/>
              <a:t>groundrules</a:t>
            </a:r>
            <a:r>
              <a:rPr lang="en-US" sz="2400" dirty="0" smtClean="0"/>
              <a:t>, One IS&amp;T, Collaborative leadership, LWG)</a:t>
            </a:r>
          </a:p>
          <a:p>
            <a:pPr lvl="1"/>
            <a:endParaRPr lang="en-US" sz="2800" dirty="0" smtClean="0"/>
          </a:p>
          <a:p>
            <a:pPr lvl="1">
              <a:buFontTx/>
              <a:buNone/>
            </a:pPr>
            <a:endParaRPr lang="en-US" sz="1800" b="1" dirty="0" smtClean="0">
              <a:latin typeface="Arial"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lgn="r">
              <a:defRPr/>
            </a:pPr>
            <a:r>
              <a:rPr lang="en-US" dirty="0"/>
              <a:t>Page </a:t>
            </a:r>
            <a:fld id="{CC9960AA-8926-4491-B8CF-F8EA53C4A1B3}" type="slidenum">
              <a:rPr lang="en-US"/>
              <a:pPr algn="r">
                <a:defRPr/>
              </a:pPr>
              <a:t>3</a:t>
            </a:fld>
            <a:endParaRPr lang="en-US" dirty="0"/>
          </a:p>
          <a:p>
            <a:pPr algn="r">
              <a:defRPr/>
            </a:pPr>
            <a:endParaRPr lang="en-US" dirty="0">
              <a:latin typeface="+mj-lt"/>
            </a:endParaRPr>
          </a:p>
        </p:txBody>
      </p:sp>
      <p:sp>
        <p:nvSpPr>
          <p:cNvPr id="4099" name="Rectangle 2"/>
          <p:cNvSpPr>
            <a:spLocks noGrp="1" noChangeArrowheads="1"/>
          </p:cNvSpPr>
          <p:nvPr>
            <p:ph type="title"/>
          </p:nvPr>
        </p:nvSpPr>
        <p:spPr>
          <a:xfrm>
            <a:off x="1066800" y="457200"/>
            <a:ext cx="7064375" cy="685800"/>
          </a:xfrm>
        </p:spPr>
        <p:txBody>
          <a:bodyPr/>
          <a:lstStyle/>
          <a:p>
            <a:pPr marL="342900" indent="-342900" algn="ctr">
              <a:lnSpc>
                <a:spcPts val="2000"/>
              </a:lnSpc>
            </a:pPr>
            <a:r>
              <a:rPr lang="en-US" sz="3200" dirty="0" smtClean="0">
                <a:cs typeface="Arial" charset="0"/>
              </a:rPr>
              <a:t>State of the State: CSS/IST</a:t>
            </a:r>
            <a:endParaRPr lang="en-US" sz="2000" dirty="0" smtClean="0">
              <a:cs typeface="Arial" charset="0"/>
            </a:endParaRPr>
          </a:p>
        </p:txBody>
      </p:sp>
      <p:sp>
        <p:nvSpPr>
          <p:cNvPr id="4100" name="Rectangle 3"/>
          <p:cNvSpPr>
            <a:spLocks noGrp="1" noChangeArrowheads="1"/>
          </p:cNvSpPr>
          <p:nvPr>
            <p:ph type="body" idx="1"/>
          </p:nvPr>
        </p:nvSpPr>
        <p:spPr>
          <a:xfrm>
            <a:off x="1143000" y="1295400"/>
            <a:ext cx="7696200" cy="4572000"/>
          </a:xfrm>
        </p:spPr>
        <p:txBody>
          <a:bodyPr/>
          <a:lstStyle/>
          <a:p>
            <a:r>
              <a:rPr lang="en-US" sz="2400" dirty="0" smtClean="0"/>
              <a:t>Budget, Budget and more Budget</a:t>
            </a:r>
          </a:p>
          <a:p>
            <a:pPr lvl="1"/>
            <a:r>
              <a:rPr lang="en-US" sz="2400" dirty="0" smtClean="0"/>
              <a:t>$3.7M target for IS&amp;T. We have identified $2.5M. Still need to find $1.2M. </a:t>
            </a:r>
            <a:endParaRPr lang="en-US" sz="2800" dirty="0" smtClean="0"/>
          </a:p>
          <a:p>
            <a:pPr lvl="1"/>
            <a:r>
              <a:rPr lang="en-US" sz="2400" dirty="0" smtClean="0"/>
              <a:t>Budget letter is in the format desired by VPF, including recent accomplishments and metrics, proposed budget, and associated risks.</a:t>
            </a:r>
            <a:endParaRPr lang="en-US" sz="2800" dirty="0" smtClean="0"/>
          </a:p>
          <a:p>
            <a:pPr lvl="1"/>
            <a:r>
              <a:rPr lang="en-US" sz="2400" dirty="0" smtClean="0"/>
              <a:t>Letter submitted mid-January.  Presentation in March.</a:t>
            </a:r>
            <a:endParaRPr lang="en-US" sz="2800" dirty="0" smtClean="0"/>
          </a:p>
          <a:p>
            <a:pPr lvl="1">
              <a:buFontTx/>
              <a:buNone/>
            </a:pPr>
            <a:endParaRPr lang="en-US" sz="1800" b="1" dirty="0" smtClean="0">
              <a:latin typeface="Arial"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lgn="r">
              <a:defRPr/>
            </a:pPr>
            <a:r>
              <a:rPr lang="en-US" dirty="0"/>
              <a:t>Page </a:t>
            </a:r>
            <a:fld id="{CC9960AA-8926-4491-B8CF-F8EA53C4A1B3}" type="slidenum">
              <a:rPr lang="en-US"/>
              <a:pPr algn="r">
                <a:defRPr/>
              </a:pPr>
              <a:t>4</a:t>
            </a:fld>
            <a:endParaRPr lang="en-US" dirty="0"/>
          </a:p>
          <a:p>
            <a:pPr algn="r">
              <a:defRPr/>
            </a:pPr>
            <a:endParaRPr lang="en-US" dirty="0">
              <a:latin typeface="+mj-lt"/>
            </a:endParaRPr>
          </a:p>
        </p:txBody>
      </p:sp>
      <p:sp>
        <p:nvSpPr>
          <p:cNvPr id="4099" name="Rectangle 2"/>
          <p:cNvSpPr>
            <a:spLocks noGrp="1" noChangeArrowheads="1"/>
          </p:cNvSpPr>
          <p:nvPr>
            <p:ph type="title"/>
          </p:nvPr>
        </p:nvSpPr>
        <p:spPr>
          <a:xfrm>
            <a:off x="1066800" y="457200"/>
            <a:ext cx="7064375" cy="685800"/>
          </a:xfrm>
        </p:spPr>
        <p:txBody>
          <a:bodyPr/>
          <a:lstStyle/>
          <a:p>
            <a:pPr marL="342900" indent="-342900" algn="ctr">
              <a:lnSpc>
                <a:spcPts val="2000"/>
              </a:lnSpc>
            </a:pPr>
            <a:r>
              <a:rPr lang="en-US" sz="3200" dirty="0" smtClean="0">
                <a:cs typeface="Arial" charset="0"/>
              </a:rPr>
              <a:t>State of the State: CSS/IST</a:t>
            </a:r>
            <a:endParaRPr lang="en-US" sz="2000" dirty="0" smtClean="0">
              <a:cs typeface="Arial" charset="0"/>
            </a:endParaRPr>
          </a:p>
        </p:txBody>
      </p:sp>
      <p:sp>
        <p:nvSpPr>
          <p:cNvPr id="4100" name="Rectangle 3"/>
          <p:cNvSpPr>
            <a:spLocks noGrp="1" noChangeArrowheads="1"/>
          </p:cNvSpPr>
          <p:nvPr>
            <p:ph type="body" idx="1"/>
          </p:nvPr>
        </p:nvSpPr>
        <p:spPr>
          <a:xfrm>
            <a:off x="1143000" y="1295400"/>
            <a:ext cx="7696200" cy="4572000"/>
          </a:xfrm>
        </p:spPr>
        <p:txBody>
          <a:bodyPr/>
          <a:lstStyle/>
          <a:p>
            <a:pPr>
              <a:spcAft>
                <a:spcPts val="200"/>
              </a:spcAft>
            </a:pPr>
            <a:r>
              <a:rPr lang="en-US" sz="2000" dirty="0" smtClean="0"/>
              <a:t>Task Forces upon Task Forces – IT @ MIT</a:t>
            </a:r>
          </a:p>
          <a:p>
            <a:pPr lvl="1">
              <a:lnSpc>
                <a:spcPct val="100000"/>
              </a:lnSpc>
              <a:spcAft>
                <a:spcPts val="0"/>
              </a:spcAft>
            </a:pPr>
            <a:r>
              <a:rPr lang="en-US" sz="1600" dirty="0" smtClean="0"/>
              <a:t>1 Centralize purchasing and management for computer hardware *</a:t>
            </a:r>
          </a:p>
          <a:p>
            <a:pPr lvl="1">
              <a:lnSpc>
                <a:spcPct val="100000"/>
              </a:lnSpc>
              <a:spcAft>
                <a:spcPts val="0"/>
              </a:spcAft>
            </a:pPr>
            <a:r>
              <a:rPr lang="en-US" sz="1600" dirty="0" smtClean="0"/>
              <a:t>2 Centralize purchasing and management for computer software *</a:t>
            </a:r>
          </a:p>
          <a:p>
            <a:pPr lvl="1">
              <a:lnSpc>
                <a:spcPct val="100000"/>
              </a:lnSpc>
              <a:spcAft>
                <a:spcPts val="0"/>
              </a:spcAft>
            </a:pPr>
            <a:r>
              <a:rPr lang="en-US" sz="1600" dirty="0" smtClean="0"/>
              <a:t>3 Centralize online process for graduate admissions</a:t>
            </a:r>
          </a:p>
          <a:p>
            <a:pPr lvl="1">
              <a:lnSpc>
                <a:spcPct val="100000"/>
              </a:lnSpc>
              <a:spcAft>
                <a:spcPts val="0"/>
              </a:spcAft>
            </a:pPr>
            <a:r>
              <a:rPr lang="en-US" sz="1600" dirty="0" smtClean="0"/>
              <a:t>4 </a:t>
            </a:r>
            <a:r>
              <a:rPr lang="en-US" sz="1600" dirty="0" err="1" smtClean="0"/>
              <a:t>Decustomize</a:t>
            </a:r>
            <a:r>
              <a:rPr lang="en-US" sz="1600" dirty="0" smtClean="0"/>
              <a:t> administrative enterprise systems</a:t>
            </a:r>
          </a:p>
          <a:p>
            <a:pPr lvl="1">
              <a:lnSpc>
                <a:spcPct val="100000"/>
              </a:lnSpc>
              <a:spcAft>
                <a:spcPts val="0"/>
              </a:spcAft>
            </a:pPr>
            <a:r>
              <a:rPr lang="en-US" sz="1600" dirty="0" smtClean="0"/>
              <a:t>5 </a:t>
            </a:r>
            <a:r>
              <a:rPr lang="en-US" sz="1600" dirty="0" err="1" smtClean="0"/>
              <a:t>Decustomize</a:t>
            </a:r>
            <a:r>
              <a:rPr lang="en-US" sz="1600" dirty="0" smtClean="0"/>
              <a:t> educational enterprise systems</a:t>
            </a:r>
          </a:p>
          <a:p>
            <a:pPr lvl="1">
              <a:lnSpc>
                <a:spcPct val="100000"/>
              </a:lnSpc>
              <a:spcAft>
                <a:spcPts val="0"/>
              </a:spcAft>
            </a:pPr>
            <a:r>
              <a:rPr lang="en-US" sz="1600" dirty="0" smtClean="0"/>
              <a:t>6 Remove pain points in using MIT enterprise systems </a:t>
            </a:r>
          </a:p>
          <a:p>
            <a:pPr lvl="1">
              <a:lnSpc>
                <a:spcPct val="100000"/>
              </a:lnSpc>
              <a:spcAft>
                <a:spcPts val="0"/>
              </a:spcAft>
            </a:pPr>
            <a:r>
              <a:rPr lang="en-US" sz="1600" dirty="0" smtClean="0"/>
              <a:t>7 Outsource voice and video communication</a:t>
            </a:r>
          </a:p>
          <a:p>
            <a:pPr lvl="1">
              <a:lnSpc>
                <a:spcPct val="100000"/>
              </a:lnSpc>
              <a:spcAft>
                <a:spcPts val="0"/>
              </a:spcAft>
            </a:pPr>
            <a:r>
              <a:rPr lang="en-US" sz="1600" dirty="0" smtClean="0"/>
              <a:t>8 Replace landline phones with mobile phones </a:t>
            </a:r>
          </a:p>
          <a:p>
            <a:pPr lvl="1">
              <a:lnSpc>
                <a:spcPct val="100000"/>
              </a:lnSpc>
              <a:spcAft>
                <a:spcPts val="0"/>
              </a:spcAft>
            </a:pPr>
            <a:r>
              <a:rPr lang="en-US" sz="1600" dirty="0" smtClean="0"/>
              <a:t>9 Remove disincentive for outsourcing research technical support services</a:t>
            </a:r>
          </a:p>
          <a:p>
            <a:pPr lvl="1">
              <a:lnSpc>
                <a:spcPct val="100000"/>
              </a:lnSpc>
              <a:spcAft>
                <a:spcPts val="0"/>
              </a:spcAft>
            </a:pPr>
            <a:r>
              <a:rPr lang="en-US" sz="1600" dirty="0" smtClean="0"/>
              <a:t>10 End support for selected IT products and services</a:t>
            </a:r>
          </a:p>
          <a:p>
            <a:pPr lvl="1">
              <a:lnSpc>
                <a:spcPct val="100000"/>
              </a:lnSpc>
              <a:spcAft>
                <a:spcPts val="0"/>
              </a:spcAft>
            </a:pPr>
            <a:r>
              <a:rPr lang="en-US" sz="1600" dirty="0" smtClean="0"/>
              <a:t>11 Reduce printing costs </a:t>
            </a:r>
          </a:p>
          <a:p>
            <a:pPr lvl="1">
              <a:lnSpc>
                <a:spcPct val="100000"/>
              </a:lnSpc>
              <a:spcAft>
                <a:spcPts val="0"/>
              </a:spcAft>
            </a:pPr>
            <a:r>
              <a:rPr lang="en-US" sz="1600" dirty="0" smtClean="0"/>
              <a:t>12 Streamline help desk support and outsource as appropriate *</a:t>
            </a:r>
          </a:p>
          <a:p>
            <a:pPr lvl="1">
              <a:lnSpc>
                <a:spcPct val="100000"/>
              </a:lnSpc>
              <a:spcAft>
                <a:spcPts val="0"/>
              </a:spcAft>
            </a:pPr>
            <a:r>
              <a:rPr lang="en-US" sz="1600" dirty="0" smtClean="0"/>
              <a:t>13 Reorganize committees and organizational units related to IT</a:t>
            </a:r>
          </a:p>
          <a:p>
            <a:pPr lvl="1">
              <a:lnSpc>
                <a:spcPct val="100000"/>
              </a:lnSpc>
              <a:spcAft>
                <a:spcPts val="0"/>
              </a:spcAft>
            </a:pPr>
            <a:r>
              <a:rPr lang="en-US" sz="1600" dirty="0" smtClean="0"/>
              <a:t>14 Support location-independent work*</a:t>
            </a:r>
          </a:p>
          <a:p>
            <a:pPr lvl="1">
              <a:lnSpc>
                <a:spcPct val="100000"/>
              </a:lnSpc>
              <a:spcAft>
                <a:spcPts val="0"/>
              </a:spcAft>
            </a:pPr>
            <a:r>
              <a:rPr lang="en-US" sz="1600" dirty="0" smtClean="0"/>
              <a:t>15 Create a more cost-effective research computing environment</a:t>
            </a:r>
          </a:p>
          <a:p>
            <a:pPr lvl="1">
              <a:lnSpc>
                <a:spcPct val="100000"/>
              </a:lnSpc>
              <a:spcAft>
                <a:spcPts val="0"/>
              </a:spcAft>
            </a:pPr>
            <a:r>
              <a:rPr lang="en-US" sz="1600" dirty="0" smtClean="0"/>
              <a:t>** Rethink, reduce, remove Athena clusters (DUE)</a:t>
            </a:r>
          </a:p>
          <a:p>
            <a:pPr lvl="1">
              <a:buFontTx/>
              <a:buNone/>
            </a:pPr>
            <a:endParaRPr lang="en-US" sz="1800" b="1" dirty="0" smtClean="0">
              <a:latin typeface="Arial"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lgn="r">
              <a:defRPr/>
            </a:pPr>
            <a:r>
              <a:rPr lang="en-US" dirty="0"/>
              <a:t>Page </a:t>
            </a:r>
            <a:fld id="{CC9960AA-8926-4491-B8CF-F8EA53C4A1B3}" type="slidenum">
              <a:rPr lang="en-US"/>
              <a:pPr algn="r">
                <a:defRPr/>
              </a:pPr>
              <a:t>5</a:t>
            </a:fld>
            <a:endParaRPr lang="en-US" dirty="0"/>
          </a:p>
          <a:p>
            <a:pPr algn="r">
              <a:defRPr/>
            </a:pPr>
            <a:endParaRPr lang="en-US" dirty="0">
              <a:latin typeface="+mj-lt"/>
            </a:endParaRPr>
          </a:p>
        </p:txBody>
      </p:sp>
      <p:sp>
        <p:nvSpPr>
          <p:cNvPr id="4099" name="Rectangle 2"/>
          <p:cNvSpPr>
            <a:spLocks noGrp="1" noChangeArrowheads="1"/>
          </p:cNvSpPr>
          <p:nvPr>
            <p:ph type="title"/>
          </p:nvPr>
        </p:nvSpPr>
        <p:spPr>
          <a:xfrm>
            <a:off x="1066800" y="457200"/>
            <a:ext cx="7064375" cy="685800"/>
          </a:xfrm>
        </p:spPr>
        <p:txBody>
          <a:bodyPr/>
          <a:lstStyle/>
          <a:p>
            <a:pPr marL="342900" indent="-342900" algn="ctr">
              <a:lnSpc>
                <a:spcPts val="2000"/>
              </a:lnSpc>
            </a:pPr>
            <a:r>
              <a:rPr lang="en-US" sz="3200" dirty="0" smtClean="0">
                <a:cs typeface="Arial" charset="0"/>
              </a:rPr>
              <a:t>State of the State: CSS/IST</a:t>
            </a:r>
            <a:endParaRPr lang="en-US" sz="2000" dirty="0" smtClean="0">
              <a:cs typeface="Arial" charset="0"/>
            </a:endParaRPr>
          </a:p>
        </p:txBody>
      </p:sp>
      <p:sp>
        <p:nvSpPr>
          <p:cNvPr id="4100" name="Rectangle 3"/>
          <p:cNvSpPr>
            <a:spLocks noGrp="1" noChangeArrowheads="1"/>
          </p:cNvSpPr>
          <p:nvPr>
            <p:ph type="body" idx="1"/>
          </p:nvPr>
        </p:nvSpPr>
        <p:spPr>
          <a:xfrm>
            <a:off x="1143000" y="1295400"/>
            <a:ext cx="7696200" cy="4572000"/>
          </a:xfrm>
        </p:spPr>
        <p:txBody>
          <a:bodyPr/>
          <a:lstStyle/>
          <a:p>
            <a:r>
              <a:rPr lang="en-US" sz="2400" dirty="0" smtClean="0"/>
              <a:t>Building a Foundation</a:t>
            </a:r>
            <a:endParaRPr lang="en-US" sz="2800" dirty="0" smtClean="0"/>
          </a:p>
          <a:p>
            <a:pPr lvl="1"/>
            <a:r>
              <a:rPr lang="en-US" sz="2400" dirty="0" smtClean="0"/>
              <a:t>Goals: </a:t>
            </a:r>
          </a:p>
          <a:p>
            <a:pPr lvl="2"/>
            <a:r>
              <a:rPr lang="en-US" sz="2000" dirty="0" smtClean="0"/>
              <a:t>Customer Relationships</a:t>
            </a:r>
          </a:p>
          <a:p>
            <a:pPr lvl="2"/>
            <a:r>
              <a:rPr lang="en-US" sz="2000" dirty="0" smtClean="0"/>
              <a:t>Core Services</a:t>
            </a:r>
          </a:p>
          <a:p>
            <a:pPr lvl="2"/>
            <a:r>
              <a:rPr lang="en-US" sz="2000" dirty="0" smtClean="0"/>
              <a:t>Business Plan</a:t>
            </a:r>
          </a:p>
          <a:p>
            <a:pPr lvl="2"/>
            <a:endParaRPr lang="en-US" sz="2400" dirty="0" smtClean="0"/>
          </a:p>
          <a:p>
            <a:pPr lvl="1"/>
            <a:r>
              <a:rPr lang="en-US" sz="2400" dirty="0" smtClean="0"/>
              <a:t>Partnering Resources, Maya Townsend</a:t>
            </a:r>
          </a:p>
          <a:p>
            <a:pPr lvl="1"/>
            <a:r>
              <a:rPr lang="en-US" sz="2400" dirty="0" smtClean="0"/>
              <a:t>Being inclusive, gathering data takes time</a:t>
            </a:r>
          </a:p>
          <a:p>
            <a:pPr lvl="1"/>
            <a:endParaRPr lang="en-US" sz="2400" dirty="0" smtClean="0"/>
          </a:p>
          <a:p>
            <a:pPr lvl="2"/>
            <a:endParaRPr lang="en-US" sz="2800" dirty="0" smtClean="0"/>
          </a:p>
          <a:p>
            <a:pPr lvl="1">
              <a:buFontTx/>
              <a:buNone/>
            </a:pPr>
            <a:endParaRPr lang="en-US" sz="1800" b="1" dirty="0" smtClean="0">
              <a:latin typeface="Arial"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lgn="r">
              <a:defRPr/>
            </a:pPr>
            <a:r>
              <a:rPr lang="en-US" dirty="0"/>
              <a:t>Page </a:t>
            </a:r>
            <a:fld id="{CC9960AA-8926-4491-B8CF-F8EA53C4A1B3}" type="slidenum">
              <a:rPr lang="en-US"/>
              <a:pPr algn="r">
                <a:defRPr/>
              </a:pPr>
              <a:t>6</a:t>
            </a:fld>
            <a:endParaRPr lang="en-US" dirty="0"/>
          </a:p>
          <a:p>
            <a:pPr algn="r">
              <a:defRPr/>
            </a:pPr>
            <a:endParaRPr lang="en-US" dirty="0">
              <a:latin typeface="+mj-lt"/>
            </a:endParaRPr>
          </a:p>
        </p:txBody>
      </p:sp>
      <p:sp>
        <p:nvSpPr>
          <p:cNvPr id="4099" name="Rectangle 2"/>
          <p:cNvSpPr>
            <a:spLocks noGrp="1" noChangeArrowheads="1"/>
          </p:cNvSpPr>
          <p:nvPr>
            <p:ph type="title"/>
          </p:nvPr>
        </p:nvSpPr>
        <p:spPr>
          <a:xfrm>
            <a:off x="1066800" y="457200"/>
            <a:ext cx="7064375" cy="685800"/>
          </a:xfrm>
        </p:spPr>
        <p:txBody>
          <a:bodyPr/>
          <a:lstStyle/>
          <a:p>
            <a:pPr marL="342900" indent="-342900" algn="ctr">
              <a:lnSpc>
                <a:spcPts val="2000"/>
              </a:lnSpc>
            </a:pPr>
            <a:r>
              <a:rPr lang="en-US" sz="3200" dirty="0" smtClean="0">
                <a:cs typeface="Arial" charset="0"/>
              </a:rPr>
              <a:t>State of the State: CSS/IST</a:t>
            </a:r>
            <a:endParaRPr lang="en-US" sz="2000" dirty="0" smtClean="0">
              <a:cs typeface="Arial" charset="0"/>
            </a:endParaRPr>
          </a:p>
        </p:txBody>
      </p:sp>
      <p:sp>
        <p:nvSpPr>
          <p:cNvPr id="4100" name="Rectangle 3"/>
          <p:cNvSpPr>
            <a:spLocks noGrp="1" noChangeArrowheads="1"/>
          </p:cNvSpPr>
          <p:nvPr>
            <p:ph type="body" idx="1"/>
          </p:nvPr>
        </p:nvSpPr>
        <p:spPr>
          <a:xfrm>
            <a:off x="1143000" y="1295400"/>
            <a:ext cx="7696200" cy="4572000"/>
          </a:xfrm>
        </p:spPr>
        <p:txBody>
          <a:bodyPr/>
          <a:lstStyle/>
          <a:p>
            <a:pPr lvl="0"/>
            <a:r>
              <a:rPr lang="en-US" sz="2400" dirty="0" smtClean="0"/>
              <a:t>Pulse Groups</a:t>
            </a:r>
          </a:p>
          <a:p>
            <a:pPr lvl="1"/>
            <a:r>
              <a:rPr lang="en-US" sz="2400" dirty="0" smtClean="0"/>
              <a:t>LWG + 3 groups, ~12 randomly chosen staff, each having interviewed 2 peers</a:t>
            </a:r>
            <a:endParaRPr lang="en-US" sz="2800" dirty="0" smtClean="0"/>
          </a:p>
          <a:p>
            <a:pPr lvl="1"/>
            <a:r>
              <a:rPr lang="en-US" sz="2400" dirty="0" smtClean="0"/>
              <a:t>4 questions, and a pair of scissors</a:t>
            </a:r>
            <a:endParaRPr lang="en-US" sz="2800" dirty="0" smtClean="0"/>
          </a:p>
          <a:p>
            <a:pPr lvl="2"/>
            <a:r>
              <a:rPr lang="en-US" sz="2000" dirty="0" smtClean="0"/>
              <a:t>What are the top three issues that you believe need to be addressed in IS&amp;T? </a:t>
            </a:r>
          </a:p>
          <a:p>
            <a:pPr lvl="2"/>
            <a:r>
              <a:rPr lang="en-US" sz="2000" dirty="0" smtClean="0"/>
              <a:t>What activities do we engage in as an IS&amp;T organization that might not add value to MIT?</a:t>
            </a:r>
          </a:p>
          <a:p>
            <a:pPr lvl="2"/>
            <a:r>
              <a:rPr lang="en-US" sz="2000" dirty="0" smtClean="0"/>
              <a:t>What do you enjoy or find rewarding about working in IS&amp;T</a:t>
            </a:r>
          </a:p>
          <a:p>
            <a:pPr lvl="2"/>
            <a:r>
              <a:rPr lang="en-US" sz="2000" dirty="0" smtClean="0"/>
              <a:t>What gets in the way of you doing your job in the way you think it ought to be done?</a:t>
            </a:r>
          </a:p>
          <a:p>
            <a:pPr lvl="1">
              <a:buFontTx/>
              <a:buNone/>
            </a:pPr>
            <a:endParaRPr lang="en-US" sz="1800" b="1" dirty="0" smtClean="0">
              <a:latin typeface="Arial"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lgn="r">
              <a:defRPr/>
            </a:pPr>
            <a:r>
              <a:rPr lang="en-US" dirty="0"/>
              <a:t>Page </a:t>
            </a:r>
            <a:fld id="{CC9960AA-8926-4491-B8CF-F8EA53C4A1B3}" type="slidenum">
              <a:rPr lang="en-US"/>
              <a:pPr algn="r">
                <a:defRPr/>
              </a:pPr>
              <a:t>7</a:t>
            </a:fld>
            <a:endParaRPr lang="en-US" dirty="0"/>
          </a:p>
          <a:p>
            <a:pPr algn="r">
              <a:defRPr/>
            </a:pPr>
            <a:endParaRPr lang="en-US" dirty="0">
              <a:latin typeface="+mj-lt"/>
            </a:endParaRPr>
          </a:p>
        </p:txBody>
      </p:sp>
      <p:sp>
        <p:nvSpPr>
          <p:cNvPr id="4099" name="Rectangle 2"/>
          <p:cNvSpPr>
            <a:spLocks noGrp="1" noChangeArrowheads="1"/>
          </p:cNvSpPr>
          <p:nvPr>
            <p:ph type="title"/>
          </p:nvPr>
        </p:nvSpPr>
        <p:spPr>
          <a:xfrm>
            <a:off x="1066800" y="457200"/>
            <a:ext cx="7064375" cy="685800"/>
          </a:xfrm>
        </p:spPr>
        <p:txBody>
          <a:bodyPr/>
          <a:lstStyle/>
          <a:p>
            <a:pPr marL="342900" indent="-342900" algn="ctr">
              <a:lnSpc>
                <a:spcPts val="2000"/>
              </a:lnSpc>
            </a:pPr>
            <a:r>
              <a:rPr lang="en-US" sz="3200" dirty="0" smtClean="0">
                <a:cs typeface="Arial" charset="0"/>
              </a:rPr>
              <a:t>State of the State: CSS/IST</a:t>
            </a:r>
            <a:endParaRPr lang="en-US" sz="2000" dirty="0" smtClean="0">
              <a:cs typeface="Arial" charset="0"/>
            </a:endParaRPr>
          </a:p>
        </p:txBody>
      </p:sp>
      <p:sp>
        <p:nvSpPr>
          <p:cNvPr id="4100" name="Rectangle 3"/>
          <p:cNvSpPr>
            <a:spLocks noGrp="1" noChangeArrowheads="1"/>
          </p:cNvSpPr>
          <p:nvPr>
            <p:ph type="body" idx="1"/>
          </p:nvPr>
        </p:nvSpPr>
        <p:spPr>
          <a:xfrm>
            <a:off x="1143000" y="1295400"/>
            <a:ext cx="7696200" cy="4572000"/>
          </a:xfrm>
        </p:spPr>
        <p:txBody>
          <a:bodyPr/>
          <a:lstStyle/>
          <a:p>
            <a:pPr lvl="0"/>
            <a:r>
              <a:rPr lang="en-US" sz="2400" dirty="0" smtClean="0"/>
              <a:t>World of the Customer</a:t>
            </a:r>
          </a:p>
          <a:p>
            <a:pPr lvl="1">
              <a:lnSpc>
                <a:spcPts val="2720"/>
              </a:lnSpc>
              <a:spcAft>
                <a:spcPts val="0"/>
              </a:spcAft>
            </a:pPr>
            <a:r>
              <a:rPr lang="en-US" sz="2000" dirty="0" smtClean="0"/>
              <a:t>~30customers, across the Institute, at various levels</a:t>
            </a:r>
          </a:p>
          <a:p>
            <a:pPr lvl="1">
              <a:lnSpc>
                <a:spcPts val="2720"/>
              </a:lnSpc>
              <a:spcAft>
                <a:spcPts val="0"/>
              </a:spcAft>
            </a:pPr>
            <a:r>
              <a:rPr lang="en-US" sz="2000" dirty="0" smtClean="0">
                <a:latin typeface="Times New Roman"/>
              </a:rPr>
              <a:t>Sr. Staff not allowed to interview their own customers</a:t>
            </a:r>
          </a:p>
          <a:p>
            <a:pPr lvl="2">
              <a:spcAft>
                <a:spcPts val="0"/>
              </a:spcAft>
            </a:pPr>
            <a:r>
              <a:rPr lang="en-US" sz="1600" dirty="0" smtClean="0"/>
              <a:t>Tell me about what’s going on in your area.</a:t>
            </a:r>
          </a:p>
          <a:p>
            <a:pPr lvl="2">
              <a:spcAft>
                <a:spcPts val="0"/>
              </a:spcAft>
            </a:pPr>
            <a:r>
              <a:rPr lang="en-US" sz="1600" dirty="0" smtClean="0"/>
              <a:t>What is important to you and your area?</a:t>
            </a:r>
          </a:p>
          <a:p>
            <a:pPr lvl="2">
              <a:spcAft>
                <a:spcPts val="0"/>
              </a:spcAft>
            </a:pPr>
            <a:r>
              <a:rPr lang="en-US" sz="1600" dirty="0" smtClean="0"/>
              <a:t>Who do you serve and what do those customer care about?</a:t>
            </a:r>
          </a:p>
          <a:p>
            <a:pPr lvl="2">
              <a:spcAft>
                <a:spcPts val="0"/>
              </a:spcAft>
            </a:pPr>
            <a:r>
              <a:rPr lang="en-US" sz="1600" dirty="0" smtClean="0"/>
              <a:t>What causes your customers to complain?</a:t>
            </a:r>
          </a:p>
          <a:p>
            <a:pPr lvl="2">
              <a:spcAft>
                <a:spcPts val="0"/>
              </a:spcAft>
            </a:pPr>
            <a:r>
              <a:rPr lang="en-US" sz="1600" dirty="0" smtClean="0"/>
              <a:t>What shifts have you noticed in your customers’ preferences?</a:t>
            </a:r>
          </a:p>
          <a:p>
            <a:pPr lvl="2">
              <a:spcAft>
                <a:spcPts val="0"/>
              </a:spcAft>
            </a:pPr>
            <a:r>
              <a:rPr lang="en-US" sz="1600" dirty="0" smtClean="0"/>
              <a:t>What emerging IT trends get you excited?</a:t>
            </a:r>
          </a:p>
          <a:p>
            <a:pPr lvl="2">
              <a:spcAft>
                <a:spcPts val="0"/>
              </a:spcAft>
            </a:pPr>
            <a:r>
              <a:rPr lang="en-US" sz="1600" dirty="0" smtClean="0"/>
              <a:t>Predict top 2 IT issues facing your area over next 5 years?</a:t>
            </a:r>
          </a:p>
          <a:p>
            <a:pPr lvl="2">
              <a:spcAft>
                <a:spcPts val="0"/>
              </a:spcAft>
            </a:pPr>
            <a:r>
              <a:rPr lang="en-US" sz="1600" dirty="0" smtClean="0"/>
              <a:t>What does IT world of your customers look like?</a:t>
            </a:r>
          </a:p>
          <a:p>
            <a:pPr lvl="2">
              <a:spcAft>
                <a:spcPts val="0"/>
              </a:spcAft>
            </a:pPr>
            <a:r>
              <a:rPr lang="en-US" sz="1600" dirty="0" smtClean="0"/>
              <a:t>What are your favorite departments or groups to work with and why?</a:t>
            </a:r>
          </a:p>
          <a:p>
            <a:pPr lvl="1">
              <a:lnSpc>
                <a:spcPts val="2720"/>
              </a:lnSpc>
              <a:spcAft>
                <a:spcPts val="0"/>
              </a:spcAft>
            </a:pPr>
            <a:endParaRPr lang="en-US" sz="1600" b="1" dirty="0" smtClean="0">
              <a:latin typeface="Times New Roman"/>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lgn="r">
              <a:defRPr/>
            </a:pPr>
            <a:r>
              <a:rPr lang="en-US" dirty="0"/>
              <a:t>Page </a:t>
            </a:r>
            <a:fld id="{CC9960AA-8926-4491-B8CF-F8EA53C4A1B3}" type="slidenum">
              <a:rPr lang="en-US"/>
              <a:pPr algn="r">
                <a:defRPr/>
              </a:pPr>
              <a:t>8</a:t>
            </a:fld>
            <a:endParaRPr lang="en-US" dirty="0"/>
          </a:p>
          <a:p>
            <a:pPr algn="r">
              <a:defRPr/>
            </a:pPr>
            <a:endParaRPr lang="en-US" dirty="0">
              <a:latin typeface="+mj-lt"/>
            </a:endParaRPr>
          </a:p>
        </p:txBody>
      </p:sp>
      <p:sp>
        <p:nvSpPr>
          <p:cNvPr id="4099" name="Rectangle 2"/>
          <p:cNvSpPr>
            <a:spLocks noGrp="1" noChangeArrowheads="1"/>
          </p:cNvSpPr>
          <p:nvPr>
            <p:ph type="title"/>
          </p:nvPr>
        </p:nvSpPr>
        <p:spPr>
          <a:xfrm>
            <a:off x="1066800" y="457200"/>
            <a:ext cx="7064375" cy="685800"/>
          </a:xfrm>
        </p:spPr>
        <p:txBody>
          <a:bodyPr/>
          <a:lstStyle/>
          <a:p>
            <a:pPr marL="342900" indent="-342900" algn="ctr">
              <a:lnSpc>
                <a:spcPts val="2000"/>
              </a:lnSpc>
            </a:pPr>
            <a:r>
              <a:rPr lang="en-US" sz="3200" dirty="0" smtClean="0">
                <a:cs typeface="Arial" charset="0"/>
              </a:rPr>
              <a:t>State of the State: CSS/IST</a:t>
            </a:r>
            <a:endParaRPr lang="en-US" sz="2000" dirty="0" smtClean="0">
              <a:cs typeface="Arial" charset="0"/>
            </a:endParaRPr>
          </a:p>
        </p:txBody>
      </p:sp>
      <p:sp>
        <p:nvSpPr>
          <p:cNvPr id="4100" name="Rectangle 3"/>
          <p:cNvSpPr>
            <a:spLocks noGrp="1" noChangeArrowheads="1"/>
          </p:cNvSpPr>
          <p:nvPr>
            <p:ph type="body" idx="1"/>
          </p:nvPr>
        </p:nvSpPr>
        <p:spPr>
          <a:xfrm>
            <a:off x="1143000" y="1295400"/>
            <a:ext cx="7696200" cy="4572000"/>
          </a:xfrm>
        </p:spPr>
        <p:txBody>
          <a:bodyPr/>
          <a:lstStyle/>
          <a:p>
            <a:pPr lvl="0"/>
            <a:r>
              <a:rPr lang="en-US" sz="2400" dirty="0" smtClean="0"/>
              <a:t>Findings Review</a:t>
            </a:r>
          </a:p>
          <a:p>
            <a:pPr lvl="1"/>
            <a:r>
              <a:rPr lang="en-US" sz="2000" smtClean="0"/>
              <a:t>Divided </a:t>
            </a:r>
            <a:r>
              <a:rPr lang="en-US" sz="2000" dirty="0" smtClean="0"/>
              <a:t>up across LWG to summarize</a:t>
            </a:r>
            <a:endParaRPr lang="en-US" sz="1600" b="1" dirty="0" smtClean="0">
              <a:latin typeface="Times New Roman"/>
            </a:endParaRPr>
          </a:p>
          <a:p>
            <a:pPr lvl="2"/>
            <a:r>
              <a:rPr lang="en-US" sz="2000" dirty="0" smtClean="0"/>
              <a:t>2008/9 10 Year IT Capital Planning Report</a:t>
            </a:r>
          </a:p>
          <a:p>
            <a:pPr lvl="2"/>
            <a:r>
              <a:rPr lang="en-US" sz="2000" dirty="0" smtClean="0"/>
              <a:t>2008 Customer Satisfaction Survey</a:t>
            </a:r>
          </a:p>
          <a:p>
            <a:pPr lvl="2"/>
            <a:r>
              <a:rPr lang="en-US" sz="2000" dirty="0" smtClean="0"/>
              <a:t>2008 Business Continuity /Disaster Recovery Review</a:t>
            </a:r>
          </a:p>
          <a:p>
            <a:pPr lvl="2"/>
            <a:r>
              <a:rPr lang="en-US" sz="2000" dirty="0" smtClean="0"/>
              <a:t>2009 IT @ MIT Task Force</a:t>
            </a:r>
          </a:p>
          <a:p>
            <a:pPr lvl="2"/>
            <a:r>
              <a:rPr lang="en-US" sz="2000" dirty="0" smtClean="0"/>
              <a:t>2009 Institute Wide Planning Task Force Report</a:t>
            </a:r>
          </a:p>
          <a:p>
            <a:pPr lvl="2"/>
            <a:r>
              <a:rPr lang="en-US" sz="2000" dirty="0" smtClean="0"/>
              <a:t>2009 ESD Student Findings Report</a:t>
            </a:r>
          </a:p>
          <a:p>
            <a:pPr lvl="2"/>
            <a:r>
              <a:rPr lang="en-US" sz="2000" dirty="0" smtClean="0"/>
              <a:t>2009 NGS3 Readiness Report</a:t>
            </a:r>
          </a:p>
          <a:p>
            <a:pPr lvl="2"/>
            <a:r>
              <a:rPr lang="en-US" sz="2000" dirty="0" smtClean="0"/>
              <a:t>2009 Accenture Organizational Review</a:t>
            </a:r>
          </a:p>
          <a:p>
            <a:r>
              <a:rPr lang="en-US" sz="2000" dirty="0" smtClean="0"/>
              <a:t> </a:t>
            </a:r>
          </a:p>
          <a:p>
            <a:pPr lvl="1"/>
            <a:endParaRPr lang="en-US" sz="2000" dirty="0" smtClean="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lgn="r">
              <a:defRPr/>
            </a:pPr>
            <a:r>
              <a:rPr lang="en-US" dirty="0"/>
              <a:t>Page </a:t>
            </a:r>
            <a:fld id="{CC9960AA-8926-4491-B8CF-F8EA53C4A1B3}" type="slidenum">
              <a:rPr lang="en-US"/>
              <a:pPr algn="r">
                <a:defRPr/>
              </a:pPr>
              <a:t>9</a:t>
            </a:fld>
            <a:endParaRPr lang="en-US" dirty="0"/>
          </a:p>
          <a:p>
            <a:pPr algn="r">
              <a:defRPr/>
            </a:pPr>
            <a:endParaRPr lang="en-US" dirty="0">
              <a:latin typeface="+mj-lt"/>
            </a:endParaRPr>
          </a:p>
        </p:txBody>
      </p:sp>
      <p:sp>
        <p:nvSpPr>
          <p:cNvPr id="4099" name="Rectangle 2"/>
          <p:cNvSpPr>
            <a:spLocks noGrp="1" noChangeArrowheads="1"/>
          </p:cNvSpPr>
          <p:nvPr>
            <p:ph type="title"/>
          </p:nvPr>
        </p:nvSpPr>
        <p:spPr>
          <a:xfrm>
            <a:off x="1066800" y="457200"/>
            <a:ext cx="7064375" cy="685800"/>
          </a:xfrm>
        </p:spPr>
        <p:txBody>
          <a:bodyPr/>
          <a:lstStyle/>
          <a:p>
            <a:pPr marL="342900" indent="-342900" algn="ctr">
              <a:lnSpc>
                <a:spcPts val="2000"/>
              </a:lnSpc>
            </a:pPr>
            <a:r>
              <a:rPr lang="en-US" sz="3200" dirty="0" smtClean="0">
                <a:cs typeface="Arial" charset="0"/>
              </a:rPr>
              <a:t>State of the State: CSS/IST</a:t>
            </a:r>
            <a:endParaRPr lang="en-US" sz="2000" dirty="0" smtClean="0">
              <a:cs typeface="Arial" charset="0"/>
            </a:endParaRPr>
          </a:p>
        </p:txBody>
      </p:sp>
      <p:sp>
        <p:nvSpPr>
          <p:cNvPr id="4100" name="Rectangle 3"/>
          <p:cNvSpPr>
            <a:spLocks noGrp="1" noChangeArrowheads="1"/>
          </p:cNvSpPr>
          <p:nvPr>
            <p:ph type="body" idx="1"/>
          </p:nvPr>
        </p:nvSpPr>
        <p:spPr>
          <a:xfrm>
            <a:off x="1066800" y="1143000"/>
            <a:ext cx="7696200" cy="4572000"/>
          </a:xfrm>
        </p:spPr>
        <p:txBody>
          <a:bodyPr/>
          <a:lstStyle/>
          <a:p>
            <a:pPr lvl="0">
              <a:spcAft>
                <a:spcPts val="800"/>
              </a:spcAft>
            </a:pPr>
            <a:r>
              <a:rPr lang="en-US" sz="2400" dirty="0" smtClean="0"/>
              <a:t>February</a:t>
            </a:r>
          </a:p>
          <a:p>
            <a:pPr lvl="1">
              <a:lnSpc>
                <a:spcPct val="100000"/>
              </a:lnSpc>
              <a:spcAft>
                <a:spcPts val="0"/>
              </a:spcAft>
            </a:pPr>
            <a:r>
              <a:rPr lang="en-US" sz="2000" dirty="0" smtClean="0"/>
              <a:t>Pat leads CSS</a:t>
            </a:r>
          </a:p>
          <a:p>
            <a:pPr lvl="1">
              <a:lnSpc>
                <a:spcPct val="100000"/>
              </a:lnSpc>
              <a:spcAft>
                <a:spcPts val="0"/>
              </a:spcAft>
            </a:pPr>
            <a:r>
              <a:rPr lang="en-US" sz="2000" dirty="0" smtClean="0"/>
              <a:t>Integration Meeting as well as IS&amp;T All Hands</a:t>
            </a:r>
          </a:p>
          <a:p>
            <a:pPr lvl="1">
              <a:lnSpc>
                <a:spcPct val="100000"/>
              </a:lnSpc>
              <a:spcAft>
                <a:spcPts val="0"/>
              </a:spcAft>
            </a:pPr>
            <a:r>
              <a:rPr lang="en-US" sz="2000" dirty="0" smtClean="0"/>
              <a:t>Values Survey of Staff</a:t>
            </a:r>
          </a:p>
          <a:p>
            <a:pPr lvl="0">
              <a:spcAft>
                <a:spcPts val="800"/>
              </a:spcAft>
            </a:pPr>
            <a:r>
              <a:rPr lang="en-US" sz="2400" dirty="0" smtClean="0"/>
              <a:t>March</a:t>
            </a:r>
          </a:p>
          <a:p>
            <a:pPr lvl="1">
              <a:lnSpc>
                <a:spcPct val="100000"/>
              </a:lnSpc>
              <a:spcAft>
                <a:spcPts val="0"/>
              </a:spcAft>
            </a:pPr>
            <a:r>
              <a:rPr lang="en-US" sz="2000" dirty="0" smtClean="0"/>
              <a:t>Barbara returns from her life altering adventure</a:t>
            </a:r>
          </a:p>
          <a:p>
            <a:pPr lvl="1">
              <a:lnSpc>
                <a:spcPct val="100000"/>
              </a:lnSpc>
              <a:spcAft>
                <a:spcPts val="0"/>
              </a:spcAft>
            </a:pPr>
            <a:r>
              <a:rPr lang="en-US" sz="2000" dirty="0" smtClean="0"/>
              <a:t>An approved budget</a:t>
            </a:r>
          </a:p>
          <a:p>
            <a:pPr lvl="1">
              <a:lnSpc>
                <a:spcPct val="100000"/>
              </a:lnSpc>
              <a:spcAft>
                <a:spcPts val="0"/>
              </a:spcAft>
            </a:pPr>
            <a:r>
              <a:rPr lang="en-US" sz="2000" dirty="0" smtClean="0"/>
              <a:t>Return to Core Services</a:t>
            </a:r>
          </a:p>
          <a:p>
            <a:pPr lvl="0">
              <a:spcAft>
                <a:spcPts val="800"/>
              </a:spcAft>
            </a:pPr>
            <a:r>
              <a:rPr lang="en-US" sz="2400" dirty="0" smtClean="0"/>
              <a:t>April</a:t>
            </a:r>
          </a:p>
          <a:p>
            <a:pPr lvl="1">
              <a:lnSpc>
                <a:spcPct val="100000"/>
              </a:lnSpc>
              <a:spcAft>
                <a:spcPts val="0"/>
              </a:spcAft>
            </a:pPr>
            <a:r>
              <a:rPr lang="en-US" sz="2000" dirty="0" smtClean="0"/>
              <a:t>Strategy and Goals</a:t>
            </a:r>
          </a:p>
          <a:p>
            <a:pPr lvl="1">
              <a:lnSpc>
                <a:spcPct val="100000"/>
              </a:lnSpc>
              <a:spcAft>
                <a:spcPts val="0"/>
              </a:spcAft>
            </a:pPr>
            <a:r>
              <a:rPr lang="en-US" sz="2000" dirty="0" smtClean="0"/>
              <a:t>A Plan takes shape</a:t>
            </a:r>
            <a:endParaRPr lang="en-US" sz="2400" dirty="0" smtClean="0"/>
          </a:p>
          <a:p>
            <a:pPr lvl="0">
              <a:spcAft>
                <a:spcPts val="800"/>
              </a:spcAft>
            </a:pPr>
            <a:r>
              <a:rPr lang="en-US" sz="2400" dirty="0" smtClean="0"/>
              <a:t>May</a:t>
            </a:r>
          </a:p>
          <a:p>
            <a:pPr lvl="1">
              <a:lnSpc>
                <a:spcPct val="100000"/>
              </a:lnSpc>
              <a:spcAft>
                <a:spcPts val="800"/>
              </a:spcAft>
            </a:pPr>
            <a:r>
              <a:rPr lang="en-US" sz="2000" dirty="0" smtClean="0"/>
              <a:t>Plan finalization</a:t>
            </a:r>
          </a:p>
          <a:p>
            <a:pPr lvl="1">
              <a:spcAft>
                <a:spcPts val="800"/>
              </a:spcAft>
              <a:buNone/>
            </a:pPr>
            <a:endParaRPr lang="en-US" sz="2400" dirty="0" smtClean="0"/>
          </a:p>
          <a:p>
            <a:pPr lvl="1">
              <a:lnSpc>
                <a:spcPct val="100000"/>
              </a:lnSpc>
              <a:spcAft>
                <a:spcPts val="0"/>
              </a:spcAft>
            </a:pPr>
            <a:endParaRPr lang="en-US" sz="2000" dirty="0" smtClean="0"/>
          </a:p>
          <a:p>
            <a:pPr lvl="1">
              <a:lnSpc>
                <a:spcPct val="100000"/>
              </a:lnSpc>
              <a:spcAft>
                <a:spcPts val="0"/>
              </a:spcAft>
            </a:pPr>
            <a:endParaRPr lang="en-US" sz="2000" dirty="0" smtClean="0"/>
          </a:p>
          <a:p>
            <a:pPr lvl="1"/>
            <a:endParaRPr lang="en-US" sz="2400" dirty="0" smtClean="0"/>
          </a:p>
          <a:p>
            <a:pPr lvl="1"/>
            <a:endParaRPr lang="en-US" sz="2000" dirty="0" smtClean="0"/>
          </a:p>
          <a:p>
            <a:pPr lvl="1"/>
            <a:endParaRPr lang="en-US" sz="2000" dirty="0" smtClean="0"/>
          </a:p>
        </p:txBody>
      </p:sp>
    </p:spTree>
  </p:cSld>
  <p:clrMapOvr>
    <a:masterClrMapping/>
  </p:clrMapOvr>
</p:sld>
</file>

<file path=ppt/theme/theme1.xml><?xml version="1.0" encoding="utf-8"?>
<a:theme xmlns:a="http://schemas.openxmlformats.org/drawingml/2006/main" name="Blank Presentation">
  <a:themeElements>
    <a:clrScheme name="">
      <a:dk1>
        <a:srgbClr val="000000"/>
      </a:dk1>
      <a:lt1>
        <a:srgbClr val="FFFFFF"/>
      </a:lt1>
      <a:dk2>
        <a:srgbClr val="000000"/>
      </a:dk2>
      <a:lt2>
        <a:srgbClr val="333333"/>
      </a:lt2>
      <a:accent1>
        <a:srgbClr val="DDDDDD"/>
      </a:accent1>
      <a:accent2>
        <a:srgbClr val="993333"/>
      </a:accent2>
      <a:accent3>
        <a:srgbClr val="FFFFFF"/>
      </a:accent3>
      <a:accent4>
        <a:srgbClr val="000000"/>
      </a:accent4>
      <a:accent5>
        <a:srgbClr val="EBEBEB"/>
      </a:accent5>
      <a:accent6>
        <a:srgbClr val="8A2D2D"/>
      </a:accent6>
      <a:hlink>
        <a:srgbClr val="4D4D4D"/>
      </a:hlink>
      <a:folHlink>
        <a:srgbClr val="EAEAEA"/>
      </a:folHlink>
    </a:clrScheme>
    <a:fontScheme name="Blank Presentation">
      <a:majorFont>
        <a:latin typeface="Arial"/>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Macintosh HD:Applications (Mac OS 9):Microsoft Office 98:Templates:Blank Presentation</Template>
  <TotalTime>2852</TotalTime>
  <Words>1433</Words>
  <Application>Microsoft Macintosh PowerPoint</Application>
  <PresentationFormat>On-screen Show (4:3)</PresentationFormat>
  <Paragraphs>171</Paragraphs>
  <Slides>9</Slides>
  <Notes>9</Notes>
  <HiddenSlides>0</HiddenSlides>
  <MMClips>0</MMClips>
  <ScaleCrop>false</ScaleCrop>
  <HeadingPairs>
    <vt:vector size="4" baseType="variant">
      <vt:variant>
        <vt:lpstr>Design Template</vt:lpstr>
      </vt:variant>
      <vt:variant>
        <vt:i4>1</vt:i4>
      </vt:variant>
      <vt:variant>
        <vt:lpstr>Slide Titles</vt:lpstr>
      </vt:variant>
      <vt:variant>
        <vt:i4>9</vt:i4>
      </vt:variant>
    </vt:vector>
  </HeadingPairs>
  <TitlesOfParts>
    <vt:vector size="10" baseType="lpstr">
      <vt:lpstr>Blank Presentation</vt:lpstr>
      <vt:lpstr>State of the State: CSS/IST </vt:lpstr>
      <vt:lpstr>State of the State: CSS/IST</vt:lpstr>
      <vt:lpstr>State of the State: CSS/IST</vt:lpstr>
      <vt:lpstr>State of the State: CSS/IST</vt:lpstr>
      <vt:lpstr>State of the State: CSS/IST</vt:lpstr>
      <vt:lpstr>State of the State: CSS/IST</vt:lpstr>
      <vt:lpstr>State of the State: CSS/IST</vt:lpstr>
      <vt:lpstr>State of the State: CSS/IST</vt:lpstr>
      <vt:lpstr>State of the State: CSS/IST</vt:lpstr>
    </vt:vector>
  </TitlesOfParts>
  <Company>Allison Associates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George Golabek</dc:creator>
  <cp:lastModifiedBy>Barbara Goguen</cp:lastModifiedBy>
  <cp:revision>53</cp:revision>
  <cp:lastPrinted>2010-01-28T02:31:10Z</cp:lastPrinted>
  <dcterms:created xsi:type="dcterms:W3CDTF">2010-01-28T02:23:30Z</dcterms:created>
  <dcterms:modified xsi:type="dcterms:W3CDTF">2010-01-28T16:10:29Z</dcterms:modified>
</cp:coreProperties>
</file>