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diagrams/data1.xml" ContentType="application/vnd.openxmlformats-officedocument.drawingml.diagramData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655" r:id="rId2"/>
    <p:sldMasterId id="2147483656" r:id="rId3"/>
    <p:sldMasterId id="2147483657" r:id="rId4"/>
    <p:sldMasterId id="2147483658" r:id="rId5"/>
    <p:sldMasterId id="2147483659" r:id="rId6"/>
    <p:sldMasterId id="2147483660" r:id="rId7"/>
    <p:sldMasterId id="2147483661" r:id="rId8"/>
    <p:sldMasterId id="2147483662" r:id="rId9"/>
    <p:sldMasterId id="2147483663" r:id="rId10"/>
    <p:sldMasterId id="2147483664" r:id="rId11"/>
    <p:sldMasterId id="2147483665" r:id="rId12"/>
  </p:sldMasterIdLst>
  <p:notesMasterIdLst>
    <p:notesMasterId r:id="rId28"/>
  </p:notesMasterIdLst>
  <p:handoutMasterIdLst>
    <p:handoutMasterId r:id="rId29"/>
  </p:handoutMasterIdLst>
  <p:sldIdLst>
    <p:sldId id="290" r:id="rId13"/>
    <p:sldId id="349" r:id="rId14"/>
    <p:sldId id="341" r:id="rId15"/>
    <p:sldId id="347" r:id="rId16"/>
    <p:sldId id="342" r:id="rId17"/>
    <p:sldId id="343" r:id="rId18"/>
    <p:sldId id="344" r:id="rId19"/>
    <p:sldId id="345" r:id="rId20"/>
    <p:sldId id="353" r:id="rId21"/>
    <p:sldId id="348" r:id="rId22"/>
    <p:sldId id="298" r:id="rId23"/>
    <p:sldId id="351" r:id="rId24"/>
    <p:sldId id="355" r:id="rId25"/>
    <p:sldId id="354" r:id="rId26"/>
    <p:sldId id="357" r:id="rId27"/>
  </p:sldIdLst>
  <p:sldSz cx="13004800" cy="9753600"/>
  <p:notesSz cx="69850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pitchFamily="-65" charset="0"/>
        <a:ea typeface="ヒラギノ角ゴ ProN W3" pitchFamily="-65" charset="-128"/>
        <a:cs typeface="+mn-cs"/>
        <a:sym typeface="Gill Sans" pitchFamily="-65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64" y="-12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504" y="-96"/>
      </p:cViewPr>
      <p:guideLst>
        <p:guide orient="horz" pos="2924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2AA6B5-66F9-4141-8B4E-CDD7602133A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5E11A70-0459-48D5-8083-65F912B9F80D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Ideas</a:t>
          </a:r>
          <a:endParaRPr lang="en-US" dirty="0"/>
        </a:p>
      </dgm:t>
    </dgm:pt>
    <dgm:pt modelId="{80FACF6D-C2C7-4E8A-A8E2-6CD03BD707AC}" type="parTrans" cxnId="{E8E8C6C1-34E6-4498-BB46-DB618D60C94B}">
      <dgm:prSet/>
      <dgm:spPr/>
      <dgm:t>
        <a:bodyPr/>
        <a:lstStyle/>
        <a:p>
          <a:endParaRPr lang="en-US"/>
        </a:p>
      </dgm:t>
    </dgm:pt>
    <dgm:pt modelId="{F0979B6A-155E-4812-B4D4-5FC3C3B6F013}" type="sibTrans" cxnId="{E8E8C6C1-34E6-4498-BB46-DB618D60C94B}">
      <dgm:prSet/>
      <dgm:spPr/>
      <dgm:t>
        <a:bodyPr/>
        <a:lstStyle/>
        <a:p>
          <a:endParaRPr lang="en-US"/>
        </a:p>
      </dgm:t>
    </dgm:pt>
    <dgm:pt modelId="{B2AA4932-B1AB-44A7-99F8-C56EA15A024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Interesting Ideas</a:t>
          </a:r>
          <a:endParaRPr lang="en-US" dirty="0"/>
        </a:p>
      </dgm:t>
    </dgm:pt>
    <dgm:pt modelId="{2180377F-0B9F-49BC-8EB1-11402B88E38E}" type="parTrans" cxnId="{CEE0205C-7146-4E4E-B30B-D0827DC91966}">
      <dgm:prSet/>
      <dgm:spPr/>
      <dgm:t>
        <a:bodyPr/>
        <a:lstStyle/>
        <a:p>
          <a:endParaRPr lang="en-US"/>
        </a:p>
      </dgm:t>
    </dgm:pt>
    <dgm:pt modelId="{E76D67F0-9E7F-4074-A157-39E462DFAB10}" type="sibTrans" cxnId="{CEE0205C-7146-4E4E-B30B-D0827DC91966}">
      <dgm:prSet/>
      <dgm:spPr/>
      <dgm:t>
        <a:bodyPr/>
        <a:lstStyle/>
        <a:p>
          <a:endParaRPr lang="en-US"/>
        </a:p>
      </dgm:t>
    </dgm:pt>
    <dgm:pt modelId="{BBAE1A0E-2815-4D01-B6B0-F6DC8904E140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Good Ideas</a:t>
          </a:r>
          <a:endParaRPr lang="en-US" dirty="0"/>
        </a:p>
      </dgm:t>
    </dgm:pt>
    <dgm:pt modelId="{68919ECC-8D1D-4CB2-A7F6-9DBBF0956EF2}" type="parTrans" cxnId="{97222DA5-F8C5-4D31-8140-246CDDB8D8B5}">
      <dgm:prSet/>
      <dgm:spPr/>
      <dgm:t>
        <a:bodyPr/>
        <a:lstStyle/>
        <a:p>
          <a:endParaRPr lang="en-US"/>
        </a:p>
      </dgm:t>
    </dgm:pt>
    <dgm:pt modelId="{19DFEEFE-71FE-4821-B103-701030EF60ED}" type="sibTrans" cxnId="{97222DA5-F8C5-4D31-8140-246CDDB8D8B5}">
      <dgm:prSet/>
      <dgm:spPr/>
      <dgm:t>
        <a:bodyPr/>
        <a:lstStyle/>
        <a:p>
          <a:endParaRPr lang="en-US"/>
        </a:p>
      </dgm:t>
    </dgm:pt>
    <dgm:pt modelId="{27F92C23-B7B2-4BEE-9582-DC7588CA98F4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 smtClean="0"/>
            <a:t>Great Ideas</a:t>
          </a:r>
          <a:endParaRPr lang="en-US" dirty="0"/>
        </a:p>
      </dgm:t>
    </dgm:pt>
    <dgm:pt modelId="{CBE48FEB-5B6A-4249-AE20-27DC022E0F4F}" type="parTrans" cxnId="{8F9AE7FC-7A6E-4D4F-B416-799A061E3945}">
      <dgm:prSet/>
      <dgm:spPr/>
      <dgm:t>
        <a:bodyPr/>
        <a:lstStyle/>
        <a:p>
          <a:endParaRPr lang="en-US"/>
        </a:p>
      </dgm:t>
    </dgm:pt>
    <dgm:pt modelId="{E6001183-C7BA-436A-B196-0DBCB3499CF5}" type="sibTrans" cxnId="{8F9AE7FC-7A6E-4D4F-B416-799A061E3945}">
      <dgm:prSet/>
      <dgm:spPr/>
      <dgm:t>
        <a:bodyPr/>
        <a:lstStyle/>
        <a:p>
          <a:endParaRPr lang="en-US"/>
        </a:p>
      </dgm:t>
    </dgm:pt>
    <dgm:pt modelId="{76712174-DB8C-4EE1-82E9-C56DF2F2D36F}" type="pres">
      <dgm:prSet presAssocID="{532AA6B5-66F9-4141-8B4E-CDD7602133AE}" presName="Name0" presStyleCnt="0">
        <dgm:presLayoutVars>
          <dgm:dir/>
          <dgm:animLvl val="lvl"/>
          <dgm:resizeHandles val="exact"/>
        </dgm:presLayoutVars>
      </dgm:prSet>
      <dgm:spPr/>
    </dgm:pt>
    <dgm:pt modelId="{691A6B9B-AA01-4C7F-A431-02E545BAF720}" type="pres">
      <dgm:prSet presAssocID="{C5E11A70-0459-48D5-8083-65F912B9F80D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5C409B-9873-4B3B-BF7F-EF8985560382}" type="pres">
      <dgm:prSet presAssocID="{F0979B6A-155E-4812-B4D4-5FC3C3B6F013}" presName="parTxOnlySpace" presStyleCnt="0"/>
      <dgm:spPr/>
    </dgm:pt>
    <dgm:pt modelId="{7D8C22E3-2A6E-40C1-9B84-E6061B213C87}" type="pres">
      <dgm:prSet presAssocID="{B2AA4932-B1AB-44A7-99F8-C56EA15A024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8CC23-2A57-453E-87D0-36C33F9E1653}" type="pres">
      <dgm:prSet presAssocID="{E76D67F0-9E7F-4074-A157-39E462DFAB10}" presName="parTxOnlySpace" presStyleCnt="0"/>
      <dgm:spPr/>
    </dgm:pt>
    <dgm:pt modelId="{B85BB5C5-0D99-45BA-9513-26EEC326CCB9}" type="pres">
      <dgm:prSet presAssocID="{BBAE1A0E-2815-4D01-B6B0-F6DC8904E14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D424D-A774-46F6-8D0F-843DEEFC732A}" type="pres">
      <dgm:prSet presAssocID="{19DFEEFE-71FE-4821-B103-701030EF60ED}" presName="parTxOnlySpace" presStyleCnt="0"/>
      <dgm:spPr/>
    </dgm:pt>
    <dgm:pt modelId="{B77727FA-6396-4819-8CD0-6968F0A8C8E9}" type="pres">
      <dgm:prSet presAssocID="{27F92C23-B7B2-4BEE-9582-DC7588CA98F4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B1318E-21E3-4325-AA68-CDE133B7ACD8}" type="presOf" srcId="{27F92C23-B7B2-4BEE-9582-DC7588CA98F4}" destId="{B77727FA-6396-4819-8CD0-6968F0A8C8E9}" srcOrd="0" destOrd="0" presId="urn:microsoft.com/office/officeart/2005/8/layout/chevron1"/>
    <dgm:cxn modelId="{6E08B2AE-412C-4BAD-A6D6-19C5FC57E230}" type="presOf" srcId="{B2AA4932-B1AB-44A7-99F8-C56EA15A024F}" destId="{7D8C22E3-2A6E-40C1-9B84-E6061B213C87}" srcOrd="0" destOrd="0" presId="urn:microsoft.com/office/officeart/2005/8/layout/chevron1"/>
    <dgm:cxn modelId="{8F9AE7FC-7A6E-4D4F-B416-799A061E3945}" srcId="{532AA6B5-66F9-4141-8B4E-CDD7602133AE}" destId="{27F92C23-B7B2-4BEE-9582-DC7588CA98F4}" srcOrd="3" destOrd="0" parTransId="{CBE48FEB-5B6A-4249-AE20-27DC022E0F4F}" sibTransId="{E6001183-C7BA-436A-B196-0DBCB3499CF5}"/>
    <dgm:cxn modelId="{6723B06C-4496-4D60-8BA7-616395BC2784}" type="presOf" srcId="{BBAE1A0E-2815-4D01-B6B0-F6DC8904E140}" destId="{B85BB5C5-0D99-45BA-9513-26EEC326CCB9}" srcOrd="0" destOrd="0" presId="urn:microsoft.com/office/officeart/2005/8/layout/chevron1"/>
    <dgm:cxn modelId="{E8E8C6C1-34E6-4498-BB46-DB618D60C94B}" srcId="{532AA6B5-66F9-4141-8B4E-CDD7602133AE}" destId="{C5E11A70-0459-48D5-8083-65F912B9F80D}" srcOrd="0" destOrd="0" parTransId="{80FACF6D-C2C7-4E8A-A8E2-6CD03BD707AC}" sibTransId="{F0979B6A-155E-4812-B4D4-5FC3C3B6F013}"/>
    <dgm:cxn modelId="{EB36B7F5-6D38-4C30-B494-720A0ED97D9A}" type="presOf" srcId="{C5E11A70-0459-48D5-8083-65F912B9F80D}" destId="{691A6B9B-AA01-4C7F-A431-02E545BAF720}" srcOrd="0" destOrd="0" presId="urn:microsoft.com/office/officeart/2005/8/layout/chevron1"/>
    <dgm:cxn modelId="{97222DA5-F8C5-4D31-8140-246CDDB8D8B5}" srcId="{532AA6B5-66F9-4141-8B4E-CDD7602133AE}" destId="{BBAE1A0E-2815-4D01-B6B0-F6DC8904E140}" srcOrd="2" destOrd="0" parTransId="{68919ECC-8D1D-4CB2-A7F6-9DBBF0956EF2}" sibTransId="{19DFEEFE-71FE-4821-B103-701030EF60ED}"/>
    <dgm:cxn modelId="{CEE0205C-7146-4E4E-B30B-D0827DC91966}" srcId="{532AA6B5-66F9-4141-8B4E-CDD7602133AE}" destId="{B2AA4932-B1AB-44A7-99F8-C56EA15A024F}" srcOrd="1" destOrd="0" parTransId="{2180377F-0B9F-49BC-8EB1-11402B88E38E}" sibTransId="{E76D67F0-9E7F-4074-A157-39E462DFAB10}"/>
    <dgm:cxn modelId="{EF3622E1-8205-4568-9058-6758A9985B1B}" type="presOf" srcId="{532AA6B5-66F9-4141-8B4E-CDD7602133AE}" destId="{76712174-DB8C-4EE1-82E9-C56DF2F2D36F}" srcOrd="0" destOrd="0" presId="urn:microsoft.com/office/officeart/2005/8/layout/chevron1"/>
    <dgm:cxn modelId="{9CC85BD9-F1D7-416D-AF88-C5F7A33B306F}" type="presParOf" srcId="{76712174-DB8C-4EE1-82E9-C56DF2F2D36F}" destId="{691A6B9B-AA01-4C7F-A431-02E545BAF720}" srcOrd="0" destOrd="0" presId="urn:microsoft.com/office/officeart/2005/8/layout/chevron1"/>
    <dgm:cxn modelId="{F5E0BE2A-2166-4711-A69E-BFC4F18EA183}" type="presParOf" srcId="{76712174-DB8C-4EE1-82E9-C56DF2F2D36F}" destId="{CF5C409B-9873-4B3B-BF7F-EF8985560382}" srcOrd="1" destOrd="0" presId="urn:microsoft.com/office/officeart/2005/8/layout/chevron1"/>
    <dgm:cxn modelId="{6F2531C3-C7FD-4E75-87F0-747A0005AA91}" type="presParOf" srcId="{76712174-DB8C-4EE1-82E9-C56DF2F2D36F}" destId="{7D8C22E3-2A6E-40C1-9B84-E6061B213C87}" srcOrd="2" destOrd="0" presId="urn:microsoft.com/office/officeart/2005/8/layout/chevron1"/>
    <dgm:cxn modelId="{E2BA6DEE-5C96-47F6-B27F-01473130FE9C}" type="presParOf" srcId="{76712174-DB8C-4EE1-82E9-C56DF2F2D36F}" destId="{F888CC23-2A57-453E-87D0-36C33F9E1653}" srcOrd="3" destOrd="0" presId="urn:microsoft.com/office/officeart/2005/8/layout/chevron1"/>
    <dgm:cxn modelId="{2498475A-5822-4039-9605-61A22AA5C568}" type="presParOf" srcId="{76712174-DB8C-4EE1-82E9-C56DF2F2D36F}" destId="{B85BB5C5-0D99-45BA-9513-26EEC326CCB9}" srcOrd="4" destOrd="0" presId="urn:microsoft.com/office/officeart/2005/8/layout/chevron1"/>
    <dgm:cxn modelId="{99E72E05-383A-4288-9930-417BC5985816}" type="presParOf" srcId="{76712174-DB8C-4EE1-82E9-C56DF2F2D36F}" destId="{707D424D-A774-46F6-8D0F-843DEEFC732A}" srcOrd="5" destOrd="0" presId="urn:microsoft.com/office/officeart/2005/8/layout/chevron1"/>
    <dgm:cxn modelId="{B4567A31-9036-4C52-B8F2-A0D8954C0F89}" type="presParOf" srcId="{76712174-DB8C-4EE1-82E9-C56DF2F2D36F}" destId="{B77727FA-6396-4819-8CD0-6968F0A8C8E9}" srcOrd="6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fld id="{164D8CBA-E424-44FF-81A1-49916CB51BD1}" type="datetime1">
              <a:rPr lang="en-US"/>
              <a:pPr>
                <a:defRPr/>
              </a:pPr>
              <a:t>4/6/2009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fld id="{9220B857-2C0E-46C1-96CE-05DFF53F0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fld id="{7CAF765D-6763-4E6A-BF37-7C8728EA5234}" type="datetime1">
              <a:rPr lang="en-US"/>
              <a:pPr>
                <a:defRPr/>
              </a:pPr>
              <a:t>4/6/2009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958" tIns="46479" rIns="92958" bIns="4647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pitchFamily="-107" charset="0"/>
                <a:ea typeface="ヒラギノ角ゴ ProN W3" pitchFamily="-107" charset="-128"/>
                <a:sym typeface="Gill Sans" pitchFamily="-107" charset="0"/>
              </a:defRPr>
            </a:lvl1pPr>
          </a:lstStyle>
          <a:p>
            <a:pPr>
              <a:defRPr/>
            </a:pPr>
            <a:fld id="{280F4645-A577-4478-AD48-5C870F4D4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CA9DC-361E-4E59-959E-39916F2F12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F834-365F-4F10-9BD0-E7784D4039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F834-365F-4F10-9BD0-E7784D4039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DA13-43AD-43E5-8C4B-16FDAFD42F2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F834-365F-4F10-9BD0-E7784D4039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DA13-43AD-43E5-8C4B-16FDAFD42F2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DA13-43AD-43E5-8C4B-16FDAFD42F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DA13-43AD-43E5-8C4B-16FDAFD42F2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FDA13-43AD-43E5-8C4B-16FDAFD42F2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BF834-365F-4F10-9BD0-E7784D4039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2625" y="157163"/>
            <a:ext cx="2619375" cy="9596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4500" y="157163"/>
            <a:ext cx="7705725" cy="9596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0"/>
            <a:ext cx="1466850" cy="975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0"/>
            <a:ext cx="4248150" cy="975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0"/>
            <a:ext cx="1466850" cy="975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0"/>
            <a:ext cx="4248150" cy="975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7200" y="1485900"/>
            <a:ext cx="5156200" cy="826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5800" y="1485900"/>
            <a:ext cx="5156200" cy="826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698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77800"/>
            <a:ext cx="2616200" cy="957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77800"/>
            <a:ext cx="7696200" cy="957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05100"/>
            <a:ext cx="19050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05100"/>
            <a:ext cx="190500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05100"/>
            <a:ext cx="2444750" cy="584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39713"/>
            <a:ext cx="2616200" cy="830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39713"/>
            <a:ext cx="7696200" cy="830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07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14500" y="157163"/>
            <a:ext cx="10464800" cy="1462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7200" y="1485900"/>
            <a:ext cx="10464800" cy="826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874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2319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6764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1209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565400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30226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798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9370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94200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382588" indent="-3429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782638" indent="-28575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1826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16398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0970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5542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0114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4686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39258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0"/>
            <a:ext cx="5867400" cy="471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692150" indent="-28575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0922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15494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0066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4638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29210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3782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38354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hf sldNum="0" hd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87400" indent="-571500" algn="l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231900" indent="-571500" algn="l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676400" indent="-571500" algn="l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120900" indent="-571500" algn="l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565400" indent="-571500" algn="l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3022600" indent="-571500" algn="l" rtl="0" fontAlgn="base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79800" indent="-571500" algn="l" rtl="0" fontAlgn="base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937000" indent="-571500" algn="l" rtl="0" fontAlgn="base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94200" indent="-571500" algn="l" rtl="0" fontAlgn="base">
        <a:spcBef>
          <a:spcPts val="4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496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0"/>
            <a:ext cx="5867400" cy="471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692150" indent="-28575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0922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15494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006600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4638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29210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3782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3835400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928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373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817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262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706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31638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6210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40782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5354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hf sldNum="0" hd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928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373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817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2621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706688" indent="-571500" algn="l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31638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6210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40782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535488" indent="-571500" algn="l" rtl="0" fontAlgn="base">
        <a:spcBef>
          <a:spcPts val="24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5041900" cy="584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77800"/>
            <a:ext cx="10464800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698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05100"/>
            <a:ext cx="3962400" cy="584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39713"/>
            <a:ext cx="10464800" cy="2465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05100"/>
            <a:ext cx="5041900" cy="5840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-65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-65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-65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-65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709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1154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598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20431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487613" indent="-493713" algn="l" rtl="0" eaLnBrk="0" fontAlgn="base" hangingPunct="0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6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9448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4020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8592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4316413" indent="-493713" algn="l" rtl="0" fontAlgn="base">
        <a:spcBef>
          <a:spcPts val="3800"/>
        </a:spcBef>
        <a:spcAft>
          <a:spcPct val="0"/>
        </a:spcAft>
        <a:buClr>
          <a:srgbClr val="000000"/>
        </a:buClr>
        <a:buSzPct val="171000"/>
        <a:buFont typeface="Gill Sans" pitchFamily="-107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-65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6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6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07" charset="0"/>
          <a:ea typeface="ヒラギノ角ゴ ProN W3" pitchFamily="-107" charset="-128"/>
          <a:cs typeface="ヒラギノ角ゴ ProN W3" pitchFamily="-107" charset="-128"/>
          <a:sym typeface="Gill Sans" pitchFamily="-107" charset="0"/>
        </a:defRPr>
      </a:lvl9pPr>
    </p:titleStyle>
    <p:bodyStyle>
      <a:lvl1pPr marL="382588" indent="-3429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1pPr>
      <a:lvl2pPr marL="782638" indent="-28575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2pPr>
      <a:lvl3pPr marL="11826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3pPr>
      <a:lvl4pPr marL="16398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4pPr>
      <a:lvl5pPr marL="2097088" indent="-228600" algn="ctr" rtl="0" eaLnBrk="0" fontAlgn="base" hangingPunct="0">
        <a:spcBef>
          <a:spcPct val="0"/>
        </a:spcBef>
        <a:spcAft>
          <a:spcPct val="0"/>
        </a:spcAft>
        <a:buSzPct val="100000"/>
        <a:buFont typeface="Gill Sans" pitchFamily="-65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65" charset="0"/>
        </a:defRPr>
      </a:lvl5pPr>
      <a:lvl6pPr marL="25542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6pPr>
      <a:lvl7pPr marL="30114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7pPr>
      <a:lvl8pPr marL="34686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8pPr>
      <a:lvl9pPr marL="3925888" indent="-228600" algn="ctr" rtl="0" fontAlgn="base">
        <a:spcBef>
          <a:spcPct val="0"/>
        </a:spcBef>
        <a:spcAft>
          <a:spcPct val="0"/>
        </a:spcAft>
        <a:buSzPct val="100000"/>
        <a:buFont typeface="Gill Sans" pitchFamily="-107" charset="0"/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07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t.edu/ist/about/orgreview_costsaving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.mit.edu/instituteplanning" TargetMode="External"/><Relationship Id="rId4" Type="http://schemas.openxmlformats.org/officeDocument/2006/relationships/hyperlink" Target="https://web.mit.edu/ist/about/orgreview_costsavings/pipeline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701800" y="990600"/>
            <a:ext cx="10464800" cy="1462088"/>
          </a:xfrm>
        </p:spPr>
        <p:txBody>
          <a:bodyPr/>
          <a:lstStyle/>
          <a:p>
            <a:r>
              <a:rPr lang="en-US" sz="6600" dirty="0" smtClean="0"/>
              <a:t> </a:t>
            </a:r>
            <a:br>
              <a:rPr lang="en-US" sz="6600" dirty="0" smtClean="0"/>
            </a:br>
            <a:r>
              <a:rPr lang="en-US" sz="6600" dirty="0" smtClean="0"/>
              <a:t>Cost </a:t>
            </a:r>
            <a:r>
              <a:rPr lang="en-US" sz="6600" dirty="0" smtClean="0"/>
              <a:t>Savings Ideas and Realization </a:t>
            </a:r>
            <a:r>
              <a:rPr lang="en-US" sz="6600" dirty="0" smtClean="0"/>
              <a:t>(CSIR) Update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Gill Sans" pitchFamily="-65" charset="0"/>
              <a:buNone/>
            </a:pPr>
            <a:r>
              <a:rPr lang="en-US" sz="4800" dirty="0" smtClean="0"/>
              <a:t>Rob Smyser</a:t>
            </a:r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8750300"/>
            <a:ext cx="1574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13004800" cy="792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6600" dirty="0" smtClean="0">
                <a:sym typeface="Gill Sans" pitchFamily="-107" charset="0"/>
              </a:rPr>
              <a:t>Some Completed Items</a:t>
            </a:r>
            <a:r>
              <a:rPr lang="en-US" sz="4200" dirty="0" smtClean="0">
                <a:sym typeface="Gill Sans" pitchFamily="-107" charset="0"/>
              </a:rPr>
              <a:t/>
            </a:r>
            <a:br>
              <a:rPr lang="en-US" sz="4200" dirty="0" smtClean="0">
                <a:sym typeface="Gill Sans" pitchFamily="-107" charset="0"/>
              </a:rPr>
            </a:br>
            <a:endParaRPr lang="en-US" sz="4200" dirty="0" smtClean="0">
              <a:sym typeface="Gill Sans" pitchFamily="-107" charset="0"/>
            </a:endParaRP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0" y="1143000"/>
            <a:ext cx="13004800" cy="801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r>
              <a:rPr lang="en-US" sz="3200" b="1" dirty="0"/>
              <a:t>Consultants</a:t>
            </a:r>
          </a:p>
          <a:p>
            <a:pPr lvl="1"/>
            <a:r>
              <a:rPr lang="en-US" sz="3200" dirty="0"/>
              <a:t>Renegotiated contract rates for upcoming year.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Utilize </a:t>
            </a:r>
            <a:r>
              <a:rPr lang="en-US" sz="3200" dirty="0"/>
              <a:t>internal resources instead of external consultants for VoIP transition work and </a:t>
            </a:r>
            <a:r>
              <a:rPr lang="en-US" sz="3200" dirty="0" err="1"/>
              <a:t>insideMIT</a:t>
            </a:r>
            <a:r>
              <a:rPr lang="en-US" sz="3200" dirty="0"/>
              <a:t> portal development,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HR/Payroll </a:t>
            </a:r>
            <a:r>
              <a:rPr lang="en-US" sz="3200" dirty="0"/>
              <a:t>and </a:t>
            </a:r>
            <a:r>
              <a:rPr lang="en-US" sz="3200" dirty="0" smtClean="0"/>
              <a:t>OIS projects</a:t>
            </a:r>
            <a:endParaRPr lang="en-US" sz="3200" dirty="0"/>
          </a:p>
          <a:p>
            <a:r>
              <a:rPr lang="en-US" sz="3200" b="1" dirty="0"/>
              <a:t>Travel and Professional Development</a:t>
            </a:r>
          </a:p>
          <a:p>
            <a:pPr lvl="1"/>
            <a:r>
              <a:rPr lang="en-US" sz="3200" dirty="0"/>
              <a:t>Reduction on </a:t>
            </a:r>
            <a:r>
              <a:rPr lang="en-US" sz="3200" dirty="0" smtClean="0"/>
              <a:t>spend </a:t>
            </a:r>
            <a:r>
              <a:rPr lang="en-US" sz="3200" dirty="0"/>
              <a:t>for FY09</a:t>
            </a:r>
          </a:p>
          <a:p>
            <a:r>
              <a:rPr lang="en-US" sz="3200" b="1" dirty="0"/>
              <a:t>Projects</a:t>
            </a:r>
          </a:p>
          <a:p>
            <a:pPr lvl="1"/>
            <a:r>
              <a:rPr lang="en-US" sz="3200" dirty="0"/>
              <a:t>Reduction of FY09 Capital Plan Spend</a:t>
            </a:r>
          </a:p>
          <a:p>
            <a:r>
              <a:rPr lang="en-US" sz="3200" b="1" dirty="0"/>
              <a:t>Equipment</a:t>
            </a:r>
          </a:p>
          <a:p>
            <a:pPr lvl="1"/>
            <a:r>
              <a:rPr lang="en-US" sz="3200" dirty="0"/>
              <a:t>Cell phone carrier consolidation and minute </a:t>
            </a:r>
            <a:r>
              <a:rPr lang="en-US" sz="3200" dirty="0" smtClean="0"/>
              <a:t>pooling</a:t>
            </a:r>
            <a:endParaRPr lang="en-US" sz="3200" dirty="0"/>
          </a:p>
          <a:p>
            <a:r>
              <a:rPr lang="en-US" sz="3200" b="1" dirty="0"/>
              <a:t>Hardware</a:t>
            </a:r>
          </a:p>
          <a:p>
            <a:pPr lvl="1"/>
            <a:r>
              <a:rPr lang="en-US" sz="3200" dirty="0"/>
              <a:t>Deferred the SAP Hardware Renewal.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Decommissioned </a:t>
            </a:r>
            <a:r>
              <a:rPr lang="en-US" sz="3200" dirty="0"/>
              <a:t>servers and repurposed hardware</a:t>
            </a:r>
          </a:p>
          <a:p>
            <a:r>
              <a:rPr lang="en-US" sz="3200" b="1" dirty="0"/>
              <a:t>Software</a:t>
            </a:r>
          </a:p>
          <a:p>
            <a:pPr lvl="1"/>
            <a:r>
              <a:rPr lang="en-US" sz="3200" dirty="0"/>
              <a:t>Renegotiated </a:t>
            </a:r>
            <a:r>
              <a:rPr lang="en-US" sz="3200" dirty="0" err="1"/>
              <a:t>Genuitec</a:t>
            </a:r>
            <a:r>
              <a:rPr lang="en-US" sz="3200" dirty="0"/>
              <a:t> (</a:t>
            </a:r>
            <a:r>
              <a:rPr lang="en-US" sz="3200" dirty="0" err="1"/>
              <a:t>MyEclipse</a:t>
            </a:r>
            <a:r>
              <a:rPr lang="en-US" sz="3200" dirty="0"/>
              <a:t>) software license</a:t>
            </a:r>
          </a:p>
        </p:txBody>
      </p:sp>
      <p:pic>
        <p:nvPicPr>
          <p:cNvPr id="2560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" y="228600"/>
            <a:ext cx="1574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i="1" dirty="0" smtClean="0"/>
              <a:t>Interesting Ideas </a:t>
            </a:r>
            <a:r>
              <a:rPr lang="en-US" sz="4000" dirty="0" smtClean="0"/>
              <a:t>proposed to be </a:t>
            </a:r>
            <a:r>
              <a:rPr lang="en-US" sz="4000" b="1" i="1" dirty="0" smtClean="0"/>
              <a:t>Good Ideas</a:t>
            </a:r>
            <a:br>
              <a:rPr lang="en-US" sz="4000" b="1" i="1" dirty="0" smtClean="0"/>
            </a:br>
            <a:r>
              <a:rPr lang="en-US" sz="4000" dirty="0" smtClean="0"/>
              <a:t> </a:t>
            </a:r>
            <a:r>
              <a:rPr lang="en-US" sz="3600" dirty="0" smtClean="0"/>
              <a:t>(reviewed Thursday 2/26 and 3/5) </a:t>
            </a:r>
            <a:r>
              <a:rPr lang="en-US" sz="4000" b="1" i="1" dirty="0" smtClean="0"/>
              <a:t/>
            </a:r>
            <a:br>
              <a:rPr lang="en-US" sz="4000" b="1" i="1" dirty="0" smtClean="0"/>
            </a:b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093" y="1752600"/>
            <a:ext cx="10945707" cy="68275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#165: TSM Energy Savings Tool</a:t>
            </a:r>
          </a:p>
          <a:p>
            <a:pPr lvl="1">
              <a:buNone/>
            </a:pPr>
            <a:r>
              <a:rPr lang="en-US" sz="3600" dirty="0" smtClean="0"/>
              <a:t>	Create a software package for Macintosh and Windows that performs the necessary tweaks to registries and settings such that a machine that is “asleep” can wake up unattended to perform a scheduled TSM backup, then go back to sleep when finished.</a:t>
            </a:r>
          </a:p>
          <a:p>
            <a:r>
              <a:rPr lang="en-US" sz="3600" dirty="0" smtClean="0"/>
              <a:t># 276: Food and Beverage Restrictions</a:t>
            </a:r>
          </a:p>
          <a:p>
            <a:r>
              <a:rPr lang="en-US" sz="3600" dirty="0" smtClean="0"/>
              <a:t># 280: Reduce Travel and Professional Development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018257"/>
          </a:xfrm>
        </p:spPr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5360" y="1143000"/>
            <a:ext cx="11270827" cy="71526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Savings so far…</a:t>
            </a:r>
          </a:p>
          <a:p>
            <a:pPr lvl="1"/>
            <a:r>
              <a:rPr lang="en-US" dirty="0" smtClean="0"/>
              <a:t>$2.1M for FY09, $1.1 for FY10, $341K for FY11 &amp; beyond</a:t>
            </a:r>
          </a:p>
          <a:p>
            <a:r>
              <a:rPr lang="en-US" dirty="0" smtClean="0"/>
              <a:t>IS&amp;T CSIR Team logistics</a:t>
            </a:r>
          </a:p>
          <a:p>
            <a:pPr lvl="1"/>
            <a:r>
              <a:rPr lang="en-US" dirty="0" smtClean="0"/>
              <a:t>Weekly CSIR Team meetings</a:t>
            </a:r>
          </a:p>
          <a:p>
            <a:pPr lvl="1"/>
            <a:r>
              <a:rPr lang="en-US" dirty="0" smtClean="0"/>
              <a:t>Multiple subgroup work </a:t>
            </a:r>
            <a:r>
              <a:rPr lang="en-US" dirty="0" smtClean="0"/>
              <a:t>streams, w/ outsourcing to IS&amp;T SMEs</a:t>
            </a:r>
            <a:endParaRPr lang="en-US" dirty="0" smtClean="0"/>
          </a:p>
          <a:p>
            <a:pPr lvl="1"/>
            <a:r>
              <a:rPr lang="en-US" dirty="0" smtClean="0"/>
              <a:t>Weekly VP Staff reviews</a:t>
            </a:r>
          </a:p>
          <a:p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IS&amp;T Inside and web site </a:t>
            </a:r>
            <a:r>
              <a:rPr lang="en-US" i="1" dirty="0" smtClean="0"/>
              <a:t>– </a:t>
            </a:r>
            <a:r>
              <a:rPr lang="en-US" i="1" dirty="0" smtClean="0">
                <a:hlinkClick r:id="rId3"/>
              </a:rPr>
              <a:t>https://web.mit.edu/ist/about/orgreview_costsavings</a:t>
            </a:r>
            <a:r>
              <a:rPr lang="en-US" i="1" dirty="0" smtClean="0">
                <a:hlinkClick r:id="rId3"/>
              </a:rPr>
              <a:t>/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>
                <a:hlinkClick r:id="rId4"/>
              </a:rPr>
              <a:t>https://</a:t>
            </a:r>
            <a:r>
              <a:rPr lang="en-US" i="1" dirty="0" smtClean="0">
                <a:hlinkClick r:id="rId4"/>
              </a:rPr>
              <a:t>web.mit.edu/ist/about/orgreview_costsavings/pipeline.html</a:t>
            </a:r>
            <a:r>
              <a:rPr lang="en-US" i="1" dirty="0" smtClean="0"/>
              <a:t> </a:t>
            </a:r>
            <a:endParaRPr lang="en-US" i="1" dirty="0" smtClean="0"/>
          </a:p>
          <a:p>
            <a:r>
              <a:rPr lang="en-US" dirty="0" smtClean="0"/>
              <a:t>Community-Wide Initiatives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ideabank.mit.edu</a:t>
            </a:r>
            <a:endParaRPr lang="en-US" dirty="0" smtClean="0">
              <a:hlinkClick r:id="rId5"/>
            </a:endParaRPr>
          </a:p>
          <a:p>
            <a:pPr lvl="1"/>
            <a:r>
              <a:rPr lang="en-US" dirty="0" smtClean="0">
                <a:hlinkClick r:id="rId5"/>
              </a:rPr>
              <a:t>http://web.mit.edu/instituteplanning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5120" y="216747"/>
            <a:ext cx="12354560" cy="975360"/>
          </a:xfrm>
        </p:spPr>
        <p:txBody>
          <a:bodyPr>
            <a:noAutofit/>
          </a:bodyPr>
          <a:lstStyle/>
          <a:p>
            <a:r>
              <a:rPr lang="en-US" sz="4600" dirty="0" smtClean="0"/>
              <a:t>CSIR Team utilizes process that continues to evolve</a:t>
            </a:r>
            <a:endParaRPr lang="en-US" sz="4600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192107" y="1083733"/>
          <a:ext cx="11704320" cy="1914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 rot="19033835">
            <a:off x="-65419" y="3596327"/>
            <a:ext cx="1570682" cy="485259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2300" b="1" i="1" dirty="0"/>
              <a:t>Activities</a:t>
            </a:r>
          </a:p>
        </p:txBody>
      </p:sp>
      <p:sp>
        <p:nvSpPr>
          <p:cNvPr id="8" name="TextBox 7"/>
          <p:cNvSpPr txBox="1"/>
          <p:nvPr/>
        </p:nvSpPr>
        <p:spPr>
          <a:xfrm rot="19033835">
            <a:off x="91067" y="6401474"/>
            <a:ext cx="1570683" cy="485259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2300" b="1" i="1" dirty="0"/>
              <a:t>Decision </a:t>
            </a:r>
          </a:p>
        </p:txBody>
      </p:sp>
      <p:sp>
        <p:nvSpPr>
          <p:cNvPr id="9" name="TextBox 8"/>
          <p:cNvSpPr txBox="1"/>
          <p:nvPr/>
        </p:nvSpPr>
        <p:spPr>
          <a:xfrm rot="19033835">
            <a:off x="-69285" y="7916439"/>
            <a:ext cx="1997081" cy="485259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2300" b="1" i="1" dirty="0"/>
              <a:t>Deliverables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300480" y="2848438"/>
            <a:ext cx="11487573" cy="2258"/>
          </a:xfrm>
          <a:prstGeom prst="line">
            <a:avLst/>
          </a:prstGeom>
          <a:ln w="28575" cmpd="thickThin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00480" y="6066648"/>
            <a:ext cx="11487573" cy="2258"/>
          </a:xfrm>
          <a:prstGeom prst="line">
            <a:avLst/>
          </a:prstGeom>
          <a:ln w="28575" cmpd="thickThin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00480" y="7133230"/>
            <a:ext cx="11487573" cy="2258"/>
          </a:xfrm>
          <a:prstGeom prst="line">
            <a:avLst/>
          </a:prstGeom>
          <a:ln w="28575" cmpd="thickThin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300480" y="8992728"/>
            <a:ext cx="11487573" cy="2258"/>
          </a:xfrm>
          <a:prstGeom prst="line">
            <a:avLst/>
          </a:prstGeom>
          <a:ln w="28575" cmpd="thickThin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08853" y="6049496"/>
            <a:ext cx="2600960" cy="96231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CSIR Team per subgroup’s recommendation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08854" y="2906670"/>
            <a:ext cx="2709333" cy="290130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Collect ideas</a:t>
            </a:r>
          </a:p>
          <a:p>
            <a:r>
              <a:rPr lang="en-US" sz="1800" dirty="0"/>
              <a:t>Assign category/theme</a:t>
            </a:r>
          </a:p>
          <a:p>
            <a:r>
              <a:rPr lang="en-US" sz="1800" dirty="0"/>
              <a:t>Assign to subgroup</a:t>
            </a:r>
          </a:p>
          <a:p>
            <a:r>
              <a:rPr lang="en-US" sz="1800" dirty="0"/>
              <a:t>Clarify ideas</a:t>
            </a:r>
          </a:p>
          <a:p>
            <a:r>
              <a:rPr lang="en-US" sz="1800" dirty="0"/>
              <a:t>Consolidate ideas</a:t>
            </a:r>
          </a:p>
          <a:p>
            <a:r>
              <a:rPr lang="en-US" sz="1800" dirty="0"/>
              <a:t>Evaluate ideas</a:t>
            </a:r>
          </a:p>
          <a:p>
            <a:r>
              <a:rPr lang="en-US" sz="1800" dirty="0"/>
              <a:t>Document potential savings, impact</a:t>
            </a:r>
          </a:p>
          <a:p>
            <a:r>
              <a:rPr lang="en-US" sz="1800" dirty="0"/>
              <a:t>Subgroup recommends to CSIR Team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08853" y="7105730"/>
            <a:ext cx="2600960" cy="1793309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Refined description</a:t>
            </a:r>
          </a:p>
          <a:p>
            <a:r>
              <a:rPr lang="en-US" sz="1800" dirty="0"/>
              <a:t>Impact statement</a:t>
            </a:r>
          </a:p>
          <a:p>
            <a:r>
              <a:rPr lang="en-US" sz="1800" dirty="0"/>
              <a:t>Rough saving estimate</a:t>
            </a:r>
          </a:p>
          <a:p>
            <a:r>
              <a:rPr lang="en-US" sz="1800" dirty="0"/>
              <a:t>Rationale</a:t>
            </a:r>
          </a:p>
          <a:p>
            <a:r>
              <a:rPr lang="en-US" sz="1800" dirty="0"/>
              <a:t>Responsible person for next phase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18187" y="6049496"/>
            <a:ext cx="2709333" cy="96231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VP Staff per CSIR Team’s recommendation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18187" y="2905972"/>
            <a:ext cx="2709333" cy="2624306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Analyze idea</a:t>
            </a:r>
          </a:p>
          <a:p>
            <a:r>
              <a:rPr lang="en-US" sz="1800" dirty="0"/>
              <a:t>Develop range of savings vetted by FBC</a:t>
            </a:r>
          </a:p>
          <a:p>
            <a:r>
              <a:rPr lang="en-US" sz="1800" dirty="0"/>
              <a:t>Develop implementation plan</a:t>
            </a:r>
          </a:p>
          <a:p>
            <a:r>
              <a:rPr lang="en-US" sz="1800" dirty="0"/>
              <a:t>May involve SME</a:t>
            </a:r>
          </a:p>
          <a:p>
            <a:r>
              <a:rPr lang="en-US" sz="1800" dirty="0"/>
              <a:t>Identify assumptions</a:t>
            </a:r>
          </a:p>
          <a:p>
            <a:r>
              <a:rPr lang="en-US" sz="1800" dirty="0"/>
              <a:t>Subgroup recommends to CSIR Team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18187" y="7105730"/>
            <a:ext cx="2709333" cy="1516311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Business case documentation</a:t>
            </a:r>
          </a:p>
          <a:p>
            <a:r>
              <a:rPr lang="en-US" sz="1800" dirty="0"/>
              <a:t>Plan and resource assignment</a:t>
            </a:r>
          </a:p>
          <a:p>
            <a:r>
              <a:rPr lang="en-US" sz="1800" dirty="0"/>
              <a:t>Select communication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52640" y="6050195"/>
            <a:ext cx="2709333" cy="685314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VP Staff per CSIR Team’s updates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52640" y="2906670"/>
            <a:ext cx="2709333" cy="290130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Launch project team for the idea</a:t>
            </a:r>
          </a:p>
          <a:p>
            <a:r>
              <a:rPr lang="en-US" sz="1800" dirty="0"/>
              <a:t>Progress to the CSIR Team based on agreed upon milestone points</a:t>
            </a:r>
          </a:p>
          <a:p>
            <a:r>
              <a:rPr lang="en-US" sz="1800" dirty="0"/>
              <a:t>Validate potential savings and report actual savings</a:t>
            </a:r>
          </a:p>
          <a:p>
            <a:r>
              <a:rPr lang="en-US" sz="1800" dirty="0"/>
              <a:t>CSIR Team reports to VP Staff on progress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52640" y="7106428"/>
            <a:ext cx="2709333" cy="685314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Savings realized</a:t>
            </a:r>
          </a:p>
          <a:p>
            <a:r>
              <a:rPr lang="en-US" sz="1800" dirty="0"/>
              <a:t>Broad communication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70347" y="6039935"/>
            <a:ext cx="2709333" cy="685314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VP Staff per CSIR Team’s updates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970347" y="2896410"/>
            <a:ext cx="2709333" cy="290130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Share the details on the Idea with broader audience</a:t>
            </a:r>
          </a:p>
          <a:p>
            <a:r>
              <a:rPr lang="en-US" sz="1800" dirty="0"/>
              <a:t>Continue to monitor the work and the progress of savings</a:t>
            </a:r>
          </a:p>
          <a:p>
            <a:r>
              <a:rPr lang="en-US" sz="1800" dirty="0"/>
              <a:t>Systematize as needed</a:t>
            </a:r>
          </a:p>
          <a:p>
            <a:r>
              <a:rPr lang="en-US" sz="1800" dirty="0"/>
              <a:t>Ensure proper documentation of the work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70347" y="7096169"/>
            <a:ext cx="2709333" cy="96231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1800" dirty="0"/>
              <a:t>Savings realized</a:t>
            </a:r>
          </a:p>
          <a:p>
            <a:r>
              <a:rPr lang="en-US" sz="1800" dirty="0"/>
              <a:t>Best practice examples</a:t>
            </a:r>
          </a:p>
          <a:p>
            <a:r>
              <a:rPr lang="en-US" sz="1800" dirty="0"/>
              <a:t>General communication</a:t>
            </a:r>
          </a:p>
        </p:txBody>
      </p:sp>
      <p:pic>
        <p:nvPicPr>
          <p:cNvPr id="1026" name="Picture 2" descr="C:\Users\Taeminn\AppData\Local\Microsoft\Windows\Temporary Internet Files\Content.IE5\F1RJL0W0\MCj0432651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6321" y="1083734"/>
            <a:ext cx="650037" cy="650037"/>
          </a:xfrm>
          <a:prstGeom prst="rect">
            <a:avLst/>
          </a:prstGeom>
          <a:noFill/>
        </p:spPr>
      </p:pic>
      <p:pic>
        <p:nvPicPr>
          <p:cNvPr id="28" name="Picture 2" descr="C:\Users\Taeminn\AppData\Local\Microsoft\Windows\Temporary Internet Files\Content.IE5\F1RJL0W0\MCj0432651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94231" y="1083734"/>
            <a:ext cx="650037" cy="650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40400" y="4025978"/>
            <a:ext cx="1574603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11703050" cy="1235075"/>
          </a:xfrm>
        </p:spPr>
        <p:txBody>
          <a:bodyPr/>
          <a:lstStyle/>
          <a:p>
            <a:r>
              <a:rPr lang="en-US" dirty="0" smtClean="0"/>
              <a:t>Sub-team Assignments</a:t>
            </a: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8902700"/>
            <a:ext cx="1574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0800" y="1143000"/>
            <a:ext cx="1043940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25120"/>
            <a:ext cx="11054080" cy="1408853"/>
          </a:xfrm>
        </p:spPr>
        <p:txBody>
          <a:bodyPr/>
          <a:lstStyle/>
          <a:p>
            <a:r>
              <a:rPr lang="en-US" dirty="0" smtClean="0"/>
              <a:t>Work Process of CSIR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1440" y="6610773"/>
            <a:ext cx="9103360" cy="1950720"/>
          </a:xfrm>
        </p:spPr>
        <p:txBody>
          <a:bodyPr>
            <a:normAutofit/>
          </a:bodyPr>
          <a:lstStyle/>
          <a:p>
            <a:endParaRPr lang="en-US" sz="4000" dirty="0"/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034453" y="1625600"/>
            <a:ext cx="7802880" cy="5201920"/>
            <a:chOff x="1905000" y="1644134"/>
            <a:chExt cx="5486400" cy="3658031"/>
          </a:xfrm>
        </p:grpSpPr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1981200" y="1872761"/>
              <a:ext cx="5410200" cy="1449559"/>
              <a:chOff x="1752600" y="1828827"/>
              <a:chExt cx="5410200" cy="1449559"/>
            </a:xfrm>
          </p:grpSpPr>
          <p:cxnSp>
            <p:nvCxnSpPr>
              <p:cNvPr id="30" name="Straight Connector 2"/>
              <p:cNvCxnSpPr/>
              <p:nvPr/>
            </p:nvCxnSpPr>
            <p:spPr>
              <a:xfrm>
                <a:off x="1752600" y="1828827"/>
                <a:ext cx="762000" cy="685881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514600" y="2514708"/>
                <a:ext cx="990600" cy="457254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505200" y="2971962"/>
                <a:ext cx="1676400" cy="304836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5181600" y="3276798"/>
                <a:ext cx="19812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14"/>
            <p:cNvGrpSpPr>
              <a:grpSpLocks/>
            </p:cNvGrpSpPr>
            <p:nvPr/>
          </p:nvGrpSpPr>
          <p:grpSpPr bwMode="auto">
            <a:xfrm flipV="1">
              <a:off x="1981200" y="3852607"/>
              <a:ext cx="5410200" cy="1449558"/>
              <a:chOff x="1752600" y="1828369"/>
              <a:chExt cx="5410200" cy="1449558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752600" y="1828369"/>
                <a:ext cx="762000" cy="685881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514600" y="2514250"/>
                <a:ext cx="990600" cy="457254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505200" y="2971504"/>
                <a:ext cx="1676400" cy="304836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181600" y="3276340"/>
                <a:ext cx="1981200" cy="158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rot="5400000">
              <a:off x="4876747" y="3585875"/>
              <a:ext cx="914508" cy="3175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820077" y="3586669"/>
              <a:ext cx="1981434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1296032" y="3586669"/>
              <a:ext cx="2743524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9"/>
            <p:cNvSpPr txBox="1">
              <a:spLocks noChangeArrowheads="1"/>
            </p:cNvSpPr>
            <p:nvPr/>
          </p:nvSpPr>
          <p:spPr bwMode="auto">
            <a:xfrm>
              <a:off x="1905000" y="3402568"/>
              <a:ext cx="526587" cy="259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/>
                <a:t>Ideas</a:t>
              </a:r>
            </a:p>
          </p:txBody>
        </p:sp>
        <p:sp>
          <p:nvSpPr>
            <p:cNvPr id="13" name="TextBox 20"/>
            <p:cNvSpPr txBox="1">
              <a:spLocks noChangeArrowheads="1"/>
            </p:cNvSpPr>
            <p:nvPr/>
          </p:nvSpPr>
          <p:spPr bwMode="auto">
            <a:xfrm>
              <a:off x="2667000" y="3264069"/>
              <a:ext cx="887262" cy="454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rgbClr val="000066"/>
                  </a:solidFill>
                </a:rPr>
                <a:t>Interesting</a:t>
              </a:r>
            </a:p>
            <a:p>
              <a:pPr algn="ctr"/>
              <a:r>
                <a:rPr lang="en-US" sz="1800" dirty="0">
                  <a:solidFill>
                    <a:srgbClr val="000066"/>
                  </a:solidFill>
                </a:rPr>
                <a:t>Ideas</a:t>
              </a:r>
            </a:p>
          </p:txBody>
        </p:sp>
        <p:sp>
          <p:nvSpPr>
            <p:cNvPr id="14" name="TextBox 21"/>
            <p:cNvSpPr txBox="1">
              <a:spLocks noChangeArrowheads="1"/>
            </p:cNvSpPr>
            <p:nvPr/>
          </p:nvSpPr>
          <p:spPr bwMode="auto">
            <a:xfrm>
              <a:off x="4104576" y="3264069"/>
              <a:ext cx="526587" cy="454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rgbClr val="003366"/>
                  </a:solidFill>
                </a:rPr>
                <a:t>Good</a:t>
              </a:r>
            </a:p>
            <a:p>
              <a:pPr algn="ctr"/>
              <a:r>
                <a:rPr lang="en-US" sz="1800" dirty="0">
                  <a:solidFill>
                    <a:srgbClr val="003366"/>
                  </a:solidFill>
                </a:rPr>
                <a:t>Ideas</a:t>
              </a:r>
            </a:p>
          </p:txBody>
        </p:sp>
        <p:sp>
          <p:nvSpPr>
            <p:cNvPr id="15" name="TextBox 22"/>
            <p:cNvSpPr txBox="1">
              <a:spLocks noChangeArrowheads="1"/>
            </p:cNvSpPr>
            <p:nvPr/>
          </p:nvSpPr>
          <p:spPr bwMode="auto">
            <a:xfrm>
              <a:off x="6390576" y="3264069"/>
              <a:ext cx="535603" cy="454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rgbClr val="003300"/>
                  </a:solidFill>
                </a:rPr>
                <a:t>Great</a:t>
              </a:r>
            </a:p>
            <a:p>
              <a:pPr algn="ctr"/>
              <a:r>
                <a:rPr lang="en-US" sz="1800" dirty="0">
                  <a:solidFill>
                    <a:srgbClr val="003300"/>
                  </a:solidFill>
                </a:rPr>
                <a:t>Idea$</a:t>
              </a:r>
            </a:p>
          </p:txBody>
        </p:sp>
        <p:sp>
          <p:nvSpPr>
            <p:cNvPr id="20" name="Curved Down Arrow 19"/>
            <p:cNvSpPr/>
            <p:nvPr/>
          </p:nvSpPr>
          <p:spPr>
            <a:xfrm>
              <a:off x="2286000" y="2025179"/>
              <a:ext cx="838200" cy="609672"/>
            </a:xfrm>
            <a:prstGeom prst="curved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1" name="Curved Down Arrow 20"/>
            <p:cNvSpPr/>
            <p:nvPr/>
          </p:nvSpPr>
          <p:spPr>
            <a:xfrm>
              <a:off x="3505200" y="2495134"/>
              <a:ext cx="685800" cy="533463"/>
            </a:xfrm>
            <a:prstGeom prst="curved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2" name="Curved Down Arrow 21"/>
            <p:cNvSpPr/>
            <p:nvPr/>
          </p:nvSpPr>
          <p:spPr>
            <a:xfrm>
              <a:off x="5054600" y="3015896"/>
              <a:ext cx="609600" cy="381045"/>
            </a:xfrm>
            <a:prstGeom prst="curved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3" name="TextBox 30"/>
            <p:cNvSpPr txBox="1">
              <a:spLocks noChangeArrowheads="1"/>
            </p:cNvSpPr>
            <p:nvPr/>
          </p:nvSpPr>
          <p:spPr bwMode="auto">
            <a:xfrm>
              <a:off x="1983861" y="1644134"/>
              <a:ext cx="1724707" cy="248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700" b="1" i="1" dirty="0"/>
                <a:t>CSIR team member(s)</a:t>
              </a:r>
            </a:p>
          </p:txBody>
        </p:sp>
        <p:sp>
          <p:nvSpPr>
            <p:cNvPr id="24" name="TextBox 31"/>
            <p:cNvSpPr txBox="1">
              <a:spLocks noChangeArrowheads="1"/>
            </p:cNvSpPr>
            <p:nvPr/>
          </p:nvSpPr>
          <p:spPr bwMode="auto">
            <a:xfrm>
              <a:off x="3429000" y="2025134"/>
              <a:ext cx="897405" cy="432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700" b="1" i="1" dirty="0"/>
                <a:t>CSIR team</a:t>
              </a:r>
            </a:p>
            <a:p>
              <a:r>
                <a:rPr lang="en-US" sz="1700" b="1" i="1" dirty="0"/>
                <a:t>VP Staff</a:t>
              </a:r>
            </a:p>
          </p:txBody>
        </p:sp>
        <p:sp>
          <p:nvSpPr>
            <p:cNvPr id="25" name="TextBox 32"/>
            <p:cNvSpPr txBox="1">
              <a:spLocks noChangeArrowheads="1"/>
            </p:cNvSpPr>
            <p:nvPr/>
          </p:nvSpPr>
          <p:spPr bwMode="auto">
            <a:xfrm>
              <a:off x="4991100" y="2726035"/>
              <a:ext cx="709765" cy="248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700" b="1" i="1" dirty="0"/>
                <a:t>VP Staff</a:t>
              </a:r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2059093" y="3041227"/>
            <a:ext cx="6502400" cy="3359573"/>
            <a:chOff x="1219200" y="2667000"/>
            <a:chExt cx="4572000" cy="2362200"/>
          </a:xfrm>
        </p:grpSpPr>
        <p:sp>
          <p:nvSpPr>
            <p:cNvPr id="35" name="Oval 34"/>
            <p:cNvSpPr/>
            <p:nvPr/>
          </p:nvSpPr>
          <p:spPr>
            <a:xfrm>
              <a:off x="2819400" y="3962400"/>
              <a:ext cx="228600" cy="228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286000" y="2667000"/>
              <a:ext cx="342900" cy="342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981200" y="2971800"/>
              <a:ext cx="4572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886200" y="3810000"/>
              <a:ext cx="228600" cy="228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3352800" y="3886200"/>
              <a:ext cx="342900" cy="3429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209800" y="4038600"/>
              <a:ext cx="457200" cy="457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05000" y="4800600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1752600" y="4114800"/>
              <a:ext cx="342900" cy="3429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1371600" y="266700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2971800" y="2895600"/>
              <a:ext cx="4572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562600" y="3581400"/>
              <a:ext cx="228600" cy="228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219200" y="350520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8839200"/>
            <a:ext cx="1574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700" dirty="0" smtClean="0"/>
              <a:t>        Pipeline / Portfolio Management</a:t>
            </a:r>
            <a:endParaRPr lang="en-US" sz="5700" dirty="0"/>
          </a:p>
        </p:txBody>
      </p:sp>
      <p:grpSp>
        <p:nvGrpSpPr>
          <p:cNvPr id="6" name="Group 51"/>
          <p:cNvGrpSpPr/>
          <p:nvPr/>
        </p:nvGrpSpPr>
        <p:grpSpPr>
          <a:xfrm>
            <a:off x="558800" y="838200"/>
            <a:ext cx="8111067" cy="4876800"/>
            <a:chOff x="-64294" y="838200"/>
            <a:chExt cx="5703094" cy="3429000"/>
          </a:xfrm>
        </p:grpSpPr>
        <p:grpSp>
          <p:nvGrpSpPr>
            <p:cNvPr id="7" name="Group 19"/>
            <p:cNvGrpSpPr/>
            <p:nvPr/>
          </p:nvGrpSpPr>
          <p:grpSpPr>
            <a:xfrm>
              <a:off x="228600" y="838200"/>
              <a:ext cx="5410200" cy="3429000"/>
              <a:chOff x="1981200" y="1676400"/>
              <a:chExt cx="5410200" cy="3429000"/>
            </a:xfrm>
          </p:grpSpPr>
          <p:grpSp>
            <p:nvGrpSpPr>
              <p:cNvPr id="8" name="Group 13"/>
              <p:cNvGrpSpPr/>
              <p:nvPr/>
            </p:nvGrpSpPr>
            <p:grpSpPr>
              <a:xfrm>
                <a:off x="1981200" y="1676400"/>
                <a:ext cx="5410200" cy="1449388"/>
                <a:chOff x="1752600" y="1828800"/>
                <a:chExt cx="5410200" cy="1449388"/>
              </a:xfrm>
            </p:grpSpPr>
            <p:cxnSp>
              <p:nvCxnSpPr>
                <p:cNvPr id="13" name="Straight Connector 2"/>
                <p:cNvCxnSpPr/>
                <p:nvPr/>
              </p:nvCxnSpPr>
              <p:spPr>
                <a:xfrm>
                  <a:off x="1752600" y="1828800"/>
                  <a:ext cx="762000" cy="685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2514600" y="2514600"/>
                  <a:ext cx="990600" cy="4572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3505200" y="2971800"/>
                  <a:ext cx="1676400" cy="304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5181600" y="3276600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14"/>
              <p:cNvGrpSpPr/>
              <p:nvPr/>
            </p:nvGrpSpPr>
            <p:grpSpPr>
              <a:xfrm flipV="1">
                <a:off x="1981200" y="3656012"/>
                <a:ext cx="5410200" cy="1449388"/>
                <a:chOff x="1752600" y="1828800"/>
                <a:chExt cx="5410200" cy="1449388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1752600" y="1828800"/>
                  <a:ext cx="762000" cy="685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514600" y="2514600"/>
                  <a:ext cx="990600" cy="4572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3505200" y="2971800"/>
                  <a:ext cx="1676400" cy="304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5181600" y="3276600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Straight Connector 16"/>
            <p:cNvCxnSpPr/>
            <p:nvPr/>
          </p:nvCxnSpPr>
          <p:spPr>
            <a:xfrm rot="5400000">
              <a:off x="3124200" y="2551906"/>
              <a:ext cx="9144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1067594" y="2551906"/>
              <a:ext cx="19812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-456406" y="2551906"/>
              <a:ext cx="27432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-64294" y="2368034"/>
              <a:ext cx="834287" cy="411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Ideas</a:t>
              </a:r>
              <a:endParaRPr lang="en-US" sz="3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4400" y="2229535"/>
              <a:ext cx="1474488" cy="757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000066"/>
                  </a:solidFill>
                </a:rPr>
                <a:t>Interesting</a:t>
              </a:r>
            </a:p>
            <a:p>
              <a:pPr algn="ctr"/>
              <a:r>
                <a:rPr lang="en-US" sz="3200" dirty="0" smtClean="0">
                  <a:solidFill>
                    <a:srgbClr val="000066"/>
                  </a:solidFill>
                </a:rPr>
                <a:t>Ideas</a:t>
              </a:r>
              <a:endParaRPr lang="en-US" sz="3200" dirty="0">
                <a:solidFill>
                  <a:srgbClr val="00006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51976" y="2229535"/>
              <a:ext cx="834287" cy="757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003366"/>
                  </a:solidFill>
                </a:rPr>
                <a:t>Good</a:t>
              </a:r>
            </a:p>
            <a:p>
              <a:pPr algn="ctr"/>
              <a:r>
                <a:rPr lang="en-US" sz="3200" dirty="0" smtClean="0">
                  <a:solidFill>
                    <a:srgbClr val="003366"/>
                  </a:solidFill>
                </a:rPr>
                <a:t>Ideas</a:t>
              </a:r>
              <a:endParaRPr lang="en-US" sz="3200" dirty="0">
                <a:solidFill>
                  <a:srgbClr val="003366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93331" y="2355843"/>
              <a:ext cx="1650317" cy="411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003300"/>
                  </a:solidFill>
                </a:rPr>
                <a:t>Great Idea$</a:t>
              </a:r>
              <a:endParaRPr lang="en-US" sz="3200" dirty="0">
                <a:solidFill>
                  <a:srgbClr val="003300"/>
                </a:solidFill>
              </a:endParaRPr>
            </a:p>
          </p:txBody>
        </p:sp>
        <p:sp>
          <p:nvSpPr>
            <p:cNvPr id="28" name="Curved Down Arrow 27"/>
            <p:cNvSpPr/>
            <p:nvPr/>
          </p:nvSpPr>
          <p:spPr>
            <a:xfrm>
              <a:off x="533400" y="990600"/>
              <a:ext cx="838200" cy="609600"/>
            </a:xfrm>
            <a:prstGeom prst="curved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urved Down Arrow 28"/>
            <p:cNvSpPr/>
            <p:nvPr/>
          </p:nvSpPr>
          <p:spPr>
            <a:xfrm>
              <a:off x="1752600" y="1460500"/>
              <a:ext cx="685800" cy="533400"/>
            </a:xfrm>
            <a:prstGeom prst="curved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Curved Down Arrow 29"/>
            <p:cNvSpPr/>
            <p:nvPr/>
          </p:nvSpPr>
          <p:spPr>
            <a:xfrm>
              <a:off x="3302000" y="1981200"/>
              <a:ext cx="609600" cy="381000"/>
            </a:xfrm>
            <a:prstGeom prst="curved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50"/>
          <p:cNvGrpSpPr/>
          <p:nvPr/>
        </p:nvGrpSpPr>
        <p:grpSpPr>
          <a:xfrm>
            <a:off x="3793067" y="4551680"/>
            <a:ext cx="8181917" cy="4714975"/>
            <a:chOff x="1371600" y="2495490"/>
            <a:chExt cx="7239000" cy="4028435"/>
          </a:xfrm>
        </p:grpSpPr>
        <p:grpSp>
          <p:nvGrpSpPr>
            <p:cNvPr id="26" name="Group 38"/>
            <p:cNvGrpSpPr/>
            <p:nvPr/>
          </p:nvGrpSpPr>
          <p:grpSpPr>
            <a:xfrm>
              <a:off x="1371600" y="2495490"/>
              <a:ext cx="7239000" cy="4028435"/>
              <a:chOff x="1371600" y="2069068"/>
              <a:chExt cx="7239000" cy="4028435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rot="5400000" flipH="1" flipV="1">
                <a:off x="533400" y="3820874"/>
                <a:ext cx="3505200" cy="158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371600" y="2145268"/>
                <a:ext cx="976051" cy="815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chemeClr val="tx2"/>
                    </a:solidFill>
                  </a:rPr>
                  <a:t>Cost </a:t>
                </a:r>
                <a:br>
                  <a:rPr lang="en-US" sz="2800" b="1" i="1" dirty="0" smtClean="0">
                    <a:solidFill>
                      <a:schemeClr val="tx2"/>
                    </a:solidFill>
                  </a:rPr>
                </a:br>
                <a:r>
                  <a:rPr lang="en-US" sz="2800" b="1" i="1" dirty="0" smtClean="0">
                    <a:solidFill>
                      <a:schemeClr val="tx2"/>
                    </a:solidFill>
                  </a:rPr>
                  <a:t>to Do</a:t>
                </a:r>
                <a:endParaRPr lang="en-US" sz="2800" b="1" i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096000" y="5650468"/>
                <a:ext cx="899408" cy="447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chemeClr val="tx2"/>
                    </a:solidFill>
                  </a:rPr>
                  <a:t>Time</a:t>
                </a:r>
                <a:endParaRPr lang="en-US" sz="2800" b="1" i="1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>
                <a:off x="2286000" y="5572680"/>
                <a:ext cx="6324600" cy="158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/>
            <p:cNvSpPr/>
            <p:nvPr/>
          </p:nvSpPr>
          <p:spPr>
            <a:xfrm>
              <a:off x="4495800" y="5074622"/>
              <a:ext cx="228600" cy="228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4953000" y="4007822"/>
              <a:ext cx="342900" cy="342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886200" y="3093422"/>
              <a:ext cx="4572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2667000" y="5227022"/>
              <a:ext cx="228600" cy="228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505200" y="5074622"/>
              <a:ext cx="342900" cy="3429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4495800" y="4236422"/>
              <a:ext cx="457200" cy="457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543800" y="5379422"/>
              <a:ext cx="2286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5105400" y="2636222"/>
              <a:ext cx="342900" cy="3429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7620000" y="4007822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715000" y="5074622"/>
              <a:ext cx="457200" cy="457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438400" y="5608022"/>
              <a:ext cx="228600" cy="228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858000" y="3093422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2275840"/>
            <a:ext cx="11704320" cy="693589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Idea is collected with Item Number, Category, Item description, Impact, What’s needed to make it happen (and possibly rough SWAG of original potential savings estimates)</a:t>
            </a:r>
          </a:p>
          <a:p>
            <a:r>
              <a:rPr lang="en-US" dirty="0" smtClean="0"/>
              <a:t>CSIR team members are assigned to appropriate sub-group(s)</a:t>
            </a:r>
          </a:p>
          <a:p>
            <a:r>
              <a:rPr lang="en-US" dirty="0" smtClean="0"/>
              <a:t>Subgroup clarifies and consolidates/streamlines with other similar ideas</a:t>
            </a:r>
          </a:p>
          <a:p>
            <a:r>
              <a:rPr lang="en-US" dirty="0" smtClean="0"/>
              <a:t>Subgroup looks at the idea to see if it is interesting enough</a:t>
            </a:r>
          </a:p>
          <a:p>
            <a:r>
              <a:rPr lang="en-US" dirty="0" smtClean="0"/>
              <a:t>Exit criteria (to move from Idea to Interesting Idea)</a:t>
            </a:r>
          </a:p>
          <a:p>
            <a:pPr lvl="1"/>
            <a:r>
              <a:rPr lang="en-US" dirty="0" smtClean="0"/>
              <a:t>Consensus by the CSIR Team</a:t>
            </a:r>
          </a:p>
          <a:p>
            <a:pPr lvl="1"/>
            <a:r>
              <a:rPr lang="en-US" dirty="0" smtClean="0"/>
              <a:t>Documentation on Item along with responsible person (at least for the next phase of the idea)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83734" y="433493"/>
            <a:ext cx="2709333" cy="1517227"/>
            <a:chOff x="2895600" y="2438400"/>
            <a:chExt cx="1905000" cy="1066800"/>
          </a:xfrm>
        </p:grpSpPr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3048000" y="2438400"/>
              <a:ext cx="1752600" cy="1066801"/>
              <a:chOff x="1981200" y="1872761"/>
              <a:chExt cx="5410200" cy="3429404"/>
            </a:xfrm>
          </p:grpSpPr>
          <p:grpSp>
            <p:nvGrpSpPr>
              <p:cNvPr id="11" name="Group 13"/>
              <p:cNvGrpSpPr>
                <a:grpSpLocks/>
              </p:cNvGrpSpPr>
              <p:nvPr/>
            </p:nvGrpSpPr>
            <p:grpSpPr bwMode="auto">
              <a:xfrm>
                <a:off x="1981200" y="1872761"/>
                <a:ext cx="5410200" cy="1449559"/>
                <a:chOff x="1752600" y="1828827"/>
                <a:chExt cx="5410200" cy="1449559"/>
              </a:xfrm>
            </p:grpSpPr>
            <p:cxnSp>
              <p:nvCxnSpPr>
                <p:cNvPr id="23" name="Straight Connector 2"/>
                <p:cNvCxnSpPr/>
                <p:nvPr/>
              </p:nvCxnSpPr>
              <p:spPr>
                <a:xfrm>
                  <a:off x="1752600" y="1828827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514600" y="2514708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505200" y="2971962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181600" y="3276798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4"/>
              <p:cNvGrpSpPr>
                <a:grpSpLocks/>
              </p:cNvGrpSpPr>
              <p:nvPr/>
            </p:nvGrpSpPr>
            <p:grpSpPr bwMode="auto">
              <a:xfrm flipV="1">
                <a:off x="1981200" y="3852607"/>
                <a:ext cx="5410200" cy="1449558"/>
                <a:chOff x="1752600" y="1828369"/>
                <a:chExt cx="5410200" cy="144955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752600" y="1828369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514600" y="2514250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3505200" y="2971504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181600" y="3276340"/>
                  <a:ext cx="1981200" cy="158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6"/>
              <p:cNvCxnSpPr/>
              <p:nvPr/>
            </p:nvCxnSpPr>
            <p:spPr>
              <a:xfrm rot="5400000">
                <a:off x="4876747" y="3585875"/>
                <a:ext cx="914508" cy="3175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7"/>
              <p:cNvCxnSpPr/>
              <p:nvPr/>
            </p:nvCxnSpPr>
            <p:spPr>
              <a:xfrm rot="5400000">
                <a:off x="2820077" y="3586669"/>
                <a:ext cx="198143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1296032" y="3586669"/>
                <a:ext cx="274352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Curved Down Arrow 15"/>
              <p:cNvSpPr/>
              <p:nvPr/>
            </p:nvSpPr>
            <p:spPr>
              <a:xfrm>
                <a:off x="2286000" y="2025179"/>
                <a:ext cx="838200" cy="609672"/>
              </a:xfrm>
              <a:prstGeom prst="curvedDownArrow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7" name="Curved Down Arrow 16"/>
              <p:cNvSpPr/>
              <p:nvPr/>
            </p:nvSpPr>
            <p:spPr>
              <a:xfrm>
                <a:off x="3505200" y="2495134"/>
                <a:ext cx="685800" cy="533463"/>
              </a:xfrm>
              <a:prstGeom prst="curvedDown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8" name="Curved Down Arrow 17"/>
              <p:cNvSpPr/>
              <p:nvPr/>
            </p:nvSpPr>
            <p:spPr>
              <a:xfrm>
                <a:off x="5054600" y="3015896"/>
                <a:ext cx="609600" cy="381045"/>
              </a:xfrm>
              <a:prstGeom prst="curvedDown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</p:grpSp>
        <p:sp>
          <p:nvSpPr>
            <p:cNvPr id="8" name="Oval 7"/>
            <p:cNvSpPr/>
            <p:nvPr/>
          </p:nvSpPr>
          <p:spPr bwMode="auto">
            <a:xfrm>
              <a:off x="3048000" y="3124200"/>
              <a:ext cx="152400" cy="1524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2895600" y="29718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3048000" y="27432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Idea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240" y="2059093"/>
            <a:ext cx="11704320" cy="715264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Interesting Idea is reviewed by responsible person(s).  </a:t>
            </a:r>
            <a:br>
              <a:rPr lang="en-US" sz="3200" dirty="0" smtClean="0"/>
            </a:br>
            <a:r>
              <a:rPr lang="en-US" sz="3200" dirty="0" smtClean="0"/>
              <a:t>Idea may need to be discussed by subgroup and/or relevant subject matter expert(s).  Is there any there </a:t>
            </a:r>
            <a:r>
              <a:rPr lang="en-US" sz="3200" dirty="0" err="1" smtClean="0"/>
              <a:t>there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Business Case template needs to be filled out with necessary modifications</a:t>
            </a:r>
          </a:p>
          <a:p>
            <a:r>
              <a:rPr lang="en-US" sz="3200" dirty="0" smtClean="0"/>
              <a:t>Responsible person(s) bring the Interesting Idea to the CSIR Team with recommendation</a:t>
            </a:r>
          </a:p>
          <a:p>
            <a:r>
              <a:rPr lang="en-US" sz="3200" dirty="0" smtClean="0"/>
              <a:t>If the CSIR Team agrees that the item is a Good Idea</a:t>
            </a:r>
          </a:p>
          <a:p>
            <a:r>
              <a:rPr lang="en-US" sz="3200" dirty="0" smtClean="0"/>
              <a:t>Exit Criteria (to move from Interesting Idea to Good Idea)</a:t>
            </a:r>
          </a:p>
          <a:p>
            <a:pPr lvl="1"/>
            <a:r>
              <a:rPr lang="en-US" sz="2400" dirty="0" smtClean="0"/>
              <a:t>Approval of VP Staff to proceed, Business case documentation, Plan and resource assignment</a:t>
            </a:r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433493" y="433493"/>
            <a:ext cx="2492587" cy="1517227"/>
            <a:chOff x="4800600" y="1447800"/>
            <a:chExt cx="1752600" cy="1066800"/>
          </a:xfrm>
        </p:grpSpPr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4800600" y="1447800"/>
              <a:ext cx="1752600" cy="1066801"/>
              <a:chOff x="1981200" y="1872761"/>
              <a:chExt cx="5410200" cy="3429404"/>
            </a:xfrm>
          </p:grpSpPr>
          <p:grpSp>
            <p:nvGrpSpPr>
              <p:cNvPr id="10" name="Group 13"/>
              <p:cNvGrpSpPr>
                <a:grpSpLocks/>
              </p:cNvGrpSpPr>
              <p:nvPr/>
            </p:nvGrpSpPr>
            <p:grpSpPr bwMode="auto">
              <a:xfrm>
                <a:off x="1981200" y="1872761"/>
                <a:ext cx="5410200" cy="1449559"/>
                <a:chOff x="1752600" y="1828827"/>
                <a:chExt cx="5410200" cy="1449559"/>
              </a:xfrm>
            </p:grpSpPr>
            <p:cxnSp>
              <p:nvCxnSpPr>
                <p:cNvPr id="22" name="Straight Connector 2"/>
                <p:cNvCxnSpPr/>
                <p:nvPr/>
              </p:nvCxnSpPr>
              <p:spPr>
                <a:xfrm>
                  <a:off x="1752600" y="1828827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514600" y="2514708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3505200" y="2971962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181600" y="3276798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4"/>
              <p:cNvGrpSpPr>
                <a:grpSpLocks/>
              </p:cNvGrpSpPr>
              <p:nvPr/>
            </p:nvGrpSpPr>
            <p:grpSpPr bwMode="auto">
              <a:xfrm flipV="1">
                <a:off x="1981200" y="3852607"/>
                <a:ext cx="5410200" cy="1449558"/>
                <a:chOff x="1752600" y="1828369"/>
                <a:chExt cx="5410200" cy="1449558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752600" y="1828369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514600" y="2514250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3505200" y="2971504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181600" y="3276340"/>
                  <a:ext cx="1981200" cy="158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6"/>
              <p:cNvCxnSpPr/>
              <p:nvPr/>
            </p:nvCxnSpPr>
            <p:spPr>
              <a:xfrm rot="5400000">
                <a:off x="4876747" y="3585875"/>
                <a:ext cx="914508" cy="3175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2820077" y="3586669"/>
                <a:ext cx="198143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1296032" y="3586669"/>
                <a:ext cx="274352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Curved Down Arrow 14"/>
              <p:cNvSpPr/>
              <p:nvPr/>
            </p:nvSpPr>
            <p:spPr>
              <a:xfrm>
                <a:off x="2286000" y="2025179"/>
                <a:ext cx="838200" cy="609672"/>
              </a:xfrm>
              <a:prstGeom prst="curvedDownArrow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6" name="Curved Down Arrow 15"/>
              <p:cNvSpPr/>
              <p:nvPr/>
            </p:nvSpPr>
            <p:spPr>
              <a:xfrm>
                <a:off x="3505200" y="2495134"/>
                <a:ext cx="685800" cy="533463"/>
              </a:xfrm>
              <a:prstGeom prst="curvedDown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7" name="Curved Down Arrow 16"/>
              <p:cNvSpPr/>
              <p:nvPr/>
            </p:nvSpPr>
            <p:spPr>
              <a:xfrm>
                <a:off x="5054600" y="3015896"/>
                <a:ext cx="609600" cy="381045"/>
              </a:xfrm>
              <a:prstGeom prst="curvedDown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</p:grpSp>
        <p:sp>
          <p:nvSpPr>
            <p:cNvPr id="8" name="Oval 7"/>
            <p:cNvSpPr/>
            <p:nvPr/>
          </p:nvSpPr>
          <p:spPr bwMode="auto">
            <a:xfrm>
              <a:off x="5105400" y="19050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5105400" y="23622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Idea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7200" y="1485900"/>
            <a:ext cx="10464800" cy="70485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Project Team for the Idea launches</a:t>
            </a:r>
          </a:p>
          <a:p>
            <a:r>
              <a:rPr lang="en-US" sz="3200" dirty="0" smtClean="0"/>
              <a:t>Communicate the launch of the effort broadly</a:t>
            </a:r>
          </a:p>
          <a:p>
            <a:r>
              <a:rPr lang="en-US" sz="3200" dirty="0" smtClean="0"/>
              <a:t>Project Leader reports the progress to the CSIR Team based on agreed upon milestone points</a:t>
            </a:r>
          </a:p>
          <a:p>
            <a:r>
              <a:rPr lang="en-US" sz="3200" dirty="0" smtClean="0"/>
              <a:t>Validate potential savings and report actual savings</a:t>
            </a:r>
          </a:p>
          <a:p>
            <a:r>
              <a:rPr lang="en-US" sz="3200" dirty="0" smtClean="0"/>
              <a:t>Finance Team ‘recognize’ and report savings to the CSIR Team</a:t>
            </a:r>
          </a:p>
          <a:p>
            <a:r>
              <a:rPr lang="en-US" sz="3200" dirty="0" smtClean="0"/>
              <a:t>CSIR Team reports to VP Staff on progress</a:t>
            </a:r>
            <a:endParaRPr lang="en-US" sz="3200" dirty="0"/>
          </a:p>
        </p:txBody>
      </p:sp>
      <p:grpSp>
        <p:nvGrpSpPr>
          <p:cNvPr id="6" name="Group 5"/>
          <p:cNvGrpSpPr/>
          <p:nvPr/>
        </p:nvGrpSpPr>
        <p:grpSpPr>
          <a:xfrm>
            <a:off x="866987" y="433493"/>
            <a:ext cx="2492587" cy="1517227"/>
            <a:chOff x="4800600" y="1447800"/>
            <a:chExt cx="1752600" cy="1066800"/>
          </a:xfrm>
        </p:grpSpPr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4800600" y="1447800"/>
              <a:ext cx="1752600" cy="1066801"/>
              <a:chOff x="1981200" y="1872761"/>
              <a:chExt cx="5410200" cy="3429404"/>
            </a:xfrm>
          </p:grpSpPr>
          <p:grpSp>
            <p:nvGrpSpPr>
              <p:cNvPr id="9" name="Group 13"/>
              <p:cNvGrpSpPr>
                <a:grpSpLocks/>
              </p:cNvGrpSpPr>
              <p:nvPr/>
            </p:nvGrpSpPr>
            <p:grpSpPr bwMode="auto">
              <a:xfrm>
                <a:off x="1981200" y="1872761"/>
                <a:ext cx="5410200" cy="1449559"/>
                <a:chOff x="1752600" y="1828827"/>
                <a:chExt cx="5410200" cy="1449559"/>
              </a:xfrm>
            </p:grpSpPr>
            <p:cxnSp>
              <p:nvCxnSpPr>
                <p:cNvPr id="21" name="Straight Connector 2"/>
                <p:cNvCxnSpPr/>
                <p:nvPr/>
              </p:nvCxnSpPr>
              <p:spPr>
                <a:xfrm>
                  <a:off x="1752600" y="1828827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2514600" y="2514708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505200" y="2971962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181600" y="3276798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14"/>
              <p:cNvGrpSpPr>
                <a:grpSpLocks/>
              </p:cNvGrpSpPr>
              <p:nvPr/>
            </p:nvGrpSpPr>
            <p:grpSpPr bwMode="auto">
              <a:xfrm flipV="1">
                <a:off x="1981200" y="3852607"/>
                <a:ext cx="5410200" cy="1449558"/>
                <a:chOff x="1752600" y="1828369"/>
                <a:chExt cx="5410200" cy="1449558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752600" y="1828369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514600" y="2514250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505200" y="2971504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181600" y="3276340"/>
                  <a:ext cx="1981200" cy="158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Straight Connector 10"/>
              <p:cNvCxnSpPr/>
              <p:nvPr/>
            </p:nvCxnSpPr>
            <p:spPr>
              <a:xfrm rot="5400000">
                <a:off x="4876747" y="3585875"/>
                <a:ext cx="914508" cy="3175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2820077" y="3586669"/>
                <a:ext cx="198143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1296032" y="3586669"/>
                <a:ext cx="274352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urved Down Arrow 13"/>
              <p:cNvSpPr/>
              <p:nvPr/>
            </p:nvSpPr>
            <p:spPr>
              <a:xfrm>
                <a:off x="2286000" y="2025179"/>
                <a:ext cx="838200" cy="609672"/>
              </a:xfrm>
              <a:prstGeom prst="curvedDownArrow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5" name="Curved Down Arrow 14"/>
              <p:cNvSpPr/>
              <p:nvPr/>
            </p:nvSpPr>
            <p:spPr>
              <a:xfrm>
                <a:off x="3505200" y="2495134"/>
                <a:ext cx="685800" cy="533463"/>
              </a:xfrm>
              <a:prstGeom prst="curvedDown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6" name="Curved Down Arrow 15"/>
              <p:cNvSpPr/>
              <p:nvPr/>
            </p:nvSpPr>
            <p:spPr>
              <a:xfrm>
                <a:off x="5054600" y="3015896"/>
                <a:ext cx="609600" cy="381045"/>
              </a:xfrm>
              <a:prstGeom prst="curvedDown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</p:grpSp>
        <p:sp>
          <p:nvSpPr>
            <p:cNvPr id="8" name="Oval 7"/>
            <p:cNvSpPr/>
            <p:nvPr/>
          </p:nvSpPr>
          <p:spPr bwMode="auto">
            <a:xfrm>
              <a:off x="5486400" y="19050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Idea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7200" y="1676400"/>
            <a:ext cx="10464800" cy="6324600"/>
          </a:xfrm>
        </p:spPr>
        <p:txBody>
          <a:bodyPr/>
          <a:lstStyle/>
          <a:p>
            <a:r>
              <a:rPr lang="en-US" dirty="0" smtClean="0"/>
              <a:t>Once savings are on track, share the details on the Idea with broader audience</a:t>
            </a:r>
          </a:p>
          <a:p>
            <a:r>
              <a:rPr lang="en-US" dirty="0" smtClean="0"/>
              <a:t>Continue to monitor the work and the progress of savings</a:t>
            </a:r>
          </a:p>
          <a:p>
            <a:r>
              <a:rPr lang="en-US" dirty="0" smtClean="0"/>
              <a:t>Systematize as needed</a:t>
            </a:r>
          </a:p>
          <a:p>
            <a:r>
              <a:rPr lang="en-US" dirty="0" smtClean="0"/>
              <a:t>Ensure proper documentation of the work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75360" y="433493"/>
            <a:ext cx="2492587" cy="1517227"/>
            <a:chOff x="4800600" y="1447800"/>
            <a:chExt cx="1752600" cy="1066800"/>
          </a:xfrm>
        </p:grpSpPr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4800600" y="1447800"/>
              <a:ext cx="1752600" cy="1066801"/>
              <a:chOff x="1981200" y="1872761"/>
              <a:chExt cx="5410200" cy="3429404"/>
            </a:xfrm>
          </p:grpSpPr>
          <p:grpSp>
            <p:nvGrpSpPr>
              <p:cNvPr id="9" name="Group 13"/>
              <p:cNvGrpSpPr>
                <a:grpSpLocks/>
              </p:cNvGrpSpPr>
              <p:nvPr/>
            </p:nvGrpSpPr>
            <p:grpSpPr bwMode="auto">
              <a:xfrm>
                <a:off x="1981200" y="1872761"/>
                <a:ext cx="5410200" cy="1449559"/>
                <a:chOff x="1752600" y="1828827"/>
                <a:chExt cx="5410200" cy="1449559"/>
              </a:xfrm>
            </p:grpSpPr>
            <p:cxnSp>
              <p:nvCxnSpPr>
                <p:cNvPr id="21" name="Straight Connector 2"/>
                <p:cNvCxnSpPr/>
                <p:nvPr/>
              </p:nvCxnSpPr>
              <p:spPr>
                <a:xfrm>
                  <a:off x="1752600" y="1828827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2514600" y="2514708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505200" y="2971962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181600" y="3276798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14"/>
              <p:cNvGrpSpPr>
                <a:grpSpLocks/>
              </p:cNvGrpSpPr>
              <p:nvPr/>
            </p:nvGrpSpPr>
            <p:grpSpPr bwMode="auto">
              <a:xfrm flipV="1">
                <a:off x="1981200" y="3852607"/>
                <a:ext cx="5410200" cy="1449558"/>
                <a:chOff x="1752600" y="1828369"/>
                <a:chExt cx="5410200" cy="1449558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752600" y="1828369"/>
                  <a:ext cx="762000" cy="68588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514600" y="2514250"/>
                  <a:ext cx="990600" cy="457254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505200" y="2971504"/>
                  <a:ext cx="1676400" cy="30483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181600" y="3276340"/>
                  <a:ext cx="1981200" cy="1587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Straight Connector 10"/>
              <p:cNvCxnSpPr/>
              <p:nvPr/>
            </p:nvCxnSpPr>
            <p:spPr>
              <a:xfrm rot="5400000">
                <a:off x="4876747" y="3585875"/>
                <a:ext cx="914508" cy="3175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2820077" y="3586669"/>
                <a:ext cx="198143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1296032" y="3586669"/>
                <a:ext cx="2743524" cy="1588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urved Down Arrow 13"/>
              <p:cNvSpPr/>
              <p:nvPr/>
            </p:nvSpPr>
            <p:spPr>
              <a:xfrm>
                <a:off x="2286000" y="2025179"/>
                <a:ext cx="838200" cy="609672"/>
              </a:xfrm>
              <a:prstGeom prst="curvedDownArrow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5" name="Curved Down Arrow 14"/>
              <p:cNvSpPr/>
              <p:nvPr/>
            </p:nvSpPr>
            <p:spPr>
              <a:xfrm>
                <a:off x="3505200" y="2495134"/>
                <a:ext cx="685800" cy="533463"/>
              </a:xfrm>
              <a:prstGeom prst="curvedDown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  <p:sp>
            <p:nvSpPr>
              <p:cNvPr id="16" name="Curved Down Arrow 15"/>
              <p:cNvSpPr/>
              <p:nvPr/>
            </p:nvSpPr>
            <p:spPr>
              <a:xfrm>
                <a:off x="5054600" y="3015896"/>
                <a:ext cx="609600" cy="381045"/>
              </a:xfrm>
              <a:prstGeom prst="curvedDown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tx1"/>
                  </a:solidFill>
                  <a:cs typeface="Arial" charset="0"/>
                </a:endParaRPr>
              </a:p>
            </p:txBody>
          </p:sp>
        </p:grpSp>
        <p:sp>
          <p:nvSpPr>
            <p:cNvPr id="8" name="Oval 7"/>
            <p:cNvSpPr/>
            <p:nvPr/>
          </p:nvSpPr>
          <p:spPr bwMode="auto">
            <a:xfrm>
              <a:off x="6096000" y="1905000"/>
              <a:ext cx="152400" cy="152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Snapshot </a:t>
            </a:r>
            <a:r>
              <a:rPr lang="en-US" sz="4000" i="1" dirty="0" smtClean="0"/>
              <a:t>(as of 2/19)</a:t>
            </a:r>
            <a:endParaRPr lang="en-US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1517227" y="1950720"/>
            <a:ext cx="11270827" cy="7044267"/>
            <a:chOff x="152400" y="838200"/>
            <a:chExt cx="5486400" cy="3429000"/>
          </a:xfrm>
        </p:grpSpPr>
        <p:grpSp>
          <p:nvGrpSpPr>
            <p:cNvPr id="7" name="Group 19"/>
            <p:cNvGrpSpPr/>
            <p:nvPr/>
          </p:nvGrpSpPr>
          <p:grpSpPr>
            <a:xfrm>
              <a:off x="228600" y="838200"/>
              <a:ext cx="5410200" cy="3429000"/>
              <a:chOff x="1981200" y="1676400"/>
              <a:chExt cx="5410200" cy="342900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981200" y="1676400"/>
                <a:ext cx="5410200" cy="1449388"/>
                <a:chOff x="1752600" y="1828800"/>
                <a:chExt cx="5410200" cy="1449388"/>
              </a:xfrm>
            </p:grpSpPr>
            <p:cxnSp>
              <p:nvCxnSpPr>
                <p:cNvPr id="24" name="Straight Connector 2"/>
                <p:cNvCxnSpPr/>
                <p:nvPr/>
              </p:nvCxnSpPr>
              <p:spPr>
                <a:xfrm>
                  <a:off x="1752600" y="1828800"/>
                  <a:ext cx="762000" cy="685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13"/>
                <p:cNvCxnSpPr/>
                <p:nvPr/>
              </p:nvCxnSpPr>
              <p:spPr>
                <a:xfrm>
                  <a:off x="2514600" y="2514600"/>
                  <a:ext cx="990600" cy="4572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14"/>
                <p:cNvCxnSpPr/>
                <p:nvPr/>
              </p:nvCxnSpPr>
              <p:spPr>
                <a:xfrm>
                  <a:off x="3505200" y="2971800"/>
                  <a:ext cx="1676400" cy="304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181600" y="3276600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 flipV="1">
                <a:off x="1981200" y="3656012"/>
                <a:ext cx="5410200" cy="1449388"/>
                <a:chOff x="1752600" y="1828800"/>
                <a:chExt cx="5410200" cy="1449388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752600" y="1828800"/>
                  <a:ext cx="762000" cy="685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514600" y="2514600"/>
                  <a:ext cx="990600" cy="4572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505200" y="2971800"/>
                  <a:ext cx="1676400" cy="30480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5181600" y="3276600"/>
                  <a:ext cx="19812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8" name="Straight Connector 7"/>
            <p:cNvCxnSpPr/>
            <p:nvPr/>
          </p:nvCxnSpPr>
          <p:spPr>
            <a:xfrm rot="5400000">
              <a:off x="3124200" y="2551906"/>
              <a:ext cx="9144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1067594" y="2551906"/>
              <a:ext cx="19812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456406" y="2551906"/>
              <a:ext cx="2743200" cy="15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2400" y="2262498"/>
              <a:ext cx="731305" cy="359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Ideas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14400" y="2229535"/>
              <a:ext cx="1314195" cy="674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66"/>
                  </a:solidFill>
                </a:rPr>
                <a:t>Interesting</a:t>
              </a:r>
            </a:p>
            <a:p>
              <a:pPr algn="ctr"/>
              <a:r>
                <a:rPr lang="en-US" dirty="0" smtClean="0">
                  <a:solidFill>
                    <a:srgbClr val="000066"/>
                  </a:solidFill>
                </a:rPr>
                <a:t>Ideas</a:t>
              </a:r>
              <a:endParaRPr lang="en-US" dirty="0">
                <a:solidFill>
                  <a:srgbClr val="00006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51976" y="2302023"/>
              <a:ext cx="731304" cy="674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3366"/>
                  </a:solidFill>
                </a:rPr>
                <a:t>Good</a:t>
              </a:r>
            </a:p>
            <a:p>
              <a:pPr algn="ctr"/>
              <a:r>
                <a:rPr lang="en-US" dirty="0" smtClean="0">
                  <a:solidFill>
                    <a:srgbClr val="003366"/>
                  </a:solidFill>
                </a:rPr>
                <a:t>Ideas</a:t>
              </a:r>
              <a:endParaRPr lang="en-US" dirty="0">
                <a:solidFill>
                  <a:srgbClr val="00336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37976" y="2315308"/>
              <a:ext cx="746131" cy="674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3300"/>
                  </a:solidFill>
                </a:rPr>
                <a:t>Great</a:t>
              </a:r>
            </a:p>
            <a:p>
              <a:pPr algn="ctr"/>
              <a:r>
                <a:rPr lang="en-US" dirty="0" smtClean="0">
                  <a:solidFill>
                    <a:srgbClr val="003300"/>
                  </a:solidFill>
                </a:rPr>
                <a:t>Idea$</a:t>
              </a:r>
              <a:endParaRPr lang="en-US" dirty="0">
                <a:solidFill>
                  <a:srgbClr val="003300"/>
                </a:solidFill>
              </a:endParaRPr>
            </a:p>
          </p:txBody>
        </p:sp>
        <p:sp>
          <p:nvSpPr>
            <p:cNvPr id="15" name="Curved Down Arrow 14"/>
            <p:cNvSpPr/>
            <p:nvPr/>
          </p:nvSpPr>
          <p:spPr>
            <a:xfrm>
              <a:off x="533400" y="990600"/>
              <a:ext cx="838200" cy="609600"/>
            </a:xfrm>
            <a:prstGeom prst="curved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Curved Down Arrow 15"/>
            <p:cNvSpPr/>
            <p:nvPr/>
          </p:nvSpPr>
          <p:spPr>
            <a:xfrm>
              <a:off x="1752600" y="1460500"/>
              <a:ext cx="685800" cy="533400"/>
            </a:xfrm>
            <a:prstGeom prst="curved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Curved Down Arrow 16"/>
            <p:cNvSpPr/>
            <p:nvPr/>
          </p:nvSpPr>
          <p:spPr>
            <a:xfrm>
              <a:off x="3302000" y="1981200"/>
              <a:ext cx="609600" cy="381000"/>
            </a:xfrm>
            <a:prstGeom prst="curved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11200" y="6256834"/>
            <a:ext cx="2080438" cy="143936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8500" dirty="0">
                <a:solidFill>
                  <a:schemeClr val="accent2">
                    <a:lumMod val="50000"/>
                  </a:schemeClr>
                </a:solidFill>
              </a:rPr>
              <a:t>101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76321" y="5799634"/>
            <a:ext cx="1474502" cy="143936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8500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62633" y="4953000"/>
            <a:ext cx="868567" cy="143936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8500" dirty="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69400" y="4768428"/>
            <a:ext cx="1474502" cy="1439366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sz="8500" dirty="0">
                <a:solidFill>
                  <a:srgbClr val="003300"/>
                </a:solidFill>
              </a:rPr>
              <a:t>12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770" y="1066800"/>
            <a:ext cx="2716830" cy="3532247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sz="8500" i="1" dirty="0">
                <a:solidFill>
                  <a:schemeClr val="tx2">
                    <a:lumMod val="50000"/>
                  </a:schemeClr>
                </a:solidFill>
              </a:rPr>
              <a:t>250</a:t>
            </a:r>
            <a:r>
              <a:rPr lang="en-US" sz="8500" i="1" dirty="0" smtClean="0">
                <a:solidFill>
                  <a:schemeClr val="tx2">
                    <a:lumMod val="50000"/>
                  </a:schemeClr>
                </a:solidFill>
              </a:rPr>
              <a:t>+</a:t>
            </a:r>
            <a:br>
              <a:rPr lang="en-US" sz="8500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en-US" sz="8500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5100" i="1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3" grpId="0"/>
    </p:bldLst>
  </p:timing>
</p:sld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hoto - Horizont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hoto - Vertical Refl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107" charset="0"/>
            <a:ea typeface="ヒラギノ角ゴ ProN W3" pitchFamily="-107" charset="-128"/>
            <a:cs typeface="ヒラギノ角ゴ ProN W3" pitchFamily="-107" charset="-128"/>
            <a:sym typeface="Gill Sans" pitchFamily="-107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2504</TotalTime>
  <Pages>0</Pages>
  <Words>544</Words>
  <Characters>0</Characters>
  <PresentationFormat>Custom</PresentationFormat>
  <Lines>0</Lines>
  <Paragraphs>152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Title &amp; Bullets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Photo - Horizontal</vt:lpstr>
      <vt:lpstr>Photo - Horizontal Reflection</vt:lpstr>
      <vt:lpstr>Photo - Vertical</vt:lpstr>
      <vt:lpstr>Bullets</vt:lpstr>
      <vt:lpstr>  Cost Savings Ideas and Realization (CSIR) Update </vt:lpstr>
      <vt:lpstr>Sub-team Assignments</vt:lpstr>
      <vt:lpstr>Work Process of CSIR</vt:lpstr>
      <vt:lpstr>        Pipeline / Portfolio Management</vt:lpstr>
      <vt:lpstr>Idea Stage</vt:lpstr>
      <vt:lpstr>Interesting Idea Stage</vt:lpstr>
      <vt:lpstr>Good Idea Stage</vt:lpstr>
      <vt:lpstr>Great Idea Stage</vt:lpstr>
      <vt:lpstr>Pipeline Snapshot (as of 2/19)</vt:lpstr>
      <vt:lpstr>Slide 10</vt:lpstr>
      <vt:lpstr>Some Completed Items </vt:lpstr>
      <vt:lpstr>Interesting Ideas proposed to be Good Ideas  (reviewed Thursday 2/26 and 3/5)  </vt:lpstr>
      <vt:lpstr>Summary</vt:lpstr>
      <vt:lpstr>CSIR Team utilizes process that continues to evolve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ISDA Exec Summary</dc:title>
  <dc:creator>Wilson D'Souza</dc:creator>
  <cp:keywords>ISDA Overview</cp:keywords>
  <cp:lastModifiedBy>Rob Smyser</cp:lastModifiedBy>
  <cp:revision>124</cp:revision>
  <dcterms:created xsi:type="dcterms:W3CDTF">2009-03-10T00:31:58Z</dcterms:created>
  <dcterms:modified xsi:type="dcterms:W3CDTF">2009-04-06T18:57:53Z</dcterms:modified>
</cp:coreProperties>
</file>